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4" r:id="rId2"/>
  </p:sldMasterIdLst>
  <p:notesMasterIdLst>
    <p:notesMasterId r:id="rId97"/>
  </p:notesMasterIdLst>
  <p:handoutMasterIdLst>
    <p:handoutMasterId r:id="rId98"/>
  </p:handoutMasterIdLst>
  <p:sldIdLst>
    <p:sldId id="1020" r:id="rId3"/>
    <p:sldId id="956" r:id="rId4"/>
    <p:sldId id="1047" r:id="rId5"/>
    <p:sldId id="1048" r:id="rId6"/>
    <p:sldId id="1049" r:id="rId7"/>
    <p:sldId id="1050" r:id="rId8"/>
    <p:sldId id="1087" r:id="rId9"/>
    <p:sldId id="1088" r:id="rId10"/>
    <p:sldId id="1089" r:id="rId11"/>
    <p:sldId id="1090" r:id="rId12"/>
    <p:sldId id="1091" r:id="rId13"/>
    <p:sldId id="1053" r:id="rId14"/>
    <p:sldId id="1054" r:id="rId15"/>
    <p:sldId id="1055" r:id="rId16"/>
    <p:sldId id="1057" r:id="rId17"/>
    <p:sldId id="1058" r:id="rId18"/>
    <p:sldId id="1059" r:id="rId19"/>
    <p:sldId id="1060" r:id="rId20"/>
    <p:sldId id="1061" r:id="rId21"/>
    <p:sldId id="1063" r:id="rId22"/>
    <p:sldId id="1064" r:id="rId23"/>
    <p:sldId id="1065" r:id="rId24"/>
    <p:sldId id="1067" r:id="rId25"/>
    <p:sldId id="1068" r:id="rId26"/>
    <p:sldId id="1070" r:id="rId27"/>
    <p:sldId id="1092" r:id="rId28"/>
    <p:sldId id="1097" r:id="rId29"/>
    <p:sldId id="1093" r:id="rId30"/>
    <p:sldId id="1094" r:id="rId31"/>
    <p:sldId id="1095" r:id="rId32"/>
    <p:sldId id="1096" r:id="rId33"/>
    <p:sldId id="1098" r:id="rId34"/>
    <p:sldId id="1202" r:id="rId35"/>
    <p:sldId id="1071" r:id="rId36"/>
    <p:sldId id="1072" r:id="rId37"/>
    <p:sldId id="1073" r:id="rId38"/>
    <p:sldId id="1074" r:id="rId39"/>
    <p:sldId id="1075" r:id="rId40"/>
    <p:sldId id="1079" r:id="rId41"/>
    <p:sldId id="1080" r:id="rId42"/>
    <p:sldId id="1081" r:id="rId43"/>
    <p:sldId id="1082" r:id="rId44"/>
    <p:sldId id="1083" r:id="rId45"/>
    <p:sldId id="1084" r:id="rId46"/>
    <p:sldId id="1085" r:id="rId47"/>
    <p:sldId id="1086" r:id="rId48"/>
    <p:sldId id="1186" r:id="rId49"/>
    <p:sldId id="1099" r:id="rId50"/>
    <p:sldId id="1100" r:id="rId51"/>
    <p:sldId id="1103" r:id="rId52"/>
    <p:sldId id="1104" r:id="rId53"/>
    <p:sldId id="1105" r:id="rId54"/>
    <p:sldId id="1187" r:id="rId55"/>
    <p:sldId id="1188" r:id="rId56"/>
    <p:sldId id="1189" r:id="rId57"/>
    <p:sldId id="1190" r:id="rId58"/>
    <p:sldId id="1191" r:id="rId59"/>
    <p:sldId id="1192" r:id="rId60"/>
    <p:sldId id="1201" r:id="rId61"/>
    <p:sldId id="1106" r:id="rId62"/>
    <p:sldId id="1107" r:id="rId63"/>
    <p:sldId id="1108" r:id="rId64"/>
    <p:sldId id="1109" r:id="rId65"/>
    <p:sldId id="1110" r:id="rId66"/>
    <p:sldId id="1111" r:id="rId67"/>
    <p:sldId id="1112" r:id="rId68"/>
    <p:sldId id="1113" r:id="rId69"/>
    <p:sldId id="1114" r:id="rId70"/>
    <p:sldId id="1115" r:id="rId71"/>
    <p:sldId id="1116" r:id="rId72"/>
    <p:sldId id="1117" r:id="rId73"/>
    <p:sldId id="1118" r:id="rId74"/>
    <p:sldId id="1119" r:id="rId75"/>
    <p:sldId id="1120" r:id="rId76"/>
    <p:sldId id="1121" r:id="rId77"/>
    <p:sldId id="1122" r:id="rId78"/>
    <p:sldId id="1123" r:id="rId79"/>
    <p:sldId id="1124" r:id="rId80"/>
    <p:sldId id="1125" r:id="rId81"/>
    <p:sldId id="1126" r:id="rId82"/>
    <p:sldId id="1127" r:id="rId83"/>
    <p:sldId id="1128" r:id="rId84"/>
    <p:sldId id="1129" r:id="rId85"/>
    <p:sldId id="1162" r:id="rId86"/>
    <p:sldId id="1163" r:id="rId87"/>
    <p:sldId id="1172" r:id="rId88"/>
    <p:sldId id="1193" r:id="rId89"/>
    <p:sldId id="1194" r:id="rId90"/>
    <p:sldId id="1195" r:id="rId91"/>
    <p:sldId id="1196" r:id="rId92"/>
    <p:sldId id="1197" r:id="rId93"/>
    <p:sldId id="1198" r:id="rId94"/>
    <p:sldId id="1199" r:id="rId95"/>
    <p:sldId id="1200" r:id="rId9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500000"/>
    <a:srgbClr val="009900"/>
    <a:srgbClr val="FF0000"/>
    <a:srgbClr val="660033"/>
    <a:srgbClr val="CC6600"/>
    <a:srgbClr val="CC00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612" autoAdjust="0"/>
  </p:normalViewPr>
  <p:slideViewPr>
    <p:cSldViewPr>
      <p:cViewPr varScale="1">
        <p:scale>
          <a:sx n="70" d="100"/>
          <a:sy n="70" d="100"/>
        </p:scale>
        <p:origin x="72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87"/>
    </p:cViewPr>
  </p:sorterViewPr>
  <p:notesViewPr>
    <p:cSldViewPr>
      <p:cViewPr varScale="1">
        <p:scale>
          <a:sx n="63" d="100"/>
          <a:sy n="63" d="100"/>
        </p:scale>
        <p:origin x="-14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E8D91-C2DA-47DC-AE56-8A772A8896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A07CDC-E9C9-43A1-9CBF-D4860C3D2FDA}">
      <dgm:prSet/>
      <dgm:spPr/>
      <dgm:t>
        <a:bodyPr/>
        <a:lstStyle/>
        <a:p>
          <a:pPr rtl="0"/>
          <a:r>
            <a:rPr lang="en-US" smtClean="0"/>
            <a:t>A little extreme</a:t>
          </a:r>
          <a:endParaRPr lang="en-US"/>
        </a:p>
      </dgm:t>
    </dgm:pt>
    <dgm:pt modelId="{FAE26F75-26EB-453F-9DF7-4F639EACE0B8}" type="parTrans" cxnId="{386EB1A1-7407-4BDF-98E1-14D4DD126B8E}">
      <dgm:prSet/>
      <dgm:spPr/>
      <dgm:t>
        <a:bodyPr/>
        <a:lstStyle/>
        <a:p>
          <a:endParaRPr lang="en-US"/>
        </a:p>
      </dgm:t>
    </dgm:pt>
    <dgm:pt modelId="{5C112ED6-7B0F-47FA-9364-2F232AF846DD}" type="sibTrans" cxnId="{386EB1A1-7407-4BDF-98E1-14D4DD126B8E}">
      <dgm:prSet/>
      <dgm:spPr/>
      <dgm:t>
        <a:bodyPr/>
        <a:lstStyle/>
        <a:p>
          <a:endParaRPr lang="en-US"/>
        </a:p>
      </dgm:t>
    </dgm:pt>
    <dgm:pt modelId="{B30ECF02-C74B-4DB8-B840-5F44AC7AD44C}" type="pres">
      <dgm:prSet presAssocID="{5E6E8D91-C2DA-47DC-AE56-8A772A8896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4719C6-794F-4FE9-BD17-68A632B90C8A}" type="pres">
      <dgm:prSet presAssocID="{A7A07CDC-E9C9-43A1-9CBF-D4860C3D2FD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D65184-DADA-4B52-9113-00956CB52852}" type="presOf" srcId="{5E6E8D91-C2DA-47DC-AE56-8A772A8896AD}" destId="{B30ECF02-C74B-4DB8-B840-5F44AC7AD44C}" srcOrd="0" destOrd="0" presId="urn:microsoft.com/office/officeart/2005/8/layout/vList2"/>
    <dgm:cxn modelId="{386EB1A1-7407-4BDF-98E1-14D4DD126B8E}" srcId="{5E6E8D91-C2DA-47DC-AE56-8A772A8896AD}" destId="{A7A07CDC-E9C9-43A1-9CBF-D4860C3D2FDA}" srcOrd="0" destOrd="0" parTransId="{FAE26F75-26EB-453F-9DF7-4F639EACE0B8}" sibTransId="{5C112ED6-7B0F-47FA-9364-2F232AF846DD}"/>
    <dgm:cxn modelId="{A84BE637-CE83-462D-A20C-DA5FB5E9EC0D}" type="presOf" srcId="{A7A07CDC-E9C9-43A1-9CBF-D4860C3D2FDA}" destId="{E74719C6-794F-4FE9-BD17-68A632B90C8A}" srcOrd="0" destOrd="0" presId="urn:microsoft.com/office/officeart/2005/8/layout/vList2"/>
    <dgm:cxn modelId="{46B92AE4-5CC6-47E3-BDBF-6B91B87A1C01}" type="presParOf" srcId="{B30ECF02-C74B-4DB8-B840-5F44AC7AD44C}" destId="{E74719C6-794F-4FE9-BD17-68A632B90C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719C6-794F-4FE9-BD17-68A632B90C8A}">
      <dsp:nvSpPr>
        <dsp:cNvPr id="0" name=""/>
        <dsp:cNvSpPr/>
      </dsp:nvSpPr>
      <dsp:spPr>
        <a:xfrm>
          <a:off x="0" y="10093"/>
          <a:ext cx="18288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 little extreme</a:t>
          </a:r>
          <a:endParaRPr lang="en-US" sz="2100" kern="1200"/>
        </a:p>
      </dsp:txBody>
      <dsp:txXfrm>
        <a:off x="39580" y="49673"/>
        <a:ext cx="1749640" cy="731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8.wmf"/><Relationship Id="rId4" Type="http://schemas.openxmlformats.org/officeDocument/2006/relationships/image" Target="../media/image13.wmf"/><Relationship Id="rId9" Type="http://schemas.openxmlformats.org/officeDocument/2006/relationships/image" Target="../media/image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8.wmf"/><Relationship Id="rId4" Type="http://schemas.openxmlformats.org/officeDocument/2006/relationships/image" Target="../media/image13.wmf"/><Relationship Id="rId9" Type="http://schemas.openxmlformats.org/officeDocument/2006/relationships/image" Target="../media/image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ACCEDB1-6BCD-417B-8952-55DF775AEA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117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262E877-00D1-4FB5-9047-B693464073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8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6913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6F446-293E-4C68-9480-71D72316AFE1}" type="slidenum">
              <a:rPr lang="en-US" altLang="en-US" sz="1300"/>
              <a:pPr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1965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390A7C3-4AC3-482E-8DEE-ACD9F632B0C1}" type="slidenum">
              <a:rPr lang="en-US" altLang="en-US" sz="1300"/>
              <a:pPr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6726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F3AAAC-4765-436A-8EEE-CD2B833477F3}" type="slidenum">
              <a:rPr lang="en-US" altLang="en-US" sz="1300"/>
              <a:pPr>
                <a:spcBef>
                  <a:spcPct val="0"/>
                </a:spcBef>
              </a:pPr>
              <a:t>53</a:t>
            </a:fld>
            <a:endParaRPr lang="en-US" alt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6909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A63CEB-405C-418A-987A-E25BF0C59060}" type="slidenum">
              <a:rPr lang="en-US" altLang="en-US" sz="1300"/>
              <a:pPr>
                <a:spcBef>
                  <a:spcPct val="0"/>
                </a:spcBef>
              </a:pPr>
              <a:t>57</a:t>
            </a:fld>
            <a:endParaRPr lang="en-US" altLang="en-US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5013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E5503D-4AC9-44CC-9425-73877801CB09}" type="slidenum">
              <a:rPr lang="en-US" altLang="en-US" sz="1300"/>
              <a:pPr>
                <a:spcBef>
                  <a:spcPct val="0"/>
                </a:spcBef>
              </a:pPr>
              <a:t>87</a:t>
            </a:fld>
            <a:endParaRPr lang="en-US" altLang="en-US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4269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A5BE018-8358-445F-8039-802DA1BDBF58}" type="slidenum">
              <a:rPr lang="en-US" altLang="en-US" sz="1300"/>
              <a:pPr>
                <a:spcBef>
                  <a:spcPct val="0"/>
                </a:spcBef>
              </a:pPr>
              <a:t>89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7184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F2F75C-5E1F-432B-B4C2-066A9DA7B808}" type="slidenum">
              <a:rPr lang="en-US" altLang="en-US" sz="1300"/>
              <a:pPr>
                <a:spcBef>
                  <a:spcPct val="0"/>
                </a:spcBef>
              </a:pPr>
              <a:t>90</a:t>
            </a:fld>
            <a:endParaRPr lang="en-US" altLang="en-US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4209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FC0FF9-F06D-43C4-945C-7FAA9EF7B95D}" type="slidenum">
              <a:rPr lang="en-US" altLang="en-US" sz="1300"/>
              <a:pPr>
                <a:spcBef>
                  <a:spcPct val="0"/>
                </a:spcBef>
              </a:pPr>
              <a:t>91</a:t>
            </a:fld>
            <a:endParaRPr lang="en-US" altLang="en-US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4379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715C6092-CF0C-4DD4-8DC4-E3F4065AD113}" type="slidenum">
              <a:rPr lang="en-US" altLang="en-US" sz="1300"/>
              <a:pPr algn="r"/>
              <a:t>92</a:t>
            </a:fld>
            <a:endParaRPr lang="en-US" altLang="en-US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0648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7B17EF3-5F37-4E18-B023-8F4B0939590F}" type="slidenum">
              <a:rPr lang="en-US" altLang="en-US" sz="1300"/>
              <a:pPr>
                <a:spcBef>
                  <a:spcPct val="0"/>
                </a:spcBef>
              </a:pPr>
              <a:t>93</a:t>
            </a:fld>
            <a:endParaRPr lang="en-US" altLang="en-US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620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C2C778-0635-4A26-A24C-1EC80F3FAD4F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5390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F32F07-D32E-41A9-B960-1AA3D1946B91}" type="slidenum">
              <a:rPr lang="en-US" altLang="en-US" sz="1300"/>
              <a:pPr>
                <a:spcBef>
                  <a:spcPct val="0"/>
                </a:spcBef>
              </a:pPr>
              <a:t>94</a:t>
            </a:fld>
            <a:endParaRPr lang="en-US" alt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655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229142-4D2D-45E4-BD37-FA3CA4CBDBCB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014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229142-4D2D-45E4-BD37-FA3CA4CBDBCB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6381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229142-4D2D-45E4-BD37-FA3CA4CBDBCB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4474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229142-4D2D-45E4-BD37-FA3CA4CBDBCB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858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1D09AFA-BD8D-41C2-A7AD-B36E00BE8DE0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220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A8CACDB-0209-411A-971A-E0C17FCBCB49}" type="slidenum">
              <a:rPr lang="en-US" altLang="en-US" sz="1300"/>
              <a:pPr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2126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A8CACDB-0209-411A-971A-E0C17FCBCB49}" type="slidenum">
              <a:rPr lang="en-US" altLang="en-US" sz="1300"/>
              <a:pPr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959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286B2-4F5D-40C5-BE38-CE9F299CF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115556"/>
      </p:ext>
    </p:extLst>
  </p:cSld>
  <p:clrMapOvr>
    <a:masterClrMapping/>
  </p:clrMapOvr>
  <p:transition spd="med" advTm="1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63C1-BB39-4114-A868-714CE260B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800520"/>
      </p:ext>
    </p:extLst>
  </p:cSld>
  <p:clrMapOvr>
    <a:masterClrMapping/>
  </p:clrMapOvr>
  <p:transition spd="med" advTm="1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304800"/>
            <a:ext cx="2717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0"/>
            <a:ext cx="7950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2593C-F65E-4C0D-930E-E711E6BF6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75639"/>
      </p:ext>
    </p:extLst>
  </p:cSld>
  <p:clrMapOvr>
    <a:masterClrMapping/>
  </p:clrMapOvr>
  <p:transition spd="med" advTm="1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>
            <a:lvl1pPr algn="l">
              <a:defRPr sz="4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9F21A-C9B2-49F7-BFCA-394BE6E067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664554"/>
      </p:ext>
    </p:extLst>
  </p:cSld>
  <p:clrMapOvr>
    <a:masterClrMapping/>
  </p:clrMapOvr>
  <p:transition spd="med" advTm="1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2209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3434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D24D8-C17B-455D-905F-037C6AD85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868992"/>
      </p:ext>
    </p:extLst>
  </p:cSld>
  <p:clrMapOvr>
    <a:masterClrMapping/>
  </p:clrMapOvr>
  <p:transition spd="med" advTm="1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ECC-80E3-4756-9090-4CD932DEA9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62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29D-1E78-4CB7-990D-B2A425761D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892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4BCD-A69F-4FB9-B8BB-63A25B9151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371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A44-2FDA-482D-93DC-D7A892EA03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750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B87-80F9-4927-81BA-663F154B72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1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3CCE-6784-48DC-AED3-2AA1A5AC3F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572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>
            <a:lvl1pPr algn="l"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24400"/>
          </a:xfrm>
        </p:spPr>
        <p:txBody>
          <a:bodyPr/>
          <a:lstStyle>
            <a:lvl1pPr marL="342900" indent="-342900">
              <a:buClr>
                <a:srgbClr val="0000FF"/>
              </a:buClr>
              <a:buFont typeface="Wingdings" panose="05000000000000000000" pitchFamily="2" charset="2"/>
              <a:buChar char="§"/>
              <a:defRPr sz="3200"/>
            </a:lvl1pPr>
            <a:lvl2pPr marL="742950" indent="-285750">
              <a:buClr>
                <a:srgbClr val="500000"/>
              </a:buClr>
              <a:buFont typeface="Wingdings" panose="05000000000000000000" pitchFamily="2" charset="2"/>
              <a:buChar char="§"/>
              <a:defRPr sz="2800"/>
            </a:lvl2pPr>
            <a:lvl3pPr marL="1143000" indent="-228600">
              <a:buClr>
                <a:srgbClr val="0000FF"/>
              </a:buClr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rgbClr val="500000"/>
              </a:buClr>
              <a:buFont typeface="Wingdings" panose="05000000000000000000" pitchFamily="2" charset="2"/>
              <a:buChar char="§"/>
              <a:defRPr sz="2000"/>
            </a:lvl4pPr>
            <a:lvl5pPr marL="2057400" indent="-228600">
              <a:buClr>
                <a:srgbClr val="0000FF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D6F76-6F5D-4D4E-96A1-CC4FAC903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39725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006C-01C2-4C0F-BEBC-64200AF220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87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39B2-9F24-46A1-8B9A-E7D57EDD3C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1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BF6-3936-4CA6-8F77-DAEED2B228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527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4FC5-9254-43DB-9DD5-7EE59D3EC1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78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FFC5-2072-4AC3-BE07-C664C4B8DB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AD279-8595-4597-B773-9B675C1F8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0377"/>
      </p:ext>
    </p:extLst>
  </p:cSld>
  <p:clrMapOvr>
    <a:masterClrMapping/>
  </p:clrMapOvr>
  <p:transition spd="med" advTm="1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55D4-F0C7-4BEA-9150-DB8CCCEFC8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21817"/>
      </p:ext>
    </p:extLst>
  </p:cSld>
  <p:clrMapOvr>
    <a:masterClrMapping/>
  </p:clrMapOvr>
  <p:transition spd="med" advTm="1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20C0D-387A-41BE-A0E4-881C9A1E5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30513"/>
      </p:ext>
    </p:extLst>
  </p:cSld>
  <p:clrMapOvr>
    <a:masterClrMapping/>
  </p:clrMapOvr>
  <p:transition spd="med" advTm="1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71301-0CD0-4811-921C-E13AA021C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80516"/>
      </p:ext>
    </p:extLst>
  </p:cSld>
  <p:clrMapOvr>
    <a:masterClrMapping/>
  </p:clrMapOvr>
  <p:transition spd="med" advTm="1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420C8-9F36-495C-8FD0-3F905231F6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480131"/>
      </p:ext>
    </p:extLst>
  </p:cSld>
  <p:clrMapOvr>
    <a:masterClrMapping/>
  </p:clrMapOvr>
  <p:transition spd="med" advTm="1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997CD-4880-4DB3-9F58-41A962BF0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186743"/>
      </p:ext>
    </p:extLst>
  </p:cSld>
  <p:clrMapOvr>
    <a:masterClrMapping/>
  </p:clrMapOvr>
  <p:transition spd="med" advTm="1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FAB81-C690-4225-9F92-2D76C7D1E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440228"/>
      </p:ext>
    </p:extLst>
  </p:cSld>
  <p:clrMapOvr>
    <a:masterClrMapping/>
  </p:clrMapOvr>
  <p:transition spd="med" advTm="1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04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098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9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4762F210-F37D-4BE3-A88E-7887104313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 advTm="100"/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F210-F37D-4BE3-A88E-78871043131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1727200" y="1752600"/>
            <a:ext cx="1046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4942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1.bin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16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14.bin"/><Relationship Id="rId27" Type="http://schemas.openxmlformats.org/officeDocument/2006/relationships/oleObject" Target="../embeddings/oleObject18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16.wmf"/><Relationship Id="rId26" Type="http://schemas.openxmlformats.org/officeDocument/2006/relationships/oleObject" Target="../embeddings/oleObject34.bin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9.bin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32.bin"/><Relationship Id="rId28" Type="http://schemas.openxmlformats.org/officeDocument/2006/relationships/oleObject" Target="../embeddings/oleObject36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8.bin"/><Relationship Id="rId31" Type="http://schemas.openxmlformats.org/officeDocument/2006/relationships/image" Target="../media/image9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31.bin"/><Relationship Id="rId27" Type="http://schemas.openxmlformats.org/officeDocument/2006/relationships/oleObject" Target="../embeddings/oleObject35.bin"/><Relationship Id="rId30" Type="http://schemas.openxmlformats.org/officeDocument/2006/relationships/oleObject" Target="../embeddings/oleObject38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44.bin"/><Relationship Id="rId18" Type="http://schemas.openxmlformats.org/officeDocument/2006/relationships/oleObject" Target="../embeddings/oleObject47.bin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5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43.bin"/><Relationship Id="rId24" Type="http://schemas.openxmlformats.org/officeDocument/2006/relationships/oleObject" Target="../embeddings/oleObject52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51.bin"/><Relationship Id="rId28" Type="http://schemas.openxmlformats.org/officeDocument/2006/relationships/oleObject" Target="../embeddings/oleObject55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8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50.bin"/><Relationship Id="rId27" Type="http://schemas.openxmlformats.org/officeDocument/2006/relationships/oleObject" Target="../embeddings/oleObject54.bin"/><Relationship Id="rId30" Type="http://schemas.openxmlformats.org/officeDocument/2006/relationships/oleObject" Target="../embeddings/oleObject57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64.bin"/><Relationship Id="rId18" Type="http://schemas.openxmlformats.org/officeDocument/2006/relationships/oleObject" Target="../embeddings/oleObject67.bin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63.bin"/><Relationship Id="rId24" Type="http://schemas.openxmlformats.org/officeDocument/2006/relationships/oleObject" Target="../embeddings/oleObject72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71.bin"/><Relationship Id="rId28" Type="http://schemas.openxmlformats.org/officeDocument/2006/relationships/oleObject" Target="../embeddings/oleObject75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8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70.bin"/><Relationship Id="rId27" Type="http://schemas.openxmlformats.org/officeDocument/2006/relationships/oleObject" Target="../embeddings/oleObject74.bin"/><Relationship Id="rId30" Type="http://schemas.openxmlformats.org/officeDocument/2006/relationships/oleObject" Target="../embeddings/oleObject77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84.bin"/><Relationship Id="rId18" Type="http://schemas.openxmlformats.org/officeDocument/2006/relationships/oleObject" Target="../embeddings/oleObject87.bin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9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83.bin"/><Relationship Id="rId24" Type="http://schemas.openxmlformats.org/officeDocument/2006/relationships/oleObject" Target="../embeddings/oleObject92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91.bin"/><Relationship Id="rId28" Type="http://schemas.openxmlformats.org/officeDocument/2006/relationships/oleObject" Target="../embeddings/oleObject95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8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90.bin"/><Relationship Id="rId27" Type="http://schemas.openxmlformats.org/officeDocument/2006/relationships/oleObject" Target="../embeddings/oleObject94.bin"/><Relationship Id="rId30" Type="http://schemas.openxmlformats.org/officeDocument/2006/relationships/oleObject" Target="../embeddings/oleObject97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04.bin"/><Relationship Id="rId18" Type="http://schemas.openxmlformats.org/officeDocument/2006/relationships/oleObject" Target="../embeddings/oleObject107.bin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11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3.bin"/><Relationship Id="rId24" Type="http://schemas.openxmlformats.org/officeDocument/2006/relationships/oleObject" Target="../embeddings/oleObject112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11.bin"/><Relationship Id="rId28" Type="http://schemas.openxmlformats.org/officeDocument/2006/relationships/oleObject" Target="../embeddings/oleObject115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08.bin"/><Relationship Id="rId31" Type="http://schemas.openxmlformats.org/officeDocument/2006/relationships/oleObject" Target="../embeddings/oleObject118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110.bin"/><Relationship Id="rId27" Type="http://schemas.openxmlformats.org/officeDocument/2006/relationships/oleObject" Target="../embeddings/oleObject114.bin"/><Relationship Id="rId30" Type="http://schemas.openxmlformats.org/officeDocument/2006/relationships/oleObject" Target="../embeddings/oleObject117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4.bin"/><Relationship Id="rId18" Type="http://schemas.openxmlformats.org/officeDocument/2006/relationships/oleObject" Target="../embeddings/oleObject127.bin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13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3.bin"/><Relationship Id="rId24" Type="http://schemas.openxmlformats.org/officeDocument/2006/relationships/oleObject" Target="../embeddings/oleObject132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31.bin"/><Relationship Id="rId28" Type="http://schemas.openxmlformats.org/officeDocument/2006/relationships/oleObject" Target="../embeddings/oleObject135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8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130.bin"/><Relationship Id="rId27" Type="http://schemas.openxmlformats.org/officeDocument/2006/relationships/oleObject" Target="../embeddings/oleObject134.bin"/><Relationship Id="rId30" Type="http://schemas.openxmlformats.org/officeDocument/2006/relationships/oleObject" Target="../embeddings/oleObject137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6.wmf"/><Relationship Id="rId26" Type="http://schemas.openxmlformats.org/officeDocument/2006/relationships/oleObject" Target="../embeddings/oleObject154.bin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6.bin"/><Relationship Id="rId20" Type="http://schemas.openxmlformats.org/officeDocument/2006/relationships/oleObject" Target="../embeddings/oleObject149.bin"/><Relationship Id="rId29" Type="http://schemas.openxmlformats.org/officeDocument/2006/relationships/oleObject" Target="../embeddings/oleObject15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52.bin"/><Relationship Id="rId28" Type="http://schemas.openxmlformats.org/officeDocument/2006/relationships/oleObject" Target="../embeddings/oleObject156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151.bin"/><Relationship Id="rId27" Type="http://schemas.openxmlformats.org/officeDocument/2006/relationships/oleObject" Target="../embeddings/oleObject155.bin"/><Relationship Id="rId30" Type="http://schemas.openxmlformats.org/officeDocument/2006/relationships/image" Target="../media/image9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63.bin"/><Relationship Id="rId18" Type="http://schemas.openxmlformats.org/officeDocument/2006/relationships/oleObject" Target="../embeddings/oleObject166.bin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17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62.bin"/><Relationship Id="rId24" Type="http://schemas.openxmlformats.org/officeDocument/2006/relationships/oleObject" Target="../embeddings/oleObject171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70.bin"/><Relationship Id="rId28" Type="http://schemas.openxmlformats.org/officeDocument/2006/relationships/oleObject" Target="../embeddings/oleObject174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169.bin"/><Relationship Id="rId27" Type="http://schemas.openxmlformats.org/officeDocument/2006/relationships/oleObject" Target="../embeddings/oleObject173.bin"/><Relationship Id="rId30" Type="http://schemas.openxmlformats.org/officeDocument/2006/relationships/oleObject" Target="../embeddings/oleObject176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82.bin"/><Relationship Id="rId18" Type="http://schemas.openxmlformats.org/officeDocument/2006/relationships/oleObject" Target="../embeddings/oleObject185.bin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19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81.bin"/><Relationship Id="rId24" Type="http://schemas.openxmlformats.org/officeDocument/2006/relationships/oleObject" Target="../embeddings/oleObject190.bin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9.bin"/><Relationship Id="rId28" Type="http://schemas.openxmlformats.org/officeDocument/2006/relationships/oleObject" Target="../embeddings/oleObject193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86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188.bin"/><Relationship Id="rId27" Type="http://schemas.openxmlformats.org/officeDocument/2006/relationships/oleObject" Target="../embeddings/oleObject192.bin"/><Relationship Id="rId30" Type="http://schemas.openxmlformats.org/officeDocument/2006/relationships/oleObject" Target="../embeddings/oleObject19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01.bin"/><Relationship Id="rId18" Type="http://schemas.openxmlformats.org/officeDocument/2006/relationships/oleObject" Target="../embeddings/oleObject204.bin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196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203.bin"/><Relationship Id="rId25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21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00.bin"/><Relationship Id="rId24" Type="http://schemas.openxmlformats.org/officeDocument/2006/relationships/oleObject" Target="../embeddings/oleObject209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23" Type="http://schemas.openxmlformats.org/officeDocument/2006/relationships/oleObject" Target="../embeddings/oleObject208.bin"/><Relationship Id="rId28" Type="http://schemas.openxmlformats.org/officeDocument/2006/relationships/oleObject" Target="../embeddings/oleObject212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207.bin"/><Relationship Id="rId27" Type="http://schemas.openxmlformats.org/officeDocument/2006/relationships/oleObject" Target="../embeddings/oleObject211.bin"/><Relationship Id="rId30" Type="http://schemas.openxmlformats.org/officeDocument/2006/relationships/oleObject" Target="../embeddings/oleObject214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20.bin"/><Relationship Id="rId18" Type="http://schemas.openxmlformats.org/officeDocument/2006/relationships/oleObject" Target="../embeddings/oleObject223.bin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215.bin"/><Relationship Id="rId21" Type="http://schemas.openxmlformats.org/officeDocument/2006/relationships/oleObject" Target="../embeddings/oleObject22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222.bin"/><Relationship Id="rId25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232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19.bin"/><Relationship Id="rId24" Type="http://schemas.openxmlformats.org/officeDocument/2006/relationships/oleObject" Target="../embeddings/oleObject228.bin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1.bin"/><Relationship Id="rId23" Type="http://schemas.openxmlformats.org/officeDocument/2006/relationships/oleObject" Target="../embeddings/oleObject227.bin"/><Relationship Id="rId28" Type="http://schemas.openxmlformats.org/officeDocument/2006/relationships/oleObject" Target="../embeddings/oleObject231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224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226.bin"/><Relationship Id="rId27" Type="http://schemas.openxmlformats.org/officeDocument/2006/relationships/oleObject" Target="../embeddings/oleObject230.bin"/><Relationship Id="rId30" Type="http://schemas.openxmlformats.org/officeDocument/2006/relationships/oleObject" Target="../embeddings/oleObject233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16.wmf"/><Relationship Id="rId26" Type="http://schemas.openxmlformats.org/officeDocument/2006/relationships/oleObject" Target="../embeddings/oleObject249.bin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5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42.bin"/><Relationship Id="rId25" Type="http://schemas.openxmlformats.org/officeDocument/2006/relationships/oleObject" Target="../embeddings/oleObject24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1.bin"/><Relationship Id="rId20" Type="http://schemas.openxmlformats.org/officeDocument/2006/relationships/oleObject" Target="../embeddings/oleObject244.bin"/><Relationship Id="rId29" Type="http://schemas.openxmlformats.org/officeDocument/2006/relationships/image" Target="../media/image1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7.bin"/><Relationship Id="rId28" Type="http://schemas.openxmlformats.org/officeDocument/2006/relationships/oleObject" Target="../embeddings/oleObject250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43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246.bin"/><Relationship Id="rId27" Type="http://schemas.openxmlformats.org/officeDocument/2006/relationships/image" Target="../media/image9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16.wmf"/><Relationship Id="rId26" Type="http://schemas.openxmlformats.org/officeDocument/2006/relationships/oleObject" Target="../embeddings/oleObject266.bin"/><Relationship Id="rId3" Type="http://schemas.openxmlformats.org/officeDocument/2006/relationships/oleObject" Target="../embeddings/oleObject251.bin"/><Relationship Id="rId21" Type="http://schemas.openxmlformats.org/officeDocument/2006/relationships/oleObject" Target="../embeddings/oleObject262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8.bin"/><Relationship Id="rId20" Type="http://schemas.openxmlformats.org/officeDocument/2006/relationships/oleObject" Target="../embeddings/oleObject261.bin"/><Relationship Id="rId29" Type="http://schemas.openxmlformats.org/officeDocument/2006/relationships/image" Target="../media/image1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55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23" Type="http://schemas.openxmlformats.org/officeDocument/2006/relationships/oleObject" Target="../embeddings/oleObject264.bin"/><Relationship Id="rId28" Type="http://schemas.openxmlformats.org/officeDocument/2006/relationships/oleObject" Target="../embeddings/oleObject267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60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263.bin"/><Relationship Id="rId27" Type="http://schemas.openxmlformats.org/officeDocument/2006/relationships/image" Target="../media/image9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277.bin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12" Type="http://schemas.openxmlformats.org/officeDocument/2006/relationships/oleObject" Target="../embeddings/oleObject273.bin"/><Relationship Id="rId17" Type="http://schemas.openxmlformats.org/officeDocument/2006/relationships/oleObject" Target="../embeddings/oleObject27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75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269.bin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27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71.bin"/><Relationship Id="rId14" Type="http://schemas.openxmlformats.org/officeDocument/2006/relationships/oleObject" Target="../embeddings/oleObject274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287.bin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12" Type="http://schemas.openxmlformats.org/officeDocument/2006/relationships/oleObject" Target="../embeddings/oleObject283.bin"/><Relationship Id="rId17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5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279.bin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28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81.bin"/><Relationship Id="rId14" Type="http://schemas.openxmlformats.org/officeDocument/2006/relationships/oleObject" Target="../embeddings/oleObject284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297.bin"/><Relationship Id="rId3" Type="http://schemas.openxmlformats.org/officeDocument/2006/relationships/oleObject" Target="../embeddings/oleObject288.bin"/><Relationship Id="rId7" Type="http://schemas.openxmlformats.org/officeDocument/2006/relationships/oleObject" Target="../embeddings/oleObject290.bin"/><Relationship Id="rId12" Type="http://schemas.openxmlformats.org/officeDocument/2006/relationships/oleObject" Target="../embeddings/oleObject293.bin"/><Relationship Id="rId17" Type="http://schemas.openxmlformats.org/officeDocument/2006/relationships/oleObject" Target="../embeddings/oleObject29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5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289.bin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29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91.bin"/><Relationship Id="rId14" Type="http://schemas.openxmlformats.org/officeDocument/2006/relationships/oleObject" Target="../embeddings/oleObject294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307.bin"/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0.bin"/><Relationship Id="rId12" Type="http://schemas.openxmlformats.org/officeDocument/2006/relationships/oleObject" Target="../embeddings/oleObject303.bin"/><Relationship Id="rId17" Type="http://schemas.openxmlformats.org/officeDocument/2006/relationships/oleObject" Target="../embeddings/oleObject30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5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299.bin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30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01.bin"/><Relationship Id="rId14" Type="http://schemas.openxmlformats.org/officeDocument/2006/relationships/oleObject" Target="../embeddings/oleObject304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317.bin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12" Type="http://schemas.openxmlformats.org/officeDocument/2006/relationships/oleObject" Target="../embeddings/oleObject313.bin"/><Relationship Id="rId17" Type="http://schemas.openxmlformats.org/officeDocument/2006/relationships/oleObject" Target="../embeddings/oleObject31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309.bin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31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11.bin"/><Relationship Id="rId14" Type="http://schemas.openxmlformats.org/officeDocument/2006/relationships/oleObject" Target="../embeddings/oleObject314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327.bin"/><Relationship Id="rId3" Type="http://schemas.openxmlformats.org/officeDocument/2006/relationships/oleObject" Target="../embeddings/oleObject318.bin"/><Relationship Id="rId7" Type="http://schemas.openxmlformats.org/officeDocument/2006/relationships/oleObject" Target="../embeddings/oleObject320.bin"/><Relationship Id="rId12" Type="http://schemas.openxmlformats.org/officeDocument/2006/relationships/oleObject" Target="../embeddings/oleObject323.bin"/><Relationship Id="rId17" Type="http://schemas.openxmlformats.org/officeDocument/2006/relationships/oleObject" Target="../embeddings/oleObject32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25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319.bin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32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21.bin"/><Relationship Id="rId14" Type="http://schemas.openxmlformats.org/officeDocument/2006/relationships/oleObject" Target="../embeddings/oleObject32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337.bin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0.bin"/><Relationship Id="rId12" Type="http://schemas.openxmlformats.org/officeDocument/2006/relationships/oleObject" Target="../embeddings/oleObject333.bin"/><Relationship Id="rId17" Type="http://schemas.openxmlformats.org/officeDocument/2006/relationships/oleObject" Target="../embeddings/oleObject33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329.bin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33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31.bin"/><Relationship Id="rId14" Type="http://schemas.openxmlformats.org/officeDocument/2006/relationships/oleObject" Target="../embeddings/oleObject334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347.bin"/><Relationship Id="rId3" Type="http://schemas.openxmlformats.org/officeDocument/2006/relationships/oleObject" Target="../embeddings/oleObject338.bin"/><Relationship Id="rId7" Type="http://schemas.openxmlformats.org/officeDocument/2006/relationships/oleObject" Target="../embeddings/oleObject340.bin"/><Relationship Id="rId12" Type="http://schemas.openxmlformats.org/officeDocument/2006/relationships/oleObject" Target="../embeddings/oleObject343.bin"/><Relationship Id="rId17" Type="http://schemas.openxmlformats.org/officeDocument/2006/relationships/oleObject" Target="../embeddings/oleObject34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339.bin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34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41.bin"/><Relationship Id="rId14" Type="http://schemas.openxmlformats.org/officeDocument/2006/relationships/oleObject" Target="../embeddings/oleObject344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357.bin"/><Relationship Id="rId3" Type="http://schemas.openxmlformats.org/officeDocument/2006/relationships/oleObject" Target="../embeddings/oleObject348.bin"/><Relationship Id="rId7" Type="http://schemas.openxmlformats.org/officeDocument/2006/relationships/oleObject" Target="../embeddings/oleObject350.bin"/><Relationship Id="rId12" Type="http://schemas.openxmlformats.org/officeDocument/2006/relationships/oleObject" Target="../embeddings/oleObject353.bin"/><Relationship Id="rId17" Type="http://schemas.openxmlformats.org/officeDocument/2006/relationships/oleObject" Target="../embeddings/oleObject35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5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349.bin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35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51.bin"/><Relationship Id="rId14" Type="http://schemas.openxmlformats.org/officeDocument/2006/relationships/oleObject" Target="../embeddings/oleObject354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367.bin"/><Relationship Id="rId3" Type="http://schemas.openxmlformats.org/officeDocument/2006/relationships/oleObject" Target="../embeddings/oleObject358.bin"/><Relationship Id="rId7" Type="http://schemas.openxmlformats.org/officeDocument/2006/relationships/oleObject" Target="../embeddings/oleObject360.bin"/><Relationship Id="rId12" Type="http://schemas.openxmlformats.org/officeDocument/2006/relationships/oleObject" Target="../embeddings/oleObject363.bin"/><Relationship Id="rId17" Type="http://schemas.openxmlformats.org/officeDocument/2006/relationships/oleObject" Target="../embeddings/oleObject36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5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359.bin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36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61.bin"/><Relationship Id="rId14" Type="http://schemas.openxmlformats.org/officeDocument/2006/relationships/oleObject" Target="../embeddings/oleObject364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rgbClr val="500000"/>
                </a:solidFill>
              </a:rPr>
              <a:t>CSCE 222</a:t>
            </a:r>
            <a:br>
              <a:rPr lang="en-US" altLang="en-US" dirty="0" smtClean="0">
                <a:solidFill>
                  <a:srgbClr val="500000"/>
                </a:solidFill>
              </a:rPr>
            </a:br>
            <a:r>
              <a:rPr lang="en-US" altLang="en-US" dirty="0" smtClean="0">
                <a:solidFill>
                  <a:srgbClr val="500000"/>
                </a:solidFill>
              </a:rPr>
              <a:t>Discrete Structures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Computational Models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Dr. Tim McGuire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5480" y="5580993"/>
            <a:ext cx="1094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/>
              <a:t>Grateful acknowledgement to Dr. Michael P. Frank, University of Florida,  for some of the material upon which these notes are adapted.</a:t>
            </a:r>
            <a:endParaRPr lang="en-US" sz="18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Operations on Languages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union</a:t>
            </a:r>
            <a:r>
              <a:rPr lang="en-US" altLang="en-US" dirty="0" smtClean="0"/>
              <a:t> – since languages are sets, the union of two languages L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and L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is already defined:</a:t>
            </a:r>
          </a:p>
          <a:p>
            <a:pPr lvl="1" eaLnBrk="1" hangingPunct="1"/>
            <a:r>
              <a:rPr lang="en-US" altLang="en-US" sz="2400" dirty="0" smtClean="0"/>
              <a:t>L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</a:t>
            </a:r>
            <a:r>
              <a:rPr lang="en-US" dirty="0" smtClean="0">
                <a:effectLst/>
              </a:rPr>
              <a:t>∪</a:t>
            </a:r>
            <a:r>
              <a:rPr lang="en-US" altLang="en-US" sz="2400" dirty="0" smtClean="0"/>
              <a:t> L</a:t>
            </a:r>
            <a:r>
              <a:rPr lang="en-US" altLang="en-US" sz="2400" baseline="-25000" dirty="0" smtClean="0"/>
              <a:t>2</a:t>
            </a:r>
            <a:r>
              <a:rPr lang="en-US" altLang="en-US" dirty="0" smtClean="0"/>
              <a:t> = {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|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</a:t>
            </a:r>
            <a:r>
              <a:rPr lang="en-US" sz="2400" dirty="0" smtClean="0"/>
              <a:t>∈ </a:t>
            </a:r>
            <a:r>
              <a:rPr lang="en-US" altLang="en-US" dirty="0" smtClean="0"/>
              <a:t>L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or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</a:t>
            </a:r>
            <a:r>
              <a:rPr lang="en-US" dirty="0" smtClean="0"/>
              <a:t>∈ </a:t>
            </a:r>
            <a:r>
              <a:rPr lang="en-US" altLang="en-US" dirty="0" smtClean="0"/>
              <a:t>L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} </a:t>
            </a:r>
          </a:p>
          <a:p>
            <a:pPr lvl="1" eaLnBrk="1" hangingPunct="1"/>
            <a:r>
              <a:rPr lang="en-US" altLang="en-US" dirty="0" smtClean="0"/>
              <a:t>Concatenation:  L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L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{ </a:t>
            </a:r>
            <a:r>
              <a:rPr lang="en-US" altLang="en-US" i="1" dirty="0" err="1" smtClean="0"/>
              <a:t>st</a:t>
            </a:r>
            <a:r>
              <a:rPr lang="en-US" altLang="en-US" dirty="0" smtClean="0"/>
              <a:t> |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</a:t>
            </a:r>
            <a:r>
              <a:rPr lang="en-US" dirty="0" smtClean="0"/>
              <a:t>∈ </a:t>
            </a:r>
            <a:r>
              <a:rPr lang="en-US" altLang="en-US" dirty="0" smtClean="0"/>
              <a:t>L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</a:t>
            </a:r>
            <a:r>
              <a:rPr lang="en-US" dirty="0" smtClean="0"/>
              <a:t>∈ </a:t>
            </a:r>
            <a:r>
              <a:rPr lang="en-US" altLang="en-US" dirty="0" smtClean="0"/>
              <a:t>L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} </a:t>
            </a:r>
          </a:p>
          <a:p>
            <a:pPr lvl="1" eaLnBrk="1" hangingPunct="1"/>
            <a:r>
              <a:rPr lang="en-US" altLang="en-US" dirty="0" smtClean="0"/>
              <a:t>“Exponentiation”</a:t>
            </a:r>
          </a:p>
          <a:p>
            <a:pPr lvl="2" eaLnBrk="1" hangingPunct="1"/>
            <a:r>
              <a:rPr lang="en-US" altLang="en-US" sz="2800" dirty="0" smtClean="0"/>
              <a:t>L</a:t>
            </a:r>
            <a:r>
              <a:rPr lang="en-US" altLang="en-US" sz="2800" baseline="30000" dirty="0" smtClean="0"/>
              <a:t>0</a:t>
            </a:r>
            <a:r>
              <a:rPr lang="en-US" altLang="en-US" sz="2800" dirty="0" smtClean="0"/>
              <a:t> ={</a:t>
            </a:r>
            <a:r>
              <a:rPr lang="en-US" alt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800" dirty="0" smtClean="0"/>
              <a:t>}  L</a:t>
            </a:r>
            <a:r>
              <a:rPr lang="en-US" altLang="en-US" sz="2800" i="1" baseline="30000" dirty="0"/>
              <a:t>i</a:t>
            </a:r>
            <a:r>
              <a:rPr lang="en-US" altLang="en-US" sz="2800" dirty="0" smtClean="0"/>
              <a:t> = L</a:t>
            </a:r>
            <a:r>
              <a:rPr lang="en-US" altLang="en-US" sz="2800" i="1" baseline="30000" dirty="0" smtClean="0"/>
              <a:t>i</a:t>
            </a:r>
            <a:r>
              <a:rPr lang="en-US" altLang="en-US" sz="2800" baseline="30000" dirty="0" smtClean="0"/>
              <a:t>-1</a:t>
            </a:r>
            <a:r>
              <a:rPr lang="en-US" altLang="en-US" sz="2800" dirty="0" smtClean="0"/>
              <a:t>L</a:t>
            </a:r>
          </a:p>
          <a:p>
            <a:pPr lvl="1" eaLnBrk="1" hangingPunct="1"/>
            <a:r>
              <a:rPr lang="en-US" altLang="en-US" i="1" dirty="0" smtClean="0"/>
              <a:t>Kleene Closure </a:t>
            </a:r>
            <a:r>
              <a:rPr lang="en-US" altLang="en-US" dirty="0" smtClean="0"/>
              <a:t>L</a:t>
            </a:r>
            <a:r>
              <a:rPr lang="en-US" altLang="en-US" baseline="30000" dirty="0" smtClean="0"/>
              <a:t>* </a:t>
            </a:r>
            <a:r>
              <a:rPr lang="en-US" altLang="en-US" i="1" dirty="0" smtClean="0"/>
              <a:t>= </a:t>
            </a:r>
            <a:r>
              <a:rPr lang="en-US" dirty="0" smtClean="0">
                <a:effectLst/>
              </a:rPr>
              <a:t>∪ </a:t>
            </a:r>
            <a:r>
              <a:rPr lang="en-US" altLang="en-US" dirty="0" smtClean="0"/>
              <a:t>L</a:t>
            </a:r>
            <a:r>
              <a:rPr lang="en-US" altLang="en-US" i="1" baseline="30000" dirty="0" smtClean="0"/>
              <a:t>i </a:t>
            </a:r>
            <a:br>
              <a:rPr lang="en-US" altLang="en-US" i="1" baseline="30000" dirty="0" smtClean="0"/>
            </a:br>
            <a:endParaRPr lang="en-US" altLang="en-US" i="1" baseline="30000" dirty="0"/>
          </a:p>
          <a:p>
            <a:pPr lvl="1" eaLnBrk="1" hangingPunct="1"/>
            <a:r>
              <a:rPr lang="en-US" altLang="en-US" i="1" dirty="0" smtClean="0"/>
              <a:t>Positive Closure </a:t>
            </a:r>
            <a:r>
              <a:rPr lang="en-US" altLang="en-US" dirty="0" smtClean="0"/>
              <a:t>L</a:t>
            </a:r>
            <a:r>
              <a:rPr lang="en-US" altLang="en-US" baseline="30000" dirty="0" smtClean="0"/>
              <a:t>+ </a:t>
            </a:r>
            <a:r>
              <a:rPr lang="en-US" altLang="en-US" i="1" dirty="0" smtClean="0"/>
              <a:t>= </a:t>
            </a:r>
            <a:r>
              <a:rPr lang="en-US" dirty="0" smtClean="0">
                <a:effectLst/>
              </a:rPr>
              <a:t>∪ </a:t>
            </a:r>
            <a:r>
              <a:rPr lang="en-US" altLang="en-US" dirty="0" smtClean="0"/>
              <a:t>L</a:t>
            </a:r>
            <a:r>
              <a:rPr lang="en-US" altLang="en-US" i="1" baseline="30000" dirty="0" smtClean="0"/>
              <a:t>i               </a:t>
            </a:r>
            <a:r>
              <a:rPr lang="en-US" altLang="en-US" dirty="0" smtClean="0"/>
              <a:t>L</a:t>
            </a:r>
            <a:r>
              <a:rPr lang="en-US" altLang="en-US" baseline="30000" dirty="0" smtClean="0"/>
              <a:t>* </a:t>
            </a:r>
            <a:r>
              <a:rPr lang="en-US" altLang="en-US" dirty="0" smtClean="0"/>
              <a:t> = L</a:t>
            </a:r>
            <a:r>
              <a:rPr lang="en-US" altLang="en-US" i="1" baseline="30000" dirty="0" smtClean="0"/>
              <a:t>+     </a:t>
            </a:r>
            <a:r>
              <a:rPr lang="en-US" altLang="en-US" u="sng" dirty="0" err="1" smtClean="0"/>
              <a:t>iff</a:t>
            </a:r>
            <a:r>
              <a:rPr lang="en-US" altLang="en-US" dirty="0" smtClean="0"/>
              <a:t>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dirty="0" smtClean="0"/>
              <a:t> </a:t>
            </a:r>
            <a:r>
              <a:rPr lang="en-US" dirty="0" smtClean="0"/>
              <a:t>∈ </a:t>
            </a:r>
            <a:r>
              <a:rPr lang="en-US" altLang="en-US" dirty="0" smtClean="0"/>
              <a:t>L</a:t>
            </a:r>
          </a:p>
          <a:p>
            <a:pPr lvl="1" eaLnBrk="1" hangingPunct="1"/>
            <a:endParaRPr lang="en-US" altLang="en-US" i="1" baseline="30000" dirty="0" smtClean="0"/>
          </a:p>
          <a:p>
            <a:pPr marL="457200" lvl="1" indent="0" eaLnBrk="1" hangingPunct="1">
              <a:buNone/>
            </a:pPr>
            <a:endParaRPr lang="en-US" altLang="en-US" i="1" baseline="30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419600" y="4572000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∞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3481754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9472" y="490503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</a:t>
            </a:r>
            <a:r>
              <a:rPr lang="en-US" sz="1400" dirty="0" smtClean="0"/>
              <a:t>=0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577156" y="5381224"/>
            <a:ext cx="39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∞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45740" y="5715000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</a:t>
            </a:r>
            <a:r>
              <a:rPr lang="en-US" sz="1400" dirty="0" smtClean="0"/>
              <a:t>=1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88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Suppose </a:t>
            </a:r>
            <a:r>
              <a:rPr lang="en-US" altLang="en-US" sz="4000">
                <a:latin typeface="Symbol" panose="05050102010706020507" pitchFamily="18" charset="2"/>
              </a:rPr>
              <a:t>S </a:t>
            </a:r>
            <a:r>
              <a:rPr lang="en-US" altLang="en-US" sz="4000"/>
              <a:t>= {a,b,c}.  Some languages over </a:t>
            </a:r>
            <a:r>
              <a:rPr lang="en-US" altLang="en-US" sz="4000">
                <a:latin typeface="Symbol" panose="05050102010706020507" pitchFamily="18" charset="2"/>
              </a:rPr>
              <a:t>S </a:t>
            </a:r>
            <a:r>
              <a:rPr lang="en-US" altLang="en-US" sz="4000"/>
              <a:t>could be: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{</a:t>
            </a:r>
            <a:r>
              <a:rPr lang="en-US" altLang="en-US" dirty="0" err="1" smtClean="0"/>
              <a:t>aa,ab,ac,bb,bc,cc</a:t>
            </a:r>
            <a:r>
              <a:rPr lang="en-US" altLang="en-US" dirty="0" smtClean="0"/>
              <a:t>}</a:t>
            </a:r>
          </a:p>
          <a:p>
            <a:pPr eaLnBrk="1" hangingPunct="1"/>
            <a:r>
              <a:rPr lang="en-US" altLang="en-US" dirty="0" smtClean="0"/>
              <a:t>{</a:t>
            </a:r>
            <a:r>
              <a:rPr lang="en-US" altLang="en-US" dirty="0" err="1" smtClean="0"/>
              <a:t>ab,abc,abcc,abccc</a:t>
            </a:r>
            <a:r>
              <a:rPr lang="en-US" altLang="en-US" dirty="0" smtClean="0"/>
              <a:t>,. . .}</a:t>
            </a:r>
          </a:p>
          <a:p>
            <a:pPr eaLnBrk="1" hangingPunct="1"/>
            <a:r>
              <a:rPr lang="en-US" altLang="en-US" dirty="0" smtClean="0"/>
              <a:t>{</a:t>
            </a:r>
            <a:r>
              <a:rPr lang="en-US" alt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dirty="0" smtClean="0"/>
              <a:t>}</a:t>
            </a:r>
          </a:p>
          <a:p>
            <a:pPr eaLnBrk="1" hangingPunct="1"/>
            <a:r>
              <a:rPr lang="en-US" altLang="en-US" dirty="0" smtClean="0"/>
              <a:t>{ }</a:t>
            </a:r>
          </a:p>
          <a:p>
            <a:pPr eaLnBrk="1" hangingPunct="1"/>
            <a:r>
              <a:rPr lang="en-US" altLang="en-US" dirty="0" smtClean="0"/>
              <a:t>{</a:t>
            </a:r>
            <a:r>
              <a:rPr lang="en-US" altLang="en-US" dirty="0" err="1" smtClean="0"/>
              <a:t>a,b,c</a:t>
            </a:r>
            <a:r>
              <a:rPr lang="en-US" altLang="en-US" dirty="0" smtClean="0"/>
              <a:t>,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 </a:t>
            </a:r>
            <a:r>
              <a:rPr lang="en-US" altLang="en-US" dirty="0" smtClean="0">
                <a:latin typeface="Symbol" panose="05050102010706020507" pitchFamily="18" charset="2"/>
              </a:rPr>
              <a:t>}</a:t>
            </a:r>
          </a:p>
          <a:p>
            <a:pPr eaLnBrk="1" hangingPunct="1"/>
            <a:r>
              <a:rPr lang="en-US" alt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31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Grammars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formal </a:t>
            </a:r>
            <a:r>
              <a:rPr lang="en-US" altLang="en-US" i="1" dirty="0"/>
              <a:t>grammar</a:t>
            </a:r>
            <a:r>
              <a:rPr lang="en-US" altLang="en-US" dirty="0"/>
              <a:t> </a:t>
            </a:r>
            <a:r>
              <a:rPr lang="en-US" altLang="en-US" i="1" dirty="0"/>
              <a:t>G</a:t>
            </a:r>
            <a:r>
              <a:rPr lang="en-US" altLang="en-US" dirty="0"/>
              <a:t> is any compact, precise mathematical definition of a language </a:t>
            </a:r>
            <a:r>
              <a:rPr lang="en-US" altLang="en-US" i="1" dirty="0"/>
              <a:t>L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As opposed to just a raw listing of all of the language’s legal sentences, or just examples of them.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grammar implies an algorithm that would generate all legal sentences of the language.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Often, it takes the form of a set of recursive definitions.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popular way to specify a grammar recursively is to specify it as a </a:t>
            </a:r>
            <a:r>
              <a:rPr lang="en-US" altLang="en-US" i="1" dirty="0"/>
              <a:t>phrase-structure grammar.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091163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Phrase-Structure Grammars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10972800" cy="4114800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i="1" dirty="0"/>
              <a:t>phrase-structure grammar</a:t>
            </a:r>
            <a:r>
              <a:rPr lang="en-US" altLang="en-US" sz="2400" dirty="0"/>
              <a:t> (abbr. PSG) 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G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= (</a:t>
            </a:r>
            <a:r>
              <a:rPr lang="en-US" altLang="en-US" sz="2400" i="1" dirty="0">
                <a:solidFill>
                  <a:srgbClr val="FF0000"/>
                </a:solidFill>
              </a:rPr>
              <a:t>V</a:t>
            </a:r>
            <a:r>
              <a:rPr lang="en-US" altLang="en-US" sz="2400" dirty="0">
                <a:solidFill>
                  <a:srgbClr val="FF0000"/>
                </a:solidFill>
              </a:rPr>
              <a:t>,</a:t>
            </a:r>
            <a:r>
              <a:rPr lang="en-US" altLang="en-US" sz="2400" i="1" dirty="0">
                <a:solidFill>
                  <a:srgbClr val="FF0000"/>
                </a:solidFill>
              </a:rPr>
              <a:t>T</a:t>
            </a:r>
            <a:r>
              <a:rPr lang="en-US" altLang="en-US" sz="2400" dirty="0">
                <a:solidFill>
                  <a:srgbClr val="FF0000"/>
                </a:solidFill>
              </a:rPr>
              <a:t>,</a:t>
            </a:r>
            <a:r>
              <a:rPr lang="en-US" altLang="en-US" sz="2400" i="1" dirty="0">
                <a:solidFill>
                  <a:srgbClr val="FF0000"/>
                </a:solidFill>
              </a:rPr>
              <a:t>S</a:t>
            </a:r>
            <a:r>
              <a:rPr lang="en-US" altLang="en-US" sz="2400" dirty="0">
                <a:solidFill>
                  <a:srgbClr val="FF0000"/>
                </a:solidFill>
              </a:rPr>
              <a:t>,</a:t>
            </a:r>
            <a:r>
              <a:rPr lang="en-US" altLang="en-US" sz="2400" i="1" dirty="0">
                <a:solidFill>
                  <a:srgbClr val="FF0000"/>
                </a:solidFill>
              </a:rPr>
              <a:t>P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  <a:r>
              <a:rPr lang="en-US" altLang="en-US" sz="2400" dirty="0"/>
              <a:t> is a 4-tuple, in which: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solidFill>
                  <a:srgbClr val="FF0000"/>
                </a:solidFill>
              </a:rPr>
              <a:t>V</a:t>
            </a:r>
            <a:r>
              <a:rPr lang="en-US" altLang="en-US" sz="2400" dirty="0"/>
              <a:t> is a vocabulary (set of words)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The “template vocabulary” of the language.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solidFill>
                  <a:srgbClr val="FF0000"/>
                </a:solidFill>
              </a:rPr>
              <a:t>T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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altLang="en-US" sz="2400" dirty="0">
                <a:sym typeface="Symbol" panose="05050102010706020507" pitchFamily="18" charset="2"/>
              </a:rPr>
              <a:t> is a set of words called </a:t>
            </a:r>
            <a:r>
              <a:rPr lang="en-US" altLang="en-US" sz="2400" i="1" dirty="0">
                <a:sym typeface="Symbol" panose="05050102010706020507" pitchFamily="18" charset="2"/>
              </a:rPr>
              <a:t>terminals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Actual words of the language.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Also,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: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≡ </a:t>
            </a:r>
            <a:r>
              <a:rPr lang="en-US" altLang="en-US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− </a:t>
            </a:r>
            <a:r>
              <a:rPr lang="en-US" altLang="en-US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is a set of special “words” called </a:t>
            </a:r>
            <a:r>
              <a:rPr lang="en-US" altLang="en-US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nonterminals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.  (Representing concepts like “noun”)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is a special nonterminal, the </a:t>
            </a:r>
            <a:r>
              <a:rPr lang="en-US" altLang="en-US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start symbol.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is a set of </a:t>
            </a:r>
            <a:r>
              <a:rPr lang="en-US" altLang="en-US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productions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(to be defined).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Rules for substituting one sentence fragment for another.</a:t>
            </a:r>
          </a:p>
        </p:txBody>
      </p:sp>
      <p:sp>
        <p:nvSpPr>
          <p:cNvPr id="913412" name="Text Box 4"/>
          <p:cNvSpPr txBox="1">
            <a:spLocks noChangeArrowheads="1"/>
          </p:cNvSpPr>
          <p:nvPr/>
        </p:nvSpPr>
        <p:spPr bwMode="auto">
          <a:xfrm>
            <a:off x="2990851" y="5737225"/>
            <a:ext cx="6055119" cy="707886"/>
          </a:xfrm>
          <a:prstGeom prst="rect">
            <a:avLst/>
          </a:prstGeom>
          <a:solidFill>
            <a:srgbClr val="FFFFCC"/>
          </a:solidFill>
          <a:ln w="3810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 phrase-structure grammar is a special case of the more </a:t>
            </a:r>
            <a:br>
              <a:rPr lang="en-US" altLang="en-US" sz="2000"/>
            </a:br>
            <a:r>
              <a:rPr lang="en-US" altLang="en-US" sz="2000"/>
              <a:t>general concept of a </a:t>
            </a:r>
            <a:r>
              <a:rPr lang="en-US" altLang="en-US" sz="2000" i="1"/>
              <a:t>string-rewriting system</a:t>
            </a:r>
            <a:r>
              <a:rPr lang="en-US" altLang="en-US" sz="2000"/>
              <a:t>, due to Post.</a:t>
            </a:r>
          </a:p>
        </p:txBody>
      </p:sp>
    </p:spTree>
    <p:extLst>
      <p:ext uri="{BB962C8B-B14F-4D97-AF65-F5344CB8AC3E}">
        <p14:creationId xmlns:p14="http://schemas.microsoft.com/office/powerpoint/2010/main" val="1839480884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Productions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A </a:t>
            </a:r>
            <a:r>
              <a:rPr lang="en-US" altLang="en-US" sz="2600" i="1" dirty="0"/>
              <a:t>production </a:t>
            </a:r>
            <a:r>
              <a:rPr lang="en-US" altLang="en-US" sz="2600" i="1" dirty="0" err="1"/>
              <a:t>p</a:t>
            </a:r>
            <a:r>
              <a:rPr lang="en-US" altLang="en-US" sz="2600" dirty="0" err="1">
                <a:sym typeface="Symbol" panose="05050102010706020507" pitchFamily="18" charset="2"/>
              </a:rPr>
              <a:t></a:t>
            </a:r>
            <a:r>
              <a:rPr lang="en-US" altLang="en-US" sz="2600" i="1" dirty="0" err="1">
                <a:sym typeface="Symbol" panose="05050102010706020507" pitchFamily="18" charset="2"/>
              </a:rPr>
              <a:t>P</a:t>
            </a:r>
            <a:r>
              <a:rPr lang="en-US" altLang="en-US" sz="2600" dirty="0">
                <a:sym typeface="Symbol" panose="05050102010706020507" pitchFamily="18" charset="2"/>
              </a:rPr>
              <a:t> is a pair </a:t>
            </a:r>
            <a:r>
              <a:rPr lang="en-US" altLang="en-US" sz="2600" i="1" dirty="0">
                <a:sym typeface="Symbol" panose="05050102010706020507" pitchFamily="18" charset="2"/>
              </a:rPr>
              <a:t>p</a:t>
            </a:r>
            <a:r>
              <a:rPr lang="en-US" altLang="en-US" sz="2600" dirty="0">
                <a:sym typeface="Symbol" panose="05050102010706020507" pitchFamily="18" charset="2"/>
              </a:rPr>
              <a:t>=(</a:t>
            </a:r>
            <a:r>
              <a:rPr lang="en-US" altLang="en-US" sz="2600" i="1" dirty="0" err="1">
                <a:sym typeface="Symbol" panose="05050102010706020507" pitchFamily="18" charset="2"/>
              </a:rPr>
              <a:t>b</a:t>
            </a:r>
            <a:r>
              <a:rPr lang="en-US" altLang="en-US" sz="2600" dirty="0" err="1">
                <a:sym typeface="Symbol" panose="05050102010706020507" pitchFamily="18" charset="2"/>
              </a:rPr>
              <a:t>,</a:t>
            </a:r>
            <a:r>
              <a:rPr lang="en-US" altLang="en-US" sz="2600" i="1" dirty="0" err="1">
                <a:sym typeface="Symbol" panose="05050102010706020507" pitchFamily="18" charset="2"/>
              </a:rPr>
              <a:t>a</a:t>
            </a:r>
            <a:r>
              <a:rPr lang="en-US" altLang="en-US" sz="2600" dirty="0">
                <a:sym typeface="Symbol" panose="05050102010706020507" pitchFamily="18" charset="2"/>
              </a:rPr>
              <a:t>) of sentence fragments </a:t>
            </a:r>
            <a:r>
              <a:rPr lang="en-US" altLang="en-US" sz="2600" i="1" dirty="0">
                <a:sym typeface="Symbol" panose="05050102010706020507" pitchFamily="18" charset="2"/>
              </a:rPr>
              <a:t>l</a:t>
            </a:r>
            <a:r>
              <a:rPr lang="en-US" altLang="en-US" sz="2600" dirty="0">
                <a:sym typeface="Symbol" panose="05050102010706020507" pitchFamily="18" charset="2"/>
              </a:rPr>
              <a:t>, </a:t>
            </a:r>
            <a:r>
              <a:rPr lang="en-US" altLang="en-US" sz="2600" i="1" dirty="0">
                <a:sym typeface="Symbol" panose="05050102010706020507" pitchFamily="18" charset="2"/>
              </a:rPr>
              <a:t>r</a:t>
            </a:r>
            <a:r>
              <a:rPr lang="en-US" altLang="en-US" sz="2600" dirty="0">
                <a:sym typeface="Symbol" panose="05050102010706020507" pitchFamily="18" charset="2"/>
              </a:rPr>
              <a:t> (not necessarily in </a:t>
            </a:r>
            <a:r>
              <a:rPr lang="en-US" altLang="en-US" sz="2600" i="1" dirty="0">
                <a:sym typeface="Symbol" panose="05050102010706020507" pitchFamily="18" charset="2"/>
              </a:rPr>
              <a:t>L</a:t>
            </a:r>
            <a:r>
              <a:rPr lang="en-US" altLang="en-US" sz="2600" dirty="0">
                <a:sym typeface="Symbol" panose="05050102010706020507" pitchFamily="18" charset="2"/>
              </a:rPr>
              <a:t>), which may generally contain a mix of both terminals and </a:t>
            </a:r>
            <a:r>
              <a:rPr lang="en-US" altLang="en-US" sz="2600" dirty="0" err="1">
                <a:sym typeface="Symbol" panose="05050102010706020507" pitchFamily="18" charset="2"/>
              </a:rPr>
              <a:t>nonterminals</a:t>
            </a:r>
            <a:r>
              <a:rPr lang="en-US" altLang="en-US" sz="26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ym typeface="Symbol" panose="05050102010706020507" pitchFamily="18" charset="2"/>
              </a:rPr>
              <a:t>We often denote the production as </a:t>
            </a:r>
            <a:r>
              <a:rPr lang="en-US" altLang="en-US" sz="2600" i="1" dirty="0">
                <a:sym typeface="Symbol" panose="05050102010706020507" pitchFamily="18" charset="2"/>
              </a:rPr>
              <a:t>b</a:t>
            </a:r>
            <a:r>
              <a:rPr lang="en-US" altLang="en-US" sz="2600" dirty="0">
                <a:sym typeface="Symbol" panose="05050102010706020507" pitchFamily="18" charset="2"/>
              </a:rPr>
              <a:t> </a:t>
            </a:r>
            <a:r>
              <a:rPr lang="en-US" altLang="en-US" sz="2600" dirty="0"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lang="en-US" altLang="en-US" sz="2600" i="1" dirty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6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>
                <a:cs typeface="Times New Roman" panose="02020603050405020304" pitchFamily="18" charset="0"/>
                <a:sym typeface="Symbol" panose="05050102010706020507" pitchFamily="18" charset="2"/>
              </a:rPr>
              <a:t>Read “</a:t>
            </a:r>
            <a:r>
              <a:rPr lang="en-US" altLang="en-US" sz="2600" i="1" dirty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600" dirty="0">
                <a:cs typeface="Times New Roman" panose="02020603050405020304" pitchFamily="18" charset="0"/>
                <a:sym typeface="Symbol" panose="05050102010706020507" pitchFamily="18" charset="2"/>
              </a:rPr>
              <a:t> goes to </a:t>
            </a:r>
            <a:r>
              <a:rPr lang="en-US" altLang="en-US" sz="2600" i="1" dirty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600" dirty="0">
                <a:cs typeface="Times New Roman" panose="02020603050405020304" pitchFamily="18" charset="0"/>
                <a:sym typeface="Symbol" panose="05050102010706020507" pitchFamily="18" charset="2"/>
              </a:rPr>
              <a:t>” (like a directed graph edge)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ym typeface="Symbol" panose="05050102010706020507" pitchFamily="18" charset="2"/>
              </a:rPr>
              <a:t>Call </a:t>
            </a:r>
            <a:r>
              <a:rPr lang="en-US" altLang="en-US" sz="2600" i="1" dirty="0">
                <a:sym typeface="Symbol" panose="05050102010706020507" pitchFamily="18" charset="2"/>
              </a:rPr>
              <a:t>b</a:t>
            </a:r>
            <a:r>
              <a:rPr lang="en-US" altLang="en-US" sz="2600" dirty="0">
                <a:sym typeface="Symbol" panose="05050102010706020507" pitchFamily="18" charset="2"/>
              </a:rPr>
              <a:t> the “before” string, </a:t>
            </a:r>
            <a:r>
              <a:rPr lang="en-US" altLang="en-US" sz="2600" i="1" dirty="0">
                <a:sym typeface="Symbol" panose="05050102010706020507" pitchFamily="18" charset="2"/>
              </a:rPr>
              <a:t>a </a:t>
            </a:r>
            <a:r>
              <a:rPr lang="en-US" altLang="en-US" sz="2600" dirty="0">
                <a:sym typeface="Symbol" panose="05050102010706020507" pitchFamily="18" charset="2"/>
              </a:rPr>
              <a:t>the “after” string.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ym typeface="Symbol" panose="05050102010706020507" pitchFamily="18" charset="2"/>
              </a:rPr>
              <a:t>It is a kind of recursive definition meaning that </a:t>
            </a:r>
            <a:br>
              <a:rPr lang="en-US" altLang="en-US" sz="2600" dirty="0">
                <a:sym typeface="Symbol" panose="05050102010706020507" pitchFamily="18" charset="2"/>
              </a:rPr>
            </a:br>
            <a:r>
              <a:rPr lang="en-US" altLang="en-US" sz="2600" dirty="0">
                <a:solidFill>
                  <a:srgbClr val="FF0000"/>
                </a:solidFill>
                <a:sym typeface="Symbol" panose="05050102010706020507" pitchFamily="18" charset="2"/>
              </a:rPr>
              <a:t>		If </a:t>
            </a:r>
            <a:r>
              <a:rPr lang="en-US" altLang="en-US" sz="2600" i="1" dirty="0" err="1">
                <a:solidFill>
                  <a:srgbClr val="FF0000"/>
                </a:solidFill>
                <a:sym typeface="Symbol" panose="05050102010706020507" pitchFamily="18" charset="2"/>
              </a:rPr>
              <a:t>lbr</a:t>
            </a:r>
            <a:r>
              <a:rPr lang="en-US" altLang="en-US" sz="2600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600" dirty="0">
                <a:solidFill>
                  <a:srgbClr val="FF0000"/>
                </a:solidFill>
                <a:sym typeface="Symbol" panose="05050102010706020507" pitchFamily="18" charset="2"/>
              </a:rPr>
              <a:t> </a:t>
            </a:r>
            <a:r>
              <a:rPr lang="en-US" altLang="en-US" sz="2600" i="1" dirty="0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US" altLang="en-US" sz="26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600" dirty="0">
                <a:solidFill>
                  <a:srgbClr val="FF0000"/>
                </a:solidFill>
                <a:sym typeface="Symbol" panose="05050102010706020507" pitchFamily="18" charset="2"/>
              </a:rPr>
              <a:t>, then </a:t>
            </a:r>
            <a:r>
              <a:rPr lang="en-US" altLang="en-US" sz="2600" i="1" dirty="0">
                <a:solidFill>
                  <a:srgbClr val="FF0000"/>
                </a:solidFill>
                <a:sym typeface="Symbol" panose="05050102010706020507" pitchFamily="18" charset="2"/>
              </a:rPr>
              <a:t>lar</a:t>
            </a:r>
            <a:r>
              <a:rPr lang="en-US" altLang="en-US" sz="2600" dirty="0">
                <a:solidFill>
                  <a:srgbClr val="FF0000"/>
                </a:solidFill>
                <a:sym typeface="Symbol" panose="05050102010706020507" pitchFamily="18" charset="2"/>
              </a:rPr>
              <a:t>  </a:t>
            </a:r>
            <a:r>
              <a:rPr lang="en-US" altLang="en-US" sz="2600" i="1" dirty="0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US" altLang="en-US" sz="26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600" dirty="0">
                <a:solidFill>
                  <a:srgbClr val="FF0000"/>
                </a:solidFill>
                <a:sym typeface="Symbol" panose="05050102010706020507" pitchFamily="18" charset="2"/>
              </a:rPr>
              <a:t>.   </a:t>
            </a:r>
            <a:r>
              <a:rPr lang="en-US" altLang="en-US" sz="2600" dirty="0">
                <a:sym typeface="Symbol" panose="05050102010706020507" pitchFamily="18" charset="2"/>
              </a:rPr>
              <a:t>(</a:t>
            </a:r>
            <a:r>
              <a:rPr lang="en-US" altLang="en-US" sz="2600" i="1" dirty="0">
                <a:sym typeface="Symbol" panose="05050102010706020507" pitchFamily="18" charset="2"/>
              </a:rPr>
              <a:t>L</a:t>
            </a:r>
            <a:r>
              <a:rPr lang="en-US" altLang="en-US" sz="2600" baseline="30000" dirty="0">
                <a:sym typeface="Symbol" panose="05050102010706020507" pitchFamily="18" charset="2"/>
              </a:rPr>
              <a:t>T</a:t>
            </a:r>
            <a:r>
              <a:rPr lang="en-US" altLang="en-US" sz="2600" dirty="0">
                <a:sym typeface="Symbol" panose="05050102010706020507" pitchFamily="18" charset="2"/>
              </a:rPr>
              <a:t> = sentence “templates”)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>
                <a:sym typeface="Symbol" panose="05050102010706020507" pitchFamily="18" charset="2"/>
              </a:rPr>
              <a:t>That is, if </a:t>
            </a:r>
            <a:r>
              <a:rPr lang="en-US" altLang="en-US" sz="2600" i="1" dirty="0" err="1">
                <a:sym typeface="Symbol" panose="05050102010706020507" pitchFamily="18" charset="2"/>
              </a:rPr>
              <a:t>lbr</a:t>
            </a:r>
            <a:r>
              <a:rPr lang="en-US" altLang="en-US" sz="2600" dirty="0">
                <a:sym typeface="Symbol" panose="05050102010706020507" pitchFamily="18" charset="2"/>
              </a:rPr>
              <a:t> is a legal sentence template, then so is </a:t>
            </a:r>
            <a:r>
              <a:rPr lang="en-US" altLang="en-US" sz="2600" i="1" dirty="0">
                <a:sym typeface="Symbol" panose="05050102010706020507" pitchFamily="18" charset="2"/>
              </a:rPr>
              <a:t>lar</a:t>
            </a:r>
            <a:r>
              <a:rPr lang="en-US" altLang="en-US" sz="2600" dirty="0">
                <a:sym typeface="Symbol" panose="05050102010706020507" pitchFamily="18" charset="2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>
                <a:sym typeface="Symbol" panose="05050102010706020507" pitchFamily="18" charset="2"/>
              </a:rPr>
              <a:t>That is, we can substitute </a:t>
            </a:r>
            <a:r>
              <a:rPr lang="en-US" altLang="en-US" sz="2600" i="1" dirty="0">
                <a:sym typeface="Symbol" panose="05050102010706020507" pitchFamily="18" charset="2"/>
              </a:rPr>
              <a:t>a</a:t>
            </a:r>
            <a:r>
              <a:rPr lang="en-US" altLang="en-US" sz="2600" dirty="0">
                <a:sym typeface="Symbol" panose="05050102010706020507" pitchFamily="18" charset="2"/>
              </a:rPr>
              <a:t> in place of </a:t>
            </a:r>
            <a:r>
              <a:rPr lang="en-US" altLang="en-US" sz="2600" i="1" dirty="0">
                <a:sym typeface="Symbol" panose="05050102010706020507" pitchFamily="18" charset="2"/>
              </a:rPr>
              <a:t>b</a:t>
            </a:r>
            <a:r>
              <a:rPr lang="en-US" altLang="en-US" sz="2600" dirty="0">
                <a:sym typeface="Symbol" panose="05050102010706020507" pitchFamily="18" charset="2"/>
              </a:rPr>
              <a:t> in any sentence template.</a:t>
            </a:r>
          </a:p>
          <a:p>
            <a:pPr>
              <a:lnSpc>
                <a:spcPct val="90000"/>
              </a:lnSpc>
            </a:pPr>
            <a:r>
              <a:rPr lang="en-US" altLang="en-US" sz="2600" dirty="0">
                <a:sym typeface="Symbol" panose="05050102010706020507" pitchFamily="18" charset="2"/>
              </a:rPr>
              <a:t>A phrase-structure grammar imposes the constraint that each </a:t>
            </a:r>
            <a:r>
              <a:rPr lang="en-US" altLang="en-US" sz="2600" i="1" dirty="0">
                <a:sym typeface="Symbol" panose="05050102010706020507" pitchFamily="18" charset="2"/>
              </a:rPr>
              <a:t>l</a:t>
            </a:r>
            <a:r>
              <a:rPr lang="en-US" altLang="en-US" sz="2600" dirty="0">
                <a:sym typeface="Symbol" panose="05050102010706020507" pitchFamily="18" charset="2"/>
              </a:rPr>
              <a:t> must contain a nonterminal symbol.</a:t>
            </a:r>
          </a:p>
        </p:txBody>
      </p:sp>
    </p:spTree>
    <p:extLst>
      <p:ext uri="{BB962C8B-B14F-4D97-AF65-F5344CB8AC3E}">
        <p14:creationId xmlns:p14="http://schemas.microsoft.com/office/powerpoint/2010/main" val="251657079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000"/>
              <a:t>PSG Example – English Fragment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We have </a:t>
            </a:r>
            <a:r>
              <a:rPr lang="en-US" altLang="en-US" sz="2800" i="1" dirty="0">
                <a:solidFill>
                  <a:srgbClr val="FF0000"/>
                </a:solidFill>
              </a:rPr>
              <a:t>G</a:t>
            </a:r>
            <a:r>
              <a:rPr lang="en-US" altLang="en-US" sz="2800" dirty="0">
                <a:solidFill>
                  <a:srgbClr val="FF0000"/>
                </a:solidFill>
              </a:rPr>
              <a:t> = (</a:t>
            </a:r>
            <a:r>
              <a:rPr lang="en-US" altLang="en-US" sz="2800" i="1" dirty="0">
                <a:solidFill>
                  <a:srgbClr val="FF0000"/>
                </a:solidFill>
              </a:rPr>
              <a:t>V</a:t>
            </a:r>
            <a:r>
              <a:rPr lang="en-US" altLang="en-US" sz="2800" dirty="0">
                <a:solidFill>
                  <a:srgbClr val="FF0000"/>
                </a:solidFill>
              </a:rPr>
              <a:t>, </a:t>
            </a:r>
            <a:r>
              <a:rPr lang="en-US" altLang="en-US" sz="2800" i="1" dirty="0">
                <a:solidFill>
                  <a:srgbClr val="FF0000"/>
                </a:solidFill>
              </a:rPr>
              <a:t>T</a:t>
            </a:r>
            <a:r>
              <a:rPr lang="en-US" altLang="en-US" sz="2800" dirty="0">
                <a:solidFill>
                  <a:srgbClr val="FF0000"/>
                </a:solidFill>
              </a:rPr>
              <a:t>, </a:t>
            </a:r>
            <a:r>
              <a:rPr lang="en-US" altLang="en-US" sz="2800" i="1" dirty="0">
                <a:solidFill>
                  <a:srgbClr val="FF0000"/>
                </a:solidFill>
              </a:rPr>
              <a:t>S</a:t>
            </a:r>
            <a:r>
              <a:rPr lang="en-US" altLang="en-US" sz="2800" dirty="0">
                <a:solidFill>
                  <a:srgbClr val="FF0000"/>
                </a:solidFill>
              </a:rPr>
              <a:t>, </a:t>
            </a:r>
            <a:r>
              <a:rPr lang="en-US" altLang="en-US" sz="2800" i="1" dirty="0">
                <a:solidFill>
                  <a:srgbClr val="FF0000"/>
                </a:solidFill>
              </a:rPr>
              <a:t>P</a:t>
            </a:r>
            <a:r>
              <a:rPr lang="en-US" altLang="en-US" sz="2800" dirty="0">
                <a:solidFill>
                  <a:srgbClr val="FF0000"/>
                </a:solidFill>
              </a:rPr>
              <a:t>)</a:t>
            </a:r>
            <a:r>
              <a:rPr lang="en-US" altLang="en-US" sz="2800" dirty="0"/>
              <a:t>, where:</a:t>
            </a:r>
            <a:endParaRPr lang="en-US" altLang="en-US" sz="2800" i="1" dirty="0"/>
          </a:p>
          <a:p>
            <a:pPr>
              <a:lnSpc>
                <a:spcPct val="80000"/>
              </a:lnSpc>
            </a:pPr>
            <a:r>
              <a:rPr lang="en-US" altLang="en-US" sz="2800" i="1" dirty="0"/>
              <a:t>V</a:t>
            </a:r>
            <a:r>
              <a:rPr lang="en-US" altLang="en-US" sz="2800" dirty="0"/>
              <a:t> = {</a:t>
            </a:r>
            <a:r>
              <a:rPr lang="en-US" altLang="en-US" sz="2800" b="1" dirty="0"/>
              <a:t>(sentence)</a:t>
            </a:r>
            <a:r>
              <a:rPr lang="en-US" altLang="en-US" sz="2800" dirty="0"/>
              <a:t>, </a:t>
            </a:r>
            <a:r>
              <a:rPr lang="en-US" altLang="en-US" sz="2800" b="1" dirty="0"/>
              <a:t>(noun phrase)</a:t>
            </a:r>
            <a:r>
              <a:rPr lang="en-US" altLang="en-US" sz="2800" dirty="0"/>
              <a:t>, </a:t>
            </a:r>
            <a:br>
              <a:rPr lang="en-US" altLang="en-US" sz="2800" dirty="0"/>
            </a:br>
            <a:r>
              <a:rPr lang="en-US" altLang="en-US" sz="2800" dirty="0"/>
              <a:t>	   </a:t>
            </a:r>
            <a:r>
              <a:rPr lang="en-US" altLang="en-US" sz="2800" b="1" dirty="0"/>
              <a:t>(verb phrase)</a:t>
            </a:r>
            <a:r>
              <a:rPr lang="en-US" altLang="en-US" sz="2800" dirty="0"/>
              <a:t>, </a:t>
            </a:r>
            <a:r>
              <a:rPr lang="en-US" altLang="en-US" sz="2800" b="1" dirty="0"/>
              <a:t>(article)</a:t>
            </a:r>
            <a:r>
              <a:rPr lang="en-US" altLang="en-US" sz="2800" dirty="0"/>
              <a:t>, </a:t>
            </a:r>
            <a:r>
              <a:rPr lang="en-US" altLang="en-US" sz="2800" b="1" dirty="0"/>
              <a:t>(adjective)</a:t>
            </a:r>
            <a:r>
              <a:rPr lang="en-US" altLang="en-US" sz="2800" dirty="0"/>
              <a:t>,</a:t>
            </a:r>
            <a:br>
              <a:rPr lang="en-US" altLang="en-US" sz="2800" dirty="0"/>
            </a:br>
            <a:r>
              <a:rPr lang="en-US" altLang="en-US" sz="2800" dirty="0"/>
              <a:t>	   </a:t>
            </a:r>
            <a:r>
              <a:rPr lang="en-US" altLang="en-US" sz="2800" b="1" dirty="0"/>
              <a:t>(noun)</a:t>
            </a:r>
            <a:r>
              <a:rPr lang="en-US" altLang="en-US" sz="2800" dirty="0"/>
              <a:t>, </a:t>
            </a:r>
            <a:r>
              <a:rPr lang="en-US" altLang="en-US" sz="2800" b="1" dirty="0"/>
              <a:t>(verb)</a:t>
            </a:r>
            <a:r>
              <a:rPr lang="en-US" altLang="en-US" sz="2800" dirty="0"/>
              <a:t>, </a:t>
            </a:r>
            <a:r>
              <a:rPr lang="en-US" altLang="en-US" sz="2800" b="1" dirty="0"/>
              <a:t>(adverb)</a:t>
            </a:r>
            <a:r>
              <a:rPr lang="en-US" altLang="en-US" sz="2800" dirty="0"/>
              <a:t>,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</a:t>
            </a:r>
            <a:r>
              <a:rPr lang="en-US" altLang="en-US" sz="2800" i="1" dirty="0"/>
              <a:t>the</a:t>
            </a:r>
            <a:r>
              <a:rPr lang="en-US" altLang="en-US" sz="2800" dirty="0"/>
              <a:t>, </a:t>
            </a:r>
            <a:r>
              <a:rPr lang="en-US" altLang="en-US" sz="2800" i="1" dirty="0"/>
              <a:t>large</a:t>
            </a:r>
            <a:r>
              <a:rPr lang="en-US" altLang="en-US" sz="2800" dirty="0"/>
              <a:t>,</a:t>
            </a:r>
            <a:br>
              <a:rPr lang="en-US" altLang="en-US" sz="2800" dirty="0"/>
            </a:br>
            <a:r>
              <a:rPr lang="en-US" altLang="en-US" sz="2800" dirty="0"/>
              <a:t>         </a:t>
            </a:r>
            <a:r>
              <a:rPr lang="en-US" altLang="en-US" sz="2800" i="1" dirty="0"/>
              <a:t>hungry</a:t>
            </a:r>
            <a:r>
              <a:rPr lang="en-US" altLang="en-US" sz="2800" dirty="0"/>
              <a:t>, </a:t>
            </a:r>
            <a:r>
              <a:rPr lang="en-US" altLang="en-US" sz="2800" i="1" dirty="0"/>
              <a:t>rabbit</a:t>
            </a:r>
            <a:r>
              <a:rPr lang="en-US" altLang="en-US" sz="2800" dirty="0"/>
              <a:t>, </a:t>
            </a:r>
            <a:r>
              <a:rPr lang="en-US" altLang="en-US" sz="2800" i="1" dirty="0"/>
              <a:t>mathematician</a:t>
            </a:r>
            <a:r>
              <a:rPr lang="en-US" altLang="en-US" sz="2800" dirty="0"/>
              <a:t>, </a:t>
            </a:r>
            <a:r>
              <a:rPr lang="en-US" altLang="en-US" sz="2800" i="1" dirty="0"/>
              <a:t>eats</a:t>
            </a:r>
            <a:r>
              <a:rPr lang="en-US" altLang="en-US" sz="2800" dirty="0"/>
              <a:t>, </a:t>
            </a:r>
            <a:r>
              <a:rPr lang="en-US" altLang="en-US" sz="2800" i="1" dirty="0"/>
              <a:t>hops</a:t>
            </a:r>
            <a:r>
              <a:rPr lang="en-US" altLang="en-US" sz="2800" dirty="0"/>
              <a:t>,</a:t>
            </a:r>
            <a:br>
              <a:rPr lang="en-US" altLang="en-US" sz="2800" dirty="0"/>
            </a:br>
            <a:r>
              <a:rPr lang="en-US" altLang="en-US" sz="2800" dirty="0"/>
              <a:t>         </a:t>
            </a:r>
            <a:r>
              <a:rPr lang="en-US" altLang="en-US" sz="2800" i="1" dirty="0"/>
              <a:t>quickly</a:t>
            </a:r>
            <a:r>
              <a:rPr lang="en-US" altLang="en-US" sz="2800" dirty="0"/>
              <a:t>, </a:t>
            </a:r>
            <a:r>
              <a:rPr lang="en-US" altLang="en-US" sz="2800" i="1" dirty="0"/>
              <a:t>wildly</a:t>
            </a:r>
            <a:r>
              <a:rPr lang="en-US" altLang="en-US" sz="2800" dirty="0"/>
              <a:t>}</a:t>
            </a:r>
          </a:p>
          <a:p>
            <a:pPr>
              <a:lnSpc>
                <a:spcPct val="80000"/>
              </a:lnSpc>
            </a:pPr>
            <a:r>
              <a:rPr lang="en-US" altLang="en-US" sz="2800" i="1" dirty="0"/>
              <a:t>T</a:t>
            </a:r>
            <a:r>
              <a:rPr lang="en-US" altLang="en-US" sz="2800" dirty="0"/>
              <a:t> = {</a:t>
            </a:r>
            <a:r>
              <a:rPr lang="en-US" altLang="en-US" sz="2800" i="1" dirty="0"/>
              <a:t>a</a:t>
            </a:r>
            <a:r>
              <a:rPr lang="en-US" altLang="en-US" sz="2800" dirty="0"/>
              <a:t>, </a:t>
            </a:r>
            <a:r>
              <a:rPr lang="en-US" altLang="en-US" sz="2800" i="1" dirty="0"/>
              <a:t>the</a:t>
            </a:r>
            <a:r>
              <a:rPr lang="en-US" altLang="en-US" sz="2800" dirty="0"/>
              <a:t>, </a:t>
            </a:r>
            <a:r>
              <a:rPr lang="en-US" altLang="en-US" sz="2800" i="1" dirty="0"/>
              <a:t>large</a:t>
            </a:r>
            <a:r>
              <a:rPr lang="en-US" altLang="en-US" sz="2800" dirty="0"/>
              <a:t>, </a:t>
            </a:r>
            <a:r>
              <a:rPr lang="en-US" altLang="en-US" sz="2800" i="1" dirty="0"/>
              <a:t>hungry</a:t>
            </a:r>
            <a:r>
              <a:rPr lang="en-US" altLang="en-US" sz="2800" dirty="0"/>
              <a:t>, </a:t>
            </a:r>
            <a:r>
              <a:rPr lang="en-US" altLang="en-US" sz="2800" i="1" dirty="0"/>
              <a:t>rabbit</a:t>
            </a:r>
            <a:r>
              <a:rPr lang="en-US" altLang="en-US" sz="2800" dirty="0"/>
              <a:t>, </a:t>
            </a:r>
            <a:r>
              <a:rPr lang="en-US" altLang="en-US" sz="2800" i="1" dirty="0"/>
              <a:t>mathematician</a:t>
            </a:r>
            <a:r>
              <a:rPr lang="en-US" altLang="en-US" sz="2800" dirty="0"/>
              <a:t>,</a:t>
            </a:r>
            <a:br>
              <a:rPr lang="en-US" altLang="en-US" sz="2800" dirty="0"/>
            </a:br>
            <a:r>
              <a:rPr lang="en-US" altLang="en-US" sz="2800" dirty="0"/>
              <a:t>	  </a:t>
            </a:r>
            <a:r>
              <a:rPr lang="en-US" altLang="en-US" sz="2800" i="1" dirty="0"/>
              <a:t>eats</a:t>
            </a:r>
            <a:r>
              <a:rPr lang="en-US" altLang="en-US" sz="2800" dirty="0"/>
              <a:t>, </a:t>
            </a:r>
            <a:r>
              <a:rPr lang="en-US" altLang="en-US" sz="2800" i="1" dirty="0"/>
              <a:t>hops</a:t>
            </a:r>
            <a:r>
              <a:rPr lang="en-US" altLang="en-US" sz="2800" dirty="0"/>
              <a:t>, </a:t>
            </a:r>
            <a:r>
              <a:rPr lang="en-US" altLang="en-US" sz="2800" i="1" dirty="0"/>
              <a:t>quickly</a:t>
            </a:r>
            <a:r>
              <a:rPr lang="en-US" altLang="en-US" sz="2800" dirty="0"/>
              <a:t>, </a:t>
            </a:r>
            <a:r>
              <a:rPr lang="en-US" altLang="en-US" sz="2800" i="1" dirty="0"/>
              <a:t>wildly</a:t>
            </a:r>
            <a:r>
              <a:rPr lang="en-US" altLang="en-US" sz="2800" dirty="0"/>
              <a:t>}</a:t>
            </a:r>
          </a:p>
          <a:p>
            <a:pPr>
              <a:lnSpc>
                <a:spcPct val="80000"/>
              </a:lnSpc>
            </a:pPr>
            <a:r>
              <a:rPr lang="en-US" altLang="en-US" sz="2800" i="1" dirty="0"/>
              <a:t>S</a:t>
            </a:r>
            <a:r>
              <a:rPr lang="en-US" altLang="en-US" sz="2800" dirty="0"/>
              <a:t> = </a:t>
            </a:r>
            <a:r>
              <a:rPr lang="en-US" altLang="en-US" sz="2800" b="1" dirty="0"/>
              <a:t>(sentence)</a:t>
            </a:r>
          </a:p>
          <a:p>
            <a:pPr>
              <a:lnSpc>
                <a:spcPct val="80000"/>
              </a:lnSpc>
            </a:pPr>
            <a:r>
              <a:rPr lang="en-US" altLang="en-US" sz="2800" i="1" dirty="0"/>
              <a:t>P</a:t>
            </a:r>
            <a:r>
              <a:rPr lang="en-US" altLang="en-US" sz="2800" dirty="0"/>
              <a:t> = </a:t>
            </a:r>
            <a:r>
              <a:rPr lang="en-US" altLang="en-US" sz="2800" dirty="0">
                <a:solidFill>
                  <a:schemeClr val="accent2"/>
                </a:solidFill>
              </a:rPr>
              <a:t>(see next slide)</a:t>
            </a:r>
            <a:endParaRPr lang="en-US" altLang="en-US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629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Productions for our Language</a:t>
            </a:r>
          </a:p>
        </p:txBody>
      </p:sp>
      <p:sp>
        <p:nvSpPr>
          <p:cNvPr id="91853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10972800" cy="4114800"/>
          </a:xfrm>
          <a:ln/>
        </p:spPr>
        <p:txBody>
          <a:bodyPr/>
          <a:lstStyle/>
          <a:p>
            <a:pPr marL="968375" indent="-968375">
              <a:lnSpc>
                <a:spcPct val="90000"/>
              </a:lnSpc>
              <a:buNone/>
            </a:pPr>
            <a:r>
              <a:rPr lang="en-US" altLang="en-US" sz="2800" i="1" dirty="0"/>
              <a:t>P</a:t>
            </a:r>
            <a:r>
              <a:rPr lang="en-US" altLang="en-US" sz="2800" dirty="0"/>
              <a:t> = { 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/>
              <a:t>(</a:t>
            </a:r>
            <a:r>
              <a:rPr lang="en-US" altLang="en-US" sz="2800" b="1" dirty="0"/>
              <a:t>sentence)</a:t>
            </a:r>
            <a:r>
              <a:rPr lang="en-US" altLang="en-US" sz="2800" dirty="0"/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→ </a:t>
            </a:r>
            <a:r>
              <a:rPr lang="en-US" altLang="en-US" sz="2800" b="1" dirty="0">
                <a:cs typeface="Times New Roman" panose="02020603050405020304" pitchFamily="18" charset="0"/>
              </a:rPr>
              <a:t>(noun phrase)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cs typeface="Times New Roman" panose="02020603050405020304" pitchFamily="18" charset="0"/>
              </a:rPr>
              <a:t>(verb phrase)</a:t>
            </a:r>
            <a:r>
              <a:rPr lang="en-US" altLang="en-US" sz="2800" dirty="0">
                <a:cs typeface="Times New Roman" panose="02020603050405020304" pitchFamily="18" charset="0"/>
              </a:rPr>
              <a:t>,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r>
              <a:rPr lang="en-US" altLang="en-US" sz="2800" b="1" dirty="0">
                <a:cs typeface="Times New Roman" panose="02020603050405020304" pitchFamily="18" charset="0"/>
              </a:rPr>
              <a:t>(noun phrase)</a:t>
            </a:r>
            <a:r>
              <a:rPr lang="en-US" altLang="en-US" sz="2800" dirty="0">
                <a:cs typeface="Times New Roman" panose="02020603050405020304" pitchFamily="18" charset="0"/>
              </a:rPr>
              <a:t> → </a:t>
            </a:r>
            <a:r>
              <a:rPr lang="en-US" altLang="en-US" sz="2800" b="1" dirty="0">
                <a:cs typeface="Times New Roman" panose="02020603050405020304" pitchFamily="18" charset="0"/>
              </a:rPr>
              <a:t>(article) (adjective) (noun)</a:t>
            </a:r>
            <a:r>
              <a:rPr lang="en-US" altLang="en-US" sz="2800" dirty="0">
                <a:cs typeface="Times New Roman" panose="02020603050405020304" pitchFamily="18" charset="0"/>
              </a:rPr>
              <a:t>,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r>
              <a:rPr lang="en-US" altLang="en-US" sz="2800" b="1" dirty="0">
                <a:cs typeface="Times New Roman" panose="02020603050405020304" pitchFamily="18" charset="0"/>
              </a:rPr>
              <a:t>(noun phrase)</a:t>
            </a:r>
            <a:r>
              <a:rPr lang="en-US" altLang="en-US" sz="2800" dirty="0">
                <a:cs typeface="Times New Roman" panose="02020603050405020304" pitchFamily="18" charset="0"/>
              </a:rPr>
              <a:t> → </a:t>
            </a:r>
            <a:r>
              <a:rPr lang="en-US" altLang="en-US" sz="2800" b="1" dirty="0">
                <a:cs typeface="Times New Roman" panose="02020603050405020304" pitchFamily="18" charset="0"/>
              </a:rPr>
              <a:t>(article) (noun)</a:t>
            </a:r>
            <a:r>
              <a:rPr lang="en-US" altLang="en-US" sz="2800" dirty="0">
                <a:cs typeface="Times New Roman" panose="02020603050405020304" pitchFamily="18" charset="0"/>
              </a:rPr>
              <a:t>,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r>
              <a:rPr lang="en-US" altLang="en-US" sz="2800" b="1" dirty="0">
                <a:cs typeface="Times New Roman" panose="02020603050405020304" pitchFamily="18" charset="0"/>
              </a:rPr>
              <a:t>(verb phrase)</a:t>
            </a:r>
            <a:r>
              <a:rPr lang="en-US" altLang="en-US" sz="2800" dirty="0">
                <a:cs typeface="Times New Roman" panose="02020603050405020304" pitchFamily="18" charset="0"/>
              </a:rPr>
              <a:t> → </a:t>
            </a:r>
            <a:r>
              <a:rPr lang="en-US" altLang="en-US" sz="2800" b="1" dirty="0">
                <a:cs typeface="Times New Roman" panose="02020603050405020304" pitchFamily="18" charset="0"/>
              </a:rPr>
              <a:t>(verb) (adverb)</a:t>
            </a:r>
            <a:r>
              <a:rPr lang="en-US" altLang="en-US" sz="2800" dirty="0">
                <a:cs typeface="Times New Roman" panose="02020603050405020304" pitchFamily="18" charset="0"/>
              </a:rPr>
              <a:t>,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r>
              <a:rPr lang="en-US" altLang="en-US" sz="2800" b="1" dirty="0">
                <a:cs typeface="Times New Roman" panose="02020603050405020304" pitchFamily="18" charset="0"/>
              </a:rPr>
              <a:t>(verb phrase)</a:t>
            </a:r>
            <a:r>
              <a:rPr lang="en-US" altLang="en-US" sz="2800" dirty="0">
                <a:cs typeface="Times New Roman" panose="02020603050405020304" pitchFamily="18" charset="0"/>
              </a:rPr>
              <a:t> → </a:t>
            </a:r>
            <a:r>
              <a:rPr lang="en-US" altLang="en-US" sz="2800" b="1" dirty="0">
                <a:cs typeface="Times New Roman" panose="02020603050405020304" pitchFamily="18" charset="0"/>
              </a:rPr>
              <a:t>(verb)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r>
              <a:rPr lang="en-US" altLang="en-US" sz="2800" b="1" dirty="0">
                <a:cs typeface="Times New Roman" panose="02020603050405020304" pitchFamily="18" charset="0"/>
              </a:rPr>
              <a:t>(article)</a:t>
            </a:r>
            <a:r>
              <a:rPr lang="en-US" altLang="en-US" sz="2800" dirty="0">
                <a:cs typeface="Times New Roman" panose="02020603050405020304" pitchFamily="18" charset="0"/>
              </a:rPr>
              <a:t> →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cs typeface="Times New Roman" panose="02020603050405020304" pitchFamily="18" charset="0"/>
              </a:rPr>
              <a:t>(article)</a:t>
            </a:r>
            <a:r>
              <a:rPr lang="en-US" altLang="en-US" sz="2800" dirty="0">
                <a:cs typeface="Times New Roman" panose="02020603050405020304" pitchFamily="18" charset="0"/>
              </a:rPr>
              <a:t> → </a:t>
            </a:r>
            <a:r>
              <a:rPr lang="en-US" altLang="en-US" sz="2800" i="1" dirty="0">
                <a:cs typeface="Times New Roman" panose="02020603050405020304" pitchFamily="18" charset="0"/>
              </a:rPr>
              <a:t>the</a:t>
            </a:r>
            <a:r>
              <a:rPr lang="en-US" altLang="en-US" sz="2800" dirty="0">
                <a:cs typeface="Times New Roman" panose="02020603050405020304" pitchFamily="18" charset="0"/>
              </a:rPr>
              <a:t>,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r>
              <a:rPr lang="en-US" altLang="en-US" sz="2800" b="1" dirty="0">
                <a:cs typeface="Times New Roman" panose="02020603050405020304" pitchFamily="18" charset="0"/>
              </a:rPr>
              <a:t>(adjective)</a:t>
            </a:r>
            <a:r>
              <a:rPr lang="en-US" altLang="en-US" sz="2800" dirty="0">
                <a:cs typeface="Times New Roman" panose="02020603050405020304" pitchFamily="18" charset="0"/>
              </a:rPr>
              <a:t> → </a:t>
            </a:r>
            <a:r>
              <a:rPr lang="en-US" altLang="en-US" sz="2800" i="1" dirty="0">
                <a:cs typeface="Times New Roman" panose="02020603050405020304" pitchFamily="18" charset="0"/>
              </a:rPr>
              <a:t>large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cs typeface="Times New Roman" panose="02020603050405020304" pitchFamily="18" charset="0"/>
              </a:rPr>
              <a:t>(adjective)</a:t>
            </a:r>
            <a:r>
              <a:rPr lang="en-US" altLang="en-US" sz="2800" dirty="0">
                <a:cs typeface="Times New Roman" panose="02020603050405020304" pitchFamily="18" charset="0"/>
              </a:rPr>
              <a:t> → </a:t>
            </a:r>
            <a:r>
              <a:rPr lang="en-US" altLang="en-US" sz="2800" i="1" dirty="0">
                <a:cs typeface="Times New Roman" panose="02020603050405020304" pitchFamily="18" charset="0"/>
              </a:rPr>
              <a:t>hungry</a:t>
            </a:r>
            <a:r>
              <a:rPr lang="en-US" altLang="en-US" sz="2800" dirty="0">
                <a:cs typeface="Times New Roman" panose="02020603050405020304" pitchFamily="18" charset="0"/>
              </a:rPr>
              <a:t>,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r>
              <a:rPr lang="en-US" altLang="en-US" sz="2800" b="1" dirty="0">
                <a:cs typeface="Times New Roman" panose="02020603050405020304" pitchFamily="18" charset="0"/>
              </a:rPr>
              <a:t>(noun)</a:t>
            </a:r>
            <a:r>
              <a:rPr lang="en-US" altLang="en-US" sz="2800" dirty="0">
                <a:cs typeface="Times New Roman" panose="02020603050405020304" pitchFamily="18" charset="0"/>
              </a:rPr>
              <a:t> → </a:t>
            </a:r>
            <a:r>
              <a:rPr lang="en-US" altLang="en-US" sz="2800" i="1" dirty="0">
                <a:cs typeface="Times New Roman" panose="02020603050405020304" pitchFamily="18" charset="0"/>
              </a:rPr>
              <a:t>rabbit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cs typeface="Times New Roman" panose="02020603050405020304" pitchFamily="18" charset="0"/>
              </a:rPr>
              <a:t>(noun)</a:t>
            </a:r>
            <a:r>
              <a:rPr lang="en-US" altLang="en-US" sz="2800" dirty="0">
                <a:cs typeface="Times New Roman" panose="02020603050405020304" pitchFamily="18" charset="0"/>
              </a:rPr>
              <a:t> → </a:t>
            </a:r>
            <a:r>
              <a:rPr lang="en-US" altLang="en-US" sz="2800" i="1" dirty="0">
                <a:cs typeface="Times New Roman" panose="02020603050405020304" pitchFamily="18" charset="0"/>
              </a:rPr>
              <a:t>mathematician</a:t>
            </a:r>
            <a:r>
              <a:rPr lang="en-US" altLang="en-US" sz="2800" dirty="0">
                <a:cs typeface="Times New Roman" panose="02020603050405020304" pitchFamily="18" charset="0"/>
              </a:rPr>
              <a:t>,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r>
              <a:rPr lang="en-US" altLang="en-US" sz="2800" b="1" dirty="0">
                <a:cs typeface="Times New Roman" panose="02020603050405020304" pitchFamily="18" charset="0"/>
              </a:rPr>
              <a:t>(verb)</a:t>
            </a:r>
            <a:r>
              <a:rPr lang="en-US" altLang="en-US" sz="2800" dirty="0">
                <a:cs typeface="Times New Roman" panose="02020603050405020304" pitchFamily="18" charset="0"/>
              </a:rPr>
              <a:t> → </a:t>
            </a:r>
            <a:r>
              <a:rPr lang="en-US" altLang="en-US" sz="2800" i="1" dirty="0">
                <a:cs typeface="Times New Roman" panose="02020603050405020304" pitchFamily="18" charset="0"/>
              </a:rPr>
              <a:t>eats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cs typeface="Times New Roman" panose="02020603050405020304" pitchFamily="18" charset="0"/>
              </a:rPr>
              <a:t>(verb)</a:t>
            </a:r>
            <a:r>
              <a:rPr lang="en-US" altLang="en-US" sz="2800" dirty="0">
                <a:cs typeface="Times New Roman" panose="02020603050405020304" pitchFamily="18" charset="0"/>
              </a:rPr>
              <a:t> → </a:t>
            </a:r>
            <a:r>
              <a:rPr lang="en-US" altLang="en-US" sz="2800" i="1" dirty="0">
                <a:cs typeface="Times New Roman" panose="02020603050405020304" pitchFamily="18" charset="0"/>
              </a:rPr>
              <a:t>hops</a:t>
            </a:r>
            <a:r>
              <a:rPr lang="en-US" altLang="en-US" sz="2800" dirty="0">
                <a:cs typeface="Times New Roman" panose="02020603050405020304" pitchFamily="18" charset="0"/>
              </a:rPr>
              <a:t>,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r>
              <a:rPr lang="en-US" altLang="en-US" sz="2800" b="1" dirty="0">
                <a:cs typeface="Times New Roman" panose="02020603050405020304" pitchFamily="18" charset="0"/>
              </a:rPr>
              <a:t>(adverb)</a:t>
            </a:r>
            <a:r>
              <a:rPr lang="en-US" altLang="en-US" sz="2800" dirty="0">
                <a:cs typeface="Times New Roman" panose="02020603050405020304" pitchFamily="18" charset="0"/>
              </a:rPr>
              <a:t> → </a:t>
            </a:r>
            <a:r>
              <a:rPr lang="en-US" altLang="en-US" sz="2800" i="1" dirty="0">
                <a:cs typeface="Times New Roman" panose="02020603050405020304" pitchFamily="18" charset="0"/>
              </a:rPr>
              <a:t>quickly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cs typeface="Times New Roman" panose="02020603050405020304" pitchFamily="18" charset="0"/>
              </a:rPr>
              <a:t>(adverb)</a:t>
            </a:r>
            <a:r>
              <a:rPr lang="en-US" altLang="en-US" sz="2800" dirty="0">
                <a:cs typeface="Times New Roman" panose="02020603050405020304" pitchFamily="18" charset="0"/>
              </a:rPr>
              <a:t> → </a:t>
            </a:r>
            <a:r>
              <a:rPr lang="en-US" altLang="en-US" sz="2800" i="1" dirty="0">
                <a:cs typeface="Times New Roman" panose="02020603050405020304" pitchFamily="18" charset="0"/>
              </a:rPr>
              <a:t>wildly</a:t>
            </a:r>
            <a:r>
              <a:rPr lang="en-US" altLang="en-US" sz="2800" dirty="0">
                <a:cs typeface="Times New Roman" panose="02020603050405020304" pitchFamily="18" charset="0"/>
              </a:rPr>
              <a:t> }</a:t>
            </a:r>
            <a:endParaRPr lang="en-US" altLang="en-US" sz="2800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3717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Backus-Naur Form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153400" cy="41148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sym typeface="Symbol" panose="05050102010706020507" pitchFamily="18" charset="2"/>
              </a:rPr>
              <a:t></a:t>
            </a:r>
            <a:r>
              <a:rPr lang="en-US" altLang="en-US" sz="2800"/>
              <a:t>sentence</a:t>
            </a:r>
            <a:r>
              <a:rPr lang="en-US" altLang="en-US" sz="2800" b="1">
                <a:sym typeface="Symbol" panose="05050102010706020507" pitchFamily="18" charset="2"/>
              </a:rPr>
              <a:t></a:t>
            </a:r>
            <a:r>
              <a:rPr lang="en-US" altLang="en-US" sz="2800"/>
              <a:t> </a:t>
            </a:r>
            <a:r>
              <a:rPr lang="en-US" altLang="en-US" sz="2800">
                <a:latin typeface="Symbol" panose="05050102010706020507" pitchFamily="18" charset="2"/>
              </a:rPr>
              <a:t>::=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ym typeface="Symbol" panose="05050102010706020507" pitchFamily="18" charset="2"/>
              </a:rPr>
              <a:t></a:t>
            </a:r>
            <a:r>
              <a:rPr lang="en-US" altLang="en-US" sz="2800">
                <a:cs typeface="Times New Roman" panose="02020603050405020304" pitchFamily="18" charset="0"/>
              </a:rPr>
              <a:t>noun phrase</a:t>
            </a:r>
            <a:r>
              <a:rPr lang="en-US" altLang="en-US" sz="2800" b="1">
                <a:sym typeface="Symbol" panose="05050102010706020507" pitchFamily="18" charset="2"/>
              </a:rPr>
              <a:t>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ym typeface="Symbol" panose="05050102010706020507" pitchFamily="18" charset="2"/>
              </a:rPr>
              <a:t></a:t>
            </a:r>
            <a:r>
              <a:rPr lang="en-US" altLang="en-US" sz="2800">
                <a:cs typeface="Times New Roman" panose="02020603050405020304" pitchFamily="18" charset="0"/>
              </a:rPr>
              <a:t>verb phrase</a:t>
            </a:r>
            <a:r>
              <a:rPr lang="en-US" altLang="en-US" sz="2800" b="1">
                <a:sym typeface="Symbol" panose="05050102010706020507" pitchFamily="18" charset="2"/>
              </a:rPr>
              <a:t></a:t>
            </a:r>
            <a:endParaRPr lang="en-US" altLang="en-US" sz="2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sym typeface="Symbol" panose="05050102010706020507" pitchFamily="18" charset="2"/>
              </a:rPr>
              <a:t></a:t>
            </a:r>
            <a:r>
              <a:rPr lang="en-US" altLang="en-US" sz="2800">
                <a:cs typeface="Times New Roman" panose="02020603050405020304" pitchFamily="18" charset="0"/>
              </a:rPr>
              <a:t>noun phrase</a:t>
            </a:r>
            <a:r>
              <a:rPr lang="en-US" altLang="en-US" sz="2800" b="1">
                <a:sym typeface="Symbol" panose="05050102010706020507" pitchFamily="18" charset="2"/>
              </a:rPr>
              <a:t>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Symbol" panose="05050102010706020507" pitchFamily="18" charset="2"/>
              </a:rPr>
              <a:t>::=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ym typeface="Symbol" panose="05050102010706020507" pitchFamily="18" charset="2"/>
              </a:rPr>
              <a:t></a:t>
            </a:r>
            <a:r>
              <a:rPr lang="en-US" altLang="en-US" sz="2800">
                <a:cs typeface="Times New Roman" panose="02020603050405020304" pitchFamily="18" charset="0"/>
              </a:rPr>
              <a:t>article</a:t>
            </a:r>
            <a:r>
              <a:rPr lang="en-US" altLang="en-US" sz="2800" b="1">
                <a:sym typeface="Symbol" panose="05050102010706020507" pitchFamily="18" charset="2"/>
              </a:rPr>
              <a:t></a:t>
            </a:r>
            <a:r>
              <a:rPr lang="en-US" altLang="en-US" sz="2800" b="1">
                <a:cs typeface="Times New Roman" panose="02020603050405020304" pitchFamily="18" charset="0"/>
              </a:rPr>
              <a:t> </a:t>
            </a:r>
            <a:r>
              <a:rPr lang="en-US" altLang="en-US" sz="2800">
                <a:cs typeface="Times New Roman" panose="02020603050405020304" pitchFamily="18" charset="0"/>
              </a:rPr>
              <a:t>[</a:t>
            </a:r>
            <a:r>
              <a:rPr lang="en-US" altLang="en-US" sz="2800" b="1">
                <a:sym typeface="Symbol" panose="05050102010706020507" pitchFamily="18" charset="2"/>
              </a:rPr>
              <a:t></a:t>
            </a:r>
            <a:r>
              <a:rPr lang="en-US" altLang="en-US" sz="2800">
                <a:cs typeface="Times New Roman" panose="02020603050405020304" pitchFamily="18" charset="0"/>
              </a:rPr>
              <a:t>adjective</a:t>
            </a:r>
            <a:r>
              <a:rPr lang="en-US" altLang="en-US" sz="2800" b="1">
                <a:sym typeface="Symbol" panose="05050102010706020507" pitchFamily="18" charset="2"/>
              </a:rPr>
              <a:t></a:t>
            </a:r>
            <a:r>
              <a:rPr lang="en-US" altLang="en-US" sz="2800">
                <a:cs typeface="Times New Roman" panose="02020603050405020304" pitchFamily="18" charset="0"/>
              </a:rPr>
              <a:t>]</a:t>
            </a:r>
            <a:r>
              <a:rPr lang="en-US" altLang="en-US" sz="2800" b="1"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ym typeface="Symbol" panose="05050102010706020507" pitchFamily="18" charset="2"/>
              </a:rPr>
              <a:t></a:t>
            </a:r>
            <a:r>
              <a:rPr lang="en-US" altLang="en-US" sz="2800">
                <a:cs typeface="Times New Roman" panose="02020603050405020304" pitchFamily="18" charset="0"/>
              </a:rPr>
              <a:t>noun</a:t>
            </a:r>
            <a:r>
              <a:rPr lang="en-US" altLang="en-US" sz="2800" b="1">
                <a:sym typeface="Symbol" panose="05050102010706020507" pitchFamily="18" charset="2"/>
              </a:rPr>
              <a:t></a:t>
            </a:r>
            <a:endParaRPr lang="en-US" altLang="en-US" sz="2800" b="1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sym typeface="Symbol" panose="05050102010706020507" pitchFamily="18" charset="2"/>
              </a:rPr>
              <a:t></a:t>
            </a:r>
            <a:r>
              <a:rPr lang="en-US" altLang="en-US" sz="2800">
                <a:cs typeface="Times New Roman" panose="02020603050405020304" pitchFamily="18" charset="0"/>
              </a:rPr>
              <a:t>verb phrase</a:t>
            </a:r>
            <a:r>
              <a:rPr lang="en-US" altLang="en-US" sz="2800" b="1">
                <a:sym typeface="Symbol" panose="05050102010706020507" pitchFamily="18" charset="2"/>
              </a:rPr>
              <a:t>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Symbol" panose="05050102010706020507" pitchFamily="18" charset="2"/>
              </a:rPr>
              <a:t>::=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ym typeface="Symbol" panose="05050102010706020507" pitchFamily="18" charset="2"/>
              </a:rPr>
              <a:t></a:t>
            </a:r>
            <a:r>
              <a:rPr lang="en-US" altLang="en-US" sz="2800">
                <a:cs typeface="Times New Roman" panose="02020603050405020304" pitchFamily="18" charset="0"/>
              </a:rPr>
              <a:t>verb</a:t>
            </a:r>
            <a:r>
              <a:rPr lang="en-US" altLang="en-US" sz="2800" b="1">
                <a:sym typeface="Symbol" panose="05050102010706020507" pitchFamily="18" charset="2"/>
              </a:rPr>
              <a:t></a:t>
            </a:r>
            <a:r>
              <a:rPr lang="en-US" altLang="en-US" sz="2800" b="1">
                <a:cs typeface="Times New Roman" panose="02020603050405020304" pitchFamily="18" charset="0"/>
              </a:rPr>
              <a:t> </a:t>
            </a:r>
            <a:r>
              <a:rPr lang="en-US" altLang="en-US" sz="2800">
                <a:cs typeface="Times New Roman" panose="02020603050405020304" pitchFamily="18" charset="0"/>
              </a:rPr>
              <a:t>[</a:t>
            </a:r>
            <a:r>
              <a:rPr lang="en-US" altLang="en-US" sz="2800" b="1">
                <a:sym typeface="Symbol" panose="05050102010706020507" pitchFamily="18" charset="2"/>
              </a:rPr>
              <a:t></a:t>
            </a:r>
            <a:r>
              <a:rPr lang="en-US" altLang="en-US" sz="2800">
                <a:cs typeface="Times New Roman" panose="02020603050405020304" pitchFamily="18" charset="0"/>
              </a:rPr>
              <a:t>adverb</a:t>
            </a:r>
            <a:r>
              <a:rPr lang="en-US" altLang="en-US" sz="2800" b="1">
                <a:sym typeface="Symbol" panose="05050102010706020507" pitchFamily="18" charset="2"/>
              </a:rPr>
              <a:t></a:t>
            </a:r>
            <a:r>
              <a:rPr lang="en-US" altLang="en-US" sz="2800"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sym typeface="Symbol" panose="05050102010706020507" pitchFamily="18" charset="2"/>
              </a:rPr>
              <a:t></a:t>
            </a:r>
            <a:r>
              <a:rPr lang="en-US" altLang="en-US" sz="2800">
                <a:cs typeface="Times New Roman" panose="02020603050405020304" pitchFamily="18" charset="0"/>
              </a:rPr>
              <a:t>article</a:t>
            </a:r>
            <a:r>
              <a:rPr lang="en-US" altLang="en-US" sz="2800" b="1">
                <a:sym typeface="Symbol" panose="05050102010706020507" pitchFamily="18" charset="2"/>
              </a:rPr>
              <a:t>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Symbol" panose="05050102010706020507" pitchFamily="18" charset="2"/>
              </a:rPr>
              <a:t>::=</a:t>
            </a:r>
            <a:r>
              <a:rPr lang="en-US" altLang="en-US" sz="2800">
                <a:cs typeface="Times New Roman" panose="02020603050405020304" pitchFamily="18" charset="0"/>
              </a:rPr>
              <a:t> a</a:t>
            </a:r>
            <a:r>
              <a:rPr lang="en-US" altLang="en-US" sz="2800" i="1">
                <a:cs typeface="Times New Roman" panose="02020603050405020304" pitchFamily="18" charset="0"/>
              </a:rPr>
              <a:t> | </a:t>
            </a:r>
            <a:r>
              <a:rPr lang="en-US" altLang="en-US" sz="2800">
                <a:cs typeface="Times New Roman" panose="02020603050405020304" pitchFamily="18" charset="0"/>
              </a:rPr>
              <a:t>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sym typeface="Symbol" panose="05050102010706020507" pitchFamily="18" charset="2"/>
              </a:rPr>
              <a:t></a:t>
            </a:r>
            <a:r>
              <a:rPr lang="en-US" altLang="en-US" sz="2800">
                <a:cs typeface="Times New Roman" panose="02020603050405020304" pitchFamily="18" charset="0"/>
              </a:rPr>
              <a:t>adjective</a:t>
            </a:r>
            <a:r>
              <a:rPr lang="en-US" altLang="en-US" sz="2800" b="1">
                <a:sym typeface="Symbol" panose="05050102010706020507" pitchFamily="18" charset="2"/>
              </a:rPr>
              <a:t>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Symbol" panose="05050102010706020507" pitchFamily="18" charset="2"/>
              </a:rPr>
              <a:t>::=</a:t>
            </a:r>
            <a:r>
              <a:rPr lang="en-US" altLang="en-US" sz="2800">
                <a:cs typeface="Times New Roman" panose="02020603050405020304" pitchFamily="18" charset="0"/>
              </a:rPr>
              <a:t> large</a:t>
            </a:r>
            <a:r>
              <a:rPr lang="en-US" altLang="en-US" sz="2800" i="1">
                <a:cs typeface="Times New Roman" panose="02020603050405020304" pitchFamily="18" charset="0"/>
              </a:rPr>
              <a:t> </a:t>
            </a:r>
            <a:r>
              <a:rPr lang="en-US" altLang="en-US" sz="2800">
                <a:cs typeface="Times New Roman" panose="02020603050405020304" pitchFamily="18" charset="0"/>
              </a:rPr>
              <a:t>| hungry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sym typeface="Symbol" panose="05050102010706020507" pitchFamily="18" charset="2"/>
              </a:rPr>
              <a:t></a:t>
            </a:r>
            <a:r>
              <a:rPr lang="en-US" altLang="en-US" sz="2800">
                <a:cs typeface="Times New Roman" panose="02020603050405020304" pitchFamily="18" charset="0"/>
              </a:rPr>
              <a:t>noun</a:t>
            </a:r>
            <a:r>
              <a:rPr lang="en-US" altLang="en-US" sz="2800" b="1">
                <a:sym typeface="Symbol" panose="05050102010706020507" pitchFamily="18" charset="2"/>
              </a:rPr>
              <a:t>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Symbol" panose="05050102010706020507" pitchFamily="18" charset="2"/>
              </a:rPr>
              <a:t>::=</a:t>
            </a:r>
            <a:r>
              <a:rPr lang="en-US" altLang="en-US" sz="2800">
                <a:cs typeface="Times New Roman" panose="02020603050405020304" pitchFamily="18" charset="0"/>
              </a:rPr>
              <a:t> rabbit</a:t>
            </a:r>
            <a:r>
              <a:rPr lang="en-US" altLang="en-US" sz="2800" i="1">
                <a:cs typeface="Times New Roman" panose="02020603050405020304" pitchFamily="18" charset="0"/>
              </a:rPr>
              <a:t> </a:t>
            </a:r>
            <a:r>
              <a:rPr lang="en-US" altLang="en-US" sz="2800">
                <a:cs typeface="Times New Roman" panose="02020603050405020304" pitchFamily="18" charset="0"/>
              </a:rPr>
              <a:t>| mathematician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sym typeface="Symbol" panose="05050102010706020507" pitchFamily="18" charset="2"/>
              </a:rPr>
              <a:t></a:t>
            </a:r>
            <a:r>
              <a:rPr lang="en-US" altLang="en-US" sz="2800">
                <a:cs typeface="Times New Roman" panose="02020603050405020304" pitchFamily="18" charset="0"/>
              </a:rPr>
              <a:t>verb</a:t>
            </a:r>
            <a:r>
              <a:rPr lang="en-US" altLang="en-US" sz="2800" b="1">
                <a:sym typeface="Symbol" panose="05050102010706020507" pitchFamily="18" charset="2"/>
              </a:rPr>
              <a:t>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Symbol" panose="05050102010706020507" pitchFamily="18" charset="2"/>
              </a:rPr>
              <a:t>::=</a:t>
            </a:r>
            <a:r>
              <a:rPr lang="en-US" altLang="en-US" sz="2800">
                <a:cs typeface="Times New Roman" panose="02020603050405020304" pitchFamily="18" charset="0"/>
              </a:rPr>
              <a:t> eats</a:t>
            </a:r>
            <a:r>
              <a:rPr lang="en-US" altLang="en-US" sz="2800" i="1">
                <a:cs typeface="Times New Roman" panose="02020603050405020304" pitchFamily="18" charset="0"/>
              </a:rPr>
              <a:t> | </a:t>
            </a:r>
            <a:r>
              <a:rPr lang="en-US" altLang="en-US" sz="2800">
                <a:cs typeface="Times New Roman" panose="02020603050405020304" pitchFamily="18" charset="0"/>
              </a:rPr>
              <a:t>hops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sym typeface="Symbol" panose="05050102010706020507" pitchFamily="18" charset="2"/>
              </a:rPr>
              <a:t></a:t>
            </a:r>
            <a:r>
              <a:rPr lang="en-US" altLang="en-US" sz="2800">
                <a:cs typeface="Times New Roman" panose="02020603050405020304" pitchFamily="18" charset="0"/>
              </a:rPr>
              <a:t>adverb</a:t>
            </a:r>
            <a:r>
              <a:rPr lang="en-US" altLang="en-US" sz="2800" b="1">
                <a:sym typeface="Symbol" panose="05050102010706020507" pitchFamily="18" charset="2"/>
              </a:rPr>
              <a:t>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Symbol" panose="05050102010706020507" pitchFamily="18" charset="2"/>
              </a:rPr>
              <a:t>::=</a:t>
            </a:r>
            <a:r>
              <a:rPr lang="en-US" altLang="en-US" sz="2800">
                <a:cs typeface="Times New Roman" panose="02020603050405020304" pitchFamily="18" charset="0"/>
              </a:rPr>
              <a:t> quickly</a:t>
            </a:r>
            <a:r>
              <a:rPr lang="en-US" altLang="en-US" sz="2800" i="1">
                <a:cs typeface="Times New Roman" panose="02020603050405020304" pitchFamily="18" charset="0"/>
              </a:rPr>
              <a:t> | </a:t>
            </a:r>
            <a:r>
              <a:rPr lang="en-US" altLang="en-US" sz="2800">
                <a:cs typeface="Times New Roman" panose="02020603050405020304" pitchFamily="18" charset="0"/>
              </a:rPr>
              <a:t>wildly</a:t>
            </a:r>
          </a:p>
        </p:txBody>
      </p:sp>
      <p:sp>
        <p:nvSpPr>
          <p:cNvPr id="921604" name="Text Box 4"/>
          <p:cNvSpPr txBox="1">
            <a:spLocks noChangeArrowheads="1"/>
          </p:cNvSpPr>
          <p:nvPr/>
        </p:nvSpPr>
        <p:spPr bwMode="auto">
          <a:xfrm>
            <a:off x="7467600" y="3429001"/>
            <a:ext cx="2438400" cy="860425"/>
          </a:xfrm>
          <a:prstGeom prst="rect">
            <a:avLst/>
          </a:prstGeom>
          <a:solidFill>
            <a:srgbClr val="FFFFCC"/>
          </a:solidFill>
          <a:ln w="3810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Square brackets []</a:t>
            </a:r>
            <a:br>
              <a:rPr lang="en-US" altLang="en-US"/>
            </a:br>
            <a:r>
              <a:rPr lang="en-US" altLang="en-US"/>
              <a:t>mean “optional”</a:t>
            </a:r>
          </a:p>
        </p:txBody>
      </p:sp>
      <p:sp>
        <p:nvSpPr>
          <p:cNvPr id="921605" name="Text Box 5"/>
          <p:cNvSpPr txBox="1">
            <a:spLocks noChangeArrowheads="1"/>
          </p:cNvSpPr>
          <p:nvPr/>
        </p:nvSpPr>
        <p:spPr bwMode="auto">
          <a:xfrm>
            <a:off x="7162800" y="4724401"/>
            <a:ext cx="2628900" cy="860425"/>
          </a:xfrm>
          <a:prstGeom prst="rect">
            <a:avLst/>
          </a:prstGeom>
          <a:solidFill>
            <a:srgbClr val="FFFFCC"/>
          </a:solidFill>
          <a:ln w="3810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Vertical bars</a:t>
            </a:r>
            <a:br>
              <a:rPr lang="en-US" altLang="en-US"/>
            </a:br>
            <a:r>
              <a:rPr lang="en-US" altLang="en-US"/>
              <a:t>mean “alternatives”</a:t>
            </a:r>
          </a:p>
        </p:txBody>
      </p:sp>
      <p:sp>
        <p:nvSpPr>
          <p:cNvPr id="921606" name="Line 6"/>
          <p:cNvSpPr>
            <a:spLocks noChangeShapeType="1"/>
          </p:cNvSpPr>
          <p:nvPr/>
        </p:nvSpPr>
        <p:spPr bwMode="auto">
          <a:xfrm flipH="1" flipV="1">
            <a:off x="7620000" y="28956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7" name="Line 7"/>
          <p:cNvSpPr>
            <a:spLocks noChangeShapeType="1"/>
          </p:cNvSpPr>
          <p:nvPr/>
        </p:nvSpPr>
        <p:spPr bwMode="auto">
          <a:xfrm flipH="1" flipV="1">
            <a:off x="7010400" y="3429000"/>
            <a:ext cx="4572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8" name="AutoShape 8"/>
          <p:cNvSpPr>
            <a:spLocks/>
          </p:cNvSpPr>
          <p:nvPr/>
        </p:nvSpPr>
        <p:spPr bwMode="auto">
          <a:xfrm>
            <a:off x="6705600" y="3543300"/>
            <a:ext cx="457200" cy="2362200"/>
          </a:xfrm>
          <a:prstGeom prst="rightBrace">
            <a:avLst>
              <a:gd name="adj1" fmla="val 43056"/>
              <a:gd name="adj2" fmla="val 68213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3821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A Sample Sentence Derivation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905000"/>
            <a:ext cx="7772400" cy="41148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			</a:t>
            </a:r>
            <a:r>
              <a:rPr lang="en-US" altLang="en-US" sz="2800" b="1" dirty="0"/>
              <a:t>(sentence)</a:t>
            </a:r>
            <a:br>
              <a:rPr lang="en-US" altLang="en-US" sz="2800" b="1" dirty="0"/>
            </a:br>
            <a:r>
              <a:rPr lang="en-US" altLang="en-US" sz="2800" b="1" dirty="0"/>
              <a:t>         (noun phrase)      (verb phrase)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dirty="0"/>
              <a:t>     (article) (adj.) (noun)  (verb phrase)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dirty="0"/>
              <a:t>     </a:t>
            </a:r>
            <a:r>
              <a:rPr lang="en-US" altLang="en-US" sz="2800" b="1" dirty="0" smtClean="0"/>
              <a:t>(article) </a:t>
            </a:r>
            <a:r>
              <a:rPr lang="en-US" altLang="en-US" sz="2800" b="1" dirty="0"/>
              <a:t>(adj.) (noun) (verb) (adverb)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        </a:t>
            </a:r>
            <a:r>
              <a:rPr lang="en-US" altLang="en-US" sz="2800" i="1" dirty="0"/>
              <a:t>the</a:t>
            </a:r>
            <a:r>
              <a:rPr lang="en-US" altLang="en-US" sz="2800" dirty="0"/>
              <a:t>      </a:t>
            </a:r>
            <a:r>
              <a:rPr lang="en-US" altLang="en-US" sz="2800" b="1" dirty="0"/>
              <a:t>(adj.) (noun) (verb) (adverb)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     </a:t>
            </a:r>
            <a:r>
              <a:rPr lang="en-US" altLang="en-US" sz="2800" i="1" dirty="0"/>
              <a:t>the     </a:t>
            </a:r>
            <a:r>
              <a:rPr lang="en-US" altLang="en-US" sz="2800" dirty="0"/>
              <a:t> </a:t>
            </a:r>
            <a:r>
              <a:rPr lang="en-US" altLang="en-US" sz="2800" i="1" dirty="0"/>
              <a:t>large</a:t>
            </a:r>
            <a:r>
              <a:rPr lang="en-US" altLang="en-US" sz="2800" dirty="0"/>
              <a:t>  </a:t>
            </a:r>
            <a:r>
              <a:rPr lang="en-US" altLang="en-US" sz="2800" b="1" dirty="0"/>
              <a:t>(noun) (verb) (adverb)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     </a:t>
            </a:r>
            <a:r>
              <a:rPr lang="en-US" altLang="en-US" sz="2800" i="1" dirty="0"/>
              <a:t>the      large  rabbit   </a:t>
            </a:r>
            <a:r>
              <a:rPr lang="en-US" altLang="en-US" sz="2800" b="1" dirty="0"/>
              <a:t>(verb) (adverb)</a:t>
            </a: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        </a:t>
            </a:r>
            <a:r>
              <a:rPr lang="en-US" altLang="en-US" sz="2800" i="1" dirty="0"/>
              <a:t>the      large  rabbit</a:t>
            </a:r>
            <a:r>
              <a:rPr lang="en-US" altLang="en-US" sz="2800" dirty="0"/>
              <a:t>    </a:t>
            </a:r>
            <a:r>
              <a:rPr lang="en-US" altLang="en-US" sz="2800" i="1" dirty="0"/>
              <a:t>hops</a:t>
            </a:r>
            <a:r>
              <a:rPr lang="en-US" altLang="en-US" sz="2800" dirty="0"/>
              <a:t>   </a:t>
            </a:r>
            <a:r>
              <a:rPr lang="en-US" altLang="en-US" sz="2800" b="1" dirty="0"/>
              <a:t>(adverb)</a:t>
            </a:r>
            <a:r>
              <a:rPr lang="en-US" altLang="en-US" sz="2800" dirty="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dirty="0"/>
              <a:t>         </a:t>
            </a:r>
            <a:r>
              <a:rPr lang="en-US" altLang="en-US" sz="2800" i="1" dirty="0"/>
              <a:t>the      large  rabbit    hops     quickly</a:t>
            </a:r>
            <a:endParaRPr lang="en-US" altLang="en-US" sz="2800" dirty="0"/>
          </a:p>
        </p:txBody>
      </p:sp>
      <p:sp>
        <p:nvSpPr>
          <p:cNvPr id="922628" name="AutoShape 4"/>
          <p:cNvSpPr>
            <a:spLocks/>
          </p:cNvSpPr>
          <p:nvPr/>
        </p:nvSpPr>
        <p:spPr bwMode="auto">
          <a:xfrm rot="5400000">
            <a:off x="5114925" y="0"/>
            <a:ext cx="228600" cy="4800600"/>
          </a:xfrm>
          <a:prstGeom prst="leftBrace">
            <a:avLst>
              <a:gd name="adj1" fmla="val 175000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29" name="AutoShape 5"/>
          <p:cNvSpPr>
            <a:spLocks/>
          </p:cNvSpPr>
          <p:nvPr/>
        </p:nvSpPr>
        <p:spPr bwMode="auto">
          <a:xfrm rot="5400000">
            <a:off x="3662363" y="1185863"/>
            <a:ext cx="228600" cy="3267075"/>
          </a:xfrm>
          <a:prstGeom prst="leftBrace">
            <a:avLst>
              <a:gd name="adj1" fmla="val 119097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30" name="AutoShape 6"/>
          <p:cNvSpPr>
            <a:spLocks/>
          </p:cNvSpPr>
          <p:nvPr/>
        </p:nvSpPr>
        <p:spPr bwMode="auto">
          <a:xfrm rot="5400000">
            <a:off x="6519863" y="2081213"/>
            <a:ext cx="228600" cy="2428875"/>
          </a:xfrm>
          <a:prstGeom prst="leftBrace">
            <a:avLst>
              <a:gd name="adj1" fmla="val 88542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31" name="AutoShape 7"/>
          <p:cNvSpPr>
            <a:spLocks/>
          </p:cNvSpPr>
          <p:nvPr/>
        </p:nvSpPr>
        <p:spPr bwMode="auto">
          <a:xfrm rot="5400000">
            <a:off x="2657475" y="3343275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32" name="AutoShape 8"/>
          <p:cNvSpPr>
            <a:spLocks/>
          </p:cNvSpPr>
          <p:nvPr/>
        </p:nvSpPr>
        <p:spPr bwMode="auto">
          <a:xfrm rot="5400000">
            <a:off x="3724275" y="3781425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33" name="AutoShape 9"/>
          <p:cNvSpPr>
            <a:spLocks/>
          </p:cNvSpPr>
          <p:nvPr/>
        </p:nvSpPr>
        <p:spPr bwMode="auto">
          <a:xfrm rot="5400000">
            <a:off x="4762500" y="40767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34" name="AutoShape 10"/>
          <p:cNvSpPr>
            <a:spLocks/>
          </p:cNvSpPr>
          <p:nvPr/>
        </p:nvSpPr>
        <p:spPr bwMode="auto">
          <a:xfrm rot="5400000">
            <a:off x="5905500" y="4619625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35" name="AutoShape 11"/>
          <p:cNvSpPr>
            <a:spLocks/>
          </p:cNvSpPr>
          <p:nvPr/>
        </p:nvSpPr>
        <p:spPr bwMode="auto">
          <a:xfrm rot="5400000">
            <a:off x="7167563" y="4862513"/>
            <a:ext cx="228600" cy="1209675"/>
          </a:xfrm>
          <a:prstGeom prst="leftBrace">
            <a:avLst>
              <a:gd name="adj1" fmla="val 44097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37" name="Text Box 13"/>
          <p:cNvSpPr txBox="1">
            <a:spLocks noChangeArrowheads="1"/>
          </p:cNvSpPr>
          <p:nvPr/>
        </p:nvSpPr>
        <p:spPr bwMode="auto">
          <a:xfrm>
            <a:off x="8458199" y="1981201"/>
            <a:ext cx="3209925" cy="4154984"/>
          </a:xfrm>
          <a:prstGeom prst="rect">
            <a:avLst/>
          </a:prstGeom>
          <a:solidFill>
            <a:srgbClr val="FFFFCC"/>
          </a:solidFill>
          <a:ln w="3810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On each step,</a:t>
            </a:r>
            <a:br>
              <a:rPr lang="en-US" altLang="en-US" dirty="0"/>
            </a:br>
            <a:r>
              <a:rPr lang="en-US" altLang="en-US" dirty="0"/>
              <a:t>we apply a production to a fragment of the previous sentence template to get a new sentence template.  Finally, we end up with a sequence of terminals (real words), that is, a sentence of our language </a:t>
            </a:r>
            <a:r>
              <a:rPr lang="en-US" altLang="en-US" i="1" dirty="0"/>
              <a:t>L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624818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0972800" cy="896938"/>
          </a:xfrm>
          <a:ln/>
        </p:spPr>
        <p:txBody>
          <a:bodyPr/>
          <a:lstStyle/>
          <a:p>
            <a:r>
              <a:rPr lang="en-US" altLang="en-US" dirty="0"/>
              <a:t>Another Example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>
                <a:solidFill>
                  <a:srgbClr val="FF0000"/>
                </a:solidFill>
              </a:rPr>
              <a:t>G</a:t>
            </a:r>
            <a:r>
              <a:rPr lang="en-US" altLang="en-US" dirty="0">
                <a:solidFill>
                  <a:srgbClr val="FF0000"/>
                </a:solidFill>
              </a:rPr>
              <a:t> = ({</a:t>
            </a:r>
            <a:r>
              <a:rPr lang="en-US" altLang="en-US" i="1" dirty="0">
                <a:solidFill>
                  <a:srgbClr val="FF0000"/>
                </a:solidFill>
              </a:rPr>
              <a:t>a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i="1" dirty="0">
                <a:solidFill>
                  <a:srgbClr val="FF0000"/>
                </a:solidFill>
              </a:rPr>
              <a:t>b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i="1" dirty="0">
                <a:solidFill>
                  <a:srgbClr val="FF0000"/>
                </a:solidFill>
              </a:rPr>
              <a:t>A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i="1" dirty="0">
                <a:solidFill>
                  <a:srgbClr val="FF0000"/>
                </a:solidFill>
              </a:rPr>
              <a:t>B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i="1" dirty="0">
                <a:solidFill>
                  <a:srgbClr val="FF0000"/>
                </a:solidFill>
              </a:rPr>
              <a:t>S</a:t>
            </a:r>
            <a:r>
              <a:rPr lang="en-US" altLang="en-US" dirty="0">
                <a:solidFill>
                  <a:srgbClr val="FF0000"/>
                </a:solidFill>
              </a:rPr>
              <a:t>}, </a:t>
            </a:r>
            <a:r>
              <a:rPr lang="en-US" altLang="en-US" sz="2800" dirty="0">
                <a:solidFill>
                  <a:srgbClr val="FF0000"/>
                </a:solidFill>
              </a:rPr>
              <a:t>{</a:t>
            </a:r>
            <a:r>
              <a:rPr lang="en-US" altLang="en-US" sz="2800" i="1" dirty="0">
                <a:solidFill>
                  <a:srgbClr val="FF0000"/>
                </a:solidFill>
              </a:rPr>
              <a:t>a</a:t>
            </a:r>
            <a:r>
              <a:rPr lang="en-US" altLang="en-US" sz="2800" dirty="0">
                <a:solidFill>
                  <a:srgbClr val="FF0000"/>
                </a:solidFill>
              </a:rPr>
              <a:t>, </a:t>
            </a:r>
            <a:r>
              <a:rPr lang="en-US" altLang="en-US" sz="2800" i="1" dirty="0">
                <a:solidFill>
                  <a:srgbClr val="FF0000"/>
                </a:solidFill>
              </a:rPr>
              <a:t>b</a:t>
            </a:r>
            <a:r>
              <a:rPr lang="en-US" altLang="en-US" sz="2800" dirty="0">
                <a:solidFill>
                  <a:srgbClr val="FF0000"/>
                </a:solidFill>
              </a:rPr>
              <a:t>}, </a:t>
            </a:r>
            <a:r>
              <a:rPr lang="en-US" altLang="en-US" sz="2800" i="1" dirty="0">
                <a:solidFill>
                  <a:srgbClr val="FF0000"/>
                </a:solidFill>
              </a:rPr>
              <a:t>S</a:t>
            </a:r>
            <a:r>
              <a:rPr lang="en-US" altLang="en-US" sz="2800" dirty="0" smtClean="0">
                <a:solidFill>
                  <a:srgbClr val="FF0000"/>
                </a:solidFill>
              </a:rPr>
              <a:t>,</a:t>
            </a:r>
            <a:r>
              <a:rPr lang="en-US" altLang="en-US" sz="2800" dirty="0">
                <a:solidFill>
                  <a:srgbClr val="FF0000"/>
                </a:solidFill>
              </a:rPr>
              <a:t/>
            </a:r>
            <a:br>
              <a:rPr lang="en-US" altLang="en-US" sz="2800" dirty="0">
                <a:solidFill>
                  <a:srgbClr val="FF0000"/>
                </a:solidFill>
              </a:rPr>
            </a:br>
            <a:r>
              <a:rPr lang="en-US" altLang="en-US" sz="2800" dirty="0">
                <a:solidFill>
                  <a:srgbClr val="FF0000"/>
                </a:solidFill>
              </a:rPr>
              <a:t>	        {</a:t>
            </a:r>
            <a:r>
              <a:rPr lang="en-US" altLang="en-US" sz="2800" i="1" dirty="0">
                <a:solidFill>
                  <a:srgbClr val="FF0000"/>
                </a:solidFill>
              </a:rPr>
              <a:t>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→ </a:t>
            </a:r>
            <a:r>
              <a:rPr lang="en-US" altLang="en-US" sz="28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ABa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→ </a:t>
            </a:r>
            <a:r>
              <a:rPr lang="en-US" altLang="en-US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BB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→ </a:t>
            </a:r>
            <a:r>
              <a:rPr lang="en-US" altLang="en-US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ab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AB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→ </a:t>
            </a:r>
            <a:r>
              <a:rPr lang="en-US" altLang="en-US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})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One possible derivation in this grammar is: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r>
              <a:rPr lang="en-US" altLang="en-US" sz="2800" i="1" dirty="0"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en-US" sz="2800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ABa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en-US" sz="2800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Aaba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en-US" sz="2800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BBaba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en-US" sz="2800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Bababa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en-US" sz="2800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abababa</a:t>
            </a:r>
            <a:r>
              <a:rPr lang="en-US" altLang="en-US" sz="28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The symbol  </a:t>
            </a: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is used to denote a single application of one production.</a:t>
            </a:r>
          </a:p>
          <a:p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* represents 0 or more applications of productions, so we could write the above as </a:t>
            </a:r>
            <a:r>
              <a:rPr lang="en-US" altLang="en-US" sz="2800" i="1" dirty="0"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* </a:t>
            </a:r>
            <a:r>
              <a:rPr lang="en-US" altLang="en-US" sz="2800" i="1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BBaba</a:t>
            </a: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* </a:t>
            </a:r>
            <a:r>
              <a:rPr lang="en-US" altLang="en-US" sz="2800" i="1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abababa</a:t>
            </a:r>
            <a:r>
              <a:rPr lang="en-US" altLang="en-US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and say the </a:t>
            </a:r>
            <a:r>
              <a:rPr lang="en-US" altLang="en-US" sz="28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derives </a:t>
            </a:r>
            <a:r>
              <a:rPr lang="en-US" altLang="en-US" sz="2800" i="1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abababa</a:t>
            </a:r>
            <a:endParaRPr lang="en-US" altLang="en-US" sz="2800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8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23652" name="Text Box 4"/>
          <p:cNvSpPr txBox="1">
            <a:spLocks noChangeArrowheads="1"/>
          </p:cNvSpPr>
          <p:nvPr/>
        </p:nvSpPr>
        <p:spPr bwMode="auto">
          <a:xfrm>
            <a:off x="3592512" y="945357"/>
            <a:ext cx="369888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V</a:t>
            </a:r>
          </a:p>
        </p:txBody>
      </p:sp>
      <p:sp>
        <p:nvSpPr>
          <p:cNvPr id="923653" name="AutoShape 5"/>
          <p:cNvSpPr>
            <a:spLocks/>
          </p:cNvSpPr>
          <p:nvPr/>
        </p:nvSpPr>
        <p:spPr bwMode="auto">
          <a:xfrm rot="5400000">
            <a:off x="3575876" y="515938"/>
            <a:ext cx="228600" cy="2133600"/>
          </a:xfrm>
          <a:prstGeom prst="leftBrace">
            <a:avLst>
              <a:gd name="adj1" fmla="val 77778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54" name="Text Box 6"/>
          <p:cNvSpPr txBox="1">
            <a:spLocks noChangeArrowheads="1"/>
          </p:cNvSpPr>
          <p:nvPr/>
        </p:nvSpPr>
        <p:spPr bwMode="auto">
          <a:xfrm>
            <a:off x="5181600" y="1042322"/>
            <a:ext cx="354012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T</a:t>
            </a:r>
          </a:p>
        </p:txBody>
      </p:sp>
      <p:sp>
        <p:nvSpPr>
          <p:cNvPr id="923655" name="AutoShape 7"/>
          <p:cNvSpPr>
            <a:spLocks/>
          </p:cNvSpPr>
          <p:nvPr/>
        </p:nvSpPr>
        <p:spPr bwMode="auto">
          <a:xfrm rot="5400000">
            <a:off x="5275262" y="1166147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56" name="Text Box 8"/>
          <p:cNvSpPr txBox="1">
            <a:spLocks noChangeArrowheads="1"/>
          </p:cNvSpPr>
          <p:nvPr/>
        </p:nvSpPr>
        <p:spPr bwMode="auto">
          <a:xfrm>
            <a:off x="6934200" y="1497555"/>
            <a:ext cx="369888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P</a:t>
            </a:r>
          </a:p>
        </p:txBody>
      </p:sp>
      <p:sp>
        <p:nvSpPr>
          <p:cNvPr id="923657" name="AutoShape 9"/>
          <p:cNvSpPr>
            <a:spLocks/>
          </p:cNvSpPr>
          <p:nvPr/>
        </p:nvSpPr>
        <p:spPr bwMode="auto">
          <a:xfrm rot="5400000">
            <a:off x="5244306" y="-684464"/>
            <a:ext cx="228600" cy="5638800"/>
          </a:xfrm>
          <a:prstGeom prst="leftBrace">
            <a:avLst>
              <a:gd name="adj1" fmla="val 205556"/>
              <a:gd name="adj2" fmla="val 1975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8454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 smtClean="0"/>
              <a:t>Based on Chapter 13 of Rosen </a:t>
            </a:r>
            <a:br>
              <a:rPr lang="en-US" altLang="en-US" sz="4000" dirty="0" smtClean="0"/>
            </a:br>
            <a:r>
              <a:rPr lang="en-US" altLang="en-US" sz="4000" i="1" dirty="0" smtClean="0"/>
              <a:t>Discrete Mathematics and </a:t>
            </a:r>
            <a:r>
              <a:rPr lang="en-US" altLang="en-US" sz="4000" i="1" dirty="0"/>
              <a:t>i</a:t>
            </a:r>
            <a:r>
              <a:rPr lang="en-US" altLang="en-US" sz="4000" i="1" dirty="0" smtClean="0"/>
              <a:t>ts Applications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A Simple Definition of </a:t>
            </a:r>
            <a:r>
              <a:rPr lang="en-US" altLang="en-US" i="1"/>
              <a:t>L</a:t>
            </a:r>
            <a:r>
              <a:rPr lang="en-US" altLang="en-US"/>
              <a:t>(</a:t>
            </a:r>
            <a:r>
              <a:rPr lang="en-US" altLang="en-US" i="1"/>
              <a:t>G</a:t>
            </a:r>
            <a:r>
              <a:rPr lang="en-US" altLang="en-US"/>
              <a:t>)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dirty="0"/>
              <a:t>The language </a:t>
            </a:r>
            <a:r>
              <a:rPr lang="en-US" altLang="en-US" i="1" dirty="0">
                <a:solidFill>
                  <a:srgbClr val="FF0000"/>
                </a:solidFill>
              </a:rPr>
              <a:t>L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G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r>
              <a:rPr lang="en-US" altLang="en-US" i="1" dirty="0"/>
              <a:t> </a:t>
            </a:r>
            <a:r>
              <a:rPr lang="en-US" altLang="en-US" dirty="0"/>
              <a:t>(or just </a:t>
            </a:r>
            <a:r>
              <a:rPr lang="en-US" altLang="en-US" i="1" dirty="0">
                <a:solidFill>
                  <a:srgbClr val="FF0000"/>
                </a:solidFill>
              </a:rPr>
              <a:t>L</a:t>
            </a:r>
            <a:r>
              <a:rPr lang="en-US" altLang="en-US" dirty="0"/>
              <a:t>) that is generated by a given phrase-structure grammar </a:t>
            </a:r>
            <a:r>
              <a:rPr lang="en-US" altLang="en-US" i="1" dirty="0">
                <a:solidFill>
                  <a:srgbClr val="FF0000"/>
                </a:solidFill>
              </a:rPr>
              <a:t>G</a:t>
            </a:r>
            <a:r>
              <a:rPr lang="en-US" altLang="en-US" dirty="0">
                <a:solidFill>
                  <a:srgbClr val="FF0000"/>
                </a:solidFill>
              </a:rPr>
              <a:t>=(</a:t>
            </a:r>
            <a:r>
              <a:rPr lang="en-US" altLang="en-US" i="1" dirty="0">
                <a:solidFill>
                  <a:srgbClr val="FF0000"/>
                </a:solidFill>
              </a:rPr>
              <a:t>V</a:t>
            </a:r>
            <a:r>
              <a:rPr lang="en-US" altLang="en-US" dirty="0">
                <a:solidFill>
                  <a:srgbClr val="FF0000"/>
                </a:solidFill>
              </a:rPr>
              <a:t>,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dirty="0">
                <a:solidFill>
                  <a:srgbClr val="FF0000"/>
                </a:solidFill>
              </a:rPr>
              <a:t>,</a:t>
            </a:r>
            <a:r>
              <a:rPr lang="en-US" altLang="en-US" i="1" dirty="0">
                <a:solidFill>
                  <a:srgbClr val="FF0000"/>
                </a:solidFill>
              </a:rPr>
              <a:t>S</a:t>
            </a:r>
            <a:r>
              <a:rPr lang="en-US" altLang="en-US" dirty="0">
                <a:solidFill>
                  <a:srgbClr val="FF0000"/>
                </a:solidFill>
              </a:rPr>
              <a:t>,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r>
              <a:rPr lang="en-US" altLang="en-US" dirty="0"/>
              <a:t> can be defined by: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>
                <a:solidFill>
                  <a:srgbClr val="0000FF"/>
                </a:solidFill>
              </a:rPr>
              <a:t>L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i="1" dirty="0">
                <a:solidFill>
                  <a:srgbClr val="0000FF"/>
                </a:solidFill>
              </a:rPr>
              <a:t>G</a:t>
            </a:r>
            <a:r>
              <a:rPr lang="en-US" altLang="en-US" dirty="0">
                <a:solidFill>
                  <a:srgbClr val="0000FF"/>
                </a:solidFill>
              </a:rPr>
              <a:t>) = {</a:t>
            </a:r>
            <a:r>
              <a:rPr lang="en-US" altLang="en-US" i="1" dirty="0">
                <a:solidFill>
                  <a:srgbClr val="0000FF"/>
                </a:solidFill>
              </a:rPr>
              <a:t>w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olidFill>
                  <a:srgbClr val="0000FF"/>
                </a:solidFill>
                <a:sym typeface="Symbol" panose="05050102010706020507" pitchFamily="18" charset="2"/>
              </a:rPr>
              <a:t>T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* | </a:t>
            </a:r>
            <a:r>
              <a:rPr lang="en-US" altLang="en-US" i="1" dirty="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* </a:t>
            </a:r>
            <a:r>
              <a:rPr lang="en-US" altLang="en-US" i="1" dirty="0">
                <a:solidFill>
                  <a:srgbClr val="0000FF"/>
                </a:solidFill>
                <a:sym typeface="Symbol" panose="05050102010706020507" pitchFamily="18" charset="2"/>
              </a:rPr>
              <a:t>w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}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That is, </a:t>
            </a:r>
            <a:r>
              <a:rPr lang="en-US" altLang="en-US" i="1" dirty="0">
                <a:sym typeface="Symbol" panose="05050102010706020507" pitchFamily="18" charset="2"/>
              </a:rPr>
              <a:t>L</a:t>
            </a:r>
            <a:r>
              <a:rPr lang="en-US" altLang="en-US" dirty="0">
                <a:sym typeface="Symbol" panose="05050102010706020507" pitchFamily="18" charset="2"/>
              </a:rPr>
              <a:t> is simply the set of strings of terminals that are derivable from the start symbol.</a:t>
            </a:r>
          </a:p>
        </p:txBody>
      </p:sp>
    </p:spTree>
    <p:extLst>
      <p:ext uri="{BB962C8B-B14F-4D97-AF65-F5344CB8AC3E}">
        <p14:creationId xmlns:p14="http://schemas.microsoft.com/office/powerpoint/2010/main" val="30125505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000"/>
              <a:t>Language Generated by a Grammar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Example: Let </a:t>
            </a:r>
            <a:r>
              <a:rPr lang="en-US" altLang="en-US" i="1">
                <a:solidFill>
                  <a:srgbClr val="FF0000"/>
                </a:solidFill>
              </a:rPr>
              <a:t>G</a:t>
            </a:r>
            <a:r>
              <a:rPr lang="en-US" altLang="en-US">
                <a:solidFill>
                  <a:srgbClr val="FF0000"/>
                </a:solidFill>
              </a:rPr>
              <a:t> = ({</a:t>
            </a:r>
            <a:r>
              <a:rPr lang="en-US" altLang="en-US" i="1">
                <a:solidFill>
                  <a:srgbClr val="FF0000"/>
                </a:solidFill>
              </a:rPr>
              <a:t>S</a:t>
            </a:r>
            <a:r>
              <a:rPr lang="en-US" altLang="en-US">
                <a:solidFill>
                  <a:srgbClr val="FF0000"/>
                </a:solidFill>
              </a:rPr>
              <a:t>,</a:t>
            </a:r>
            <a:r>
              <a:rPr lang="en-US" altLang="en-US" i="1">
                <a:solidFill>
                  <a:srgbClr val="FF0000"/>
                </a:solidFill>
              </a:rPr>
              <a:t>A</a:t>
            </a:r>
            <a:r>
              <a:rPr lang="en-US" altLang="en-US">
                <a:solidFill>
                  <a:srgbClr val="FF0000"/>
                </a:solidFill>
              </a:rPr>
              <a:t>,</a:t>
            </a:r>
            <a:r>
              <a:rPr lang="en-US" altLang="en-US" i="1">
                <a:solidFill>
                  <a:srgbClr val="FF0000"/>
                </a:solidFill>
              </a:rPr>
              <a:t>a</a:t>
            </a:r>
            <a:r>
              <a:rPr lang="en-US" altLang="en-US">
                <a:solidFill>
                  <a:srgbClr val="FF0000"/>
                </a:solidFill>
              </a:rPr>
              <a:t>,</a:t>
            </a:r>
            <a:r>
              <a:rPr lang="en-US" altLang="en-US" i="1">
                <a:solidFill>
                  <a:srgbClr val="FF0000"/>
                </a:solidFill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},{</a:t>
            </a:r>
            <a:r>
              <a:rPr lang="en-US" altLang="en-US" i="1">
                <a:solidFill>
                  <a:srgbClr val="FF0000"/>
                </a:solidFill>
              </a:rPr>
              <a:t>a</a:t>
            </a:r>
            <a:r>
              <a:rPr lang="en-US" altLang="en-US">
                <a:solidFill>
                  <a:srgbClr val="FF0000"/>
                </a:solidFill>
              </a:rPr>
              <a:t>,</a:t>
            </a:r>
            <a:r>
              <a:rPr lang="en-US" altLang="en-US" i="1">
                <a:solidFill>
                  <a:srgbClr val="FF0000"/>
                </a:solidFill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}, </a:t>
            </a:r>
            <a:r>
              <a:rPr lang="en-US" altLang="en-US" i="1">
                <a:solidFill>
                  <a:srgbClr val="FF0000"/>
                </a:solidFill>
              </a:rPr>
              <a:t>S</a:t>
            </a:r>
            <a:r>
              <a:rPr lang="en-US" altLang="en-US">
                <a:solidFill>
                  <a:srgbClr val="FF0000"/>
                </a:solidFill>
              </a:rPr>
              <a:t>,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{</a:t>
            </a:r>
            <a:r>
              <a:rPr lang="en-US" altLang="en-US" i="1">
                <a:solidFill>
                  <a:srgbClr val="FF0000"/>
                </a:solidFill>
              </a:rPr>
              <a:t>S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</a:rPr>
              <a:t>→ </a:t>
            </a:r>
            <a:r>
              <a:rPr lang="en-US" altLang="en-US" i="1">
                <a:solidFill>
                  <a:srgbClr val="FF0000"/>
                </a:solidFill>
                <a:cs typeface="Times New Roman" panose="02020603050405020304" pitchFamily="18" charset="0"/>
              </a:rPr>
              <a:t>aA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i="1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</a:rPr>
              <a:t> → </a:t>
            </a:r>
            <a:r>
              <a:rPr lang="en-US" altLang="en-US" i="1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i="1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</a:rPr>
              <a:t> → </a:t>
            </a:r>
            <a:r>
              <a:rPr lang="en-US" altLang="en-US" i="1">
                <a:solidFill>
                  <a:srgbClr val="FF0000"/>
                </a:solidFill>
                <a:cs typeface="Times New Roman" panose="02020603050405020304" pitchFamily="18" charset="0"/>
              </a:rPr>
              <a:t>aa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</a:rPr>
              <a:t>})</a:t>
            </a:r>
            <a:r>
              <a:rPr lang="en-US" altLang="en-US">
                <a:cs typeface="Times New Roman" panose="02020603050405020304" pitchFamily="18" charset="0"/>
              </a:rPr>
              <a:t>.  What is </a:t>
            </a:r>
            <a:r>
              <a:rPr lang="en-US" altLang="en-US" i="1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i="1">
                <a:solidFill>
                  <a:srgbClr val="FF0000"/>
                </a:solidFill>
                <a:cs typeface="Times New Roman" panose="02020603050405020304" pitchFamily="18" charset="0"/>
              </a:rPr>
              <a:t>G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US" altLang="en-US">
                <a:cs typeface="Times New Roman" panose="02020603050405020304" pitchFamily="18" charset="0"/>
              </a:rPr>
              <a:t>?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Easy: We can just draw a tree</a:t>
            </a:r>
            <a:br>
              <a:rPr lang="en-US" altLang="en-US">
                <a:cs typeface="Times New Roman" panose="02020603050405020304" pitchFamily="18" charset="0"/>
              </a:rPr>
            </a:br>
            <a:r>
              <a:rPr lang="en-US" altLang="en-US">
                <a:cs typeface="Times New Roman" panose="02020603050405020304" pitchFamily="18" charset="0"/>
              </a:rPr>
              <a:t>of all possible derivations.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We have: </a:t>
            </a:r>
            <a:r>
              <a:rPr lang="en-US" altLang="en-US" i="1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en-US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en-US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aaa</a:t>
            </a:r>
            <a:r>
              <a:rPr lang="en-US" altLang="en-US" i="1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en-US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and </a:t>
            </a:r>
            <a:r>
              <a:rPr lang="en-US" altLang="en-US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en-US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Answer: </a:t>
            </a:r>
            <a:r>
              <a:rPr lang="en-US" altLang="en-US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{</a:t>
            </a:r>
            <a:r>
              <a:rPr lang="en-US" altLang="en-US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aaa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926724" name="Text Box 4"/>
          <p:cNvSpPr txBox="1">
            <a:spLocks noChangeArrowheads="1"/>
          </p:cNvSpPr>
          <p:nvPr/>
        </p:nvSpPr>
        <p:spPr bwMode="auto">
          <a:xfrm>
            <a:off x="8181975" y="312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S</a:t>
            </a:r>
          </a:p>
        </p:txBody>
      </p:sp>
      <p:sp>
        <p:nvSpPr>
          <p:cNvPr id="926725" name="Line 5"/>
          <p:cNvSpPr>
            <a:spLocks noChangeShapeType="1"/>
          </p:cNvSpPr>
          <p:nvPr/>
        </p:nvSpPr>
        <p:spPr bwMode="auto">
          <a:xfrm flipH="1">
            <a:off x="7800975" y="3505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726" name="Text Box 6"/>
          <p:cNvSpPr txBox="1">
            <a:spLocks noChangeArrowheads="1"/>
          </p:cNvSpPr>
          <p:nvPr/>
        </p:nvSpPr>
        <p:spPr bwMode="auto">
          <a:xfrm>
            <a:off x="7507289" y="3889375"/>
            <a:ext cx="52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aA</a:t>
            </a:r>
          </a:p>
        </p:txBody>
      </p:sp>
      <p:sp>
        <p:nvSpPr>
          <p:cNvPr id="926727" name="Line 7"/>
          <p:cNvSpPr>
            <a:spLocks noChangeShapeType="1"/>
          </p:cNvSpPr>
          <p:nvPr/>
        </p:nvSpPr>
        <p:spPr bwMode="auto">
          <a:xfrm>
            <a:off x="8458200" y="348615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728" name="Text Box 8"/>
          <p:cNvSpPr txBox="1">
            <a:spLocks noChangeArrowheads="1"/>
          </p:cNvSpPr>
          <p:nvPr/>
        </p:nvSpPr>
        <p:spPr bwMode="auto">
          <a:xfrm>
            <a:off x="8759825" y="3886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b</a:t>
            </a:r>
          </a:p>
        </p:txBody>
      </p:sp>
      <p:sp>
        <p:nvSpPr>
          <p:cNvPr id="926729" name="Line 9"/>
          <p:cNvSpPr>
            <a:spLocks noChangeShapeType="1"/>
          </p:cNvSpPr>
          <p:nvPr/>
        </p:nvSpPr>
        <p:spPr bwMode="auto">
          <a:xfrm>
            <a:off x="7810500" y="42862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730" name="Text Box 10"/>
          <p:cNvSpPr txBox="1">
            <a:spLocks noChangeArrowheads="1"/>
          </p:cNvSpPr>
          <p:nvPr/>
        </p:nvSpPr>
        <p:spPr bwMode="auto">
          <a:xfrm>
            <a:off x="7391400" y="478155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aaa</a:t>
            </a:r>
          </a:p>
        </p:txBody>
      </p:sp>
      <p:sp>
        <p:nvSpPr>
          <p:cNvPr id="926731" name="Text Box 11"/>
          <p:cNvSpPr txBox="1">
            <a:spLocks noChangeArrowheads="1"/>
          </p:cNvSpPr>
          <p:nvPr/>
        </p:nvSpPr>
        <p:spPr bwMode="auto">
          <a:xfrm>
            <a:off x="8534401" y="4483100"/>
            <a:ext cx="2022475" cy="1955800"/>
          </a:xfrm>
          <a:prstGeom prst="rect">
            <a:avLst/>
          </a:prstGeom>
          <a:solidFill>
            <a:srgbClr val="FFFFCC"/>
          </a:solidFill>
          <a:ln w="3810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 of a</a:t>
            </a:r>
            <a:br>
              <a:rPr lang="en-US" altLang="en-US"/>
            </a:br>
            <a:r>
              <a:rPr lang="en-US" altLang="en-US" i="1"/>
              <a:t>derivation tree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or </a:t>
            </a:r>
            <a:r>
              <a:rPr lang="en-US" altLang="en-US" i="1"/>
              <a:t>parse tree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or </a:t>
            </a:r>
            <a:r>
              <a:rPr lang="en-US" altLang="en-US" i="1"/>
              <a:t>sentence </a:t>
            </a:r>
            <a:br>
              <a:rPr lang="en-US" altLang="en-US" i="1"/>
            </a:br>
            <a:r>
              <a:rPr lang="en-US" altLang="en-US" i="1"/>
              <a:t>diagram.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483759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Generating Infinite Languages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simple PSG can easily generate an infinite language.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Example: </a:t>
            </a:r>
            <a:r>
              <a:rPr lang="en-US" altLang="en-US" i="1"/>
              <a:t>S</a:t>
            </a:r>
            <a:r>
              <a:rPr lang="en-US" altLang="en-US"/>
              <a:t> </a:t>
            </a:r>
            <a:r>
              <a:rPr lang="en-US" altLang="en-US">
                <a:cs typeface="Times New Roman" panose="02020603050405020304" pitchFamily="18" charset="0"/>
              </a:rPr>
              <a:t>→ 11</a:t>
            </a:r>
            <a:r>
              <a:rPr lang="en-US" altLang="en-US" i="1">
                <a:cs typeface="Times New Roman" panose="02020603050405020304" pitchFamily="18" charset="0"/>
              </a:rPr>
              <a:t>S</a:t>
            </a:r>
            <a:r>
              <a:rPr lang="en-US" altLang="en-US">
                <a:cs typeface="Times New Roman" panose="02020603050405020304" pitchFamily="18" charset="0"/>
              </a:rPr>
              <a:t>, </a:t>
            </a:r>
            <a:r>
              <a:rPr lang="en-US" altLang="en-US" i="1">
                <a:cs typeface="Times New Roman" panose="02020603050405020304" pitchFamily="18" charset="0"/>
              </a:rPr>
              <a:t>S</a:t>
            </a:r>
            <a:r>
              <a:rPr lang="en-US" altLang="en-US">
                <a:cs typeface="Times New Roman" panose="02020603050405020304" pitchFamily="18" charset="0"/>
              </a:rPr>
              <a:t> → 0 (</a:t>
            </a:r>
            <a:r>
              <a:rPr lang="en-US" altLang="en-US" i="1">
                <a:cs typeface="Times New Roman" panose="02020603050405020304" pitchFamily="18" charset="0"/>
              </a:rPr>
              <a:t>T</a:t>
            </a:r>
            <a:r>
              <a:rPr lang="en-US" altLang="en-US">
                <a:cs typeface="Times New Roman" panose="02020603050405020304" pitchFamily="18" charset="0"/>
              </a:rPr>
              <a:t> = {0,1}).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The derivations are:</a:t>
            </a:r>
          </a:p>
          <a:p>
            <a:pPr lvl="1">
              <a:lnSpc>
                <a:spcPct val="90000"/>
              </a:lnSpc>
            </a:pPr>
            <a:r>
              <a:rPr lang="en-US" altLang="en-US" i="1">
                <a:cs typeface="Times New Roman" panose="02020603050405020304" pitchFamily="18" charset="0"/>
              </a:rPr>
              <a:t>S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 0</a:t>
            </a:r>
          </a:p>
          <a:p>
            <a:pPr lvl="1">
              <a:lnSpc>
                <a:spcPct val="90000"/>
              </a:lnSpc>
            </a:pPr>
            <a:r>
              <a:rPr lang="en-US" altLang="en-US" i="1">
                <a:cs typeface="Times New Roman" panose="02020603050405020304" pitchFamily="18" charset="0"/>
              </a:rPr>
              <a:t>S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 11</a:t>
            </a:r>
            <a:r>
              <a:rPr lang="en-US" altLang="en-US" i="1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  110</a:t>
            </a:r>
          </a:p>
          <a:p>
            <a:pPr lvl="1">
              <a:lnSpc>
                <a:spcPct val="90000"/>
              </a:lnSpc>
            </a:pPr>
            <a:r>
              <a:rPr lang="en-US" altLang="en-US" i="1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  11</a:t>
            </a:r>
            <a:r>
              <a:rPr lang="en-US" altLang="en-US" i="1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  1111S  11110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and so on…</a:t>
            </a:r>
          </a:p>
        </p:txBody>
      </p:sp>
      <p:sp>
        <p:nvSpPr>
          <p:cNvPr id="927748" name="Text Box 4"/>
          <p:cNvSpPr txBox="1">
            <a:spLocks noChangeArrowheads="1"/>
          </p:cNvSpPr>
          <p:nvPr/>
        </p:nvSpPr>
        <p:spPr bwMode="auto">
          <a:xfrm>
            <a:off x="7527926" y="3851276"/>
            <a:ext cx="3038475" cy="2320925"/>
          </a:xfrm>
          <a:prstGeom prst="rect">
            <a:avLst/>
          </a:prstGeom>
          <a:solidFill>
            <a:srgbClr val="FFFFCC"/>
          </a:solidFill>
          <a:ln w="3810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L</a:t>
            </a:r>
            <a:r>
              <a:rPr lang="en-US" altLang="en-US"/>
              <a:t> = {(11)*0} – the</a:t>
            </a:r>
            <a:br>
              <a:rPr lang="en-US" altLang="en-US"/>
            </a:br>
            <a:r>
              <a:rPr lang="en-US" altLang="en-US"/>
              <a:t>set of all strings </a:t>
            </a:r>
            <a:br>
              <a:rPr lang="en-US" altLang="en-US"/>
            </a:br>
            <a:r>
              <a:rPr lang="en-US" altLang="en-US"/>
              <a:t>consisting of some</a:t>
            </a:r>
            <a:br>
              <a:rPr lang="en-US" altLang="en-US"/>
            </a:br>
            <a:r>
              <a:rPr lang="en-US" altLang="en-US"/>
              <a:t>number of concaten-</a:t>
            </a:r>
            <a:br>
              <a:rPr lang="en-US" altLang="en-US"/>
            </a:br>
            <a:r>
              <a:rPr lang="en-US" altLang="en-US"/>
              <a:t>ations of 11 with itself,</a:t>
            </a:r>
            <a:br>
              <a:rPr lang="en-US" altLang="en-US"/>
            </a:br>
            <a:r>
              <a:rPr lang="en-US" altLang="en-US"/>
              <a:t>followed by 0.</a:t>
            </a: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3202859679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000"/>
              <a:t>Types of Grammars -</a:t>
            </a:r>
            <a:br>
              <a:rPr lang="en-US" altLang="en-US" sz="4000"/>
            </a:br>
            <a:r>
              <a:rPr lang="en-US" altLang="en-US" sz="4000"/>
              <a:t> </a:t>
            </a:r>
            <a:r>
              <a:rPr lang="en-GB" altLang="en-US" sz="4000"/>
              <a:t>Chomsky hierarchy of languages</a:t>
            </a:r>
            <a:endParaRPr lang="en-US" altLang="en-US" sz="4000"/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Venn Diagram of Grammar Types:</a:t>
            </a: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3429000" y="2514600"/>
            <a:ext cx="6172200" cy="3505200"/>
          </a:xfrm>
          <a:prstGeom prst="rect">
            <a:avLst/>
          </a:prstGeom>
          <a:solidFill>
            <a:srgbClr val="CC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/>
              <a:t>Type 0 – Phrase-structure Grammars</a:t>
            </a:r>
          </a:p>
        </p:txBody>
      </p:sp>
      <p:sp>
        <p:nvSpPr>
          <p:cNvPr id="929798" name="Oval 6"/>
          <p:cNvSpPr>
            <a:spLocks noChangeArrowheads="1"/>
          </p:cNvSpPr>
          <p:nvPr/>
        </p:nvSpPr>
        <p:spPr bwMode="auto">
          <a:xfrm>
            <a:off x="3810000" y="3124200"/>
            <a:ext cx="4953000" cy="2819400"/>
          </a:xfrm>
          <a:prstGeom prst="ellipse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en-US" altLang="en-US"/>
          </a:p>
        </p:txBody>
      </p:sp>
      <p:sp>
        <p:nvSpPr>
          <p:cNvPr id="929800" name="Text Box 8"/>
          <p:cNvSpPr txBox="1">
            <a:spLocks noChangeArrowheads="1"/>
          </p:cNvSpPr>
          <p:nvPr/>
        </p:nvSpPr>
        <p:spPr bwMode="auto">
          <a:xfrm>
            <a:off x="5360988" y="3124201"/>
            <a:ext cx="2000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Type 1 – </a:t>
            </a:r>
            <a:br>
              <a:rPr lang="en-US" altLang="en-US" sz="2000"/>
            </a:br>
            <a:r>
              <a:rPr lang="en-US" altLang="en-US" sz="2000"/>
              <a:t>Context-Sensitive</a:t>
            </a:r>
          </a:p>
        </p:txBody>
      </p:sp>
      <p:sp>
        <p:nvSpPr>
          <p:cNvPr id="929801" name="Oval 9"/>
          <p:cNvSpPr>
            <a:spLocks noChangeArrowheads="1"/>
          </p:cNvSpPr>
          <p:nvPr/>
        </p:nvSpPr>
        <p:spPr bwMode="auto">
          <a:xfrm>
            <a:off x="4419600" y="3810000"/>
            <a:ext cx="3733800" cy="2057400"/>
          </a:xfrm>
          <a:prstGeom prst="ellipse">
            <a:avLst/>
          </a:prstGeom>
          <a:solidFill>
            <a:srgbClr val="FFCCCC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CCCC"/>
              </a:solidFill>
            </a:endParaRPr>
          </a:p>
        </p:txBody>
      </p:sp>
      <p:sp>
        <p:nvSpPr>
          <p:cNvPr id="929802" name="Text Box 10"/>
          <p:cNvSpPr txBox="1">
            <a:spLocks noChangeArrowheads="1"/>
          </p:cNvSpPr>
          <p:nvPr/>
        </p:nvSpPr>
        <p:spPr bwMode="auto">
          <a:xfrm>
            <a:off x="5562600" y="3810000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Type 2 –</a:t>
            </a:r>
            <a:br>
              <a:rPr lang="en-US" altLang="en-US" sz="1800"/>
            </a:br>
            <a:r>
              <a:rPr lang="en-US" altLang="en-US" sz="1800"/>
              <a:t>Context-Free</a:t>
            </a:r>
          </a:p>
        </p:txBody>
      </p:sp>
      <p:sp>
        <p:nvSpPr>
          <p:cNvPr id="929803" name="Oval 11"/>
          <p:cNvSpPr>
            <a:spLocks noChangeArrowheads="1"/>
          </p:cNvSpPr>
          <p:nvPr/>
        </p:nvSpPr>
        <p:spPr bwMode="auto">
          <a:xfrm>
            <a:off x="5410200" y="4495800"/>
            <a:ext cx="1752600" cy="1295400"/>
          </a:xfrm>
          <a:prstGeom prst="ellipse">
            <a:avLst/>
          </a:prstGeom>
          <a:solidFill>
            <a:srgbClr val="CCECFF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CCECFF"/>
              </a:solidFill>
            </a:endParaRPr>
          </a:p>
        </p:txBody>
      </p:sp>
      <p:sp>
        <p:nvSpPr>
          <p:cNvPr id="929804" name="Text Box 12"/>
          <p:cNvSpPr txBox="1">
            <a:spLocks noChangeArrowheads="1"/>
          </p:cNvSpPr>
          <p:nvPr/>
        </p:nvSpPr>
        <p:spPr bwMode="auto">
          <a:xfrm>
            <a:off x="5799138" y="4495801"/>
            <a:ext cx="9064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/>
              <a:t>Type 3 –</a:t>
            </a:r>
            <a:br>
              <a:rPr lang="en-US" altLang="en-US" sz="1600"/>
            </a:br>
            <a:r>
              <a:rPr lang="en-US" altLang="en-US" sz="1600"/>
              <a:t>Regular</a:t>
            </a:r>
          </a:p>
        </p:txBody>
      </p:sp>
    </p:spTree>
    <p:extLst>
      <p:ext uri="{BB962C8B-B14F-4D97-AF65-F5344CB8AC3E}">
        <p14:creationId xmlns:p14="http://schemas.microsoft.com/office/powerpoint/2010/main" val="2696550439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Defining the PSG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0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600200"/>
                <a:ext cx="10896600" cy="4724400"/>
              </a:xfrm>
              <a:ln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000" b="1" dirty="0"/>
                  <a:t>Type 0: </a:t>
                </a:r>
                <a:r>
                  <a:rPr lang="en-US" sz="3000" dirty="0"/>
                  <a:t>(</a:t>
                </a:r>
                <a:r>
                  <a:rPr lang="en-US" sz="3000" i="1" dirty="0"/>
                  <a:t>recursively enumerable</a:t>
                </a:r>
                <a:r>
                  <a:rPr lang="en-US" sz="3000" dirty="0"/>
                  <a:t>)</a:t>
                </a:r>
                <a:r>
                  <a:rPr lang="en-US" sz="3000" b="1" dirty="0"/>
                  <a:t> </a:t>
                </a:r>
                <a:r>
                  <a:rPr lang="en-US" sz="3000" dirty="0"/>
                  <a:t>no restrictions on productions</a:t>
                </a:r>
                <a:endParaRPr lang="en-US" sz="3000" b="1" dirty="0"/>
              </a:p>
              <a:p>
                <a:pPr marL="0" indent="0">
                  <a:buNone/>
                </a:pPr>
                <a:r>
                  <a:rPr lang="en-US" sz="3000" b="1" dirty="0"/>
                  <a:t>Type 1: </a:t>
                </a:r>
                <a:r>
                  <a:rPr lang="en-US" sz="3000" dirty="0"/>
                  <a:t>(</a:t>
                </a:r>
                <a:r>
                  <a:rPr lang="en-US" sz="3000" i="1" dirty="0"/>
                  <a:t>context-sensitive</a:t>
                </a:r>
                <a:r>
                  <a:rPr lang="en-US" sz="3000" dirty="0"/>
                  <a:t>) productions of the form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𝑙𝐴𝑟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𝑙𝑤𝑟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dirty="0"/>
                  <a:t>Type 2: </a:t>
                </a:r>
                <a:r>
                  <a:rPr lang="en-US" sz="3000" dirty="0"/>
                  <a:t>(</a:t>
                </a:r>
                <a:r>
                  <a:rPr lang="en-US" sz="3000" i="1" dirty="0"/>
                  <a:t>context-free</a:t>
                </a:r>
                <a:r>
                  <a:rPr lang="en-US" sz="3000" dirty="0"/>
                  <a:t>) productions of the form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𝑙𝑤𝑟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dirty="0"/>
                  <a:t>Type 3: </a:t>
                </a:r>
                <a:r>
                  <a:rPr lang="en-US" sz="3000" dirty="0"/>
                  <a:t>(</a:t>
                </a:r>
                <a:r>
                  <a:rPr lang="en-US" sz="3000" i="1" dirty="0"/>
                  <a:t>regular</a:t>
                </a:r>
                <a:r>
                  <a:rPr lang="en-US" sz="3000" dirty="0"/>
                  <a:t>) productions of the form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30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000" b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3000" i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3000" b="1" dirty="0"/>
                  <a:t> </a:t>
                </a:r>
                <a:r>
                  <a:rPr lang="en-US" sz="3000" dirty="0"/>
                  <a:t>or</a:t>
                </a:r>
                <a:r>
                  <a:rPr lang="en-US" sz="3000" b="1" dirty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Note:  By convention, capital letters denote non-terminals, italic lowercase letters denote strings of terminals and or non-terminals, and non-italic letters represent strings of terminals</a:t>
                </a:r>
                <a:endParaRPr lang="en-US" sz="3000" dirty="0"/>
              </a:p>
            </p:txBody>
          </p:sp>
        </mc:Choice>
        <mc:Fallback xmlns="">
          <p:sp>
            <p:nvSpPr>
              <p:cNvPr id="930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00200"/>
                <a:ext cx="10896600" cy="4724400"/>
              </a:xfrm>
              <a:blipFill>
                <a:blip r:embed="rId2"/>
                <a:stretch>
                  <a:fillRect l="-1286" t="-167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52414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11049000" cy="5943600"/>
          </a:xfrm>
          <a:ln/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altLang="en-US" sz="2800" dirty="0">
                <a:cs typeface="Times New Roman" panose="02020603050405020304" pitchFamily="18" charset="0"/>
              </a:rPr>
              <a:t>A  </a:t>
            </a:r>
            <a:r>
              <a:rPr lang="en-GB" altLang="en-US" sz="2800" b="1" i="1" dirty="0">
                <a:solidFill>
                  <a:schemeClr val="tx2"/>
                </a:solidFill>
                <a:cs typeface="Times New Roman" panose="02020603050405020304" pitchFamily="18" charset="0"/>
              </a:rPr>
              <a:t>regular grammar</a:t>
            </a:r>
            <a:r>
              <a:rPr lang="en-GB" altLang="en-US" sz="2800" dirty="0">
                <a:cs typeface="Times New Roman" panose="02020603050405020304" pitchFamily="18" charset="0"/>
              </a:rPr>
              <a:t> is one where each production takes one of the following forms: (where the capital letters are non-terminals and w is a non-empty string of terminals):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GB" altLang="en-US" dirty="0">
                <a:cs typeface="Times New Roman" panose="02020603050405020304" pitchFamily="18" charset="0"/>
              </a:rPr>
              <a:t>S </a:t>
            </a:r>
            <a:r>
              <a:rPr lang="en-GB" alt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  <a:r>
              <a:rPr lang="el-GR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GB" altLang="en-US" dirty="0" smtClean="0">
                <a:cs typeface="Times New Roman" panose="02020603050405020304" pitchFamily="18" charset="0"/>
              </a:rPr>
              <a:t>,</a:t>
            </a:r>
            <a:endParaRPr lang="en-GB" altLang="en-US" dirty="0">
              <a:cs typeface="Times New Roman" panose="02020603050405020304" pitchFamily="18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GB" altLang="en-US" dirty="0">
                <a:cs typeface="Times New Roman" panose="02020603050405020304" pitchFamily="18" charset="0"/>
              </a:rPr>
              <a:t>S </a:t>
            </a:r>
            <a:r>
              <a:rPr lang="en-GB" alt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altLang="en-US" dirty="0">
                <a:cs typeface="Times New Roman" panose="02020603050405020304" pitchFamily="18" charset="0"/>
              </a:rPr>
              <a:t> w,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GB" altLang="en-US" dirty="0">
                <a:cs typeface="Times New Roman" panose="02020603050405020304" pitchFamily="18" charset="0"/>
              </a:rPr>
              <a:t>S </a:t>
            </a:r>
            <a:r>
              <a:rPr lang="en-GB" alt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  <a:r>
              <a:rPr lang="en-GB" altLang="en-US" i="1" dirty="0">
                <a:cs typeface="Times New Roman" panose="02020603050405020304" pitchFamily="18" charset="0"/>
              </a:rPr>
              <a:t>T</a:t>
            </a:r>
            <a:r>
              <a:rPr lang="en-GB" altLang="en-US" dirty="0">
                <a:cs typeface="Times New Roman" panose="02020603050405020304" pitchFamily="18" charset="0"/>
              </a:rPr>
              <a:t>, 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GB" altLang="en-US" dirty="0">
                <a:cs typeface="Times New Roman" panose="02020603050405020304" pitchFamily="18" charset="0"/>
              </a:rPr>
              <a:t>S </a:t>
            </a:r>
            <a:r>
              <a:rPr lang="en-GB" alt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cs typeface="Times New Roman" panose="02020603050405020304" pitchFamily="18" charset="0"/>
              </a:rPr>
              <a:t>w</a:t>
            </a:r>
            <a:r>
              <a:rPr lang="en-GB" altLang="en-US" i="1" dirty="0" err="1">
                <a:cs typeface="Times New Roman" panose="02020603050405020304" pitchFamily="18" charset="0"/>
              </a:rPr>
              <a:t>T</a:t>
            </a:r>
            <a:r>
              <a:rPr lang="en-GB" altLang="en-US" dirty="0" err="1">
                <a:cs typeface="Times New Roman" panose="02020603050405020304" pitchFamily="18" charset="0"/>
              </a:rPr>
              <a:t>.</a:t>
            </a:r>
            <a:endParaRPr lang="en-GB" altLang="en-US" dirty="0"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800" b="1" dirty="0">
                <a:sym typeface="Symbol" panose="05050102010706020507" pitchFamily="18" charset="2"/>
              </a:rPr>
              <a:t>Therefore, the grammar:</a:t>
            </a:r>
            <a:r>
              <a:rPr lang="en-US" altLang="en-US" sz="2800" dirty="0">
                <a:sym typeface="Symbol" panose="05050102010706020507" pitchFamily="18" charset="2"/>
              </a:rPr>
              <a:t>  </a:t>
            </a:r>
            <a:r>
              <a:rPr lang="en-US" altLang="en-US" sz="2800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lang="en-US" altLang="en-US" sz="2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80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80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→ </a:t>
            </a:r>
            <a:r>
              <a:rPr lang="el-GR" altLang="en-US" sz="28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28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is </a:t>
            </a:r>
            <a:r>
              <a:rPr lang="en-GB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not regular, it is context-free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800" dirty="0">
                <a:cs typeface="Times New Roman" panose="02020603050405020304" pitchFamily="18" charset="0"/>
              </a:rPr>
              <a:t>Only </a:t>
            </a:r>
            <a:r>
              <a:rPr lang="en-GB" altLang="en-US" sz="2800" b="1" dirty="0">
                <a:cs typeface="Times New Roman" panose="02020603050405020304" pitchFamily="18" charset="0"/>
              </a:rPr>
              <a:t>one nonterminal</a:t>
            </a:r>
            <a:r>
              <a:rPr lang="en-GB" altLang="en-US" sz="2800" dirty="0">
                <a:cs typeface="Times New Roman" panose="02020603050405020304" pitchFamily="18" charset="0"/>
              </a:rPr>
              <a:t> can appear on the right side and it must be at the </a:t>
            </a:r>
            <a:r>
              <a:rPr lang="en-GB" altLang="en-US" sz="2800" b="1" dirty="0">
                <a:cs typeface="Times New Roman" panose="02020603050405020304" pitchFamily="18" charset="0"/>
              </a:rPr>
              <a:t>right end</a:t>
            </a:r>
            <a:r>
              <a:rPr lang="en-GB" altLang="en-US" sz="2800" dirty="0">
                <a:cs typeface="Times New Roman" panose="02020603050405020304" pitchFamily="18" charset="0"/>
              </a:rPr>
              <a:t> of the right side</a:t>
            </a:r>
            <a:r>
              <a:rPr lang="en-GB" altLang="en-US" sz="2800" dirty="0" smtClean="0">
                <a:cs typeface="Times New Roman" panose="02020603050405020304" pitchFamily="18" charset="0"/>
              </a:rPr>
              <a:t>. Therefore </a:t>
            </a:r>
            <a:r>
              <a:rPr lang="en-GB" altLang="en-US" sz="2800" dirty="0">
                <a:cs typeface="Times New Roman" panose="02020603050405020304" pitchFamily="18" charset="0"/>
              </a:rPr>
              <a:t>the productions 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GB" altLang="en-US" sz="2800" i="1" dirty="0">
                <a:cs typeface="Times New Roman" panose="02020603050405020304" pitchFamily="18" charset="0"/>
              </a:rPr>
              <a:t>A </a:t>
            </a:r>
            <a:r>
              <a:rPr lang="en-GB" altLang="en-US" sz="2800" i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altLang="en-US" sz="2800" i="1" dirty="0">
                <a:cs typeface="Times New Roman" panose="02020603050405020304" pitchFamily="18" charset="0"/>
              </a:rPr>
              <a:t> </a:t>
            </a:r>
            <a:r>
              <a:rPr lang="en-GB" altLang="en-US" sz="2800" i="1" dirty="0" err="1">
                <a:cs typeface="Times New Roman" panose="02020603050405020304" pitchFamily="18" charset="0"/>
              </a:rPr>
              <a:t>aBc</a:t>
            </a:r>
            <a:r>
              <a:rPr lang="en-GB" altLang="en-US" sz="2800" i="1" dirty="0">
                <a:cs typeface="Times New Roman" panose="02020603050405020304" pitchFamily="18" charset="0"/>
              </a:rPr>
              <a:t>	</a:t>
            </a:r>
            <a:r>
              <a:rPr lang="en-GB" altLang="en-US" sz="2800" dirty="0">
                <a:cs typeface="Times New Roman" panose="02020603050405020304" pitchFamily="18" charset="0"/>
              </a:rPr>
              <a:t> and      </a:t>
            </a:r>
            <a:r>
              <a:rPr lang="en-GB" altLang="en-US" sz="2800" i="1" dirty="0">
                <a:cs typeface="Times New Roman" panose="02020603050405020304" pitchFamily="18" charset="0"/>
              </a:rPr>
              <a:t>S </a:t>
            </a:r>
            <a:r>
              <a:rPr lang="en-GB" altLang="en-US" sz="2800" i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altLang="en-US" sz="2800" i="1" dirty="0">
                <a:cs typeface="Times New Roman" panose="02020603050405020304" pitchFamily="18" charset="0"/>
              </a:rPr>
              <a:t> TU</a:t>
            </a:r>
            <a:r>
              <a:rPr lang="en-GB" altLang="en-US" sz="2800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800" dirty="0">
                <a:cs typeface="Times New Roman" panose="02020603050405020304" pitchFamily="18" charset="0"/>
              </a:rPr>
              <a:t>are </a:t>
            </a:r>
            <a:r>
              <a:rPr lang="en-GB" altLang="en-US" sz="2800" b="1" i="1" dirty="0">
                <a:cs typeface="Times New Roman" panose="02020603050405020304" pitchFamily="18" charset="0"/>
              </a:rPr>
              <a:t>not</a:t>
            </a:r>
            <a:r>
              <a:rPr lang="en-GB" altLang="en-US" sz="2800" dirty="0">
                <a:cs typeface="Times New Roman" panose="02020603050405020304" pitchFamily="18" charset="0"/>
              </a:rPr>
              <a:t> part of a regular grammar, </a:t>
            </a:r>
            <a:r>
              <a:rPr lang="en-GB" altLang="en-US" sz="2800" dirty="0" smtClean="0">
                <a:cs typeface="Times New Roman" panose="02020603050405020304" pitchFamily="18" charset="0"/>
              </a:rPr>
              <a:t>but </a:t>
            </a:r>
            <a:r>
              <a:rPr lang="en-GB" altLang="en-US" sz="2800" dirty="0">
                <a:cs typeface="Times New Roman" panose="02020603050405020304" pitchFamily="18" charset="0"/>
              </a:rPr>
              <a:t>the production </a:t>
            </a:r>
            <a:r>
              <a:rPr lang="en-GB" altLang="en-US" sz="2800" i="1" dirty="0">
                <a:cs typeface="Times New Roman" panose="02020603050405020304" pitchFamily="18" charset="0"/>
              </a:rPr>
              <a:t>A </a:t>
            </a:r>
            <a:r>
              <a:rPr lang="en-GB" altLang="en-US" sz="2800" i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altLang="en-US" sz="2800" i="1" dirty="0"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cs typeface="Times New Roman" panose="02020603050405020304" pitchFamily="18" charset="0"/>
              </a:rPr>
              <a:t>abc</a:t>
            </a:r>
            <a:r>
              <a:rPr lang="en-GB" altLang="en-US" sz="2800" i="1" dirty="0" err="1">
                <a:cs typeface="Times New Roman" panose="02020603050405020304" pitchFamily="18" charset="0"/>
              </a:rPr>
              <a:t>A</a:t>
            </a:r>
            <a:r>
              <a:rPr lang="en-GB" altLang="en-US" sz="2800" dirty="0">
                <a:cs typeface="Times New Roman" panose="02020603050405020304" pitchFamily="18" charset="0"/>
              </a:rPr>
              <a:t> </a:t>
            </a:r>
            <a:r>
              <a:rPr lang="en-GB" altLang="en-US" sz="2800" b="1" i="1" dirty="0">
                <a:cs typeface="Times New Roman" panose="02020603050405020304" pitchFamily="18" charset="0"/>
              </a:rPr>
              <a:t>is.</a:t>
            </a:r>
          </a:p>
        </p:txBody>
      </p:sp>
    </p:spTree>
    <p:extLst>
      <p:ext uri="{BB962C8B-B14F-4D97-AF65-F5344CB8AC3E}">
        <p14:creationId xmlns:p14="http://schemas.microsoft.com/office/powerpoint/2010/main" val="249053208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104394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Regular Expressions for Regular Languages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An alternate way of expressing regular languages is via regular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This is advantageous because the notation is more compact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Regular expressions are used widely in the text editors and scripting languages you will use in your career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41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104394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Definition of Regular Expressions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Each regular expression </a:t>
            </a:r>
            <a:r>
              <a:rPr lang="en-US" altLang="en-US" b="1" dirty="0" smtClean="0"/>
              <a:t>r</a:t>
            </a:r>
            <a:r>
              <a:rPr lang="en-US" altLang="en-US" dirty="0" smtClean="0"/>
              <a:t> denotes a language L(r) (i.e., a set of strings) 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dirty="0" err="1" smtClean="0"/>
              <a:t>Defn</a:t>
            </a:r>
            <a:r>
              <a:rPr lang="en-US" altLang="en-US" dirty="0" smtClean="0"/>
              <a:t>: The </a:t>
            </a:r>
            <a:r>
              <a:rPr lang="en-US" altLang="en-US" b="1" dirty="0" smtClean="0"/>
              <a:t>regular expressions</a:t>
            </a:r>
            <a:r>
              <a:rPr lang="en-US" altLang="en-US" dirty="0" smtClean="0"/>
              <a:t> over finite </a:t>
            </a:r>
            <a:r>
              <a:rPr lang="en-US" altLang="en-US" dirty="0" smtClean="0">
                <a:latin typeface="Symbol" panose="05050102010706020507" pitchFamily="18" charset="2"/>
              </a:rPr>
              <a:t>S</a:t>
            </a:r>
            <a:r>
              <a:rPr lang="en-US" altLang="en-US" dirty="0" smtClean="0"/>
              <a:t> are the strings over the </a:t>
            </a:r>
            <a:r>
              <a:rPr lang="en-US" altLang="en-US" smtClean="0"/>
              <a:t>alphabet {</a:t>
            </a:r>
            <a:r>
              <a:rPr lang="en-US" altLang="en-US" smtClean="0">
                <a:latin typeface="Symbol" panose="05050102010706020507" pitchFamily="18" charset="2"/>
              </a:rPr>
              <a:t>S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+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,</a:t>
            </a:r>
            <a:r>
              <a:rPr lang="en-US" altLang="en-US" smtClean="0"/>
              <a:t> </a:t>
            </a:r>
            <a:r>
              <a:rPr lang="en-US" altLang="en-US" dirty="0" smtClean="0"/>
              <a:t>), (, |, * } such that: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 dirty="0" smtClean="0"/>
              <a:t>Ø </a:t>
            </a:r>
            <a:r>
              <a:rPr lang="en-US" altLang="en-US" sz="2800" dirty="0" smtClean="0"/>
              <a:t>is a regular expression denoting the </a:t>
            </a:r>
            <a:r>
              <a:rPr lang="en-US" altLang="en-US" sz="2800" dirty="0"/>
              <a:t>empty set</a:t>
            </a:r>
            <a:endParaRPr lang="en-US" altLang="en-US" sz="2800" dirty="0">
              <a:latin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800" dirty="0" smtClean="0">
                <a:latin typeface="Symbol" panose="05050102010706020507" pitchFamily="18" charset="2"/>
              </a:rPr>
              <a:t> </a:t>
            </a:r>
            <a:r>
              <a:rPr lang="en-US" altLang="en-US" sz="2800" dirty="0"/>
              <a:t>is a regular expression denoting </a:t>
            </a:r>
            <a:r>
              <a:rPr lang="en-US" altLang="en-US" sz="2800" dirty="0" smtClean="0"/>
              <a:t>the set</a:t>
            </a:r>
            <a:r>
              <a:rPr lang="en-US" altLang="en-US" sz="2800" dirty="0" smtClean="0">
                <a:latin typeface="Symbol" panose="05050102010706020507" pitchFamily="18" charset="2"/>
              </a:rPr>
              <a:t> </a:t>
            </a:r>
            <a:r>
              <a:rPr lang="en-US" altLang="en-US" sz="2800" dirty="0" smtClean="0"/>
              <a:t>{</a:t>
            </a:r>
            <a:r>
              <a:rPr lang="en-US" altLang="en-US" sz="2800" dirty="0" smtClean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800" dirty="0" smtClean="0"/>
              <a:t>} </a:t>
            </a:r>
            <a:endParaRPr lang="en-US" altLang="en-US" sz="2800" dirty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dirty="0" smtClean="0"/>
              <a:t>If </a:t>
            </a:r>
            <a:r>
              <a:rPr lang="en-US" altLang="en-US" sz="2800" i="1" dirty="0" smtClean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latin typeface="Symbol" panose="05050102010706020507" pitchFamily="18" charset="2"/>
              </a:rPr>
              <a:t>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800" dirty="0" smtClean="0"/>
              <a:t> </a:t>
            </a:r>
            <a:r>
              <a:rPr lang="en-US" altLang="en-US" sz="2800" b="1" i="1" dirty="0" smtClean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is a regular expression denoting set {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}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definition continued on next slide</a:t>
            </a:r>
            <a:r>
              <a:rPr lang="en-US" altLang="en-US" sz="2800" dirty="0" smtClean="0"/>
              <a:t>)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17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103632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Definition of Regular </a:t>
            </a:r>
            <a:r>
              <a:rPr lang="en-US" altLang="en-US" dirty="0" smtClean="0"/>
              <a:t>Expressions (2)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10439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2400" dirty="0"/>
              <a:t>4.  </a:t>
            </a:r>
            <a:r>
              <a:rPr lang="en-US" altLang="en-US" sz="2800" dirty="0"/>
              <a:t>If </a:t>
            </a:r>
            <a:r>
              <a:rPr lang="en-US" altLang="en-US" sz="2800" dirty="0" smtClean="0"/>
              <a:t>r is a regular expression denoting L(r) and s is a regular </a:t>
            </a:r>
            <a:r>
              <a:rPr lang="en-US" altLang="en-US" sz="2800" smtClean="0"/>
              <a:t>expression denoting L(s) </a:t>
            </a:r>
            <a:r>
              <a:rPr lang="en-US" altLang="en-US" sz="2800" dirty="0" smtClean="0"/>
              <a:t>then:</a:t>
            </a:r>
            <a:endParaRPr lang="en-US" altLang="en-US" sz="2800" dirty="0"/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altLang="en-US" b="1" dirty="0"/>
              <a:t>r</a:t>
            </a:r>
            <a:r>
              <a:rPr lang="en-US" altLang="en-US" b="1" dirty="0" smtClean="0"/>
              <a:t> </a:t>
            </a:r>
            <a:r>
              <a:rPr lang="en-US" altLang="en-US" b="1" dirty="0"/>
              <a:t>| </a:t>
            </a:r>
            <a:r>
              <a:rPr lang="en-US" altLang="en-US" b="1" dirty="0" smtClean="0"/>
              <a:t>s  </a:t>
            </a:r>
            <a:r>
              <a:rPr lang="en-US" altLang="en-US" dirty="0" smtClean="0"/>
              <a:t>is a regular </a:t>
            </a:r>
            <a:r>
              <a:rPr lang="en-US" altLang="en-US" dirty="0"/>
              <a:t>expression denoting </a:t>
            </a:r>
            <a:r>
              <a:rPr lang="en-US" altLang="en-US" dirty="0" smtClean="0"/>
              <a:t>L(r) </a:t>
            </a:r>
            <a:r>
              <a:rPr lang="en-US" dirty="0"/>
              <a:t>∪</a:t>
            </a:r>
            <a:r>
              <a:rPr lang="en-US" altLang="en-US" dirty="0"/>
              <a:t> </a:t>
            </a:r>
            <a:r>
              <a:rPr lang="en-US" altLang="en-US" dirty="0" smtClean="0"/>
              <a:t>L(s)    	</a:t>
            </a:r>
            <a:br>
              <a:rPr lang="en-US" altLang="en-US" dirty="0" smtClean="0"/>
            </a:br>
            <a:r>
              <a:rPr lang="en-US" altLang="en-US" b="1" dirty="0" smtClean="0"/>
              <a:t>(</a:t>
            </a:r>
            <a:r>
              <a:rPr lang="en-US" altLang="en-US" b="1" u="sng" dirty="0" smtClean="0"/>
              <a:t>union</a:t>
            </a:r>
            <a:r>
              <a:rPr lang="en-US" altLang="en-US" b="1" dirty="0"/>
              <a:t>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altLang="en-US" b="1" dirty="0" err="1" smtClean="0"/>
              <a:t>rs</a:t>
            </a:r>
            <a:r>
              <a:rPr lang="en-US" altLang="en-US" b="1" dirty="0" smtClean="0"/>
              <a:t>  </a:t>
            </a:r>
            <a:r>
              <a:rPr lang="en-US" altLang="en-US" dirty="0"/>
              <a:t>is a regular expression denoting </a:t>
            </a:r>
            <a:r>
              <a:rPr lang="en-US" altLang="en-US" dirty="0" smtClean="0"/>
              <a:t>L(r)L(s</a:t>
            </a:r>
            <a:r>
              <a:rPr lang="en-US" altLang="en-US" dirty="0"/>
              <a:t>)</a:t>
            </a:r>
            <a:r>
              <a:rPr lang="en-US" altLang="en-US" b="1" dirty="0" smtClean="0"/>
              <a:t>       </a:t>
            </a:r>
            <a:br>
              <a:rPr lang="en-US" altLang="en-US" b="1" dirty="0" smtClean="0"/>
            </a:br>
            <a:r>
              <a:rPr lang="en-US" altLang="en-US" b="1" dirty="0" smtClean="0"/>
              <a:t>(</a:t>
            </a:r>
            <a:r>
              <a:rPr lang="en-US" altLang="en-US" b="1" u="sng" dirty="0"/>
              <a:t>concatenation</a:t>
            </a:r>
            <a:r>
              <a:rPr lang="en-US" altLang="en-US" b="1" dirty="0"/>
              <a:t>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altLang="en-US" b="1" dirty="0"/>
              <a:t>r</a:t>
            </a:r>
            <a:r>
              <a:rPr lang="en-US" altLang="en-US" b="1" dirty="0" smtClean="0"/>
              <a:t>* </a:t>
            </a:r>
            <a:r>
              <a:rPr lang="en-US" altLang="en-US" dirty="0"/>
              <a:t>is a regular expression denoting </a:t>
            </a:r>
            <a:r>
              <a:rPr lang="en-US" altLang="en-US" sz="3200" dirty="0"/>
              <a:t>(</a:t>
            </a:r>
            <a:r>
              <a:rPr lang="en-US" altLang="en-US" dirty="0" smtClean="0"/>
              <a:t>L(r)</a:t>
            </a:r>
            <a:r>
              <a:rPr lang="en-US" altLang="en-US" sz="3200" dirty="0" smtClean="0"/>
              <a:t>)</a:t>
            </a:r>
            <a:r>
              <a:rPr lang="en-US" altLang="en-US" sz="3200" b="1" baseline="30000" dirty="0" smtClean="0"/>
              <a:t>*</a:t>
            </a:r>
            <a:r>
              <a:rPr lang="en-US" altLang="en-US" b="1" dirty="0" smtClean="0"/>
              <a:t> 		</a:t>
            </a:r>
            <a:br>
              <a:rPr lang="en-US" altLang="en-US" b="1" dirty="0" smtClean="0"/>
            </a:br>
            <a:r>
              <a:rPr lang="en-US" altLang="en-US" b="1" dirty="0" smtClean="0"/>
              <a:t>(</a:t>
            </a:r>
            <a:r>
              <a:rPr lang="en-US" altLang="en-US" b="1" u="sng" dirty="0"/>
              <a:t>closure</a:t>
            </a:r>
            <a:r>
              <a:rPr lang="en-US" altLang="en-US" b="1" dirty="0"/>
              <a:t>)</a:t>
            </a:r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31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Rules for 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 has highest precedence and is left associative</a:t>
            </a:r>
          </a:p>
          <a:p>
            <a:r>
              <a:rPr lang="en-US" dirty="0" smtClean="0"/>
              <a:t>Concatenation has 2</a:t>
            </a:r>
            <a:r>
              <a:rPr lang="en-US" baseline="30000" dirty="0" smtClean="0"/>
              <a:t>nd</a:t>
            </a:r>
            <a:r>
              <a:rPr lang="en-US" dirty="0" smtClean="0"/>
              <a:t> highest precedence and is left associative</a:t>
            </a:r>
          </a:p>
          <a:p>
            <a:r>
              <a:rPr lang="en-US" dirty="0" smtClean="0"/>
              <a:t>| has lowest precedence and is left associative</a:t>
            </a:r>
          </a:p>
          <a:p>
            <a:r>
              <a:rPr lang="en-US" dirty="0" smtClean="0"/>
              <a:t>Parentheses are used to change order of operations</a:t>
            </a:r>
          </a:p>
          <a:p>
            <a:r>
              <a:rPr lang="en-US" dirty="0" smtClean="0"/>
              <a:t>Example:  a | b*c  </a:t>
            </a:r>
            <a:r>
              <a:rPr lang="en-US" dirty="0" smtClean="0">
                <a:sym typeface="Wingdings" panose="05000000000000000000" pitchFamily="2" charset="2"/>
              </a:rPr>
              <a:t> (a) | ((b)* (c))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05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Modeling Computation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10896600" cy="4419600"/>
          </a:xfrm>
          <a:ln/>
        </p:spPr>
        <p:txBody>
          <a:bodyPr/>
          <a:lstStyle/>
          <a:p>
            <a:r>
              <a:rPr lang="en-US" altLang="en-US" dirty="0"/>
              <a:t>We learned earlier the concept of an algorithm.</a:t>
            </a:r>
          </a:p>
          <a:p>
            <a:pPr lvl="1"/>
            <a:r>
              <a:rPr lang="en-US" altLang="en-US" dirty="0"/>
              <a:t>A description of a computational procedure.</a:t>
            </a:r>
          </a:p>
          <a:p>
            <a:r>
              <a:rPr lang="en-US" altLang="en-US" dirty="0"/>
              <a:t>Now, how can we model the computer itself, and what it is doing when it carries out an algorithm?</a:t>
            </a:r>
          </a:p>
          <a:p>
            <a:pPr lvl="1"/>
            <a:r>
              <a:rPr lang="en-US" altLang="en-US" dirty="0"/>
              <a:t>For this, we want to model the abstract process of </a:t>
            </a:r>
            <a:r>
              <a:rPr lang="en-US" altLang="en-US" i="1" dirty="0"/>
              <a:t>computation</a:t>
            </a:r>
            <a:r>
              <a:rPr lang="en-US" altLang="en-US" dirty="0"/>
              <a:t> itself.</a:t>
            </a:r>
          </a:p>
        </p:txBody>
      </p:sp>
    </p:spTree>
    <p:extLst>
      <p:ext uri="{BB962C8B-B14F-4D97-AF65-F5344CB8AC3E}">
        <p14:creationId xmlns:p14="http://schemas.microsoft.com/office/powerpoint/2010/main" val="54394583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951" y="1752600"/>
            <a:ext cx="10363200" cy="4305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If </a:t>
            </a:r>
            <a:r>
              <a:rPr lang="en-US" altLang="en-US" dirty="0" smtClean="0">
                <a:latin typeface="Symbol" panose="05050102010706020507" pitchFamily="18" charset="2"/>
              </a:rPr>
              <a:t>S</a:t>
            </a:r>
            <a:r>
              <a:rPr lang="en-US" altLang="en-US" dirty="0" smtClean="0"/>
              <a:t> = {</a:t>
            </a:r>
            <a:r>
              <a:rPr lang="en-US" altLang="en-US" i="1" dirty="0" err="1" smtClean="0"/>
              <a:t>a,b</a:t>
            </a:r>
            <a:r>
              <a:rPr lang="en-US" altLang="en-US" dirty="0" smtClean="0"/>
              <a:t>}</a:t>
            </a:r>
          </a:p>
          <a:p>
            <a:pPr eaLnBrk="1" hangingPunct="1"/>
            <a:r>
              <a:rPr lang="en-US" altLang="en-US" sz="3000" dirty="0" smtClean="0"/>
              <a:t>(a | b)(a | b)    	denotes {</a:t>
            </a:r>
            <a:r>
              <a:rPr lang="en-US" altLang="en-US" sz="3000" i="1" dirty="0" err="1" smtClean="0"/>
              <a:t>aa,ab,ba,bb</a:t>
            </a:r>
            <a:r>
              <a:rPr lang="en-US" altLang="en-US" sz="3000" dirty="0" smtClean="0"/>
              <a:t>}</a:t>
            </a:r>
          </a:p>
          <a:p>
            <a:pPr eaLnBrk="1" hangingPunct="1"/>
            <a:r>
              <a:rPr lang="en-US" altLang="en-US" sz="3000" dirty="0" smtClean="0"/>
              <a:t>(a | b)*b		denotes all strings of </a:t>
            </a:r>
            <a:r>
              <a:rPr lang="en-US" altLang="en-US" sz="3000" i="1" dirty="0" smtClean="0"/>
              <a:t>a</a:t>
            </a:r>
            <a:r>
              <a:rPr lang="en-US" altLang="en-US" sz="3000" dirty="0" smtClean="0"/>
              <a:t>’s and </a:t>
            </a:r>
            <a:r>
              <a:rPr lang="en-US" altLang="en-US" sz="3000" i="1" dirty="0" smtClean="0"/>
              <a:t>b</a:t>
            </a:r>
            <a:r>
              <a:rPr lang="en-US" altLang="en-US" sz="3000" dirty="0" smtClean="0"/>
              <a:t>’s ending in </a:t>
            </a:r>
            <a:r>
              <a:rPr lang="en-US" altLang="en-US" sz="3000" i="1" dirty="0" smtClean="0"/>
              <a:t>b</a:t>
            </a:r>
          </a:p>
          <a:p>
            <a:pPr eaLnBrk="1" hangingPunct="1"/>
            <a:r>
              <a:rPr lang="en-US" altLang="en-US" sz="3000" dirty="0" smtClean="0"/>
              <a:t>a*b*a*</a:t>
            </a:r>
          </a:p>
          <a:p>
            <a:pPr eaLnBrk="1" hangingPunct="1"/>
            <a:r>
              <a:rPr lang="en-US" altLang="en-US" sz="3000" dirty="0" smtClean="0"/>
              <a:t>a*a  (also known as a</a:t>
            </a:r>
            <a:r>
              <a:rPr lang="en-US" altLang="en-US" sz="3000" b="1" baseline="30000" dirty="0" smtClean="0"/>
              <a:t>+</a:t>
            </a:r>
            <a:r>
              <a:rPr lang="en-US" altLang="en-US" sz="3000" dirty="0" smtClean="0"/>
              <a:t>)</a:t>
            </a:r>
          </a:p>
          <a:p>
            <a:pPr eaLnBrk="1" hangingPunct="1"/>
            <a:r>
              <a:rPr lang="en-US" altLang="en-US" sz="3000" dirty="0" smtClean="0"/>
              <a:t>(ab*)|(a*b)</a:t>
            </a:r>
          </a:p>
          <a:p>
            <a:pPr eaLnBrk="1" hangingPunct="1"/>
            <a:r>
              <a:rPr lang="en-US" altLang="en-US" sz="3000" dirty="0" smtClean="0"/>
              <a:t>(</a:t>
            </a:r>
            <a:r>
              <a:rPr lang="en-US" altLang="en-US" sz="3000" dirty="0" err="1" smtClean="0"/>
              <a:t>a|b</a:t>
            </a:r>
            <a:r>
              <a:rPr lang="en-US" altLang="en-US" sz="3000" dirty="0" smtClean="0"/>
              <a:t>)* = (a*b*)*  </a:t>
            </a:r>
            <a:r>
              <a:rPr lang="en-US" altLang="en-US" sz="2400" dirty="0" smtClean="0"/>
              <a:t>(denote the same language – all strings of </a:t>
            </a:r>
            <a:r>
              <a:rPr lang="en-US" altLang="en-US" sz="2400" i="1" dirty="0" smtClean="0"/>
              <a:t>a</a:t>
            </a:r>
            <a:r>
              <a:rPr lang="en-US" altLang="en-US" sz="2400" dirty="0" smtClean="0"/>
              <a:t>’s and </a:t>
            </a:r>
            <a:r>
              <a:rPr lang="en-US" altLang="en-US" sz="2400" i="1" dirty="0" smtClean="0"/>
              <a:t>b</a:t>
            </a:r>
            <a:r>
              <a:rPr lang="en-US" altLang="en-US" sz="2400" dirty="0" smtClean="0"/>
              <a:t>’s)</a:t>
            </a:r>
          </a:p>
        </p:txBody>
      </p:sp>
    </p:spTree>
    <p:extLst>
      <p:ext uri="{BB962C8B-B14F-4D97-AF65-F5344CB8AC3E}">
        <p14:creationId xmlns:p14="http://schemas.microsoft.com/office/powerpoint/2010/main" val="42909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| s = s | r 	 	(commutativity of |)</a:t>
            </a:r>
          </a:p>
          <a:p>
            <a:r>
              <a:rPr lang="en-US" dirty="0" smtClean="0"/>
              <a:t>r | (s | t) = (r | s) | t	(associativity of |)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rs</a:t>
            </a:r>
            <a:r>
              <a:rPr lang="en-US" dirty="0" smtClean="0"/>
              <a:t>)t = r(</a:t>
            </a:r>
            <a:r>
              <a:rPr lang="en-US" dirty="0" err="1" smtClean="0"/>
              <a:t>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r(</a:t>
            </a:r>
            <a:r>
              <a:rPr lang="en-US" dirty="0" err="1" smtClean="0"/>
              <a:t>s|t</a:t>
            </a:r>
            <a:r>
              <a:rPr lang="en-US" dirty="0" smtClean="0"/>
              <a:t>) = </a:t>
            </a:r>
            <a:r>
              <a:rPr lang="en-US" dirty="0" err="1" smtClean="0"/>
              <a:t>rs</a:t>
            </a:r>
            <a:r>
              <a:rPr lang="en-US" dirty="0" smtClean="0"/>
              <a:t> | </a:t>
            </a:r>
            <a:r>
              <a:rPr lang="en-US" dirty="0" err="1" smtClean="0"/>
              <a:t>rt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s|t</a:t>
            </a:r>
            <a:r>
              <a:rPr lang="en-US" dirty="0" smtClean="0"/>
              <a:t>)r = </a:t>
            </a:r>
            <a:r>
              <a:rPr lang="en-US" dirty="0" err="1" smtClean="0"/>
              <a:t>sr</a:t>
            </a:r>
            <a:r>
              <a:rPr lang="en-US" dirty="0" smtClean="0"/>
              <a:t> | </a:t>
            </a:r>
            <a:r>
              <a:rPr lang="en-US" dirty="0" err="1" smtClean="0"/>
              <a:t>tr</a:t>
            </a:r>
            <a:endParaRPr lang="en-US" dirty="0" smtClean="0"/>
          </a:p>
          <a:p>
            <a:r>
              <a:rPr lang="en-US" dirty="0" smtClean="0"/>
              <a:t>r</a:t>
            </a:r>
            <a:r>
              <a:rPr lang="en-US" alt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dirty="0" smtClean="0"/>
              <a:t> = </a:t>
            </a:r>
            <a:r>
              <a:rPr lang="en-US" alt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dirty="0" smtClean="0"/>
              <a:t>r = r</a:t>
            </a:r>
          </a:p>
          <a:p>
            <a:r>
              <a:rPr lang="en-US" dirty="0" smtClean="0"/>
              <a:t>r** = r*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84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Notational </a:t>
            </a:r>
            <a:r>
              <a:rPr lang="en-US" dirty="0" err="1" smtClean="0"/>
              <a:t>Shorthands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215" y="1676400"/>
            <a:ext cx="10363200" cy="4229100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lang="en-US" b="1" baseline="30000" dirty="0" smtClean="0"/>
              <a:t>+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err="1" smtClean="0">
                <a:sym typeface="Symbol" panose="05050102010706020507" pitchFamily="18" charset="2"/>
              </a:rPr>
              <a:t>rr</a:t>
            </a:r>
            <a:r>
              <a:rPr lang="en-US" dirty="0" smtClean="0">
                <a:sym typeface="Symbol" panose="05050102010706020507" pitchFamily="18" charset="2"/>
              </a:rPr>
              <a:t>*			(one or more)</a:t>
            </a:r>
          </a:p>
          <a:p>
            <a:r>
              <a:rPr lang="en-US" dirty="0" smtClean="0"/>
              <a:t>r? </a:t>
            </a:r>
            <a:r>
              <a:rPr lang="en-US" dirty="0" smtClean="0">
                <a:sym typeface="Symbol" panose="05050102010706020507" pitchFamily="18" charset="2"/>
              </a:rPr>
              <a:t> r |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 </a:t>
            </a:r>
            <a:r>
              <a:rPr lang="en-US" dirty="0" smtClean="0">
                <a:sym typeface="Symbol" panose="05050102010706020507" pitchFamily="18" charset="2"/>
              </a:rPr>
              <a:t>		(zero or one)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[</a:t>
            </a:r>
            <a:r>
              <a:rPr lang="en-US" dirty="0" err="1" smtClean="0">
                <a:sym typeface="Symbol" panose="05050102010706020507" pitchFamily="18" charset="2"/>
              </a:rPr>
              <a:t>abc</a:t>
            </a:r>
            <a:r>
              <a:rPr lang="en-US" dirty="0" smtClean="0">
                <a:sym typeface="Symbol" panose="05050102010706020507" pitchFamily="18" charset="2"/>
              </a:rPr>
              <a:t>]  a | b | c	</a:t>
            </a:r>
            <a:r>
              <a:rPr lang="en-US" sz="2800" dirty="0" smtClean="0">
                <a:sym typeface="Symbol" panose="05050102010706020507" pitchFamily="18" charset="2"/>
              </a:rPr>
              <a:t>where a, b, c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∈ </a:t>
            </a:r>
            <a:endParaRPr lang="en-US" sz="2800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[a-z]  a | b | c | … | z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Examples</a:t>
            </a:r>
          </a:p>
          <a:p>
            <a:pPr lvl="1"/>
            <a:r>
              <a:rPr lang="en-US" i="1" dirty="0" smtClean="0">
                <a:sym typeface="Symbol" panose="05050102010706020507" pitchFamily="18" charset="2"/>
              </a:rPr>
              <a:t>id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→ [A-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Za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-z][A-Za-z0-9]*</a:t>
            </a:r>
          </a:p>
          <a:p>
            <a:pPr lvl="1"/>
            <a:r>
              <a:rPr 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unsignednumber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→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[0-9]</a:t>
            </a:r>
            <a:r>
              <a:rPr lang="en-US" baseline="30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(.[0-9]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baseline="30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?(E(+|-)?[0-9]</a:t>
            </a:r>
            <a:r>
              <a:rPr lang="en-US" baseline="30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)?</a:t>
            </a:r>
            <a:endParaRPr lang="en-US" b="1" dirty="0"/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/>
          </a:p>
          <a:p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9906000" y="3797877"/>
          <a:ext cx="1828800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>
            <a:off x="9144000" y="4343400"/>
            <a:ext cx="6858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397998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600200"/>
            <a:ext cx="619432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40024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5" name="Text Box 3"/>
          <p:cNvSpPr txBox="1">
            <a:spLocks noChangeArrowheads="1"/>
          </p:cNvSpPr>
          <p:nvPr/>
        </p:nvSpPr>
        <p:spPr bwMode="auto">
          <a:xfrm>
            <a:off x="2590800" y="13716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Grammar</a:t>
            </a:r>
          </a:p>
        </p:txBody>
      </p:sp>
      <p:sp>
        <p:nvSpPr>
          <p:cNvPr id="955396" name="Text Box 4"/>
          <p:cNvSpPr txBox="1">
            <a:spLocks noChangeArrowheads="1"/>
          </p:cNvSpPr>
          <p:nvPr/>
        </p:nvSpPr>
        <p:spPr bwMode="auto">
          <a:xfrm>
            <a:off x="3352801" y="4267200"/>
            <a:ext cx="4886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Productions of the form:</a:t>
            </a:r>
          </a:p>
        </p:txBody>
      </p:sp>
      <p:graphicFrame>
        <p:nvGraphicFramePr>
          <p:cNvPr id="955397" name="Object 5"/>
          <p:cNvGraphicFramePr>
            <a:graphicFrameLocks noChangeAspect="1"/>
          </p:cNvGraphicFramePr>
          <p:nvPr/>
        </p:nvGraphicFramePr>
        <p:xfrm>
          <a:off x="5105400" y="49530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3" imgW="1333440" imgH="419040" progId="Equation.3">
                  <p:embed/>
                </p:oleObj>
              </mc:Choice>
              <mc:Fallback>
                <p:oleObj name="Equation" r:id="rId3" imgW="1333440" imgH="419040" progId="Equation.3">
                  <p:embed/>
                  <p:pic>
                    <p:nvPicPr>
                      <p:cNvPr id="955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95300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5398" name="Text Box 6"/>
          <p:cNvSpPr txBox="1">
            <a:spLocks noChangeArrowheads="1"/>
          </p:cNvSpPr>
          <p:nvPr/>
        </p:nvSpPr>
        <p:spPr bwMode="auto">
          <a:xfrm>
            <a:off x="6248400" y="5410200"/>
            <a:ext cx="39180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String of variables </a:t>
            </a:r>
          </a:p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and terminals</a:t>
            </a:r>
          </a:p>
        </p:txBody>
      </p:sp>
      <p:graphicFrame>
        <p:nvGraphicFramePr>
          <p:cNvPr id="955399" name="Object 7"/>
          <p:cNvGraphicFramePr>
            <a:graphicFrameLocks noChangeAspect="1"/>
          </p:cNvGraphicFramePr>
          <p:nvPr/>
        </p:nvGraphicFramePr>
        <p:xfrm>
          <a:off x="4724400" y="1447800"/>
          <a:ext cx="306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5" imgW="3060360" imgH="533160" progId="Equation.3">
                  <p:embed/>
                </p:oleObj>
              </mc:Choice>
              <mc:Fallback>
                <p:oleObj name="Equation" r:id="rId5" imgW="3060360" imgH="533160" progId="Equation.3">
                  <p:embed/>
                  <p:pic>
                    <p:nvPicPr>
                      <p:cNvPr id="9553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447800"/>
                        <a:ext cx="306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5400" name="Text Box 8"/>
          <p:cNvSpPr txBox="1">
            <a:spLocks noChangeArrowheads="1"/>
          </p:cNvSpPr>
          <p:nvPr/>
        </p:nvSpPr>
        <p:spPr bwMode="auto">
          <a:xfrm>
            <a:off x="1752601" y="2743200"/>
            <a:ext cx="1946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Variables</a:t>
            </a:r>
          </a:p>
        </p:txBody>
      </p:sp>
      <p:sp>
        <p:nvSpPr>
          <p:cNvPr id="955401" name="Text Box 9"/>
          <p:cNvSpPr txBox="1">
            <a:spLocks noChangeArrowheads="1"/>
          </p:cNvSpPr>
          <p:nvPr/>
        </p:nvSpPr>
        <p:spPr bwMode="auto">
          <a:xfrm>
            <a:off x="4343400" y="2743200"/>
            <a:ext cx="1856598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Terminal</a:t>
            </a:r>
          </a:p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symbols</a:t>
            </a:r>
          </a:p>
        </p:txBody>
      </p:sp>
      <p:sp>
        <p:nvSpPr>
          <p:cNvPr id="955402" name="Text Box 10"/>
          <p:cNvSpPr txBox="1">
            <a:spLocks noChangeArrowheads="1"/>
          </p:cNvSpPr>
          <p:nvPr/>
        </p:nvSpPr>
        <p:spPr bwMode="auto">
          <a:xfrm>
            <a:off x="6477001" y="2743200"/>
            <a:ext cx="1697901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Start</a:t>
            </a:r>
          </a:p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variable</a:t>
            </a:r>
          </a:p>
        </p:txBody>
      </p:sp>
      <p:sp>
        <p:nvSpPr>
          <p:cNvPr id="955403" name="Line 11"/>
          <p:cNvSpPr>
            <a:spLocks noChangeShapeType="1"/>
          </p:cNvSpPr>
          <p:nvPr/>
        </p:nvSpPr>
        <p:spPr bwMode="auto">
          <a:xfrm flipH="1">
            <a:off x="3581400" y="1905000"/>
            <a:ext cx="2209800" cy="914400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5404" name="Line 12"/>
          <p:cNvSpPr>
            <a:spLocks noChangeShapeType="1"/>
          </p:cNvSpPr>
          <p:nvPr/>
        </p:nvSpPr>
        <p:spPr bwMode="auto">
          <a:xfrm flipH="1">
            <a:off x="5334000" y="1905000"/>
            <a:ext cx="990600" cy="914400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5405" name="Line 13"/>
          <p:cNvSpPr>
            <a:spLocks noChangeShapeType="1"/>
          </p:cNvSpPr>
          <p:nvPr/>
        </p:nvSpPr>
        <p:spPr bwMode="auto">
          <a:xfrm flipH="1">
            <a:off x="6934200" y="1905000"/>
            <a:ext cx="0" cy="9144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5406" name="Freeform 14"/>
          <p:cNvSpPr>
            <a:spLocks/>
          </p:cNvSpPr>
          <p:nvPr/>
        </p:nvSpPr>
        <p:spPr bwMode="auto">
          <a:xfrm>
            <a:off x="7391400" y="1905001"/>
            <a:ext cx="2028824" cy="2590799"/>
          </a:xfrm>
          <a:custGeom>
            <a:avLst/>
            <a:gdLst>
              <a:gd name="T0" fmla="*/ 0 w 1256"/>
              <a:gd name="T1" fmla="*/ 0 h 1728"/>
              <a:gd name="T2" fmla="*/ 1152 w 1256"/>
              <a:gd name="T3" fmla="*/ 816 h 1728"/>
              <a:gd name="T4" fmla="*/ 624 w 1256"/>
              <a:gd name="T5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6" h="1728">
                <a:moveTo>
                  <a:pt x="0" y="0"/>
                </a:moveTo>
                <a:cubicBezTo>
                  <a:pt x="524" y="264"/>
                  <a:pt x="1048" y="528"/>
                  <a:pt x="1152" y="816"/>
                </a:cubicBezTo>
                <a:cubicBezTo>
                  <a:pt x="1256" y="1104"/>
                  <a:pt x="940" y="1416"/>
                  <a:pt x="624" y="1728"/>
                </a:cubicBezTo>
              </a:path>
            </a:pathLst>
          </a:cu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55407" name="Text Box 15"/>
          <p:cNvSpPr txBox="1">
            <a:spLocks noChangeArrowheads="1"/>
          </p:cNvSpPr>
          <p:nvPr/>
        </p:nvSpPr>
        <p:spPr bwMode="auto">
          <a:xfrm>
            <a:off x="3581400" y="5410200"/>
            <a:ext cx="174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Variable</a:t>
            </a:r>
          </a:p>
        </p:txBody>
      </p:sp>
      <p:sp>
        <p:nvSpPr>
          <p:cNvPr id="955410" name="Rectangle 18"/>
          <p:cNvSpPr>
            <a:spLocks noChangeArrowheads="1"/>
          </p:cNvSpPr>
          <p:nvPr/>
        </p:nvSpPr>
        <p:spPr bwMode="auto">
          <a:xfrm>
            <a:off x="2438400" y="381000"/>
            <a:ext cx="685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Definition: </a:t>
            </a:r>
            <a:r>
              <a:rPr lang="en-US" altLang="en-US" sz="3200">
                <a:solidFill>
                  <a:srgbClr val="FF0000"/>
                </a:solidFill>
              </a:rPr>
              <a:t>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3428982014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10896600" cy="57912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  <a:cs typeface="Times New Roman" panose="02020603050405020304" pitchFamily="18" charset="0"/>
              </a:rPr>
              <a:t>Example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36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 The language {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a</a:t>
            </a:r>
            <a:r>
              <a:rPr lang="en-US" altLang="en-US" sz="2800" i="1" baseline="30000" dirty="0" err="1">
                <a:cs typeface="Times New Roman" panose="02020603050405020304" pitchFamily="18" charset="0"/>
              </a:rPr>
              <a:t>n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b</a:t>
            </a:r>
            <a:r>
              <a:rPr lang="en-US" altLang="en-US" sz="2800" i="1" baseline="30000" dirty="0" err="1">
                <a:cs typeface="Times New Roman" panose="02020603050405020304" pitchFamily="18" charset="0"/>
              </a:rPr>
              <a:t>n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c</a:t>
            </a:r>
            <a:r>
              <a:rPr lang="en-US" altLang="en-US" sz="2800" i="1" baseline="30000" dirty="0" err="1">
                <a:cs typeface="Times New Roman" panose="02020603050405020304" pitchFamily="18" charset="0"/>
              </a:rPr>
              <a:t>n</a:t>
            </a:r>
            <a:r>
              <a:rPr lang="en-US" altLang="en-US" sz="2800" i="1" dirty="0">
                <a:cs typeface="Times New Roman" panose="02020603050405020304" pitchFamily="18" charset="0"/>
              </a:rPr>
              <a:t> | n </a:t>
            </a:r>
            <a:r>
              <a:rPr lang="en-US" altLang="en-US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1} is context-sensitive but not context free.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A grammar for this language is given by:</a:t>
            </a:r>
            <a:endParaRPr lang="en-GB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	</a:t>
            </a:r>
            <a:r>
              <a:rPr lang="en-US" altLang="en-US" sz="2800" i="1" dirty="0">
                <a:cs typeface="Times New Roman" panose="02020603050405020304" pitchFamily="18" charset="0"/>
              </a:rPr>
              <a:t>S </a:t>
            </a:r>
            <a:r>
              <a:rPr lang="en-US" altLang="en-US" sz="2800" i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aSBC</a:t>
            </a:r>
            <a:r>
              <a:rPr lang="en-US" altLang="en-US" sz="2800" i="1" dirty="0">
                <a:cs typeface="Times New Roman" panose="02020603050405020304" pitchFamily="18" charset="0"/>
              </a:rPr>
              <a:t> |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aBC</a:t>
            </a:r>
            <a:endParaRPr lang="en-GB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		CB </a:t>
            </a:r>
            <a:r>
              <a:rPr lang="en-US" altLang="en-US" sz="2800" i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i="1" dirty="0">
                <a:cs typeface="Times New Roman" panose="02020603050405020304" pitchFamily="18" charset="0"/>
              </a:rPr>
              <a:t> BC</a:t>
            </a:r>
            <a:endParaRPr lang="en-GB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		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aB</a:t>
            </a:r>
            <a:r>
              <a:rPr lang="en-US" altLang="en-US" sz="2800" i="1" dirty="0">
                <a:cs typeface="Times New Roman" panose="02020603050405020304" pitchFamily="18" charset="0"/>
              </a:rPr>
              <a:t>  </a:t>
            </a:r>
            <a:r>
              <a:rPr lang="en-US" altLang="en-US" sz="2800" i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i="1" dirty="0">
                <a:cs typeface="Times New Roman" panose="02020603050405020304" pitchFamily="18" charset="0"/>
              </a:rPr>
              <a:t> ab</a:t>
            </a:r>
            <a:endParaRPr lang="en-GB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		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bB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i="1" dirty="0">
                <a:cs typeface="Times New Roman" panose="02020603050405020304" pitchFamily="18" charset="0"/>
              </a:rPr>
              <a:t> bb</a:t>
            </a:r>
            <a:endParaRPr lang="en-GB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		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bC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bc</a:t>
            </a:r>
            <a:endParaRPr lang="en-GB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		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cC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i="1" dirty="0">
                <a:cs typeface="Times New Roman" panose="02020603050405020304" pitchFamily="18" charset="0"/>
              </a:rPr>
              <a:t> cc</a:t>
            </a:r>
          </a:p>
        </p:txBody>
      </p:sp>
    </p:spTree>
    <p:extLst>
      <p:ext uri="{BB962C8B-B14F-4D97-AF65-F5344CB8AC3E}">
        <p14:creationId xmlns:p14="http://schemas.microsoft.com/office/powerpoint/2010/main" val="813005839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9448800" cy="4953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A derivation from this grammar is:-</a:t>
            </a:r>
            <a:endParaRPr lang="en-GB" altLang="en-US" sz="28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       </a:t>
            </a:r>
            <a:r>
              <a:rPr lang="en-US" altLang="en-US" sz="2800" i="1" dirty="0">
                <a:cs typeface="Times New Roman" panose="02020603050405020304" pitchFamily="18" charset="0"/>
              </a:rPr>
              <a:t>S  </a:t>
            </a:r>
            <a:r>
              <a:rPr lang="en-US" altLang="en-US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2800" i="1" dirty="0">
                <a:cs typeface="Times New Roman" panose="02020603050405020304" pitchFamily="18" charset="0"/>
              </a:rPr>
              <a:t> 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aSBC</a:t>
            </a:r>
            <a:r>
              <a:rPr lang="en-US" altLang="en-US" sz="2800" i="1" dirty="0">
                <a:cs typeface="Times New Roman" panose="02020603050405020304" pitchFamily="18" charset="0"/>
              </a:rPr>
              <a:t>		</a:t>
            </a:r>
            <a:endParaRPr lang="en-GB" altLang="en-US" sz="28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		     </a:t>
            </a:r>
            <a:r>
              <a:rPr lang="en-US" altLang="en-US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aaBCBC</a:t>
            </a:r>
            <a:r>
              <a:rPr lang="en-US" altLang="en-US" sz="2800" i="1" dirty="0">
                <a:cs typeface="Times New Roman" panose="02020603050405020304" pitchFamily="18" charset="0"/>
              </a:rPr>
              <a:t>		</a:t>
            </a:r>
            <a:r>
              <a:rPr lang="en-US" altLang="en-US" sz="2800" dirty="0">
                <a:cs typeface="Times New Roman" panose="02020603050405020304" pitchFamily="18" charset="0"/>
              </a:rPr>
              <a:t>(using </a:t>
            </a:r>
            <a:r>
              <a:rPr lang="en-US" altLang="en-US" sz="2800" i="1" dirty="0">
                <a:cs typeface="Times New Roman" panose="02020603050405020304" pitchFamily="18" charset="0"/>
              </a:rPr>
              <a:t>S </a:t>
            </a:r>
            <a:r>
              <a:rPr lang="en-US" altLang="en-US" sz="2800" i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aBC</a:t>
            </a:r>
            <a:r>
              <a:rPr lang="en-US" altLang="en-US" sz="2800" i="1" dirty="0">
                <a:cs typeface="Times New Roman" panose="02020603050405020304" pitchFamily="18" charset="0"/>
              </a:rPr>
              <a:t>)</a:t>
            </a:r>
            <a:endParaRPr lang="en-GB" altLang="en-US" sz="28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		     </a:t>
            </a:r>
            <a:r>
              <a:rPr lang="en-US" altLang="en-US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aabCBC</a:t>
            </a:r>
            <a:r>
              <a:rPr lang="en-US" altLang="en-US" sz="2800" i="1" dirty="0">
                <a:cs typeface="Times New Roman" panose="02020603050405020304" pitchFamily="18" charset="0"/>
              </a:rPr>
              <a:t>		</a:t>
            </a:r>
            <a:r>
              <a:rPr lang="en-US" altLang="en-US" sz="2800" dirty="0">
                <a:cs typeface="Times New Roman" panose="02020603050405020304" pitchFamily="18" charset="0"/>
              </a:rPr>
              <a:t>(using 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aB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i="1" dirty="0">
                <a:cs typeface="Times New Roman" panose="02020603050405020304" pitchFamily="18" charset="0"/>
              </a:rPr>
              <a:t> ab</a:t>
            </a:r>
            <a:r>
              <a:rPr lang="en-US" altLang="en-US" sz="2800" dirty="0">
                <a:cs typeface="Times New Roman" panose="02020603050405020304" pitchFamily="18" charset="0"/>
              </a:rPr>
              <a:t>)</a:t>
            </a:r>
            <a:endParaRPr lang="en-GB" altLang="en-US" sz="28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		     </a:t>
            </a:r>
            <a:r>
              <a:rPr lang="en-US" altLang="en-US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aabBCC</a:t>
            </a:r>
            <a:r>
              <a:rPr lang="en-US" altLang="en-US" sz="2800" i="1" dirty="0">
                <a:cs typeface="Times New Roman" panose="02020603050405020304" pitchFamily="18" charset="0"/>
              </a:rPr>
              <a:t>		</a:t>
            </a:r>
            <a:r>
              <a:rPr lang="en-US" altLang="en-US" sz="2800" dirty="0">
                <a:cs typeface="Times New Roman" panose="02020603050405020304" pitchFamily="18" charset="0"/>
              </a:rPr>
              <a:t>(using </a:t>
            </a:r>
            <a:r>
              <a:rPr lang="en-US" altLang="en-US" sz="2800" i="1" dirty="0">
                <a:cs typeface="Times New Roman" panose="02020603050405020304" pitchFamily="18" charset="0"/>
              </a:rPr>
              <a:t>CB </a:t>
            </a:r>
            <a:r>
              <a:rPr lang="en-US" altLang="en-US" sz="2800" i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i="1" dirty="0">
                <a:cs typeface="Times New Roman" panose="02020603050405020304" pitchFamily="18" charset="0"/>
              </a:rPr>
              <a:t> BC</a:t>
            </a:r>
            <a:r>
              <a:rPr lang="en-US" altLang="en-US" sz="2800" dirty="0">
                <a:cs typeface="Times New Roman" panose="02020603050405020304" pitchFamily="18" charset="0"/>
              </a:rPr>
              <a:t>)</a:t>
            </a:r>
            <a:endParaRPr lang="en-GB" altLang="en-US" sz="28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		    </a:t>
            </a:r>
            <a:r>
              <a:rPr lang="en-US" altLang="en-US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aabbCC</a:t>
            </a:r>
            <a:r>
              <a:rPr lang="en-US" altLang="en-US" sz="2800" i="1" dirty="0">
                <a:cs typeface="Times New Roman" panose="02020603050405020304" pitchFamily="18" charset="0"/>
              </a:rPr>
              <a:t>		</a:t>
            </a:r>
            <a:r>
              <a:rPr lang="en-US" altLang="en-US" sz="2800" dirty="0">
                <a:cs typeface="Times New Roman" panose="02020603050405020304" pitchFamily="18" charset="0"/>
              </a:rPr>
              <a:t>(using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bB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i="1" dirty="0">
                <a:cs typeface="Times New Roman" panose="02020603050405020304" pitchFamily="18" charset="0"/>
              </a:rPr>
              <a:t> bb)</a:t>
            </a:r>
            <a:endParaRPr lang="en-GB" altLang="en-US" sz="28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		    </a:t>
            </a:r>
            <a:r>
              <a:rPr lang="en-US" altLang="en-US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aabbcC</a:t>
            </a:r>
            <a:r>
              <a:rPr lang="en-US" altLang="en-US" sz="2800" i="1" dirty="0">
                <a:cs typeface="Times New Roman" panose="02020603050405020304" pitchFamily="18" charset="0"/>
              </a:rPr>
              <a:t>		</a:t>
            </a:r>
            <a:r>
              <a:rPr lang="en-US" altLang="en-US" sz="2800" dirty="0">
                <a:cs typeface="Times New Roman" panose="02020603050405020304" pitchFamily="18" charset="0"/>
              </a:rPr>
              <a:t>(using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bC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bc</a:t>
            </a:r>
            <a:r>
              <a:rPr lang="en-US" altLang="en-US" sz="2800" dirty="0">
                <a:cs typeface="Times New Roman" panose="02020603050405020304" pitchFamily="18" charset="0"/>
              </a:rPr>
              <a:t>)</a:t>
            </a:r>
            <a:endParaRPr lang="en-GB" altLang="en-US" sz="28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		   </a:t>
            </a:r>
            <a:r>
              <a:rPr lang="en-US" altLang="en-US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aabbcc</a:t>
            </a:r>
            <a:r>
              <a:rPr lang="en-US" altLang="en-US" sz="2800" i="1" dirty="0">
                <a:cs typeface="Times New Roman" panose="02020603050405020304" pitchFamily="18" charset="0"/>
              </a:rPr>
              <a:t>		</a:t>
            </a:r>
            <a:r>
              <a:rPr lang="en-US" altLang="en-US" sz="2800" dirty="0">
                <a:cs typeface="Times New Roman" panose="02020603050405020304" pitchFamily="18" charset="0"/>
              </a:rPr>
              <a:t>(using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cC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i="1" dirty="0">
                <a:cs typeface="Times New Roman" panose="02020603050405020304" pitchFamily="18" charset="0"/>
              </a:rPr>
              <a:t> cc</a:t>
            </a:r>
            <a:r>
              <a:rPr lang="en-US" altLang="en-US" sz="2800" dirty="0">
                <a:cs typeface="Times New Roman" panose="02020603050405020304" pitchFamily="18" charset="0"/>
              </a:rPr>
              <a:t>)</a:t>
            </a:r>
            <a:endParaRPr lang="en-GB" altLang="en-US" sz="28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 which derives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i="1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800" i="1" dirty="0">
                <a:cs typeface="Times New Roman" panose="02020603050405020304" pitchFamily="18" charset="0"/>
              </a:rPr>
              <a:t>b</a:t>
            </a:r>
            <a:r>
              <a:rPr lang="en-US" altLang="en-US" sz="2800" i="1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800" i="1" dirty="0">
                <a:cs typeface="Times New Roman" panose="02020603050405020304" pitchFamily="18" charset="0"/>
              </a:rPr>
              <a:t>c</a:t>
            </a:r>
            <a:r>
              <a:rPr lang="en-US" altLang="en-US" sz="2800" i="1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800" i="1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89546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en-US" altLang="en-US" sz="4400" dirty="0">
                <a:cs typeface="Times New Roman" panose="02020603050405020304" pitchFamily="18" charset="0"/>
              </a:rPr>
              <a:t>§13.2 – Finite State Machines </a:t>
            </a:r>
            <a:br>
              <a:rPr lang="en-US" altLang="en-US" sz="4400" dirty="0">
                <a:cs typeface="Times New Roman" panose="02020603050405020304" pitchFamily="18" charset="0"/>
              </a:rPr>
            </a:br>
            <a:r>
              <a:rPr lang="en-US" altLang="en-US" sz="4400" dirty="0">
                <a:cs typeface="Times New Roman" panose="02020603050405020304" pitchFamily="18" charset="0"/>
              </a:rPr>
              <a:t>with Output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689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sz="2800"/>
              <a:t>Remember the general picture of a computer as being a transition function </a:t>
            </a:r>
            <a:r>
              <a:rPr lang="en-US" altLang="en-US" sz="2800" i="1">
                <a:solidFill>
                  <a:srgbClr val="FF0000"/>
                </a:solidFill>
              </a:rPr>
              <a:t>T</a:t>
            </a:r>
            <a:r>
              <a:rPr lang="en-US" altLang="en-US" sz="2800">
                <a:solidFill>
                  <a:srgbClr val="FF0000"/>
                </a:solidFill>
              </a:rPr>
              <a:t>:</a:t>
            </a:r>
            <a:r>
              <a:rPr lang="en-US" altLang="en-US" sz="2800" i="1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×</a:t>
            </a:r>
            <a:r>
              <a:rPr lang="en-US" altLang="en-US" sz="2800" i="1">
                <a:solidFill>
                  <a:srgbClr val="FF0000"/>
                </a:solidFill>
              </a:rPr>
              <a:t>I</a:t>
            </a:r>
            <a:r>
              <a:rPr lang="en-US" altLang="en-US" sz="2800" i="1">
                <a:solidFill>
                  <a:srgbClr val="FF0000"/>
                </a:solidFill>
                <a:cs typeface="Times New Roman" panose="02020603050405020304" pitchFamily="18" charset="0"/>
              </a:rPr>
              <a:t>→S</a:t>
            </a:r>
            <a:r>
              <a:rPr lang="en-US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×</a:t>
            </a:r>
            <a:r>
              <a:rPr lang="en-US" altLang="en-US" sz="2800" i="1">
                <a:solidFill>
                  <a:srgbClr val="FF0000"/>
                </a:solidFill>
                <a:cs typeface="Times New Roman" panose="02020603050405020304" pitchFamily="18" charset="0"/>
              </a:rPr>
              <a:t>O</a:t>
            </a:r>
            <a:r>
              <a:rPr lang="en-US" altLang="en-US" sz="2800"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altLang="en-US" sz="2400">
                <a:cs typeface="Times New Roman" panose="02020603050405020304" pitchFamily="18" charset="0"/>
              </a:rPr>
              <a:t>If the state set </a:t>
            </a:r>
            <a:r>
              <a:rPr lang="en-US" altLang="en-US" sz="2400" i="1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en-US" sz="2400">
                <a:cs typeface="Times New Roman" panose="02020603050405020304" pitchFamily="18" charset="0"/>
              </a:rPr>
              <a:t> is finite (not infinite), we call this system a </a:t>
            </a:r>
            <a:r>
              <a:rPr lang="en-US" altLang="en-US" sz="2400" i="1">
                <a:cs typeface="Times New Roman" panose="02020603050405020304" pitchFamily="18" charset="0"/>
              </a:rPr>
              <a:t>finite state machine</a:t>
            </a:r>
            <a:r>
              <a:rPr lang="en-US" altLang="en-US" sz="2400"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800">
                <a:cs typeface="Times New Roman" panose="02020603050405020304" pitchFamily="18" charset="0"/>
              </a:rPr>
              <a:t>If the domain </a:t>
            </a:r>
            <a:r>
              <a:rPr lang="en-US" altLang="en-US" sz="2800" i="1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×</a:t>
            </a:r>
            <a:r>
              <a:rPr lang="en-US" altLang="en-US" sz="2800" i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2800">
                <a:cs typeface="Times New Roman" panose="02020603050405020304" pitchFamily="18" charset="0"/>
              </a:rPr>
              <a:t> is reasonably small, then we can specify </a:t>
            </a:r>
            <a:r>
              <a:rPr lang="en-US" altLang="en-US" sz="2800" i="1">
                <a:solidFill>
                  <a:srgbClr val="FF0000"/>
                </a:solidFill>
                <a:cs typeface="Times New Roman" panose="02020603050405020304" pitchFamily="18" charset="0"/>
              </a:rPr>
              <a:t>T</a:t>
            </a:r>
            <a:r>
              <a:rPr lang="en-US" altLang="en-US" sz="2800">
                <a:cs typeface="Times New Roman" panose="02020603050405020304" pitchFamily="18" charset="0"/>
              </a:rPr>
              <a:t> explicitly by writing out its complete graph.</a:t>
            </a:r>
          </a:p>
          <a:p>
            <a:pPr lvl="1"/>
            <a:r>
              <a:rPr lang="en-US" altLang="en-US" sz="2400">
                <a:cs typeface="Times New Roman" panose="02020603050405020304" pitchFamily="18" charset="0"/>
              </a:rPr>
              <a:t>However, this is practical only for machines that have a very small information capacity.</a:t>
            </a:r>
          </a:p>
        </p:txBody>
      </p:sp>
      <p:sp>
        <p:nvSpPr>
          <p:cNvPr id="9318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64101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Vending Machine Example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dirty="0"/>
              <a:t>Suppose a certain vending machine </a:t>
            </a:r>
            <a:br>
              <a:rPr lang="en-US" altLang="en-US" dirty="0"/>
            </a:br>
            <a:r>
              <a:rPr lang="en-US" altLang="en-US" dirty="0"/>
              <a:t>accepts nickels, dimes, and quarters.</a:t>
            </a:r>
          </a:p>
          <a:p>
            <a:pPr lvl="1"/>
            <a:r>
              <a:rPr lang="en-US" altLang="en-US" dirty="0"/>
              <a:t>If &gt;30</a:t>
            </a:r>
            <a:r>
              <a:rPr lang="en-US" altLang="en-US" dirty="0">
                <a:cs typeface="Times New Roman" panose="02020603050405020304" pitchFamily="18" charset="0"/>
              </a:rPr>
              <a:t>¢ is deposited, change is</a:t>
            </a:r>
            <a:br>
              <a:rPr lang="en-US" altLang="en-US" dirty="0">
                <a:cs typeface="Times New Roman" panose="02020603050405020304" pitchFamily="18" charset="0"/>
              </a:rPr>
            </a:br>
            <a:r>
              <a:rPr lang="en-US" altLang="en-US" dirty="0">
                <a:cs typeface="Times New Roman" panose="02020603050405020304" pitchFamily="18" charset="0"/>
              </a:rPr>
              <a:t>immediately returned.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If the “coke” button is pressed,</a:t>
            </a:r>
            <a:br>
              <a:rPr lang="en-US" altLang="en-US" dirty="0">
                <a:cs typeface="Times New Roman" panose="02020603050405020304" pitchFamily="18" charset="0"/>
              </a:rPr>
            </a:br>
            <a:r>
              <a:rPr lang="en-US" altLang="en-US" dirty="0">
                <a:cs typeface="Times New Roman" panose="02020603050405020304" pitchFamily="18" charset="0"/>
              </a:rPr>
              <a:t>the machine drops a coke.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Can then accept a new payment.</a:t>
            </a:r>
          </a:p>
        </p:txBody>
      </p:sp>
      <p:pic>
        <p:nvPicPr>
          <p:cNvPr id="940037" name="Picture 5" descr="cok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905000"/>
            <a:ext cx="1905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0038" name="Text Box 6"/>
          <p:cNvSpPr txBox="1">
            <a:spLocks noChangeArrowheads="1"/>
          </p:cNvSpPr>
          <p:nvPr/>
        </p:nvSpPr>
        <p:spPr bwMode="auto">
          <a:xfrm>
            <a:off x="8077200" y="4876801"/>
            <a:ext cx="2235200" cy="1590675"/>
          </a:xfrm>
          <a:prstGeom prst="rect">
            <a:avLst/>
          </a:prstGeom>
          <a:solidFill>
            <a:srgbClr val="FFFFCC"/>
          </a:solidFill>
          <a:ln w="3810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Ignore any other</a:t>
            </a:r>
            <a:br>
              <a:rPr lang="en-US" altLang="en-US"/>
            </a:br>
            <a:r>
              <a:rPr lang="en-US" altLang="en-US"/>
              <a:t>buttons, bills,</a:t>
            </a:r>
            <a:br>
              <a:rPr lang="en-US" altLang="en-US"/>
            </a:br>
            <a:r>
              <a:rPr lang="en-US" altLang="en-US"/>
              <a:t>out of change,</a:t>
            </a:r>
            <a:br>
              <a:rPr lang="en-US" altLang="en-US"/>
            </a:br>
            <a:r>
              <a:rPr lang="en-US" altLang="en-US" i="1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66792191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Early Models of Computation</a:t>
            </a:r>
          </a:p>
        </p:txBody>
      </p:sp>
      <p:sp>
        <p:nvSpPr>
          <p:cNvPr id="9021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Recursive Function Theory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Kleene, Church, Turing, Post, 1930’s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Turing Machines </a:t>
            </a:r>
            <a:r>
              <a:rPr lang="en-US" altLang="en-US" sz="2800">
                <a:solidFill>
                  <a:schemeClr val="accent2"/>
                </a:solidFill>
              </a:rPr>
              <a:t>– Turing, 1940’s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RAM Machines </a:t>
            </a:r>
            <a:r>
              <a:rPr lang="en-US" altLang="en-US" sz="2800">
                <a:solidFill>
                  <a:schemeClr val="accent2"/>
                </a:solidFill>
              </a:rPr>
              <a:t>– von Neumann, 1940’s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Cellular Automata </a:t>
            </a:r>
            <a:r>
              <a:rPr lang="en-US" altLang="en-US" sz="2800">
                <a:solidFill>
                  <a:schemeClr val="accent2"/>
                </a:solidFill>
              </a:rPr>
              <a:t>– von Neumann, 1950’s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Finite-state machines, pushdown automata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various people, 1950’s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VLSI models </a:t>
            </a:r>
            <a:r>
              <a:rPr lang="en-US" altLang="en-US" sz="2800">
                <a:solidFill>
                  <a:schemeClr val="accent2"/>
                </a:solidFill>
              </a:rPr>
              <a:t>– 1970s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Parallel RAMs, etc. </a:t>
            </a:r>
            <a:r>
              <a:rPr lang="en-US" altLang="en-US" sz="2800">
                <a:solidFill>
                  <a:schemeClr val="accent2"/>
                </a:solidFill>
              </a:rPr>
              <a:t>– 1980’s</a:t>
            </a:r>
          </a:p>
        </p:txBody>
      </p:sp>
    </p:spTree>
    <p:extLst>
      <p:ext uri="{BB962C8B-B14F-4D97-AF65-F5344CB8AC3E}">
        <p14:creationId xmlns:p14="http://schemas.microsoft.com/office/powerpoint/2010/main" val="248526421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Modeling the Machine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Input symbol set: </a:t>
            </a:r>
            <a:br>
              <a:rPr lang="en-US" altLang="en-US" sz="2800"/>
            </a:br>
            <a:r>
              <a:rPr lang="en-US" altLang="en-US" sz="2800"/>
              <a:t>   </a:t>
            </a:r>
            <a:r>
              <a:rPr lang="en-US" altLang="en-US" sz="2800" i="1">
                <a:solidFill>
                  <a:srgbClr val="FF0000"/>
                </a:solidFill>
              </a:rPr>
              <a:t>I</a:t>
            </a:r>
            <a:r>
              <a:rPr lang="en-US" altLang="en-US" sz="2800">
                <a:solidFill>
                  <a:srgbClr val="FF0000"/>
                </a:solidFill>
              </a:rPr>
              <a:t> = {</a:t>
            </a:r>
            <a:r>
              <a:rPr lang="en-US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ickel, </a:t>
            </a:r>
            <a:r>
              <a:rPr lang="en-US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ime, </a:t>
            </a:r>
            <a:r>
              <a:rPr lang="en-US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uarter, </a:t>
            </a:r>
            <a:r>
              <a:rPr lang="en-US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utton}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We could add “nothing” or </a:t>
            </a:r>
            <a:r>
              <a:rPr lang="en-US" altLang="en-US" sz="24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 as an additional input symbol if we want.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  <a:sym typeface="Symbol" panose="05050102010706020507" pitchFamily="18" charset="2"/>
              </a:rPr>
              <a:t>Representing “no input at a given time.”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Output symbol set:</a:t>
            </a:r>
            <a:br>
              <a:rPr lang="en-US" altLang="en-US" sz="2800"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2800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8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{, 5¢, 10¢, 15¢, 20¢, 25¢, coke}</a:t>
            </a:r>
            <a:r>
              <a:rPr lang="en-US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State set:</a:t>
            </a:r>
            <a:br>
              <a:rPr lang="en-US" altLang="en-US" sz="2800"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2800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8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{0, 5, 10, 15, 20, 25, 30}</a:t>
            </a:r>
            <a:r>
              <a:rPr lang="en-US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Representing how much money has been taken.  </a:t>
            </a:r>
          </a:p>
        </p:txBody>
      </p:sp>
    </p:spTree>
    <p:extLst>
      <p:ext uri="{BB962C8B-B14F-4D97-AF65-F5344CB8AC3E}">
        <p14:creationId xmlns:p14="http://schemas.microsoft.com/office/powerpoint/2010/main" val="371952291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Transition Function Table</a:t>
            </a:r>
          </a:p>
        </p:txBody>
      </p:sp>
      <p:graphicFrame>
        <p:nvGraphicFramePr>
          <p:cNvPr id="942254" name="Group 174"/>
          <p:cNvGraphicFramePr>
            <a:graphicFrameLocks noGrp="1"/>
          </p:cNvGraphicFramePr>
          <p:nvPr/>
        </p:nvGraphicFramePr>
        <p:xfrm>
          <a:off x="2286000" y="2133601"/>
          <a:ext cx="3505200" cy="356616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5086993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546358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4795719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70502779"/>
                    </a:ext>
                  </a:extLst>
                </a:gridCol>
              </a:tblGrid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Old 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Input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New state</a:t>
                      </a:r>
                    </a:p>
                  </a:txBody>
                  <a:tcPr anchor="b"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Output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60336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88891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0804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47767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75578"/>
                  </a:ext>
                </a:extLst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526274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377435"/>
                  </a:ext>
                </a:extLst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03581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12568"/>
                  </a:ext>
                </a:extLst>
              </a:tr>
            </a:tbl>
          </a:graphicData>
        </a:graphic>
      </p:graphicFrame>
      <p:graphicFrame>
        <p:nvGraphicFramePr>
          <p:cNvPr id="942255" name="Group 175"/>
          <p:cNvGraphicFramePr>
            <a:graphicFrameLocks noGrp="1"/>
          </p:cNvGraphicFramePr>
          <p:nvPr/>
        </p:nvGraphicFramePr>
        <p:xfrm>
          <a:off x="6324600" y="2133600"/>
          <a:ext cx="3352800" cy="358616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86803463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958088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968900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35953167"/>
                    </a:ext>
                  </a:extLst>
                </a:gridCol>
              </a:tblGrid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Old 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Input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New state</a:t>
                      </a:r>
                    </a:p>
                  </a:txBody>
                  <a:tcPr anchor="b"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Output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836054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23167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384659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¢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04080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71258"/>
                  </a:ext>
                </a:extLst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029831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59599"/>
                  </a:ext>
                </a:extLst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¢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54359"/>
                  </a:ext>
                </a:extLst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6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32350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Transition Function Table </a:t>
            </a:r>
            <a:r>
              <a:rPr lang="en-US" altLang="en-US" i="1"/>
              <a:t>cont.</a:t>
            </a:r>
          </a:p>
        </p:txBody>
      </p:sp>
      <p:graphicFrame>
        <p:nvGraphicFramePr>
          <p:cNvPr id="943218" name="Group 114"/>
          <p:cNvGraphicFramePr>
            <a:graphicFrameLocks noGrp="1"/>
          </p:cNvGraphicFramePr>
          <p:nvPr/>
        </p:nvGraphicFramePr>
        <p:xfrm>
          <a:off x="2286000" y="2133601"/>
          <a:ext cx="3352800" cy="356616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7548819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8672955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4383349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18836972"/>
                    </a:ext>
                  </a:extLst>
                </a:gridCol>
              </a:tblGrid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Old 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Input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New state</a:t>
                      </a:r>
                    </a:p>
                  </a:txBody>
                  <a:tcPr anchor="b"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Output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487793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79922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272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15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¢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5781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888436"/>
                  </a:ext>
                </a:extLst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9166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5¢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835590"/>
                  </a:ext>
                </a:extLst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20¢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190831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74749"/>
                  </a:ext>
                </a:extLst>
              </a:tr>
            </a:tbl>
          </a:graphicData>
        </a:graphic>
      </p:graphicFrame>
      <p:graphicFrame>
        <p:nvGraphicFramePr>
          <p:cNvPr id="943219" name="Group 115"/>
          <p:cNvGraphicFramePr>
            <a:graphicFrameLocks noGrp="1"/>
          </p:cNvGraphicFramePr>
          <p:nvPr/>
        </p:nvGraphicFramePr>
        <p:xfrm>
          <a:off x="6324600" y="2133601"/>
          <a:ext cx="3352800" cy="210312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413957574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8234743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9714447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186229256"/>
                    </a:ext>
                  </a:extLst>
                </a:gridCol>
              </a:tblGrid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Old 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Input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New state</a:t>
                      </a:r>
                    </a:p>
                  </a:txBody>
                  <a:tcPr anchor="b"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Output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530763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84258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¢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34493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25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¢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491270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coke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67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903769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Another Format: State Table</a:t>
            </a:r>
          </a:p>
        </p:txBody>
      </p:sp>
      <p:graphicFrame>
        <p:nvGraphicFramePr>
          <p:cNvPr id="944436" name="Group 308"/>
          <p:cNvGraphicFramePr>
            <a:graphicFrameLocks noGrp="1"/>
          </p:cNvGraphicFramePr>
          <p:nvPr/>
        </p:nvGraphicFramePr>
        <p:xfrm>
          <a:off x="2590800" y="2133601"/>
          <a:ext cx="4419600" cy="3574733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123646718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7456131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80485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899578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44368301"/>
                    </a:ext>
                  </a:extLst>
                </a:gridCol>
              </a:tblGrid>
              <a:tr h="3048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Old 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Input Symbol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7337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95529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5,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10,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25,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0,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22370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10,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15,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5,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69612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15,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20,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30,5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10,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06526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20,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25,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30,10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15,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16420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25,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30,15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20,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485264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30,5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30,20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25,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72883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30,5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¢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30,10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30,25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0,coke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38498"/>
                  </a:ext>
                </a:extLst>
              </a:tr>
            </a:tbl>
          </a:graphicData>
        </a:graphic>
      </p:graphicFrame>
      <p:sp>
        <p:nvSpPr>
          <p:cNvPr id="944427" name="Text Box 299"/>
          <p:cNvSpPr txBox="1">
            <a:spLocks noChangeArrowheads="1"/>
          </p:cNvSpPr>
          <p:nvPr/>
        </p:nvSpPr>
        <p:spPr bwMode="auto">
          <a:xfrm>
            <a:off x="7696201" y="2057401"/>
            <a:ext cx="1973263" cy="1590675"/>
          </a:xfrm>
          <a:prstGeom prst="rect">
            <a:avLst/>
          </a:prstGeom>
          <a:solidFill>
            <a:srgbClr val="FFFFCC"/>
          </a:solidFill>
          <a:ln w="3810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Each entry</a:t>
            </a:r>
            <a:br>
              <a:rPr lang="en-US" altLang="en-US"/>
            </a:br>
            <a:r>
              <a:rPr lang="en-US" altLang="en-US"/>
              <a:t>shows</a:t>
            </a:r>
            <a:br>
              <a:rPr lang="en-US" altLang="en-US"/>
            </a:br>
            <a:r>
              <a:rPr lang="en-US" altLang="en-US"/>
              <a:t>new state,</a:t>
            </a:r>
            <a:br>
              <a:rPr lang="en-US" altLang="en-US"/>
            </a:br>
            <a:r>
              <a:rPr lang="en-US" altLang="en-US"/>
              <a:t>output symbol</a:t>
            </a:r>
          </a:p>
        </p:txBody>
      </p:sp>
    </p:spTree>
    <p:extLst>
      <p:ext uri="{BB962C8B-B14F-4D97-AF65-F5344CB8AC3E}">
        <p14:creationId xmlns:p14="http://schemas.microsoft.com/office/powerpoint/2010/main" val="88725887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Directed-Graph State Diagram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As you can see, these can get kind of busy.</a:t>
            </a:r>
          </a:p>
        </p:txBody>
      </p:sp>
      <p:sp>
        <p:nvSpPr>
          <p:cNvPr id="945156" name="Oval 4"/>
          <p:cNvSpPr>
            <a:spLocks noChangeArrowheads="1"/>
          </p:cNvSpPr>
          <p:nvPr/>
        </p:nvSpPr>
        <p:spPr bwMode="auto">
          <a:xfrm>
            <a:off x="28956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945157" name="Oval 5"/>
          <p:cNvSpPr>
            <a:spLocks noChangeArrowheads="1"/>
          </p:cNvSpPr>
          <p:nvPr/>
        </p:nvSpPr>
        <p:spPr bwMode="auto">
          <a:xfrm>
            <a:off x="37338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945158" name="Oval 6"/>
          <p:cNvSpPr>
            <a:spLocks noChangeArrowheads="1"/>
          </p:cNvSpPr>
          <p:nvPr/>
        </p:nvSpPr>
        <p:spPr bwMode="auto">
          <a:xfrm>
            <a:off x="45720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945159" name="Oval 7"/>
          <p:cNvSpPr>
            <a:spLocks noChangeArrowheads="1"/>
          </p:cNvSpPr>
          <p:nvPr/>
        </p:nvSpPr>
        <p:spPr bwMode="auto">
          <a:xfrm>
            <a:off x="54102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945160" name="Oval 8"/>
          <p:cNvSpPr>
            <a:spLocks noChangeArrowheads="1"/>
          </p:cNvSpPr>
          <p:nvPr/>
        </p:nvSpPr>
        <p:spPr bwMode="auto">
          <a:xfrm>
            <a:off x="62484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945161" name="Oval 9"/>
          <p:cNvSpPr>
            <a:spLocks noChangeArrowheads="1"/>
          </p:cNvSpPr>
          <p:nvPr/>
        </p:nvSpPr>
        <p:spPr bwMode="auto">
          <a:xfrm>
            <a:off x="70866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25</a:t>
            </a:r>
          </a:p>
        </p:txBody>
      </p:sp>
      <p:sp>
        <p:nvSpPr>
          <p:cNvPr id="945162" name="Oval 10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cxnSp>
        <p:nvCxnSpPr>
          <p:cNvPr id="945164" name="AutoShape 12"/>
          <p:cNvCxnSpPr>
            <a:cxnSpLocks noChangeShapeType="1"/>
            <a:stCxn id="945156" idx="6"/>
            <a:endCxn id="945157" idx="2"/>
          </p:cNvCxnSpPr>
          <p:nvPr/>
        </p:nvCxnSpPr>
        <p:spPr bwMode="auto">
          <a:xfrm>
            <a:off x="3371850" y="3962400"/>
            <a:ext cx="342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65" name="AutoShape 13"/>
          <p:cNvCxnSpPr>
            <a:cxnSpLocks noChangeShapeType="1"/>
            <a:stCxn id="945156" idx="7"/>
            <a:endCxn id="945158" idx="1"/>
          </p:cNvCxnSpPr>
          <p:nvPr/>
        </p:nvCxnSpPr>
        <p:spPr bwMode="auto">
          <a:xfrm rot="5400000" flipV="1">
            <a:off x="3961606" y="3105944"/>
            <a:ext cx="1588" cy="1352550"/>
          </a:xfrm>
          <a:prstGeom prst="curvedConnector3">
            <a:avLst>
              <a:gd name="adj1" fmla="val -17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66" name="AutoShape 14"/>
          <p:cNvCxnSpPr>
            <a:cxnSpLocks noChangeShapeType="1"/>
            <a:stCxn id="945156" idx="0"/>
            <a:endCxn id="945161" idx="0"/>
          </p:cNvCxnSpPr>
          <p:nvPr/>
        </p:nvCxnSpPr>
        <p:spPr bwMode="auto">
          <a:xfrm rot="5400000" flipV="1">
            <a:off x="5218906" y="1620044"/>
            <a:ext cx="1588" cy="4191000"/>
          </a:xfrm>
          <a:prstGeom prst="curvedConnector3">
            <a:avLst>
              <a:gd name="adj1" fmla="val -386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67" name="AutoShape 15"/>
          <p:cNvCxnSpPr>
            <a:cxnSpLocks noChangeShapeType="1"/>
            <a:stCxn id="945157" idx="6"/>
            <a:endCxn id="945158" idx="2"/>
          </p:cNvCxnSpPr>
          <p:nvPr/>
        </p:nvCxnSpPr>
        <p:spPr bwMode="auto">
          <a:xfrm>
            <a:off x="4210050" y="3962400"/>
            <a:ext cx="342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68" name="AutoShape 16"/>
          <p:cNvCxnSpPr>
            <a:cxnSpLocks noChangeShapeType="1"/>
            <a:stCxn id="945157" idx="7"/>
            <a:endCxn id="945159" idx="1"/>
          </p:cNvCxnSpPr>
          <p:nvPr/>
        </p:nvCxnSpPr>
        <p:spPr bwMode="auto">
          <a:xfrm rot="5400000" flipV="1">
            <a:off x="4799806" y="3105944"/>
            <a:ext cx="1588" cy="1352550"/>
          </a:xfrm>
          <a:prstGeom prst="curvedConnector3">
            <a:avLst>
              <a:gd name="adj1" fmla="val -17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69" name="AutoShape 17"/>
          <p:cNvCxnSpPr>
            <a:cxnSpLocks noChangeShapeType="1"/>
            <a:stCxn id="945157" idx="0"/>
            <a:endCxn id="945162" idx="0"/>
          </p:cNvCxnSpPr>
          <p:nvPr/>
        </p:nvCxnSpPr>
        <p:spPr bwMode="auto">
          <a:xfrm rot="5400000" flipV="1">
            <a:off x="6057106" y="1620044"/>
            <a:ext cx="1588" cy="4191000"/>
          </a:xfrm>
          <a:prstGeom prst="curvedConnector3">
            <a:avLst>
              <a:gd name="adj1" fmla="val -32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70" name="AutoShape 18"/>
          <p:cNvCxnSpPr>
            <a:cxnSpLocks noChangeShapeType="1"/>
            <a:stCxn id="945158" idx="6"/>
            <a:endCxn id="945159" idx="2"/>
          </p:cNvCxnSpPr>
          <p:nvPr/>
        </p:nvCxnSpPr>
        <p:spPr bwMode="auto">
          <a:xfrm>
            <a:off x="5048250" y="3962400"/>
            <a:ext cx="342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71" name="AutoShape 19"/>
          <p:cNvCxnSpPr>
            <a:cxnSpLocks noChangeShapeType="1"/>
            <a:stCxn id="945158" idx="7"/>
            <a:endCxn id="945160" idx="1"/>
          </p:cNvCxnSpPr>
          <p:nvPr/>
        </p:nvCxnSpPr>
        <p:spPr bwMode="auto">
          <a:xfrm rot="5400000" flipV="1">
            <a:off x="5638006" y="3105944"/>
            <a:ext cx="1588" cy="1352550"/>
          </a:xfrm>
          <a:prstGeom prst="curvedConnector3">
            <a:avLst>
              <a:gd name="adj1" fmla="val -17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72" name="AutoShape 20"/>
          <p:cNvCxnSpPr>
            <a:cxnSpLocks noChangeShapeType="1"/>
            <a:stCxn id="945158" idx="0"/>
            <a:endCxn id="945162" idx="7"/>
          </p:cNvCxnSpPr>
          <p:nvPr/>
        </p:nvCxnSpPr>
        <p:spPr bwMode="auto">
          <a:xfrm rot="5400000" flipV="1">
            <a:off x="6524626" y="1990726"/>
            <a:ext cx="66675" cy="3514725"/>
          </a:xfrm>
          <a:prstGeom prst="curvedConnector3">
            <a:avLst>
              <a:gd name="adj1" fmla="val -110952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5173" name="Text Box 21"/>
          <p:cNvSpPr txBox="1">
            <a:spLocks noChangeArrowheads="1"/>
          </p:cNvSpPr>
          <p:nvPr/>
        </p:nvSpPr>
        <p:spPr bwMode="auto">
          <a:xfrm>
            <a:off x="6140450" y="2514600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q,5</a:t>
            </a:r>
            <a:r>
              <a:rPr lang="en-US" altLang="en-US">
                <a:cs typeface="Times New Roman" panose="02020603050405020304" pitchFamily="18" charset="0"/>
              </a:rPr>
              <a:t>¢</a:t>
            </a:r>
          </a:p>
        </p:txBody>
      </p:sp>
      <p:sp>
        <p:nvSpPr>
          <p:cNvPr id="945174" name="Text Box 22"/>
          <p:cNvSpPr txBox="1">
            <a:spLocks noChangeArrowheads="1"/>
          </p:cNvSpPr>
          <p:nvPr/>
        </p:nvSpPr>
        <p:spPr bwMode="auto">
          <a:xfrm>
            <a:off x="3352800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</a:t>
            </a:r>
          </a:p>
        </p:txBody>
      </p:sp>
      <p:sp>
        <p:nvSpPr>
          <p:cNvPr id="945175" name="Text Box 23"/>
          <p:cNvSpPr txBox="1">
            <a:spLocks noChangeArrowheads="1"/>
          </p:cNvSpPr>
          <p:nvPr/>
        </p:nvSpPr>
        <p:spPr bwMode="auto">
          <a:xfrm>
            <a:off x="4251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</a:t>
            </a:r>
          </a:p>
        </p:txBody>
      </p:sp>
      <p:sp>
        <p:nvSpPr>
          <p:cNvPr id="945176" name="Text Box 24"/>
          <p:cNvSpPr txBox="1">
            <a:spLocks noChangeArrowheads="1"/>
          </p:cNvSpPr>
          <p:nvPr/>
        </p:nvSpPr>
        <p:spPr bwMode="auto">
          <a:xfrm>
            <a:off x="50895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</a:t>
            </a:r>
          </a:p>
        </p:txBody>
      </p:sp>
      <p:sp>
        <p:nvSpPr>
          <p:cNvPr id="945177" name="Text Box 25"/>
          <p:cNvSpPr txBox="1">
            <a:spLocks noChangeArrowheads="1"/>
          </p:cNvSpPr>
          <p:nvPr/>
        </p:nvSpPr>
        <p:spPr bwMode="auto">
          <a:xfrm>
            <a:off x="354965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945178" name="Text Box 26"/>
          <p:cNvSpPr txBox="1">
            <a:spLocks noChangeArrowheads="1"/>
          </p:cNvSpPr>
          <p:nvPr/>
        </p:nvSpPr>
        <p:spPr bwMode="auto">
          <a:xfrm>
            <a:off x="3108325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</a:t>
            </a:r>
          </a:p>
        </p:txBody>
      </p:sp>
      <p:sp>
        <p:nvSpPr>
          <p:cNvPr id="945179" name="Text Box 27"/>
          <p:cNvSpPr txBox="1">
            <a:spLocks noChangeArrowheads="1"/>
          </p:cNvSpPr>
          <p:nvPr/>
        </p:nvSpPr>
        <p:spPr bwMode="auto">
          <a:xfrm>
            <a:off x="5029200" y="3190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945180" name="Text Box 28"/>
          <p:cNvSpPr txBox="1">
            <a:spLocks noChangeArrowheads="1"/>
          </p:cNvSpPr>
          <p:nvPr/>
        </p:nvSpPr>
        <p:spPr bwMode="auto">
          <a:xfrm>
            <a:off x="6842125" y="2936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</a:t>
            </a:r>
          </a:p>
        </p:txBody>
      </p:sp>
      <p:cxnSp>
        <p:nvCxnSpPr>
          <p:cNvPr id="945181" name="AutoShape 29"/>
          <p:cNvCxnSpPr>
            <a:cxnSpLocks noChangeShapeType="1"/>
            <a:stCxn id="945159" idx="6"/>
            <a:endCxn id="945160" idx="2"/>
          </p:cNvCxnSpPr>
          <p:nvPr/>
        </p:nvCxnSpPr>
        <p:spPr bwMode="auto">
          <a:xfrm>
            <a:off x="5886450" y="3962400"/>
            <a:ext cx="342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82" name="AutoShape 30"/>
          <p:cNvCxnSpPr>
            <a:cxnSpLocks noChangeShapeType="1"/>
            <a:stCxn id="945159" idx="7"/>
            <a:endCxn id="945161" idx="1"/>
          </p:cNvCxnSpPr>
          <p:nvPr/>
        </p:nvCxnSpPr>
        <p:spPr bwMode="auto">
          <a:xfrm rot="5400000" flipV="1">
            <a:off x="6476206" y="3105944"/>
            <a:ext cx="1588" cy="1352550"/>
          </a:xfrm>
          <a:prstGeom prst="curvedConnector3">
            <a:avLst>
              <a:gd name="adj1" fmla="val -17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83" name="AutoShape 31"/>
          <p:cNvCxnSpPr>
            <a:cxnSpLocks noChangeShapeType="1"/>
            <a:stCxn id="945160" idx="6"/>
            <a:endCxn id="945161" idx="2"/>
          </p:cNvCxnSpPr>
          <p:nvPr/>
        </p:nvCxnSpPr>
        <p:spPr bwMode="auto">
          <a:xfrm>
            <a:off x="6724650" y="3962400"/>
            <a:ext cx="342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84" name="AutoShape 32"/>
          <p:cNvCxnSpPr>
            <a:cxnSpLocks noChangeShapeType="1"/>
            <a:stCxn id="945160" idx="7"/>
            <a:endCxn id="945162" idx="1"/>
          </p:cNvCxnSpPr>
          <p:nvPr/>
        </p:nvCxnSpPr>
        <p:spPr bwMode="auto">
          <a:xfrm rot="5400000" flipV="1">
            <a:off x="7314406" y="3105944"/>
            <a:ext cx="1588" cy="1352550"/>
          </a:xfrm>
          <a:prstGeom prst="curvedConnector3">
            <a:avLst>
              <a:gd name="adj1" fmla="val -17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85" name="AutoShape 33"/>
          <p:cNvCxnSpPr>
            <a:cxnSpLocks noChangeShapeType="1"/>
            <a:stCxn id="945161" idx="6"/>
            <a:endCxn id="945162" idx="2"/>
          </p:cNvCxnSpPr>
          <p:nvPr/>
        </p:nvCxnSpPr>
        <p:spPr bwMode="auto">
          <a:xfrm>
            <a:off x="7562850" y="3962400"/>
            <a:ext cx="342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86" name="AutoShape 34"/>
          <p:cNvCxnSpPr>
            <a:cxnSpLocks noChangeShapeType="1"/>
            <a:stCxn id="945157" idx="5"/>
            <a:endCxn id="945157" idx="3"/>
          </p:cNvCxnSpPr>
          <p:nvPr/>
        </p:nvCxnSpPr>
        <p:spPr bwMode="auto">
          <a:xfrm rot="5400000">
            <a:off x="3961606" y="3982244"/>
            <a:ext cx="1588" cy="323850"/>
          </a:xfrm>
          <a:prstGeom prst="curvedConnector3">
            <a:avLst>
              <a:gd name="adj1" fmla="val 17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87" name="AutoShape 35"/>
          <p:cNvCxnSpPr>
            <a:cxnSpLocks noChangeShapeType="1"/>
            <a:stCxn id="945158" idx="5"/>
            <a:endCxn id="945158" idx="3"/>
          </p:cNvCxnSpPr>
          <p:nvPr/>
        </p:nvCxnSpPr>
        <p:spPr bwMode="auto">
          <a:xfrm rot="5400000">
            <a:off x="4799806" y="3982244"/>
            <a:ext cx="1588" cy="323850"/>
          </a:xfrm>
          <a:prstGeom prst="curvedConnector3">
            <a:avLst>
              <a:gd name="adj1" fmla="val 17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88" name="AutoShape 36"/>
          <p:cNvCxnSpPr>
            <a:cxnSpLocks noChangeShapeType="1"/>
            <a:stCxn id="945159" idx="5"/>
            <a:endCxn id="945159" idx="3"/>
          </p:cNvCxnSpPr>
          <p:nvPr/>
        </p:nvCxnSpPr>
        <p:spPr bwMode="auto">
          <a:xfrm rot="5400000">
            <a:off x="5638006" y="3982244"/>
            <a:ext cx="1588" cy="323850"/>
          </a:xfrm>
          <a:prstGeom prst="curvedConnector3">
            <a:avLst>
              <a:gd name="adj1" fmla="val 17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89" name="AutoShape 37"/>
          <p:cNvCxnSpPr>
            <a:cxnSpLocks noChangeShapeType="1"/>
            <a:stCxn id="945160" idx="5"/>
            <a:endCxn id="945160" idx="3"/>
          </p:cNvCxnSpPr>
          <p:nvPr/>
        </p:nvCxnSpPr>
        <p:spPr bwMode="auto">
          <a:xfrm rot="5400000">
            <a:off x="6476206" y="3982244"/>
            <a:ext cx="1588" cy="323850"/>
          </a:xfrm>
          <a:prstGeom prst="curvedConnector3">
            <a:avLst>
              <a:gd name="adj1" fmla="val 17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90" name="AutoShape 38"/>
          <p:cNvCxnSpPr>
            <a:cxnSpLocks noChangeShapeType="1"/>
            <a:stCxn id="945156" idx="5"/>
            <a:endCxn id="945156" idx="3"/>
          </p:cNvCxnSpPr>
          <p:nvPr/>
        </p:nvCxnSpPr>
        <p:spPr bwMode="auto">
          <a:xfrm rot="5400000">
            <a:off x="3123406" y="3982244"/>
            <a:ext cx="1588" cy="323850"/>
          </a:xfrm>
          <a:prstGeom prst="curvedConnector3">
            <a:avLst>
              <a:gd name="adj1" fmla="val 17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191" name="AutoShape 39"/>
          <p:cNvCxnSpPr>
            <a:cxnSpLocks noChangeShapeType="1"/>
            <a:stCxn id="945161" idx="5"/>
            <a:endCxn id="945161" idx="3"/>
          </p:cNvCxnSpPr>
          <p:nvPr/>
        </p:nvCxnSpPr>
        <p:spPr bwMode="auto">
          <a:xfrm rot="5400000">
            <a:off x="7314406" y="3982244"/>
            <a:ext cx="1588" cy="323850"/>
          </a:xfrm>
          <a:prstGeom prst="curvedConnector3">
            <a:avLst>
              <a:gd name="adj1" fmla="val 17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5193" name="Text Box 41"/>
          <p:cNvSpPr txBox="1">
            <a:spLocks noChangeArrowheads="1"/>
          </p:cNvSpPr>
          <p:nvPr/>
        </p:nvSpPr>
        <p:spPr bwMode="auto">
          <a:xfrm>
            <a:off x="29718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945194" name="Text Box 42"/>
          <p:cNvSpPr txBox="1">
            <a:spLocks noChangeArrowheads="1"/>
          </p:cNvSpPr>
          <p:nvPr/>
        </p:nvSpPr>
        <p:spPr bwMode="auto">
          <a:xfrm>
            <a:off x="37782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945195" name="Text Box 43"/>
          <p:cNvSpPr txBox="1">
            <a:spLocks noChangeArrowheads="1"/>
          </p:cNvSpPr>
          <p:nvPr/>
        </p:nvSpPr>
        <p:spPr bwMode="auto">
          <a:xfrm>
            <a:off x="46164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945196" name="Text Box 44"/>
          <p:cNvSpPr txBox="1">
            <a:spLocks noChangeArrowheads="1"/>
          </p:cNvSpPr>
          <p:nvPr/>
        </p:nvSpPr>
        <p:spPr bwMode="auto">
          <a:xfrm>
            <a:off x="54546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945197" name="Text Box 45"/>
          <p:cNvSpPr txBox="1">
            <a:spLocks noChangeArrowheads="1"/>
          </p:cNvSpPr>
          <p:nvPr/>
        </p:nvSpPr>
        <p:spPr bwMode="auto">
          <a:xfrm>
            <a:off x="62928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945198" name="Text Box 46"/>
          <p:cNvSpPr txBox="1">
            <a:spLocks noChangeArrowheads="1"/>
          </p:cNvSpPr>
          <p:nvPr/>
        </p:nvSpPr>
        <p:spPr bwMode="auto">
          <a:xfrm>
            <a:off x="71628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945200" name="Text Box 48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</a:t>
            </a:r>
          </a:p>
        </p:txBody>
      </p:sp>
      <p:sp>
        <p:nvSpPr>
          <p:cNvPr id="945201" name="Text Box 49"/>
          <p:cNvSpPr txBox="1">
            <a:spLocks noChangeArrowheads="1"/>
          </p:cNvSpPr>
          <p:nvPr/>
        </p:nvSpPr>
        <p:spPr bwMode="auto">
          <a:xfrm>
            <a:off x="667385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</a:t>
            </a:r>
          </a:p>
        </p:txBody>
      </p:sp>
      <p:sp>
        <p:nvSpPr>
          <p:cNvPr id="945202" name="Text Box 50"/>
          <p:cNvSpPr txBox="1">
            <a:spLocks noChangeArrowheads="1"/>
          </p:cNvSpPr>
          <p:nvPr/>
        </p:nvSpPr>
        <p:spPr bwMode="auto">
          <a:xfrm>
            <a:off x="751205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</a:t>
            </a:r>
          </a:p>
        </p:txBody>
      </p:sp>
      <p:cxnSp>
        <p:nvCxnSpPr>
          <p:cNvPr id="945203" name="AutoShape 51"/>
          <p:cNvCxnSpPr>
            <a:cxnSpLocks noChangeShapeType="1"/>
            <a:stCxn id="945162" idx="6"/>
            <a:endCxn id="945162" idx="5"/>
          </p:cNvCxnSpPr>
          <p:nvPr/>
        </p:nvCxnSpPr>
        <p:spPr bwMode="auto">
          <a:xfrm flipH="1">
            <a:off x="8315326" y="3962401"/>
            <a:ext cx="85725" cy="180975"/>
          </a:xfrm>
          <a:prstGeom prst="curvedConnector4">
            <a:avLst>
              <a:gd name="adj1" fmla="val -244444"/>
              <a:gd name="adj2" fmla="val 25263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204" name="AutoShape 52"/>
          <p:cNvCxnSpPr>
            <a:cxnSpLocks noChangeShapeType="1"/>
            <a:stCxn id="945162" idx="6"/>
            <a:endCxn id="945162" idx="5"/>
          </p:cNvCxnSpPr>
          <p:nvPr/>
        </p:nvCxnSpPr>
        <p:spPr bwMode="auto">
          <a:xfrm flipH="1">
            <a:off x="8315326" y="3962401"/>
            <a:ext cx="85725" cy="180975"/>
          </a:xfrm>
          <a:prstGeom prst="curvedConnector4">
            <a:avLst>
              <a:gd name="adj1" fmla="val -496301"/>
              <a:gd name="adj2" fmla="val 39561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5205" name="AutoShape 53"/>
          <p:cNvCxnSpPr>
            <a:cxnSpLocks noChangeShapeType="1"/>
            <a:stCxn id="945162" idx="6"/>
            <a:endCxn id="945162" idx="5"/>
          </p:cNvCxnSpPr>
          <p:nvPr/>
        </p:nvCxnSpPr>
        <p:spPr bwMode="auto">
          <a:xfrm flipH="1">
            <a:off x="8315326" y="3962401"/>
            <a:ext cx="85725" cy="180975"/>
          </a:xfrm>
          <a:prstGeom prst="curvedConnector4">
            <a:avLst>
              <a:gd name="adj1" fmla="val -946301"/>
              <a:gd name="adj2" fmla="val 55876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5206" name="Text Box 54"/>
          <p:cNvSpPr txBox="1">
            <a:spLocks noChangeArrowheads="1"/>
          </p:cNvSpPr>
          <p:nvPr/>
        </p:nvSpPr>
        <p:spPr bwMode="auto">
          <a:xfrm>
            <a:off x="8823325" y="4841875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q,25</a:t>
            </a:r>
            <a:r>
              <a:rPr lang="en-US" altLang="en-US">
                <a:cs typeface="Times New Roman" panose="02020603050405020304" pitchFamily="18" charset="0"/>
              </a:rPr>
              <a:t>¢</a:t>
            </a:r>
          </a:p>
        </p:txBody>
      </p:sp>
      <p:sp>
        <p:nvSpPr>
          <p:cNvPr id="945207" name="Text Box 55"/>
          <p:cNvSpPr txBox="1">
            <a:spLocks noChangeArrowheads="1"/>
          </p:cNvSpPr>
          <p:nvPr/>
        </p:nvSpPr>
        <p:spPr bwMode="auto">
          <a:xfrm>
            <a:off x="8534400" y="4495800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d,10</a:t>
            </a:r>
            <a:r>
              <a:rPr lang="en-US" altLang="en-US">
                <a:cs typeface="Times New Roman" panose="02020603050405020304" pitchFamily="18" charset="0"/>
              </a:rPr>
              <a:t>¢</a:t>
            </a:r>
          </a:p>
        </p:txBody>
      </p:sp>
      <p:sp>
        <p:nvSpPr>
          <p:cNvPr id="945208" name="Text Box 56"/>
          <p:cNvSpPr txBox="1">
            <a:spLocks noChangeArrowheads="1"/>
          </p:cNvSpPr>
          <p:nvPr/>
        </p:nvSpPr>
        <p:spPr bwMode="auto">
          <a:xfrm>
            <a:off x="8502650" y="4114800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n,5</a:t>
            </a:r>
            <a:r>
              <a:rPr lang="en-US" altLang="en-US">
                <a:cs typeface="Times New Roman" panose="02020603050405020304" pitchFamily="18" charset="0"/>
              </a:rPr>
              <a:t>¢</a:t>
            </a:r>
          </a:p>
        </p:txBody>
      </p:sp>
      <p:cxnSp>
        <p:nvCxnSpPr>
          <p:cNvPr id="945209" name="AutoShape 57"/>
          <p:cNvCxnSpPr>
            <a:cxnSpLocks noChangeShapeType="1"/>
            <a:stCxn id="945161" idx="7"/>
            <a:endCxn id="945162" idx="0"/>
          </p:cNvCxnSpPr>
          <p:nvPr/>
        </p:nvCxnSpPr>
        <p:spPr bwMode="auto">
          <a:xfrm rot="16200000">
            <a:off x="7781926" y="3409951"/>
            <a:ext cx="66675" cy="676275"/>
          </a:xfrm>
          <a:prstGeom prst="curvedConnector3">
            <a:avLst>
              <a:gd name="adj1" fmla="val 130475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5210" name="Text Box 58"/>
          <p:cNvSpPr txBox="1">
            <a:spLocks noChangeArrowheads="1"/>
          </p:cNvSpPr>
          <p:nvPr/>
        </p:nvSpPr>
        <p:spPr bwMode="auto">
          <a:xfrm>
            <a:off x="71628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945211" name="Text Box 59"/>
          <p:cNvSpPr txBox="1">
            <a:spLocks noChangeArrowheads="1"/>
          </p:cNvSpPr>
          <p:nvPr/>
        </p:nvSpPr>
        <p:spPr bwMode="auto">
          <a:xfrm>
            <a:off x="7543800" y="2514600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d,5</a:t>
            </a:r>
            <a:r>
              <a:rPr lang="en-US" altLang="en-US">
                <a:cs typeface="Times New Roman" panose="02020603050405020304" pitchFamily="18" charset="0"/>
              </a:rPr>
              <a:t>¢</a:t>
            </a:r>
          </a:p>
        </p:txBody>
      </p:sp>
      <p:cxnSp>
        <p:nvCxnSpPr>
          <p:cNvPr id="945212" name="AutoShape 60"/>
          <p:cNvCxnSpPr>
            <a:cxnSpLocks noChangeShapeType="1"/>
            <a:stCxn id="945161" idx="7"/>
            <a:endCxn id="945162" idx="7"/>
          </p:cNvCxnSpPr>
          <p:nvPr/>
        </p:nvCxnSpPr>
        <p:spPr bwMode="auto">
          <a:xfrm rot="5400000" flipV="1">
            <a:off x="7895431" y="3363119"/>
            <a:ext cx="1588" cy="838200"/>
          </a:xfrm>
          <a:prstGeom prst="curvedConnector3">
            <a:avLst>
              <a:gd name="adj1" fmla="val -39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5213" name="Text Box 61"/>
          <p:cNvSpPr txBox="1">
            <a:spLocks noChangeArrowheads="1"/>
          </p:cNvSpPr>
          <p:nvPr/>
        </p:nvSpPr>
        <p:spPr bwMode="auto">
          <a:xfrm>
            <a:off x="8153400" y="3048000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q,20</a:t>
            </a:r>
            <a:r>
              <a:rPr lang="en-US" altLang="en-US">
                <a:cs typeface="Times New Roman" panose="02020603050405020304" pitchFamily="18" charset="0"/>
              </a:rPr>
              <a:t>¢</a:t>
            </a:r>
          </a:p>
        </p:txBody>
      </p:sp>
      <p:cxnSp>
        <p:nvCxnSpPr>
          <p:cNvPr id="945214" name="AutoShape 62"/>
          <p:cNvCxnSpPr>
            <a:cxnSpLocks noChangeShapeType="1"/>
            <a:stCxn id="945160" idx="5"/>
            <a:endCxn id="945162" idx="4"/>
          </p:cNvCxnSpPr>
          <p:nvPr/>
        </p:nvCxnSpPr>
        <p:spPr bwMode="auto">
          <a:xfrm rot="16200000" flipH="1">
            <a:off x="7362826" y="3419476"/>
            <a:ext cx="66675" cy="1514475"/>
          </a:xfrm>
          <a:prstGeom prst="curvedConnector3">
            <a:avLst>
              <a:gd name="adj1" fmla="val 1235713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5215" name="Text Box 63"/>
          <p:cNvSpPr txBox="1">
            <a:spLocks noChangeArrowheads="1"/>
          </p:cNvSpPr>
          <p:nvPr/>
        </p:nvSpPr>
        <p:spPr bwMode="auto">
          <a:xfrm>
            <a:off x="7010400" y="4876800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q,15</a:t>
            </a:r>
            <a:r>
              <a:rPr lang="en-US" altLang="en-US">
                <a:cs typeface="Times New Roman" panose="02020603050405020304" pitchFamily="18" charset="0"/>
              </a:rPr>
              <a:t>¢</a:t>
            </a:r>
          </a:p>
        </p:txBody>
      </p:sp>
      <p:cxnSp>
        <p:nvCxnSpPr>
          <p:cNvPr id="945216" name="AutoShape 64"/>
          <p:cNvCxnSpPr>
            <a:cxnSpLocks noChangeShapeType="1"/>
            <a:stCxn id="945159" idx="5"/>
            <a:endCxn id="945162" idx="4"/>
          </p:cNvCxnSpPr>
          <p:nvPr/>
        </p:nvCxnSpPr>
        <p:spPr bwMode="auto">
          <a:xfrm rot="16200000" flipH="1">
            <a:off x="6943726" y="3000376"/>
            <a:ext cx="66675" cy="2352675"/>
          </a:xfrm>
          <a:prstGeom prst="curvedConnector3">
            <a:avLst>
              <a:gd name="adj1" fmla="val 214761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5217" name="Text Box 65"/>
          <p:cNvSpPr txBox="1">
            <a:spLocks noChangeArrowheads="1"/>
          </p:cNvSpPr>
          <p:nvPr/>
        </p:nvSpPr>
        <p:spPr bwMode="auto">
          <a:xfrm>
            <a:off x="6521450" y="5486400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q,10</a:t>
            </a:r>
            <a:r>
              <a:rPr lang="en-US" altLang="en-US">
                <a:cs typeface="Times New Roman" panose="02020603050405020304" pitchFamily="18" charset="0"/>
              </a:rPr>
              <a:t>¢</a:t>
            </a:r>
          </a:p>
        </p:txBody>
      </p:sp>
      <p:cxnSp>
        <p:nvCxnSpPr>
          <p:cNvPr id="945218" name="AutoShape 66"/>
          <p:cNvCxnSpPr>
            <a:cxnSpLocks noChangeShapeType="1"/>
            <a:stCxn id="945162" idx="3"/>
            <a:endCxn id="945156" idx="5"/>
          </p:cNvCxnSpPr>
          <p:nvPr/>
        </p:nvCxnSpPr>
        <p:spPr bwMode="auto">
          <a:xfrm rot="5400000">
            <a:off x="5638006" y="1791494"/>
            <a:ext cx="1588" cy="4705350"/>
          </a:xfrm>
          <a:prstGeom prst="curvedConnector3">
            <a:avLst>
              <a:gd name="adj1" fmla="val 649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5219" name="Text Box 67"/>
          <p:cNvSpPr txBox="1">
            <a:spLocks noChangeArrowheads="1"/>
          </p:cNvSpPr>
          <p:nvPr/>
        </p:nvSpPr>
        <p:spPr bwMode="auto">
          <a:xfrm>
            <a:off x="5105401" y="5105400"/>
            <a:ext cx="98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b,coke</a:t>
            </a:r>
          </a:p>
        </p:txBody>
      </p:sp>
    </p:spTree>
    <p:extLst>
      <p:ext uri="{BB962C8B-B14F-4D97-AF65-F5344CB8AC3E}">
        <p14:creationId xmlns:p14="http://schemas.microsoft.com/office/powerpoint/2010/main" val="304369617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Formalizing FSMs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Just like the general transition-function definition from earlier, but with the output function separated from the transition function, and with the various sets added in, along with an initial state.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A </a:t>
            </a:r>
            <a:r>
              <a:rPr lang="en-US" altLang="en-US" sz="2800" i="1" dirty="0"/>
              <a:t>finite-state machine</a:t>
            </a:r>
            <a:r>
              <a:rPr lang="en-US" altLang="en-US" sz="2800" dirty="0"/>
              <a:t> </a:t>
            </a:r>
            <a:r>
              <a:rPr lang="en-US" altLang="en-US" sz="2800" i="1" dirty="0">
                <a:solidFill>
                  <a:srgbClr val="FF0000"/>
                </a:solidFill>
              </a:rPr>
              <a:t>M</a:t>
            </a:r>
            <a:r>
              <a:rPr lang="en-US" altLang="en-US" sz="2800" dirty="0">
                <a:solidFill>
                  <a:srgbClr val="FF0000"/>
                </a:solidFill>
              </a:rPr>
              <a:t>=(</a:t>
            </a:r>
            <a:r>
              <a:rPr lang="en-US" altLang="en-US" sz="2800" i="1" dirty="0">
                <a:solidFill>
                  <a:srgbClr val="FF0000"/>
                </a:solidFill>
              </a:rPr>
              <a:t>S</a:t>
            </a:r>
            <a:r>
              <a:rPr lang="en-US" altLang="en-US" sz="2800" dirty="0">
                <a:solidFill>
                  <a:srgbClr val="FF0000"/>
                </a:solidFill>
              </a:rPr>
              <a:t>, </a:t>
            </a:r>
            <a:r>
              <a:rPr lang="en-US" altLang="en-US" sz="2800" i="1" dirty="0">
                <a:solidFill>
                  <a:srgbClr val="FF0000"/>
                </a:solidFill>
              </a:rPr>
              <a:t>I</a:t>
            </a:r>
            <a:r>
              <a:rPr lang="en-US" altLang="en-US" sz="2800" dirty="0">
                <a:solidFill>
                  <a:srgbClr val="FF0000"/>
                </a:solidFill>
              </a:rPr>
              <a:t>, </a:t>
            </a:r>
            <a:r>
              <a:rPr lang="en-US" altLang="en-US" sz="2800" i="1" dirty="0">
                <a:solidFill>
                  <a:srgbClr val="FF0000"/>
                </a:solidFill>
              </a:rPr>
              <a:t>O</a:t>
            </a:r>
            <a:r>
              <a:rPr lang="en-US" altLang="en-US" sz="2800" dirty="0">
                <a:solidFill>
                  <a:srgbClr val="FF0000"/>
                </a:solidFill>
              </a:rPr>
              <a:t>, </a:t>
            </a:r>
            <a:r>
              <a:rPr lang="en-US" altLang="en-US" sz="2800" i="1" dirty="0">
                <a:solidFill>
                  <a:srgbClr val="FF0000"/>
                </a:solidFill>
              </a:rPr>
              <a:t>f</a:t>
            </a:r>
            <a:r>
              <a:rPr lang="en-US" altLang="en-US" sz="2800" dirty="0">
                <a:solidFill>
                  <a:srgbClr val="FF0000"/>
                </a:solidFill>
              </a:rPr>
              <a:t>, </a:t>
            </a:r>
            <a:r>
              <a:rPr lang="en-US" altLang="en-US" sz="2800" i="1" dirty="0">
                <a:solidFill>
                  <a:srgbClr val="FF0000"/>
                </a:solidFill>
              </a:rPr>
              <a:t>g</a:t>
            </a:r>
            <a:r>
              <a:rPr lang="en-US" altLang="en-US" sz="2800" dirty="0">
                <a:solidFill>
                  <a:srgbClr val="FF0000"/>
                </a:solidFill>
              </a:rPr>
              <a:t>, </a:t>
            </a:r>
            <a:r>
              <a:rPr lang="en-US" altLang="en-US" sz="2800" i="1" dirty="0">
                <a:solidFill>
                  <a:srgbClr val="FF0000"/>
                </a:solidFill>
              </a:rPr>
              <a:t>s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0</a:t>
            </a:r>
            <a:r>
              <a:rPr lang="en-US" altLang="en-US" sz="2800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solidFill>
                  <a:srgbClr val="FF0000"/>
                </a:solidFill>
              </a:rPr>
              <a:t>S</a:t>
            </a:r>
            <a:r>
              <a:rPr lang="en-US" altLang="en-US" sz="2400" dirty="0"/>
              <a:t> is the state set.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solidFill>
                  <a:srgbClr val="FF0000"/>
                </a:solidFill>
              </a:rPr>
              <a:t>I</a:t>
            </a:r>
            <a:r>
              <a:rPr lang="en-US" altLang="en-US" sz="2400" dirty="0"/>
              <a:t> is the alphabet (vocabulary) of input symbols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solidFill>
                  <a:srgbClr val="FF0000"/>
                </a:solidFill>
              </a:rPr>
              <a:t>O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is the alphabet (vocabulary) of output symbols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solidFill>
                  <a:srgbClr val="FF0000"/>
                </a:solidFill>
              </a:rPr>
              <a:t>f</a:t>
            </a:r>
            <a:r>
              <a:rPr lang="en-US" altLang="en-US" sz="2400" dirty="0"/>
              <a:t> is the state transition function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solidFill>
                  <a:srgbClr val="FF0000"/>
                </a:solidFill>
              </a:rPr>
              <a:t>g</a:t>
            </a:r>
            <a:r>
              <a:rPr lang="en-US" altLang="en-US" sz="2400" dirty="0"/>
              <a:t> is the output function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solidFill>
                  <a:srgbClr val="FF0000"/>
                </a:solidFill>
              </a:rPr>
              <a:t>s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0</a:t>
            </a:r>
            <a:r>
              <a:rPr lang="en-US" altLang="en-US" sz="2400" dirty="0"/>
              <a:t> is the initial state.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Our transition function from before is </a:t>
            </a:r>
            <a:r>
              <a:rPr lang="en-US" altLang="en-US" sz="2800" i="1" dirty="0">
                <a:solidFill>
                  <a:srgbClr val="0000FF"/>
                </a:solidFill>
              </a:rPr>
              <a:t>T</a:t>
            </a:r>
            <a:r>
              <a:rPr lang="en-US" altLang="en-US" sz="2800" dirty="0">
                <a:solidFill>
                  <a:srgbClr val="0000FF"/>
                </a:solidFill>
              </a:rPr>
              <a:t> = (</a:t>
            </a:r>
            <a:r>
              <a:rPr lang="en-US" altLang="en-US" sz="2800" i="1" dirty="0" err="1">
                <a:solidFill>
                  <a:srgbClr val="0000FF"/>
                </a:solidFill>
              </a:rPr>
              <a:t>f</a:t>
            </a:r>
            <a:r>
              <a:rPr lang="en-US" altLang="en-US" sz="2800" dirty="0" err="1">
                <a:solidFill>
                  <a:srgbClr val="0000FF"/>
                </a:solidFill>
              </a:rPr>
              <a:t>,</a:t>
            </a:r>
            <a:r>
              <a:rPr lang="en-US" altLang="en-US" sz="2800" i="1" dirty="0" err="1">
                <a:solidFill>
                  <a:srgbClr val="0000FF"/>
                </a:solidFill>
              </a:rPr>
              <a:t>g</a:t>
            </a:r>
            <a:r>
              <a:rPr lang="en-US" altLang="en-US" sz="2800" dirty="0">
                <a:solidFill>
                  <a:srgbClr val="0000FF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4257119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6" name="Text Box 6"/>
          <p:cNvSpPr txBox="1">
            <a:spLocks noChangeArrowheads="1"/>
          </p:cNvSpPr>
          <p:nvPr/>
        </p:nvSpPr>
        <p:spPr bwMode="auto">
          <a:xfrm>
            <a:off x="2286000" y="381000"/>
            <a:ext cx="792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Construct a state table for the finite-state machine in Fig. 3.</a:t>
            </a:r>
          </a:p>
        </p:txBody>
      </p:sp>
      <p:sp>
        <p:nvSpPr>
          <p:cNvPr id="947208" name="Text Box 8"/>
          <p:cNvSpPr txBox="1">
            <a:spLocks noChangeArrowheads="1"/>
          </p:cNvSpPr>
          <p:nvPr/>
        </p:nvSpPr>
        <p:spPr bwMode="auto">
          <a:xfrm>
            <a:off x="1828800" y="4343400"/>
            <a:ext cx="584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Find the output string for the input  101011</a:t>
            </a:r>
          </a:p>
        </p:txBody>
      </p:sp>
      <p:sp>
        <p:nvSpPr>
          <p:cNvPr id="947209" name="Text Box 9"/>
          <p:cNvSpPr txBox="1">
            <a:spLocks noChangeArrowheads="1"/>
          </p:cNvSpPr>
          <p:nvPr/>
        </p:nvSpPr>
        <p:spPr bwMode="auto">
          <a:xfrm>
            <a:off x="1828801" y="5029201"/>
            <a:ext cx="806727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A unit-delay machine: Construct a finite-state machine that </a:t>
            </a:r>
            <a:br>
              <a:rPr lang="en-US" altLang="en-US" b="1">
                <a:solidFill>
                  <a:schemeClr val="bg1"/>
                </a:solidFill>
              </a:rPr>
            </a:br>
            <a:r>
              <a:rPr lang="en-US" altLang="en-US" b="1">
                <a:solidFill>
                  <a:schemeClr val="bg1"/>
                </a:solidFill>
              </a:rPr>
              <a:t>delays an input string by one unit of time, e.g.,</a:t>
            </a:r>
          </a:p>
          <a:p>
            <a:r>
              <a:rPr lang="en-US" altLang="en-US" b="1">
                <a:solidFill>
                  <a:schemeClr val="bg1"/>
                </a:solidFill>
              </a:rPr>
              <a:t>Input: 0x</a:t>
            </a:r>
            <a:r>
              <a:rPr lang="en-US" altLang="en-US" b="1" baseline="-25000">
                <a:solidFill>
                  <a:schemeClr val="bg1"/>
                </a:solidFill>
              </a:rPr>
              <a:t>1</a:t>
            </a:r>
            <a:r>
              <a:rPr lang="en-US" altLang="en-US" b="1">
                <a:solidFill>
                  <a:schemeClr val="bg1"/>
                </a:solidFill>
              </a:rPr>
              <a:t>x</a:t>
            </a:r>
            <a:r>
              <a:rPr lang="en-US" altLang="en-US" b="1" baseline="-25000">
                <a:solidFill>
                  <a:schemeClr val="bg1"/>
                </a:solidFill>
              </a:rPr>
              <a:t>2</a:t>
            </a:r>
            <a:r>
              <a:rPr lang="en-US" altLang="en-US" b="1">
                <a:solidFill>
                  <a:schemeClr val="bg1"/>
                </a:solidFill>
              </a:rPr>
              <a:t> … x</a:t>
            </a:r>
            <a:r>
              <a:rPr lang="en-US" altLang="en-US" b="1" baseline="-25000">
                <a:solidFill>
                  <a:schemeClr val="bg1"/>
                </a:solidFill>
              </a:rPr>
              <a:t>k-1</a:t>
            </a:r>
            <a:r>
              <a:rPr lang="en-US" altLang="en-US" b="1">
                <a:solidFill>
                  <a:schemeClr val="bg1"/>
                </a:solidFill>
              </a:rPr>
              <a:t>		Output: x</a:t>
            </a:r>
            <a:r>
              <a:rPr lang="en-US" altLang="en-US" b="1" baseline="-25000">
                <a:solidFill>
                  <a:schemeClr val="bg1"/>
                </a:solidFill>
              </a:rPr>
              <a:t>1</a:t>
            </a:r>
            <a:r>
              <a:rPr lang="en-US" altLang="en-US" b="1">
                <a:solidFill>
                  <a:schemeClr val="bg1"/>
                </a:solidFill>
              </a:rPr>
              <a:t>x</a:t>
            </a:r>
            <a:r>
              <a:rPr lang="en-US" altLang="en-US" b="1" baseline="-25000">
                <a:solidFill>
                  <a:schemeClr val="bg1"/>
                </a:solidFill>
              </a:rPr>
              <a:t>2</a:t>
            </a:r>
            <a:r>
              <a:rPr lang="en-US" altLang="en-US" b="1">
                <a:solidFill>
                  <a:schemeClr val="bg1"/>
                </a:solidFill>
              </a:rPr>
              <a:t> … x</a:t>
            </a:r>
            <a:r>
              <a:rPr lang="en-US" altLang="en-US" b="1" baseline="-25000">
                <a:solidFill>
                  <a:schemeClr val="bg1"/>
                </a:solidFill>
              </a:rPr>
              <a:t>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457325"/>
            <a:ext cx="5695950" cy="3943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71765"/>
            <a:ext cx="417195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09600"/>
            <a:ext cx="1071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the state table for the FSM shown in Figure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19426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en-US" altLang="en-US" sz="4400" dirty="0">
                <a:cs typeface="Times New Roman" panose="02020603050405020304" pitchFamily="18" charset="0"/>
              </a:rPr>
              <a:t>§</a:t>
            </a:r>
            <a:r>
              <a:rPr lang="en-US" altLang="en-US" sz="4400" dirty="0" smtClean="0">
                <a:cs typeface="Times New Roman" panose="02020603050405020304" pitchFamily="18" charset="0"/>
              </a:rPr>
              <a:t>13.23 </a:t>
            </a:r>
            <a:r>
              <a:rPr lang="en-US" altLang="en-US" sz="4400" dirty="0">
                <a:cs typeface="Times New Roman" panose="02020603050405020304" pitchFamily="18" charset="0"/>
              </a:rPr>
              <a:t>– Finite State Machines </a:t>
            </a:r>
            <a:br>
              <a:rPr lang="en-US" altLang="en-US" sz="4400" dirty="0">
                <a:cs typeface="Times New Roman" panose="02020603050405020304" pitchFamily="18" charset="0"/>
              </a:rPr>
            </a:br>
            <a:r>
              <a:rPr lang="en-US" altLang="en-US" sz="4400" dirty="0">
                <a:cs typeface="Times New Roman" panose="02020603050405020304" pitchFamily="18" charset="0"/>
              </a:rPr>
              <a:t>with </a:t>
            </a:r>
            <a:r>
              <a:rPr lang="en-US" altLang="en-US" sz="4400" dirty="0" smtClean="0">
                <a:cs typeface="Times New Roman" panose="02020603050405020304" pitchFamily="18" charset="0"/>
              </a:rPr>
              <a:t>NO Output</a:t>
            </a:r>
            <a:endParaRPr lang="en-US" altLang="en-US" sz="4400" dirty="0"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7318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latin typeface="Arial" panose="020B0604020202020204" pitchFamily="34" charset="0"/>
              </a:rPr>
              <a:t>Implementing Regular Expressions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Regular expressions, regular grammars reasonable way to generates strings in language</a:t>
            </a:r>
          </a:p>
          <a:p>
            <a:r>
              <a:rPr lang="en-US" altLang="en-US">
                <a:latin typeface="Arial" panose="020B0604020202020204" pitchFamily="34" charset="0"/>
              </a:rPr>
              <a:t>Not so good for recognizing when a string is in language</a:t>
            </a:r>
          </a:p>
          <a:p>
            <a:r>
              <a:rPr lang="en-US" altLang="en-US">
                <a:latin typeface="Arial" panose="020B0604020202020204" pitchFamily="34" charset="0"/>
              </a:rPr>
              <a:t>Regular expressions: which option to choose, how many repetitions to make</a:t>
            </a:r>
          </a:p>
          <a:p>
            <a:r>
              <a:rPr lang="en-US" altLang="en-US">
                <a:latin typeface="Arial" panose="020B0604020202020204" pitchFamily="34" charset="0"/>
              </a:rPr>
              <a:t>Answer: finite state automata</a:t>
            </a:r>
          </a:p>
        </p:txBody>
      </p:sp>
    </p:spTree>
    <p:extLst>
      <p:ext uri="{BB962C8B-B14F-4D97-AF65-F5344CB8AC3E}">
        <p14:creationId xmlns:p14="http://schemas.microsoft.com/office/powerpoint/2010/main" val="24463151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4538633" y="2041525"/>
            <a:ext cx="2476500" cy="176847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r>
              <a:rPr lang="en-US" altLang="en-US" sz="4000"/>
              <a:t>Three Equivalent Representations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2895600" y="3429001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Finite </a:t>
            </a:r>
          </a:p>
          <a:p>
            <a:pPr eaLnBrk="1" hangingPunct="1"/>
            <a:r>
              <a:rPr lang="en-US" alt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automata</a:t>
            </a: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4572000" y="1219201"/>
            <a:ext cx="236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Regular</a:t>
            </a:r>
          </a:p>
          <a:p>
            <a:pPr algn="ctr" eaLnBrk="1" hangingPunct="1"/>
            <a:r>
              <a:rPr lang="en-US" alt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expressions</a:t>
            </a: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7315200" y="3276601"/>
            <a:ext cx="1479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Regular </a:t>
            </a:r>
          </a:p>
          <a:p>
            <a:pPr algn="r" eaLnBrk="1" hangingPunct="1"/>
            <a:r>
              <a:rPr lang="en-US" alt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languages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5176871" y="2743201"/>
            <a:ext cx="11095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400" dirty="0">
                <a:solidFill>
                  <a:schemeClr val="tx2"/>
                </a:solidFill>
                <a:latin typeface="Verdana" panose="020B0604030504040204" pitchFamily="34" charset="0"/>
              </a:rPr>
              <a:t>Each </a:t>
            </a:r>
          </a:p>
          <a:p>
            <a:pPr algn="ctr" eaLnBrk="1" hangingPunct="1"/>
            <a:r>
              <a:rPr lang="en-US" altLang="en-US" sz="1400" dirty="0">
                <a:solidFill>
                  <a:schemeClr val="tx2"/>
                </a:solidFill>
                <a:latin typeface="Verdana" panose="020B0604030504040204" pitchFamily="34" charset="0"/>
              </a:rPr>
              <a:t>can</a:t>
            </a:r>
          </a:p>
          <a:p>
            <a:pPr algn="ctr" eaLnBrk="1" hangingPunct="1"/>
            <a:r>
              <a:rPr lang="en-US" altLang="en-US" sz="1400" dirty="0">
                <a:solidFill>
                  <a:schemeClr val="tx2"/>
                </a:solidFill>
                <a:latin typeface="Verdana" panose="020B0604030504040204" pitchFamily="34" charset="0"/>
              </a:rPr>
              <a:t>describe</a:t>
            </a:r>
          </a:p>
          <a:p>
            <a:pPr algn="ctr" eaLnBrk="1" hangingPunct="1"/>
            <a:r>
              <a:rPr lang="en-US" altLang="en-US" sz="1400" dirty="0">
                <a:solidFill>
                  <a:schemeClr val="tx2"/>
                </a:solidFill>
                <a:latin typeface="Verdana" panose="020B0604030504040204" pitchFamily="34" charset="0"/>
              </a:rPr>
              <a:t>the others</a:t>
            </a: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685800" y="4876801"/>
            <a:ext cx="10896600" cy="100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Kleene’s Theorem: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 dirty="0">
                <a:latin typeface="Verdana" panose="020B0604030504040204" pitchFamily="34" charset="0"/>
              </a:rPr>
              <a:t>For every regular expression, there is a deterministic finite-state automaton that defines the same language,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23998947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>
                <a:cs typeface="Times New Roman" panose="02020603050405020304" pitchFamily="18" charset="0"/>
              </a:rPr>
              <a:t>§13.1 </a:t>
            </a:r>
            <a:r>
              <a:rPr lang="en-US" altLang="en-US" dirty="0">
                <a:cs typeface="Times New Roman" panose="02020603050405020304" pitchFamily="18" charset="0"/>
              </a:rPr>
              <a:t>– Languages &amp; Grammars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Phrase-Structure Grammars</a:t>
            </a:r>
          </a:p>
          <a:p>
            <a:r>
              <a:rPr lang="en-US" altLang="en-US"/>
              <a:t>Types of Phrase-Structure Grammars</a:t>
            </a:r>
          </a:p>
          <a:p>
            <a:r>
              <a:rPr lang="en-US" altLang="en-US"/>
              <a:t>Derivation Trees</a:t>
            </a:r>
          </a:p>
          <a:p>
            <a:r>
              <a:rPr lang="en-US" altLang="en-US"/>
              <a:t>Backus-Naur Form</a:t>
            </a:r>
          </a:p>
        </p:txBody>
      </p:sp>
    </p:spTree>
    <p:extLst>
      <p:ext uri="{BB962C8B-B14F-4D97-AF65-F5344CB8AC3E}">
        <p14:creationId xmlns:p14="http://schemas.microsoft.com/office/powerpoint/2010/main" val="387114596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Finite (State) Automata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0896600" cy="4648200"/>
          </a:xfrm>
        </p:spPr>
        <p:txBody>
          <a:bodyPr/>
          <a:lstStyle/>
          <a:p>
            <a:r>
              <a:rPr lang="en-US" altLang="en-US" sz="2800" dirty="0"/>
              <a:t>A FA is similar to a compiler in that: </a:t>
            </a:r>
          </a:p>
          <a:p>
            <a:pPr lvl="1"/>
            <a:r>
              <a:rPr lang="en-US" altLang="en-US" sz="2400" dirty="0"/>
              <a:t>A compiler recognizes legal </a:t>
            </a:r>
            <a:r>
              <a:rPr lang="en-US" altLang="en-US" sz="2400" i="1" dirty="0"/>
              <a:t>programs</a:t>
            </a:r>
            <a:r>
              <a:rPr lang="en-US" altLang="en-US" sz="2400" dirty="0"/>
              <a:t> in some (source) language.</a:t>
            </a:r>
          </a:p>
          <a:p>
            <a:pPr lvl="1"/>
            <a:r>
              <a:rPr lang="en-US" altLang="en-US" sz="2400" dirty="0"/>
              <a:t>A finite-state machine recognizes legal </a:t>
            </a:r>
            <a:r>
              <a:rPr lang="en-US" altLang="en-US" sz="2400" i="1" dirty="0"/>
              <a:t>strings</a:t>
            </a:r>
            <a:r>
              <a:rPr lang="en-US" altLang="en-US" sz="2400" dirty="0"/>
              <a:t> in some language. </a:t>
            </a:r>
          </a:p>
          <a:p>
            <a:r>
              <a:rPr lang="en-US" altLang="en-US" sz="2800" dirty="0"/>
              <a:t>Example: </a:t>
            </a:r>
            <a:r>
              <a:rPr lang="en-US" altLang="en-US" sz="2800" dirty="0" smtClean="0"/>
              <a:t>Java </a:t>
            </a:r>
            <a:r>
              <a:rPr lang="en-US" altLang="en-US" sz="2800" dirty="0"/>
              <a:t>Identifiers</a:t>
            </a:r>
          </a:p>
          <a:p>
            <a:pPr lvl="1"/>
            <a:r>
              <a:rPr lang="en-US" altLang="en-US" sz="2400" dirty="0"/>
              <a:t>sequences of one or more letters or digits, </a:t>
            </a:r>
            <a:br>
              <a:rPr lang="en-US" altLang="en-US" sz="2400" dirty="0"/>
            </a:br>
            <a:r>
              <a:rPr lang="en-US" altLang="en-US" sz="2400" dirty="0"/>
              <a:t>starting with a letter:</a:t>
            </a:r>
          </a:p>
        </p:txBody>
      </p:sp>
      <p:sp>
        <p:nvSpPr>
          <p:cNvPr id="260100" name="Freeform 4"/>
          <p:cNvSpPr>
            <a:spLocks/>
          </p:cNvSpPr>
          <p:nvPr/>
        </p:nvSpPr>
        <p:spPr bwMode="auto">
          <a:xfrm>
            <a:off x="5080000" y="5337176"/>
            <a:ext cx="1625600" cy="149225"/>
          </a:xfrm>
          <a:custGeom>
            <a:avLst/>
            <a:gdLst>
              <a:gd name="T0" fmla="*/ 0 w 1024"/>
              <a:gd name="T1" fmla="*/ 94 h 94"/>
              <a:gd name="T2" fmla="*/ 512 w 1024"/>
              <a:gd name="T3" fmla="*/ 1 h 94"/>
              <a:gd name="T4" fmla="*/ 1024 w 1024"/>
              <a:gd name="T5" fmla="*/ 9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4" h="94">
                <a:moveTo>
                  <a:pt x="0" y="94"/>
                </a:moveTo>
                <a:cubicBezTo>
                  <a:pt x="85" y="78"/>
                  <a:pt x="341" y="2"/>
                  <a:pt x="512" y="1"/>
                </a:cubicBezTo>
                <a:cubicBezTo>
                  <a:pt x="683" y="0"/>
                  <a:pt x="917" y="72"/>
                  <a:pt x="1024" y="9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5486400" y="4876800"/>
            <a:ext cx="80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letter</a:t>
            </a:r>
          </a:p>
        </p:txBody>
      </p:sp>
      <p:grpSp>
        <p:nvGrpSpPr>
          <p:cNvPr id="260102" name="Group 6"/>
          <p:cNvGrpSpPr>
            <a:grpSpLocks/>
          </p:cNvGrpSpPr>
          <p:nvPr/>
        </p:nvGrpSpPr>
        <p:grpSpPr bwMode="auto">
          <a:xfrm>
            <a:off x="6705600" y="5181600"/>
            <a:ext cx="762000" cy="762000"/>
            <a:chOff x="3264" y="2112"/>
            <a:chExt cx="480" cy="480"/>
          </a:xfrm>
        </p:grpSpPr>
        <p:sp>
          <p:nvSpPr>
            <p:cNvPr id="260103" name="Oval 7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04" name="Oval 8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0105" name="Oval 9"/>
          <p:cNvSpPr>
            <a:spLocks noChangeArrowheads="1"/>
          </p:cNvSpPr>
          <p:nvPr/>
        </p:nvSpPr>
        <p:spPr bwMode="auto">
          <a:xfrm>
            <a:off x="4495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6" name="Line 10"/>
          <p:cNvSpPr>
            <a:spLocks noChangeShapeType="1"/>
          </p:cNvSpPr>
          <p:nvPr/>
        </p:nvSpPr>
        <p:spPr bwMode="auto">
          <a:xfrm flipV="1">
            <a:off x="4114800" y="5715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0107" name="Freeform 11"/>
          <p:cNvSpPr>
            <a:spLocks/>
          </p:cNvSpPr>
          <p:nvPr/>
        </p:nvSpPr>
        <p:spPr bwMode="auto">
          <a:xfrm>
            <a:off x="6664325" y="4365625"/>
            <a:ext cx="901700" cy="850900"/>
          </a:xfrm>
          <a:custGeom>
            <a:avLst/>
            <a:gdLst>
              <a:gd name="T0" fmla="*/ 400 w 568"/>
              <a:gd name="T1" fmla="*/ 536 h 536"/>
              <a:gd name="T2" fmla="*/ 544 w 568"/>
              <a:gd name="T3" fmla="*/ 200 h 536"/>
              <a:gd name="T4" fmla="*/ 256 w 568"/>
              <a:gd name="T5" fmla="*/ 8 h 536"/>
              <a:gd name="T6" fmla="*/ 16 w 568"/>
              <a:gd name="T7" fmla="*/ 248 h 536"/>
              <a:gd name="T8" fmla="*/ 160 w 568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" h="536">
                <a:moveTo>
                  <a:pt x="400" y="536"/>
                </a:moveTo>
                <a:cubicBezTo>
                  <a:pt x="424" y="480"/>
                  <a:pt x="568" y="288"/>
                  <a:pt x="544" y="200"/>
                </a:cubicBezTo>
                <a:cubicBezTo>
                  <a:pt x="520" y="112"/>
                  <a:pt x="344" y="0"/>
                  <a:pt x="256" y="8"/>
                </a:cubicBezTo>
                <a:cubicBezTo>
                  <a:pt x="168" y="16"/>
                  <a:pt x="32" y="160"/>
                  <a:pt x="16" y="248"/>
                </a:cubicBezTo>
                <a:cubicBezTo>
                  <a:pt x="0" y="336"/>
                  <a:pt x="80" y="436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7642226" y="4495800"/>
            <a:ext cx="157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letter | digit</a:t>
            </a:r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4632326" y="52990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S</a:t>
            </a:r>
          </a:p>
        </p:txBody>
      </p:sp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6910388" y="53340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98269135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Finite Automaton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3429000" y="3124201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3200400" y="19812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4419601" y="1371601"/>
            <a:ext cx="9845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Input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7315200" y="3886200"/>
            <a:ext cx="304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7239000" y="4038600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7" name="Rectangle 9"/>
          <p:cNvSpPr>
            <a:spLocks noChangeArrowheads="1"/>
          </p:cNvSpPr>
          <p:nvPr/>
        </p:nvSpPr>
        <p:spPr bwMode="auto">
          <a:xfrm>
            <a:off x="7162800" y="3352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8" name="Text Box 10"/>
          <p:cNvSpPr txBox="1">
            <a:spLocks noChangeArrowheads="1"/>
          </p:cNvSpPr>
          <p:nvPr/>
        </p:nvSpPr>
        <p:spPr bwMode="auto">
          <a:xfrm>
            <a:off x="7315200" y="3429001"/>
            <a:ext cx="1447832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“Accept”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    or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“Reject”</a:t>
            </a:r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4343400" y="2057401"/>
            <a:ext cx="1101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String</a:t>
            </a:r>
          </a:p>
        </p:txBody>
      </p:sp>
      <p:sp>
        <p:nvSpPr>
          <p:cNvPr id="283660" name="Text Box 12"/>
          <p:cNvSpPr txBox="1">
            <a:spLocks noChangeArrowheads="1"/>
          </p:cNvSpPr>
          <p:nvPr/>
        </p:nvSpPr>
        <p:spPr bwMode="auto">
          <a:xfrm>
            <a:off x="3810001" y="3810001"/>
            <a:ext cx="1739579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Finite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Automaton</a:t>
            </a:r>
          </a:p>
        </p:txBody>
      </p:sp>
      <p:sp>
        <p:nvSpPr>
          <p:cNvPr id="283661" name="Line 13"/>
          <p:cNvSpPr>
            <a:spLocks noChangeShapeType="1"/>
          </p:cNvSpPr>
          <p:nvPr/>
        </p:nvSpPr>
        <p:spPr bwMode="auto">
          <a:xfrm>
            <a:off x="5024438" y="26685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2" name="Line 14"/>
          <p:cNvSpPr>
            <a:spLocks noChangeShapeType="1"/>
          </p:cNvSpPr>
          <p:nvPr/>
        </p:nvSpPr>
        <p:spPr bwMode="auto">
          <a:xfrm>
            <a:off x="67056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3" name="Text Box 15"/>
          <p:cNvSpPr txBox="1">
            <a:spLocks noChangeArrowheads="1"/>
          </p:cNvSpPr>
          <p:nvPr/>
        </p:nvSpPr>
        <p:spPr bwMode="auto">
          <a:xfrm>
            <a:off x="7543800" y="2819401"/>
            <a:ext cx="1204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1750314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Finite State Automata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A finite state automation over an alphabet is illustrated by a </a:t>
            </a:r>
            <a:r>
              <a:rPr lang="en-US" altLang="en-US" b="1" dirty="0">
                <a:latin typeface="Arial" panose="020B0604020202020204" pitchFamily="34" charset="0"/>
              </a:rPr>
              <a:t>state diagram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 a directed graph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 edges are labeled with elements of alphabet,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some nodes (or </a:t>
            </a:r>
            <a:r>
              <a:rPr lang="en-US" altLang="en-US" i="1" dirty="0">
                <a:latin typeface="Arial" panose="020B0604020202020204" pitchFamily="34" charset="0"/>
              </a:rPr>
              <a:t>states</a:t>
            </a:r>
            <a:r>
              <a:rPr lang="en-US" altLang="en-US" dirty="0">
                <a:latin typeface="Arial" panose="020B0604020202020204" pitchFamily="34" charset="0"/>
              </a:rPr>
              <a:t>), marked as final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one node marked as start state</a:t>
            </a:r>
          </a:p>
          <a:p>
            <a:pPr lvl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089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Nondeterministic Finite Automata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363200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2400" dirty="0"/>
              <a:t>A </a:t>
            </a:r>
            <a:r>
              <a:rPr lang="en-US" altLang="en-US" sz="2400" b="1" dirty="0"/>
              <a:t>nondeterministic finite automaton</a:t>
            </a:r>
            <a:r>
              <a:rPr lang="en-US" altLang="en-US" sz="2400" dirty="0"/>
              <a:t> (NFA) is a mathematical model </a:t>
            </a:r>
            <a:r>
              <a:rPr lang="en-US" altLang="en-US" sz="2400" dirty="0" smtClean="0"/>
              <a:t>denoted by the 5-tuple (S, </a:t>
            </a:r>
            <a:r>
              <a:rPr lang="en-US" altLang="en-US" sz="2400" dirty="0" smtClean="0">
                <a:latin typeface="Symbol" panose="05050102010706020507" pitchFamily="18" charset="2"/>
              </a:rPr>
              <a:t>S, </a:t>
            </a:r>
            <a:r>
              <a:rPr lang="el-GR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2400" dirty="0" smtClean="0"/>
              <a:t>s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,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 smtClean="0"/>
              <a:t>F) where</a:t>
            </a:r>
            <a:endParaRPr lang="en-US" altLang="en-US" sz="2400" dirty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/>
              <a:t>S is a </a:t>
            </a:r>
            <a:r>
              <a:rPr lang="en-US" altLang="en-US" sz="2400" u="sng" dirty="0"/>
              <a:t>set of states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>
                <a:latin typeface="Symbol" panose="05050102010706020507" pitchFamily="18" charset="2"/>
              </a:rPr>
              <a:t>S </a:t>
            </a:r>
            <a:r>
              <a:rPr lang="en-US" altLang="en-US" sz="2400" dirty="0" smtClean="0"/>
              <a:t>is an input </a:t>
            </a:r>
            <a:r>
              <a:rPr lang="en-US" altLang="en-US" sz="2400" u="sng" dirty="0" smtClean="0"/>
              <a:t>alphabet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l-GR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δ </a:t>
            </a:r>
            <a:r>
              <a:rPr lang="en-US" altLang="en-US" sz="2400" dirty="0" smtClean="0"/>
              <a:t>is a </a:t>
            </a:r>
            <a:r>
              <a:rPr lang="en-US" altLang="en-US" sz="2400" u="sng" dirty="0"/>
              <a:t>transition function </a:t>
            </a:r>
            <a:r>
              <a:rPr lang="en-US" altLang="en-US" sz="2400" dirty="0"/>
              <a:t>that maps state/symbol pairs to a set of states: </a:t>
            </a:r>
          </a:p>
          <a:p>
            <a:pPr marL="1371600" lvl="2" indent="-457200" eaLnBrk="1" hangingPunct="1">
              <a:lnSpc>
                <a:spcPct val="90000"/>
              </a:lnSpc>
              <a:buNone/>
            </a:pPr>
            <a:r>
              <a:rPr lang="en-US" altLang="en-US" b="1" dirty="0" smtClean="0"/>
              <a:t>S x {</a:t>
            </a:r>
            <a:r>
              <a:rPr lang="en-US" altLang="en-US" b="1" dirty="0" smtClean="0">
                <a:latin typeface="Symbol" panose="05050102010706020507" pitchFamily="18" charset="2"/>
              </a:rPr>
              <a:t>S</a:t>
            </a:r>
            <a:r>
              <a:rPr lang="en-US" altLang="en-US" b="1" dirty="0" smtClean="0"/>
              <a:t> + </a:t>
            </a:r>
            <a:r>
              <a:rPr lang="en-US" altLang="en-US" b="1" dirty="0" smtClean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b="1" dirty="0" smtClean="0"/>
              <a:t>} </a:t>
            </a:r>
            <a:r>
              <a:rPr lang="en-US" altLang="en-US" b="1" dirty="0" smtClean="0">
                <a:sym typeface="Wingdings" panose="05000000000000000000" pitchFamily="2" charset="2"/>
              </a:rPr>
              <a:t> set of 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/>
              <a:t>s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∈ S is a special state </a:t>
            </a:r>
            <a:r>
              <a:rPr lang="en-US" altLang="en-US" sz="2400" dirty="0" smtClean="0"/>
              <a:t>called </a:t>
            </a:r>
            <a:r>
              <a:rPr lang="en-US" altLang="en-US" sz="2400" dirty="0"/>
              <a:t>the </a:t>
            </a:r>
            <a:r>
              <a:rPr lang="en-US" altLang="en-US" sz="2400" u="sng" dirty="0"/>
              <a:t>start state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/>
              <a:t>F </a:t>
            </a:r>
            <a:r>
              <a:rPr lang="en-US" altLang="en-US" sz="2400" dirty="0" smtClean="0">
                <a:sym typeface="Symbol" panose="05050102010706020507" pitchFamily="18" charset="2"/>
              </a:rPr>
              <a:t> S is a set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of </a:t>
            </a:r>
            <a:r>
              <a:rPr lang="en-US" altLang="en-US" sz="2400" u="sng" dirty="0" smtClean="0"/>
              <a:t>accepting </a:t>
            </a:r>
            <a:r>
              <a:rPr lang="en-US" altLang="en-US" sz="2400" u="sng" dirty="0"/>
              <a:t>states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2800" dirty="0"/>
              <a:t>INPUT: string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2800" dirty="0"/>
              <a:t>OUTPUT: yes or no</a:t>
            </a:r>
          </a:p>
        </p:txBody>
      </p:sp>
    </p:spTree>
    <p:extLst>
      <p:ext uri="{BB962C8B-B14F-4D97-AF65-F5344CB8AC3E}">
        <p14:creationId xmlns:p14="http://schemas.microsoft.com/office/powerpoint/2010/main" val="16078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Transition Graph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NFA can be diagrammatically represented by a labeled directed graph called a </a:t>
            </a:r>
            <a:r>
              <a:rPr lang="en-US" altLang="en-US" i="1"/>
              <a:t>transition graph</a:t>
            </a:r>
            <a:endParaRPr lang="en-US" altLang="en-US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32766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dirty="0"/>
              <a:t>0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286000" y="4953001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start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1981200" y="5257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581400" y="5257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038601" y="495776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48768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</a:t>
            </a: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8077200" y="51054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</a:t>
            </a: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5181600" y="5257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Freeform 14"/>
          <p:cNvSpPr>
            <a:spLocks/>
          </p:cNvSpPr>
          <p:nvPr/>
        </p:nvSpPr>
        <p:spPr bwMode="auto">
          <a:xfrm>
            <a:off x="3429001" y="4724401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6781800" y="5257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6477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5638801" y="4953001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7239001" y="4953001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3505201" y="4419601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9719" name="Freeform 23"/>
          <p:cNvSpPr>
            <a:spLocks/>
          </p:cNvSpPr>
          <p:nvPr/>
        </p:nvSpPr>
        <p:spPr bwMode="auto">
          <a:xfrm rot="10800000" flipH="1">
            <a:off x="3429000" y="5324476"/>
            <a:ext cx="457200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3505201" y="57292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8686801" y="4495800"/>
            <a:ext cx="180690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ym typeface="Symbol" panose="05050102010706020507" pitchFamily="18" charset="2"/>
              </a:rPr>
              <a:t>S </a:t>
            </a:r>
            <a:r>
              <a:rPr lang="en-US" altLang="en-US">
                <a:sym typeface="Symbol" panose="05050102010706020507" pitchFamily="18" charset="2"/>
              </a:rPr>
              <a:t>= {0,1,2,3}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 = {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,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}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 baseline="-25000">
                <a:sym typeface="Symbol" panose="05050102010706020507" pitchFamily="18" charset="2"/>
              </a:rPr>
              <a:t>0 </a:t>
            </a:r>
            <a:r>
              <a:rPr lang="en-US" altLang="en-US">
                <a:sym typeface="Symbol" panose="05050102010706020507" pitchFamily="18" charset="2"/>
              </a:rPr>
              <a:t>= 0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F </a:t>
            </a:r>
            <a:r>
              <a:rPr lang="en-US" altLang="en-US">
                <a:sym typeface="Symbol" panose="05050102010706020507" pitchFamily="18" charset="2"/>
              </a:rPr>
              <a:t>= {3}</a:t>
            </a:r>
          </a:p>
        </p:txBody>
      </p:sp>
    </p:spTree>
    <p:extLst>
      <p:ext uri="{BB962C8B-B14F-4D97-AF65-F5344CB8AC3E}">
        <p14:creationId xmlns:p14="http://schemas.microsoft.com/office/powerpoint/2010/main" val="1210304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Transition Table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mapping </a:t>
            </a:r>
            <a:r>
              <a:rPr lang="en-US" altLang="en-US">
                <a:sym typeface="Symbol" panose="05050102010706020507" pitchFamily="18" charset="2"/>
              </a:rPr>
              <a:t></a:t>
            </a:r>
            <a:r>
              <a:rPr lang="en-US" altLang="en-US"/>
              <a:t> of an NFA can be represented in a </a:t>
            </a:r>
            <a:r>
              <a:rPr lang="en-US" altLang="en-US" i="1"/>
              <a:t>transition table</a:t>
            </a:r>
            <a:endParaRPr lang="en-US" altLang="en-US"/>
          </a:p>
        </p:txBody>
      </p:sp>
      <p:graphicFrame>
        <p:nvGraphicFramePr>
          <p:cNvPr id="30777" name="Group 57"/>
          <p:cNvGraphicFramePr>
            <a:graphicFrameLocks noGrp="1"/>
          </p:cNvGraphicFramePr>
          <p:nvPr/>
        </p:nvGraphicFramePr>
        <p:xfrm>
          <a:off x="5562600" y="3505200"/>
          <a:ext cx="4343400" cy="264033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24601204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31283463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380565754"/>
                    </a:ext>
                  </a:extLst>
                </a:gridCol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State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Input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/>
                      </a:r>
                      <a:b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Input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/>
                      </a:r>
                      <a:b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54497"/>
                  </a:ext>
                </a:extLst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{0, 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{0}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141077"/>
                  </a:ext>
                </a:extLst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616716"/>
                  </a:ext>
                </a:extLst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083973"/>
                  </a:ext>
                </a:extLst>
              </a:tr>
            </a:tbl>
          </a:graphicData>
        </a:graphic>
      </p:graphicFrame>
      <p:sp>
        <p:nvSpPr>
          <p:cNvPr id="30778" name="Rectangle 58"/>
          <p:cNvSpPr>
            <a:spLocks noChangeArrowheads="1"/>
          </p:cNvSpPr>
          <p:nvPr/>
        </p:nvSpPr>
        <p:spPr bwMode="auto">
          <a:xfrm>
            <a:off x="2189163" y="3886201"/>
            <a:ext cx="255871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ym typeface="Symbol" panose="05050102010706020507" pitchFamily="18" charset="2"/>
              </a:rPr>
              <a:t>(0,</a:t>
            </a:r>
            <a:r>
              <a:rPr lang="en-US" altLang="en-US" sz="3200" b="1"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3200">
                <a:sym typeface="Symbol" panose="05050102010706020507" pitchFamily="18" charset="2"/>
              </a:rPr>
              <a:t>) = {0,1}</a:t>
            </a:r>
            <a:br>
              <a:rPr lang="en-US" altLang="en-US" sz="3200">
                <a:sym typeface="Symbol" panose="05050102010706020507" pitchFamily="18" charset="2"/>
              </a:rPr>
            </a:br>
            <a:r>
              <a:rPr lang="en-US" altLang="en-US" sz="3200">
                <a:sym typeface="Symbol" panose="05050102010706020507" pitchFamily="18" charset="2"/>
              </a:rPr>
              <a:t>(0,</a:t>
            </a:r>
            <a:r>
              <a:rPr lang="en-US" altLang="en-US" sz="3200" b="1"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) = {0}</a:t>
            </a:r>
            <a:br>
              <a:rPr lang="en-US" altLang="en-US" sz="3200">
                <a:sym typeface="Symbol" panose="05050102010706020507" pitchFamily="18" charset="2"/>
              </a:rPr>
            </a:br>
            <a:r>
              <a:rPr lang="en-US" altLang="en-US" sz="3200">
                <a:sym typeface="Symbol" panose="05050102010706020507" pitchFamily="18" charset="2"/>
              </a:rPr>
              <a:t>(1,</a:t>
            </a:r>
            <a:r>
              <a:rPr lang="en-US" altLang="en-US" sz="3200" b="1"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) = {2}</a:t>
            </a:r>
            <a:br>
              <a:rPr lang="en-US" altLang="en-US" sz="3200">
                <a:sym typeface="Symbol" panose="05050102010706020507" pitchFamily="18" charset="2"/>
              </a:rPr>
            </a:br>
            <a:r>
              <a:rPr lang="en-US" altLang="en-US" sz="3200">
                <a:sym typeface="Symbol" panose="05050102010706020507" pitchFamily="18" charset="2"/>
              </a:rPr>
              <a:t>(2,</a:t>
            </a:r>
            <a:r>
              <a:rPr lang="en-US" altLang="en-US" sz="3200" b="1"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sz="3200">
                <a:sym typeface="Symbol" panose="05050102010706020507" pitchFamily="18" charset="2"/>
              </a:rPr>
              <a:t>) = {3}</a:t>
            </a:r>
          </a:p>
        </p:txBody>
      </p:sp>
      <p:sp>
        <p:nvSpPr>
          <p:cNvPr id="30779" name="Line 59"/>
          <p:cNvSpPr>
            <a:spLocks noChangeShapeType="1"/>
          </p:cNvSpPr>
          <p:nvPr/>
        </p:nvSpPr>
        <p:spPr bwMode="auto">
          <a:xfrm>
            <a:off x="4648200" y="48768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5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Language Defined by an NFA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An NFA </a:t>
            </a:r>
            <a:r>
              <a:rPr lang="en-US" altLang="en-US" sz="2800" i="1"/>
              <a:t>accepts</a:t>
            </a:r>
            <a:r>
              <a:rPr lang="en-US" altLang="en-US" sz="2800"/>
              <a:t> an input string </a:t>
            </a:r>
            <a:r>
              <a:rPr lang="en-US" altLang="en-US" sz="2800" i="1"/>
              <a:t>x</a:t>
            </a:r>
            <a:r>
              <a:rPr lang="en-US" altLang="en-US" sz="2800"/>
              <a:t> if and only if there is some path with edges labeled with symbols from </a:t>
            </a:r>
            <a:r>
              <a:rPr lang="en-US" altLang="en-US" sz="2800" i="1"/>
              <a:t>x</a:t>
            </a:r>
            <a:r>
              <a:rPr lang="en-US" altLang="en-US" sz="2800"/>
              <a:t> in sequence from the start state to some accepting state in the transition graph</a:t>
            </a:r>
          </a:p>
          <a:p>
            <a:r>
              <a:rPr lang="en-US" altLang="en-US" sz="2800"/>
              <a:t>A state transition from one state to another on the path is called a </a:t>
            </a:r>
            <a:r>
              <a:rPr lang="en-US" altLang="en-US" sz="2800" i="1"/>
              <a:t>move</a:t>
            </a:r>
            <a:endParaRPr lang="en-US" altLang="en-US" sz="2800"/>
          </a:p>
          <a:p>
            <a:r>
              <a:rPr lang="en-US" altLang="en-US" sz="2800"/>
              <a:t>The </a:t>
            </a:r>
            <a:r>
              <a:rPr lang="en-US" altLang="en-US" sz="2800" i="1"/>
              <a:t>language defined by</a:t>
            </a:r>
            <a:r>
              <a:rPr lang="en-US" altLang="en-US" sz="2800"/>
              <a:t> an NFA is the set of input strings it accepts, such as (</a:t>
            </a:r>
            <a:r>
              <a:rPr lang="en-US" altLang="en-US" sz="2800" b="1">
                <a:latin typeface="Courier New" panose="02070309020205020404" pitchFamily="49" charset="0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800" b="1">
                <a:latin typeface="Courier New" panose="02070309020205020404" pitchFamily="49" charset="0"/>
              </a:rPr>
              <a:t>b</a:t>
            </a:r>
            <a:r>
              <a:rPr lang="en-US" altLang="en-US" sz="2800"/>
              <a:t>)*</a:t>
            </a:r>
            <a:r>
              <a:rPr lang="en-US" altLang="en-US" sz="2800" b="1">
                <a:latin typeface="Courier New" panose="02070309020205020404" pitchFamily="49" charset="0"/>
              </a:rPr>
              <a:t>abb</a:t>
            </a:r>
            <a:r>
              <a:rPr lang="en-US" altLang="en-US" sz="2800"/>
              <a:t> for the example NFA</a:t>
            </a:r>
          </a:p>
        </p:txBody>
      </p:sp>
    </p:spTree>
    <p:extLst>
      <p:ext uri="{BB962C8B-B14F-4D97-AF65-F5344CB8AC3E}">
        <p14:creationId xmlns:p14="http://schemas.microsoft.com/office/powerpoint/2010/main" val="3797031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34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92451"/>
              </p:ext>
            </p:extLst>
          </p:nvPr>
        </p:nvGraphicFramePr>
        <p:xfrm>
          <a:off x="5945730" y="1738314"/>
          <a:ext cx="3352800" cy="22860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400" dirty="0" smtClean="0">
                          <a:sym typeface="Symbol" panose="05050102010706020507" pitchFamily="18" charset="2"/>
                        </a:rPr>
                        <a:t></a:t>
                      </a:r>
                      <a:endParaRPr lang="en-US" altLang="en-US" sz="2400" dirty="0"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96" name="Text Box 155"/>
          <p:cNvSpPr txBox="1">
            <a:spLocks noChangeArrowheads="1"/>
          </p:cNvSpPr>
          <p:nvPr/>
        </p:nvSpPr>
        <p:spPr bwMode="auto">
          <a:xfrm>
            <a:off x="6324600" y="1178039"/>
            <a:ext cx="2270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Transition Table:</a:t>
            </a:r>
          </a:p>
        </p:txBody>
      </p:sp>
      <p:sp>
        <p:nvSpPr>
          <p:cNvPr id="36897" name="Oval 156"/>
          <p:cNvSpPr>
            <a:spLocks noChangeArrowheads="1"/>
          </p:cNvSpPr>
          <p:nvPr/>
        </p:nvSpPr>
        <p:spPr bwMode="auto">
          <a:xfrm>
            <a:off x="26670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6898" name="Oval 159"/>
          <p:cNvSpPr>
            <a:spLocks noChangeArrowheads="1"/>
          </p:cNvSpPr>
          <p:nvPr/>
        </p:nvSpPr>
        <p:spPr bwMode="auto">
          <a:xfrm>
            <a:off x="3429000" y="2362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1</a:t>
            </a:r>
          </a:p>
        </p:txBody>
      </p:sp>
      <p:sp>
        <p:nvSpPr>
          <p:cNvPr id="36899" name="Oval 160"/>
          <p:cNvSpPr>
            <a:spLocks noChangeArrowheads="1"/>
          </p:cNvSpPr>
          <p:nvPr/>
        </p:nvSpPr>
        <p:spPr bwMode="auto">
          <a:xfrm>
            <a:off x="4191000" y="2362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6900" name="Oval 161"/>
          <p:cNvSpPr>
            <a:spLocks noChangeArrowheads="1"/>
          </p:cNvSpPr>
          <p:nvPr/>
        </p:nvSpPr>
        <p:spPr bwMode="auto">
          <a:xfrm>
            <a:off x="4953000" y="2362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6901" name="Line 162"/>
          <p:cNvSpPr>
            <a:spLocks noChangeShapeType="1"/>
          </p:cNvSpPr>
          <p:nvPr/>
        </p:nvSpPr>
        <p:spPr bwMode="auto">
          <a:xfrm>
            <a:off x="29718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Line 164"/>
          <p:cNvSpPr>
            <a:spLocks noChangeShapeType="1"/>
          </p:cNvSpPr>
          <p:nvPr/>
        </p:nvSpPr>
        <p:spPr bwMode="auto">
          <a:xfrm>
            <a:off x="37338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Line 165"/>
          <p:cNvSpPr>
            <a:spLocks noChangeShapeType="1"/>
          </p:cNvSpPr>
          <p:nvPr/>
        </p:nvSpPr>
        <p:spPr bwMode="auto">
          <a:xfrm>
            <a:off x="44958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904" name="AutoShape 168"/>
          <p:cNvCxnSpPr>
            <a:cxnSpLocks noChangeShapeType="1"/>
            <a:stCxn id="36897" idx="3"/>
            <a:endCxn id="36897" idx="5"/>
          </p:cNvCxnSpPr>
          <p:nvPr/>
        </p:nvCxnSpPr>
        <p:spPr bwMode="auto">
          <a:xfrm rot="16200000" flipH="1">
            <a:off x="2818606" y="2515394"/>
            <a:ext cx="1588" cy="215900"/>
          </a:xfrm>
          <a:prstGeom prst="curvedConnector3">
            <a:avLst>
              <a:gd name="adj1" fmla="val 172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5" name="AutoShape 169"/>
          <p:cNvCxnSpPr>
            <a:cxnSpLocks noChangeShapeType="1"/>
            <a:stCxn id="36897" idx="7"/>
            <a:endCxn id="36900" idx="1"/>
          </p:cNvCxnSpPr>
          <p:nvPr/>
        </p:nvCxnSpPr>
        <p:spPr bwMode="auto">
          <a:xfrm rot="5400000" flipV="1">
            <a:off x="3961606" y="1372394"/>
            <a:ext cx="1588" cy="2070100"/>
          </a:xfrm>
          <a:prstGeom prst="curvedConnector3">
            <a:avLst>
              <a:gd name="adj1" fmla="val -172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6" name="Text Box 170"/>
          <p:cNvSpPr txBox="1">
            <a:spLocks noChangeArrowheads="1"/>
          </p:cNvSpPr>
          <p:nvPr/>
        </p:nvSpPr>
        <p:spPr bwMode="auto">
          <a:xfrm>
            <a:off x="2469705" y="2881314"/>
            <a:ext cx="551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a,b</a:t>
            </a:r>
          </a:p>
        </p:txBody>
      </p:sp>
      <p:sp>
        <p:nvSpPr>
          <p:cNvPr id="36907" name="Text Box 171"/>
          <p:cNvSpPr txBox="1">
            <a:spLocks noChangeArrowheads="1"/>
          </p:cNvSpPr>
          <p:nvPr/>
        </p:nvSpPr>
        <p:spPr bwMode="auto">
          <a:xfrm>
            <a:off x="2964533" y="2424114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36908" name="Text Box 172"/>
          <p:cNvSpPr txBox="1">
            <a:spLocks noChangeArrowheads="1"/>
          </p:cNvSpPr>
          <p:nvPr/>
        </p:nvSpPr>
        <p:spPr bwMode="auto">
          <a:xfrm>
            <a:off x="3716923" y="24241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36909" name="Text Box 173"/>
          <p:cNvSpPr txBox="1">
            <a:spLocks noChangeArrowheads="1"/>
          </p:cNvSpPr>
          <p:nvPr/>
        </p:nvSpPr>
        <p:spPr bwMode="auto">
          <a:xfrm>
            <a:off x="4478923" y="24241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36910" name="Text Box 174"/>
          <p:cNvSpPr txBox="1">
            <a:spLocks noChangeArrowheads="1"/>
          </p:cNvSpPr>
          <p:nvPr/>
        </p:nvSpPr>
        <p:spPr bwMode="auto">
          <a:xfrm>
            <a:off x="3650341" y="1809751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</a:t>
            </a:r>
          </a:p>
        </p:txBody>
      </p:sp>
      <p:sp>
        <p:nvSpPr>
          <p:cNvPr id="36911" name="Text Box 175"/>
          <p:cNvSpPr txBox="1">
            <a:spLocks noChangeArrowheads="1"/>
          </p:cNvSpPr>
          <p:nvPr/>
        </p:nvSpPr>
        <p:spPr bwMode="auto">
          <a:xfrm>
            <a:off x="1985462" y="3606078"/>
            <a:ext cx="18245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 = {0,1,2,3}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= 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Symbol" panose="05050102010706020507" pitchFamily="18" charset="2"/>
              </a:rPr>
              <a:t>S</a:t>
            </a:r>
            <a:r>
              <a:rPr lang="en-US" altLang="en-US" sz="2400" dirty="0"/>
              <a:t> = {</a:t>
            </a:r>
            <a:r>
              <a:rPr lang="en-US" altLang="en-US" sz="2400" dirty="0" err="1"/>
              <a:t>a,b</a:t>
            </a:r>
            <a:r>
              <a:rPr lang="en-US" altLang="en-US" sz="2400" dirty="0"/>
              <a:t>}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 = {3}</a:t>
            </a:r>
          </a:p>
        </p:txBody>
      </p:sp>
      <p:sp>
        <p:nvSpPr>
          <p:cNvPr id="36912" name="Text Box 177"/>
          <p:cNvSpPr txBox="1">
            <a:spLocks noChangeArrowheads="1"/>
          </p:cNvSpPr>
          <p:nvPr/>
        </p:nvSpPr>
        <p:spPr bwMode="auto">
          <a:xfrm>
            <a:off x="1985462" y="428555"/>
            <a:ext cx="79205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Example NFA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8200" y="4268809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language accepted by an NFA:  the set of strings it accepts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 example, the language accepted here is </a:t>
            </a:r>
            <a:r>
              <a:rPr lang="en-US" dirty="0" smtClean="0">
                <a:latin typeface="Calibri" panose="020F0502020204030204" pitchFamily="34" charset="0"/>
              </a:rPr>
              <a:t>(</a:t>
            </a:r>
            <a:r>
              <a:rPr lang="en-US" dirty="0" err="1" smtClean="0">
                <a:latin typeface="Calibri" panose="020F0502020204030204" pitchFamily="34" charset="0"/>
              </a:rPr>
              <a:t>a|b</a:t>
            </a:r>
            <a:r>
              <a:rPr lang="en-US" dirty="0" smtClean="0">
                <a:latin typeface="Calibri" panose="020F0502020204030204" pitchFamily="34" charset="0"/>
              </a:rPr>
              <a:t>)*(</a:t>
            </a:r>
            <a:r>
              <a:rPr lang="en-US" dirty="0" err="1" smtClean="0">
                <a:latin typeface="Calibri" panose="020F0502020204030204" pitchFamily="34" charset="0"/>
              </a:rPr>
              <a:t>abb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</a:rPr>
              <a:t>| </a:t>
            </a:r>
            <a:r>
              <a:rPr lang="en-US" altLang="en-US" smtClean="0">
                <a:latin typeface="Symbol" panose="05050102010706020507" pitchFamily="18" charset="2"/>
              </a:rPr>
              <a:t>e)</a:t>
            </a:r>
            <a:endParaRPr lang="en-US" altLang="en-US" dirty="0">
              <a:latin typeface="Symbol" panose="05050102010706020507" pitchFamily="18" charset="2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Deterministic Finite Automata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 </a:t>
            </a:r>
            <a:r>
              <a:rPr lang="en-US" altLang="en-US" sz="2800" i="1" dirty="0"/>
              <a:t>deterministic finite automaton</a:t>
            </a:r>
            <a:r>
              <a:rPr lang="en-US" altLang="en-US" sz="2800" dirty="0"/>
              <a:t> is a special case of an NFA</a:t>
            </a:r>
          </a:p>
          <a:p>
            <a:pPr lvl="1"/>
            <a:r>
              <a:rPr lang="en-US" altLang="en-US" sz="2400" dirty="0"/>
              <a:t>No state has an </a:t>
            </a:r>
            <a:r>
              <a:rPr lang="en-US" altLang="en-US" sz="2400" dirty="0" smtClean="0">
                <a:sym typeface="Symbol" panose="05050102010706020507" pitchFamily="18" charset="2"/>
              </a:rPr>
              <a:t>-move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For each state </a:t>
            </a:r>
            <a:r>
              <a:rPr lang="en-US" altLang="en-US" sz="2400" i="1" dirty="0"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 and input symbol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there is at most one edge labeled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leaving </a:t>
            </a:r>
            <a:r>
              <a:rPr lang="en-US" altLang="en-US" sz="2400" i="1" dirty="0">
                <a:sym typeface="Symbol" panose="05050102010706020507" pitchFamily="18" charset="2"/>
              </a:rPr>
              <a:t>s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Each entry in the transition table is a single state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At most one path exists to accept a string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Simulation algorithm is simple</a:t>
            </a:r>
          </a:p>
        </p:txBody>
      </p:sp>
    </p:spTree>
    <p:extLst>
      <p:ext uri="{BB962C8B-B14F-4D97-AF65-F5344CB8AC3E}">
        <p14:creationId xmlns:p14="http://schemas.microsoft.com/office/powerpoint/2010/main" val="897579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2254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000"/>
              <a:t>Computers as Transition Functions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0972800" cy="5029200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A computer (or really any physical system) can be modeled as having, at any given time, a specific state </a:t>
            </a:r>
            <a:r>
              <a:rPr lang="en-US" altLang="en-US" sz="2800" i="1" dirty="0" err="1" smtClean="0">
                <a:solidFill>
                  <a:srgbClr val="FF0000"/>
                </a:solidFill>
              </a:rPr>
              <a:t>s</a:t>
            </a:r>
            <a:r>
              <a:rPr lang="en-US" altLang="en-US" sz="28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800" i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from some (finite or infinite) </a:t>
            </a:r>
            <a:r>
              <a:rPr lang="en-US" altLang="en-US" sz="2800" i="1" dirty="0">
                <a:sym typeface="Symbol" panose="05050102010706020507" pitchFamily="18" charset="2"/>
              </a:rPr>
              <a:t>state space </a:t>
            </a:r>
            <a:r>
              <a:rPr lang="en-US" altLang="en-US" sz="2800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Also, at any time, the computer receives an </a:t>
            </a:r>
            <a:r>
              <a:rPr lang="en-US" altLang="en-US" sz="2800" i="1" dirty="0">
                <a:sym typeface="Symbol" panose="05050102010706020507" pitchFamily="18" charset="2"/>
              </a:rPr>
              <a:t>input symbol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 and produces an </a:t>
            </a:r>
            <a:r>
              <a:rPr lang="en-US" altLang="en-US" sz="2800" i="1" dirty="0">
                <a:sym typeface="Symbol" panose="05050102010706020507" pitchFamily="18" charset="2"/>
              </a:rPr>
              <a:t>output symbol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o</a:t>
            </a:r>
            <a:r>
              <a:rPr lang="en-US" alt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O</a:t>
            </a:r>
            <a:r>
              <a:rPr lang="en-US" altLang="en-US" sz="2800" dirty="0">
                <a:sym typeface="Symbol" panose="05050102010706020507" pitchFamily="18" charset="2"/>
              </a:rPr>
              <a:t>. 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and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sym typeface="Symbol" panose="05050102010706020507" pitchFamily="18" charset="2"/>
              </a:rPr>
              <a:t> are sets of symbols.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Each “symbol” can encode an arbitrary amount of data.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A computer can then be modeled as simply being a </a:t>
            </a:r>
            <a:r>
              <a:rPr lang="en-US" altLang="en-US" sz="2800" i="1" dirty="0">
                <a:sym typeface="Symbol" panose="05050102010706020507" pitchFamily="18" charset="2"/>
              </a:rPr>
              <a:t>transition function </a:t>
            </a:r>
            <a:r>
              <a:rPr lang="en-US" altLang="en-US" sz="2800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:</a:t>
            </a:r>
            <a:r>
              <a:rPr lang="en-US" altLang="en-US" sz="2800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en-US" sz="280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→ </a:t>
            </a:r>
            <a:r>
              <a:rPr lang="en-US" altLang="en-US" sz="280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en-US" sz="280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Given the old state, and the input, this tells us what the computer’s new state and its output will be a moment later.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Every model of computing we’ll discuss can be viewed as just being some special case of this general picture.</a:t>
            </a:r>
          </a:p>
        </p:txBody>
      </p:sp>
    </p:spTree>
    <p:extLst>
      <p:ext uri="{BB962C8B-B14F-4D97-AF65-F5344CB8AC3E}">
        <p14:creationId xmlns:p14="http://schemas.microsoft.com/office/powerpoint/2010/main" val="61834807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Transition Graph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2743201" y="4343401"/>
            <a:ext cx="992579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initial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state</a:t>
            </a:r>
            <a:endParaRPr lang="en-US" altLang="en-US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8001000" y="4343401"/>
            <a:ext cx="1731564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  accepting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  state</a:t>
            </a:r>
          </a:p>
        </p:txBody>
      </p:sp>
      <p:sp>
        <p:nvSpPr>
          <p:cNvPr id="284678" name="Line 6"/>
          <p:cNvSpPr>
            <a:spLocks noChangeShapeType="1"/>
          </p:cNvSpPr>
          <p:nvPr/>
        </p:nvSpPr>
        <p:spPr bwMode="auto">
          <a:xfrm flipV="1">
            <a:off x="4724400" y="4191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79" name="Line 7"/>
          <p:cNvSpPr>
            <a:spLocks noChangeShapeType="1"/>
          </p:cNvSpPr>
          <p:nvPr/>
        </p:nvSpPr>
        <p:spPr bwMode="auto">
          <a:xfrm flipV="1">
            <a:off x="6629400" y="396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4038601" y="5638801"/>
            <a:ext cx="9476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state</a:t>
            </a:r>
          </a:p>
        </p:txBody>
      </p:sp>
      <p:sp>
        <p:nvSpPr>
          <p:cNvPr id="284681" name="Text Box 9"/>
          <p:cNvSpPr txBox="1">
            <a:spLocks noChangeArrowheads="1"/>
          </p:cNvSpPr>
          <p:nvPr/>
        </p:nvSpPr>
        <p:spPr bwMode="auto">
          <a:xfrm>
            <a:off x="5486400" y="5181601"/>
            <a:ext cx="15856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transition</a:t>
            </a:r>
          </a:p>
        </p:txBody>
      </p:sp>
      <p:sp>
        <p:nvSpPr>
          <p:cNvPr id="284682" name="Oval 10"/>
          <p:cNvSpPr>
            <a:spLocks noChangeArrowheads="1"/>
          </p:cNvSpPr>
          <p:nvPr/>
        </p:nvSpPr>
        <p:spPr bwMode="auto">
          <a:xfrm>
            <a:off x="3124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3" name="Oval 11"/>
          <p:cNvSpPr>
            <a:spLocks noChangeArrowheads="1"/>
          </p:cNvSpPr>
          <p:nvPr/>
        </p:nvSpPr>
        <p:spPr bwMode="auto">
          <a:xfrm>
            <a:off x="5715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4" name="Oval 12"/>
          <p:cNvSpPr>
            <a:spLocks noChangeArrowheads="1"/>
          </p:cNvSpPr>
          <p:nvPr/>
        </p:nvSpPr>
        <p:spPr bwMode="auto">
          <a:xfrm>
            <a:off x="70104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5" name="Oval 13"/>
          <p:cNvSpPr>
            <a:spLocks noChangeArrowheads="1"/>
          </p:cNvSpPr>
          <p:nvPr/>
        </p:nvSpPr>
        <p:spPr bwMode="auto">
          <a:xfrm>
            <a:off x="8382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6" name="Oval 14"/>
          <p:cNvSpPr>
            <a:spLocks noChangeArrowheads="1"/>
          </p:cNvSpPr>
          <p:nvPr/>
        </p:nvSpPr>
        <p:spPr bwMode="auto">
          <a:xfrm>
            <a:off x="8229600" y="3429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7" name="Line 15"/>
          <p:cNvSpPr>
            <a:spLocks noChangeShapeType="1"/>
          </p:cNvSpPr>
          <p:nvPr/>
        </p:nvSpPr>
        <p:spPr bwMode="auto">
          <a:xfrm>
            <a:off x="2514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8" name="Line 16"/>
          <p:cNvSpPr>
            <a:spLocks noChangeShapeType="1"/>
          </p:cNvSpPr>
          <p:nvPr/>
        </p:nvSpPr>
        <p:spPr bwMode="auto">
          <a:xfrm>
            <a:off x="49530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9" name="Line 17"/>
          <p:cNvSpPr>
            <a:spLocks noChangeShapeType="1"/>
          </p:cNvSpPr>
          <p:nvPr/>
        </p:nvSpPr>
        <p:spPr bwMode="auto">
          <a:xfrm>
            <a:off x="6248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90" name="Line 18"/>
          <p:cNvSpPr>
            <a:spLocks noChangeShapeType="1"/>
          </p:cNvSpPr>
          <p:nvPr/>
        </p:nvSpPr>
        <p:spPr bwMode="auto">
          <a:xfrm>
            <a:off x="7543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4691" name="Object 19"/>
          <p:cNvGraphicFramePr>
            <a:graphicFrameLocks noChangeAspect="1"/>
          </p:cNvGraphicFramePr>
          <p:nvPr/>
        </p:nvGraphicFramePr>
        <p:xfrm>
          <a:off x="3200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0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284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92" name="Oval 20"/>
          <p:cNvSpPr>
            <a:spLocks noChangeArrowheads="1"/>
          </p:cNvSpPr>
          <p:nvPr/>
        </p:nvSpPr>
        <p:spPr bwMode="auto">
          <a:xfrm>
            <a:off x="44196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4693" name="Object 21"/>
          <p:cNvGraphicFramePr>
            <a:graphicFrameLocks noChangeAspect="1"/>
          </p:cNvGraphicFramePr>
          <p:nvPr/>
        </p:nvGraphicFramePr>
        <p:xfrm>
          <a:off x="4533901" y="3581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1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28469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1" y="3581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94" name="Object 22"/>
          <p:cNvGraphicFramePr>
            <a:graphicFrameLocks noChangeAspect="1"/>
          </p:cNvGraphicFramePr>
          <p:nvPr/>
        </p:nvGraphicFramePr>
        <p:xfrm>
          <a:off x="5803901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2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2846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95" name="Object 23"/>
          <p:cNvGraphicFramePr>
            <a:graphicFrameLocks noChangeAspect="1"/>
          </p:cNvGraphicFramePr>
          <p:nvPr/>
        </p:nvGraphicFramePr>
        <p:xfrm>
          <a:off x="7099301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3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28469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1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96" name="Object 24"/>
          <p:cNvGraphicFramePr>
            <a:graphicFrameLocks noChangeAspect="1"/>
          </p:cNvGraphicFramePr>
          <p:nvPr/>
        </p:nvGraphicFramePr>
        <p:xfrm>
          <a:off x="84582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4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28469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97" name="Line 25"/>
          <p:cNvSpPr>
            <a:spLocks noChangeShapeType="1"/>
          </p:cNvSpPr>
          <p:nvPr/>
        </p:nvSpPr>
        <p:spPr bwMode="auto">
          <a:xfrm>
            <a:off x="3657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4698" name="Object 26"/>
          <p:cNvGraphicFramePr>
            <a:graphicFrameLocks noChangeAspect="1"/>
          </p:cNvGraphicFramePr>
          <p:nvPr/>
        </p:nvGraphicFramePr>
        <p:xfrm>
          <a:off x="3886201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5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28469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99" name="Object 27"/>
          <p:cNvGraphicFramePr>
            <a:graphicFrameLocks noChangeAspect="1"/>
          </p:cNvGraphicFramePr>
          <p:nvPr/>
        </p:nvGraphicFramePr>
        <p:xfrm>
          <a:off x="51816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6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2846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700" name="Object 28"/>
          <p:cNvGraphicFramePr>
            <a:graphicFrameLocks noChangeAspect="1"/>
          </p:cNvGraphicFramePr>
          <p:nvPr/>
        </p:nvGraphicFramePr>
        <p:xfrm>
          <a:off x="64770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7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2847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701" name="Object 29"/>
          <p:cNvGraphicFramePr>
            <a:graphicFrameLocks noChangeAspect="1"/>
          </p:cNvGraphicFramePr>
          <p:nvPr/>
        </p:nvGraphicFramePr>
        <p:xfrm>
          <a:off x="7772401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8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2847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702" name="Oval 30"/>
          <p:cNvSpPr>
            <a:spLocks noChangeArrowheads="1"/>
          </p:cNvSpPr>
          <p:nvPr/>
        </p:nvSpPr>
        <p:spPr bwMode="auto">
          <a:xfrm>
            <a:off x="7785100" y="2298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4703" name="Object 31"/>
          <p:cNvGraphicFramePr>
            <a:graphicFrameLocks noChangeAspect="1"/>
          </p:cNvGraphicFramePr>
          <p:nvPr/>
        </p:nvGraphicFramePr>
        <p:xfrm>
          <a:off x="7861301" y="2298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9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2847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1" y="2298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704" name="Object 32"/>
          <p:cNvGraphicFramePr>
            <a:graphicFrameLocks noChangeAspect="1"/>
          </p:cNvGraphicFramePr>
          <p:nvPr/>
        </p:nvGraphicFramePr>
        <p:xfrm>
          <a:off x="4724401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0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28470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705" name="Object 33"/>
          <p:cNvGraphicFramePr>
            <a:graphicFrameLocks noChangeAspect="1"/>
          </p:cNvGraphicFramePr>
          <p:nvPr/>
        </p:nvGraphicFramePr>
        <p:xfrm>
          <a:off x="5943601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1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284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706" name="Object 34"/>
          <p:cNvGraphicFramePr>
            <a:graphicFrameLocks noChangeAspect="1"/>
          </p:cNvGraphicFramePr>
          <p:nvPr/>
        </p:nvGraphicFramePr>
        <p:xfrm>
          <a:off x="7239000" y="3124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2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2847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124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707" name="Object 35"/>
          <p:cNvGraphicFramePr>
            <a:graphicFrameLocks noChangeAspect="1"/>
          </p:cNvGraphicFramePr>
          <p:nvPr/>
        </p:nvGraphicFramePr>
        <p:xfrm>
          <a:off x="3352800" y="3048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3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28470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708" name="Freeform 36"/>
          <p:cNvSpPr>
            <a:spLocks/>
          </p:cNvSpPr>
          <p:nvPr/>
        </p:nvSpPr>
        <p:spPr bwMode="auto">
          <a:xfrm>
            <a:off x="7620000" y="15240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4709" name="Object 37"/>
          <p:cNvGraphicFramePr>
            <a:graphicFrameLocks noChangeAspect="1"/>
          </p:cNvGraphicFramePr>
          <p:nvPr/>
        </p:nvGraphicFramePr>
        <p:xfrm>
          <a:off x="7632701" y="10795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4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2847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10795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710" name="Line 38"/>
          <p:cNvSpPr>
            <a:spLocks noChangeShapeType="1"/>
          </p:cNvSpPr>
          <p:nvPr/>
        </p:nvSpPr>
        <p:spPr bwMode="auto">
          <a:xfrm flipV="1">
            <a:off x="7391400" y="2819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11" name="Freeform 39"/>
          <p:cNvSpPr>
            <a:spLocks/>
          </p:cNvSpPr>
          <p:nvPr/>
        </p:nvSpPr>
        <p:spPr bwMode="auto">
          <a:xfrm>
            <a:off x="6096000" y="26670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12" name="Freeform 40"/>
          <p:cNvSpPr>
            <a:spLocks/>
          </p:cNvSpPr>
          <p:nvPr/>
        </p:nvSpPr>
        <p:spPr bwMode="auto">
          <a:xfrm>
            <a:off x="4800600" y="24765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13" name="Freeform 41"/>
          <p:cNvSpPr>
            <a:spLocks/>
          </p:cNvSpPr>
          <p:nvPr/>
        </p:nvSpPr>
        <p:spPr bwMode="auto">
          <a:xfrm>
            <a:off x="3505200" y="18542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4714" name="Group 42"/>
          <p:cNvGrpSpPr>
            <a:grpSpLocks/>
          </p:cNvGrpSpPr>
          <p:nvPr/>
        </p:nvGrpSpPr>
        <p:grpSpPr bwMode="auto">
          <a:xfrm>
            <a:off x="8153401" y="2819400"/>
            <a:ext cx="900113" cy="609600"/>
            <a:chOff x="4224" y="1824"/>
            <a:chExt cx="567" cy="384"/>
          </a:xfrm>
        </p:grpSpPr>
        <p:graphicFrame>
          <p:nvGraphicFramePr>
            <p:cNvPr id="284715" name="Object 43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05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284715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4716" name="Line 44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9138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/>
              <a:t>Initial Configuration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285700" name="Oval 4"/>
          <p:cNvSpPr>
            <a:spLocks noChangeArrowheads="1"/>
          </p:cNvSpPr>
          <p:nvPr/>
        </p:nvSpPr>
        <p:spPr bwMode="auto">
          <a:xfrm>
            <a:off x="2967039" y="4879976"/>
            <a:ext cx="530225" cy="53022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1" name="Oval 5"/>
          <p:cNvSpPr>
            <a:spLocks noChangeArrowheads="1"/>
          </p:cNvSpPr>
          <p:nvPr/>
        </p:nvSpPr>
        <p:spPr bwMode="auto">
          <a:xfrm>
            <a:off x="5562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2" name="Oval 6"/>
          <p:cNvSpPr>
            <a:spLocks noChangeArrowheads="1"/>
          </p:cNvSpPr>
          <p:nvPr/>
        </p:nvSpPr>
        <p:spPr bwMode="auto">
          <a:xfrm>
            <a:off x="6858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3" name="Oval 7"/>
          <p:cNvSpPr>
            <a:spLocks noChangeArrowheads="1"/>
          </p:cNvSpPr>
          <p:nvPr/>
        </p:nvSpPr>
        <p:spPr bwMode="auto">
          <a:xfrm>
            <a:off x="822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4" name="Oval 8"/>
          <p:cNvSpPr>
            <a:spLocks noChangeArrowheads="1"/>
          </p:cNvSpPr>
          <p:nvPr/>
        </p:nvSpPr>
        <p:spPr bwMode="auto">
          <a:xfrm>
            <a:off x="8077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5" name="Line 9"/>
          <p:cNvSpPr>
            <a:spLocks noChangeShapeType="1"/>
          </p:cNvSpPr>
          <p:nvPr/>
        </p:nvSpPr>
        <p:spPr bwMode="auto">
          <a:xfrm>
            <a:off x="2362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6" name="Line 10"/>
          <p:cNvSpPr>
            <a:spLocks noChangeShapeType="1"/>
          </p:cNvSpPr>
          <p:nvPr/>
        </p:nvSpPr>
        <p:spPr bwMode="auto">
          <a:xfrm>
            <a:off x="4800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7" name="Line 11"/>
          <p:cNvSpPr>
            <a:spLocks noChangeShapeType="1"/>
          </p:cNvSpPr>
          <p:nvPr/>
        </p:nvSpPr>
        <p:spPr bwMode="auto">
          <a:xfrm>
            <a:off x="6096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8" name="Line 12"/>
          <p:cNvSpPr>
            <a:spLocks noChangeShapeType="1"/>
          </p:cNvSpPr>
          <p:nvPr/>
        </p:nvSpPr>
        <p:spPr bwMode="auto">
          <a:xfrm>
            <a:off x="7391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9" name="Oval 13"/>
          <p:cNvSpPr>
            <a:spLocks noChangeArrowheads="1"/>
          </p:cNvSpPr>
          <p:nvPr/>
        </p:nvSpPr>
        <p:spPr bwMode="auto">
          <a:xfrm>
            <a:off x="4267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5710" name="Object 14"/>
          <p:cNvGraphicFramePr>
            <a:graphicFrameLocks noChangeAspect="1"/>
          </p:cNvGraphicFramePr>
          <p:nvPr/>
        </p:nvGraphicFramePr>
        <p:xfrm>
          <a:off x="4381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4" name="Equation" r:id="rId3" imgW="342720" imgH="469800" progId="Equation.3">
                  <p:embed/>
                </p:oleObj>
              </mc:Choice>
              <mc:Fallback>
                <p:oleObj name="Equation" r:id="rId3" imgW="342720" imgH="469800" progId="Equation.3">
                  <p:embed/>
                  <p:pic>
                    <p:nvPicPr>
                      <p:cNvPr id="2857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1" name="Object 15"/>
          <p:cNvGraphicFramePr>
            <a:graphicFrameLocks noChangeAspect="1"/>
          </p:cNvGraphicFramePr>
          <p:nvPr/>
        </p:nvGraphicFramePr>
        <p:xfrm>
          <a:off x="5651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5" name="Equation" r:id="rId5" imgW="393480" imgH="469800" progId="Equation.3">
                  <p:embed/>
                </p:oleObj>
              </mc:Choice>
              <mc:Fallback>
                <p:oleObj name="Equation" r:id="rId5" imgW="393480" imgH="469800" progId="Equation.3">
                  <p:embed/>
                  <p:pic>
                    <p:nvPicPr>
                      <p:cNvPr id="2857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2" name="Object 16"/>
          <p:cNvGraphicFramePr>
            <a:graphicFrameLocks noChangeAspect="1"/>
          </p:cNvGraphicFramePr>
          <p:nvPr/>
        </p:nvGraphicFramePr>
        <p:xfrm>
          <a:off x="6946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6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2857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3" name="Object 17"/>
          <p:cNvGraphicFramePr>
            <a:graphicFrameLocks noChangeAspect="1"/>
          </p:cNvGraphicFramePr>
          <p:nvPr/>
        </p:nvGraphicFramePr>
        <p:xfrm>
          <a:off x="8305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7"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2857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14" name="Line 18"/>
          <p:cNvSpPr>
            <a:spLocks noChangeShapeType="1"/>
          </p:cNvSpPr>
          <p:nvPr/>
        </p:nvSpPr>
        <p:spPr bwMode="auto">
          <a:xfrm>
            <a:off x="3505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5715" name="Object 19"/>
          <p:cNvGraphicFramePr>
            <a:graphicFrameLocks noChangeAspect="1"/>
          </p:cNvGraphicFramePr>
          <p:nvPr/>
        </p:nvGraphicFramePr>
        <p:xfrm>
          <a:off x="3733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8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2857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6" name="Object 20"/>
          <p:cNvGraphicFramePr>
            <a:graphicFrameLocks noChangeAspect="1"/>
          </p:cNvGraphicFramePr>
          <p:nvPr/>
        </p:nvGraphicFramePr>
        <p:xfrm>
          <a:off x="5029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9" name="Equation" r:id="rId13" imgW="279360" imgH="380880" progId="Equation.3">
                  <p:embed/>
                </p:oleObj>
              </mc:Choice>
              <mc:Fallback>
                <p:oleObj name="Equation" r:id="rId13" imgW="279360" imgH="380880" progId="Equation.3">
                  <p:embed/>
                  <p:pic>
                    <p:nvPicPr>
                      <p:cNvPr id="2857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7" name="Object 21"/>
          <p:cNvGraphicFramePr>
            <a:graphicFrameLocks noChangeAspect="1"/>
          </p:cNvGraphicFramePr>
          <p:nvPr/>
        </p:nvGraphicFramePr>
        <p:xfrm>
          <a:off x="632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0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2857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8" name="Object 22"/>
          <p:cNvGraphicFramePr>
            <a:graphicFrameLocks noChangeAspect="1"/>
          </p:cNvGraphicFramePr>
          <p:nvPr/>
        </p:nvGraphicFramePr>
        <p:xfrm>
          <a:off x="7620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1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2857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19" name="Oval 23"/>
          <p:cNvSpPr>
            <a:spLocks noChangeArrowheads="1"/>
          </p:cNvSpPr>
          <p:nvPr/>
        </p:nvSpPr>
        <p:spPr bwMode="auto">
          <a:xfrm>
            <a:off x="7632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5720" name="Object 24"/>
          <p:cNvGraphicFramePr>
            <a:graphicFrameLocks noChangeAspect="1"/>
          </p:cNvGraphicFramePr>
          <p:nvPr/>
        </p:nvGraphicFramePr>
        <p:xfrm>
          <a:off x="7708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2" name="Equation" r:id="rId17" imgW="406080" imgH="469800" progId="Equation.3">
                  <p:embed/>
                </p:oleObj>
              </mc:Choice>
              <mc:Fallback>
                <p:oleObj name="Equation" r:id="rId17" imgW="406080" imgH="469800" progId="Equation.3">
                  <p:embed/>
                  <p:pic>
                    <p:nvPicPr>
                      <p:cNvPr id="28572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21" name="Object 25"/>
          <p:cNvGraphicFramePr>
            <a:graphicFrameLocks noChangeAspect="1"/>
          </p:cNvGraphicFramePr>
          <p:nvPr/>
        </p:nvGraphicFramePr>
        <p:xfrm>
          <a:off x="4572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3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28572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22" name="Object 26"/>
          <p:cNvGraphicFramePr>
            <a:graphicFrameLocks noChangeAspect="1"/>
          </p:cNvGraphicFramePr>
          <p:nvPr/>
        </p:nvGraphicFramePr>
        <p:xfrm>
          <a:off x="5791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4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28572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23" name="Object 27"/>
          <p:cNvGraphicFramePr>
            <a:graphicFrameLocks noChangeAspect="1"/>
          </p:cNvGraphicFramePr>
          <p:nvPr/>
        </p:nvGraphicFramePr>
        <p:xfrm>
          <a:off x="7086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5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28572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24" name="Object 28"/>
          <p:cNvGraphicFramePr>
            <a:graphicFrameLocks noChangeAspect="1"/>
          </p:cNvGraphicFramePr>
          <p:nvPr/>
        </p:nvGraphicFramePr>
        <p:xfrm>
          <a:off x="3200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6" name="Equation" r:id="rId22" imgW="279360" imgH="380880" progId="Equation.3">
                  <p:embed/>
                </p:oleObj>
              </mc:Choice>
              <mc:Fallback>
                <p:oleObj name="Equation" r:id="rId22" imgW="279360" imgH="380880" progId="Equation.3">
                  <p:embed/>
                  <p:pic>
                    <p:nvPicPr>
                      <p:cNvPr id="28572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25" name="Freeform 29"/>
          <p:cNvSpPr>
            <a:spLocks/>
          </p:cNvSpPr>
          <p:nvPr/>
        </p:nvSpPr>
        <p:spPr bwMode="auto">
          <a:xfrm>
            <a:off x="7467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5726" name="Object 30"/>
          <p:cNvGraphicFramePr>
            <a:graphicFrameLocks noChangeAspect="1"/>
          </p:cNvGraphicFramePr>
          <p:nvPr/>
        </p:nvGraphicFramePr>
        <p:xfrm>
          <a:off x="7480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7" name="Equation" r:id="rId23" imgW="672840" imgH="444240" progId="Equation.3">
                  <p:embed/>
                </p:oleObj>
              </mc:Choice>
              <mc:Fallback>
                <p:oleObj name="Equation" r:id="rId23" imgW="672840" imgH="444240" progId="Equation.3">
                  <p:embed/>
                  <p:pic>
                    <p:nvPicPr>
                      <p:cNvPr id="28572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27" name="Line 31"/>
          <p:cNvSpPr>
            <a:spLocks noChangeShapeType="1"/>
          </p:cNvSpPr>
          <p:nvPr/>
        </p:nvSpPr>
        <p:spPr bwMode="auto">
          <a:xfrm flipV="1">
            <a:off x="7239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28" name="Freeform 32"/>
          <p:cNvSpPr>
            <a:spLocks/>
          </p:cNvSpPr>
          <p:nvPr/>
        </p:nvSpPr>
        <p:spPr bwMode="auto">
          <a:xfrm>
            <a:off x="5943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29" name="Freeform 33"/>
          <p:cNvSpPr>
            <a:spLocks/>
          </p:cNvSpPr>
          <p:nvPr/>
        </p:nvSpPr>
        <p:spPr bwMode="auto">
          <a:xfrm>
            <a:off x="4648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30" name="Freeform 34"/>
          <p:cNvSpPr>
            <a:spLocks/>
          </p:cNvSpPr>
          <p:nvPr/>
        </p:nvSpPr>
        <p:spPr bwMode="auto">
          <a:xfrm>
            <a:off x="3352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31" name="Rectangle 35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32" name="Text Box 36"/>
          <p:cNvSpPr txBox="1">
            <a:spLocks noChangeArrowheads="1"/>
          </p:cNvSpPr>
          <p:nvPr/>
        </p:nvSpPr>
        <p:spPr bwMode="auto">
          <a:xfrm>
            <a:off x="4648201" y="838201"/>
            <a:ext cx="1992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Input String</a:t>
            </a:r>
          </a:p>
        </p:txBody>
      </p:sp>
      <p:sp>
        <p:nvSpPr>
          <p:cNvPr id="285733" name="Line 37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34" name="Line 38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35" name="Line 39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36" name="Line 40"/>
          <p:cNvSpPr>
            <a:spLocks noChangeShapeType="1"/>
          </p:cNvSpPr>
          <p:nvPr/>
        </p:nvSpPr>
        <p:spPr bwMode="auto">
          <a:xfrm>
            <a:off x="4343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5737" name="Object 41"/>
          <p:cNvGraphicFramePr>
            <a:graphicFrameLocks noChangeAspect="1"/>
          </p:cNvGraphicFramePr>
          <p:nvPr/>
        </p:nvGraphicFramePr>
        <p:xfrm>
          <a:off x="2362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8" name="Equation" r:id="rId25" imgW="266400" imgH="279360" progId="Equation.3">
                  <p:embed/>
                </p:oleObj>
              </mc:Choice>
              <mc:Fallback>
                <p:oleObj name="Equation" r:id="rId25" imgW="266400" imgH="279360" progId="Equation.3">
                  <p:embed/>
                  <p:pic>
                    <p:nvPicPr>
                      <p:cNvPr id="28573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38" name="Object 42"/>
          <p:cNvGraphicFramePr>
            <a:graphicFrameLocks noChangeAspect="1"/>
          </p:cNvGraphicFramePr>
          <p:nvPr/>
        </p:nvGraphicFramePr>
        <p:xfrm>
          <a:off x="2895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9" name="Equation" r:id="rId26" imgW="279360" imgH="380880" progId="Equation.3">
                  <p:embed/>
                </p:oleObj>
              </mc:Choice>
              <mc:Fallback>
                <p:oleObj name="Equation" r:id="rId26" imgW="279360" imgH="380880" progId="Equation.3">
                  <p:embed/>
                  <p:pic>
                    <p:nvPicPr>
                      <p:cNvPr id="28573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39" name="Object 43"/>
          <p:cNvGraphicFramePr>
            <a:graphicFrameLocks noChangeAspect="1"/>
          </p:cNvGraphicFramePr>
          <p:nvPr/>
        </p:nvGraphicFramePr>
        <p:xfrm>
          <a:off x="3429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0" name="Equation" r:id="rId27" imgW="279360" imgH="380880" progId="Equation.3">
                  <p:embed/>
                </p:oleObj>
              </mc:Choice>
              <mc:Fallback>
                <p:oleObj name="Equation" r:id="rId27" imgW="279360" imgH="380880" progId="Equation.3">
                  <p:embed/>
                  <p:pic>
                    <p:nvPicPr>
                      <p:cNvPr id="28573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40" name="Object 44"/>
          <p:cNvGraphicFramePr>
            <a:graphicFrameLocks noChangeAspect="1"/>
          </p:cNvGraphicFramePr>
          <p:nvPr/>
        </p:nvGraphicFramePr>
        <p:xfrm>
          <a:off x="39624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1" name="Equation" r:id="rId28" imgW="266400" imgH="279360" progId="Equation.3">
                  <p:embed/>
                </p:oleObj>
              </mc:Choice>
              <mc:Fallback>
                <p:oleObj name="Equation" r:id="rId28" imgW="266400" imgH="279360" progId="Equation.3">
                  <p:embed/>
                  <p:pic>
                    <p:nvPicPr>
                      <p:cNvPr id="28574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41" name="Line 45"/>
          <p:cNvSpPr>
            <a:spLocks noChangeShapeType="1"/>
          </p:cNvSpPr>
          <p:nvPr/>
        </p:nvSpPr>
        <p:spPr bwMode="auto">
          <a:xfrm>
            <a:off x="2895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42" name="Line 46"/>
          <p:cNvSpPr>
            <a:spLocks noChangeShapeType="1"/>
          </p:cNvSpPr>
          <p:nvPr/>
        </p:nvSpPr>
        <p:spPr bwMode="auto">
          <a:xfrm>
            <a:off x="2133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5743" name="Group 47"/>
          <p:cNvGrpSpPr>
            <a:grpSpLocks/>
          </p:cNvGrpSpPr>
          <p:nvPr/>
        </p:nvGrpSpPr>
        <p:grpSpPr bwMode="auto">
          <a:xfrm>
            <a:off x="8001001" y="4114800"/>
            <a:ext cx="900113" cy="609600"/>
            <a:chOff x="4224" y="1824"/>
            <a:chExt cx="567" cy="384"/>
          </a:xfrm>
        </p:grpSpPr>
        <p:graphicFrame>
          <p:nvGraphicFramePr>
            <p:cNvPr id="285744" name="Object 4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2" name="Equation" r:id="rId29" imgW="672840" imgH="444240" progId="Equation.3">
                    <p:embed/>
                  </p:oleObj>
                </mc:Choice>
                <mc:Fallback>
                  <p:oleObj name="Equation" r:id="rId29" imgW="672840" imgH="444240" progId="Equation.3">
                    <p:embed/>
                    <p:pic>
                      <p:nvPicPr>
                        <p:cNvPr id="28574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5745" name="Line 4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85746" name="Object 50"/>
          <p:cNvGraphicFramePr>
            <a:graphicFrameLocks noChangeAspect="1"/>
          </p:cNvGraphicFramePr>
          <p:nvPr/>
        </p:nvGraphicFramePr>
        <p:xfrm>
          <a:off x="3048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3" name="Equation" r:id="rId30" imgW="419040" imgH="469800" progId="Equation.3">
                  <p:embed/>
                </p:oleObj>
              </mc:Choice>
              <mc:Fallback>
                <p:oleObj name="Equation" r:id="rId30" imgW="419040" imgH="469800" progId="Equation.3">
                  <p:embed/>
                  <p:pic>
                    <p:nvPicPr>
                      <p:cNvPr id="285746" name="Object 5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056611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the Input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</p:txBody>
      </p:sp>
      <p:sp>
        <p:nvSpPr>
          <p:cNvPr id="286724" name="Oval 4"/>
          <p:cNvSpPr>
            <a:spLocks noChangeArrowheads="1"/>
          </p:cNvSpPr>
          <p:nvPr/>
        </p:nvSpPr>
        <p:spPr bwMode="auto">
          <a:xfrm>
            <a:off x="2971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5" name="Oval 5"/>
          <p:cNvSpPr>
            <a:spLocks noChangeArrowheads="1"/>
          </p:cNvSpPr>
          <p:nvPr/>
        </p:nvSpPr>
        <p:spPr bwMode="auto">
          <a:xfrm>
            <a:off x="5562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6" name="Oval 6"/>
          <p:cNvSpPr>
            <a:spLocks noChangeArrowheads="1"/>
          </p:cNvSpPr>
          <p:nvPr/>
        </p:nvSpPr>
        <p:spPr bwMode="auto">
          <a:xfrm>
            <a:off x="6858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7" name="Oval 7"/>
          <p:cNvSpPr>
            <a:spLocks noChangeArrowheads="1"/>
          </p:cNvSpPr>
          <p:nvPr/>
        </p:nvSpPr>
        <p:spPr bwMode="auto">
          <a:xfrm>
            <a:off x="822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8" name="Oval 8"/>
          <p:cNvSpPr>
            <a:spLocks noChangeArrowheads="1"/>
          </p:cNvSpPr>
          <p:nvPr/>
        </p:nvSpPr>
        <p:spPr bwMode="auto">
          <a:xfrm>
            <a:off x="8077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9" name="Line 9"/>
          <p:cNvSpPr>
            <a:spLocks noChangeShapeType="1"/>
          </p:cNvSpPr>
          <p:nvPr/>
        </p:nvSpPr>
        <p:spPr bwMode="auto">
          <a:xfrm>
            <a:off x="2362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30" name="Line 10"/>
          <p:cNvSpPr>
            <a:spLocks noChangeShapeType="1"/>
          </p:cNvSpPr>
          <p:nvPr/>
        </p:nvSpPr>
        <p:spPr bwMode="auto">
          <a:xfrm>
            <a:off x="4800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31" name="Line 11"/>
          <p:cNvSpPr>
            <a:spLocks noChangeShapeType="1"/>
          </p:cNvSpPr>
          <p:nvPr/>
        </p:nvSpPr>
        <p:spPr bwMode="auto">
          <a:xfrm>
            <a:off x="6096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32" name="Line 12"/>
          <p:cNvSpPr>
            <a:spLocks noChangeShapeType="1"/>
          </p:cNvSpPr>
          <p:nvPr/>
        </p:nvSpPr>
        <p:spPr bwMode="auto">
          <a:xfrm>
            <a:off x="7391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33" name="Object 13"/>
          <p:cNvGraphicFramePr>
            <a:graphicFrameLocks noChangeAspect="1"/>
          </p:cNvGraphicFramePr>
          <p:nvPr/>
        </p:nvGraphicFramePr>
        <p:xfrm>
          <a:off x="3048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8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286733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4" name="Oval 14"/>
          <p:cNvSpPr>
            <a:spLocks noChangeArrowheads="1"/>
          </p:cNvSpPr>
          <p:nvPr/>
        </p:nvSpPr>
        <p:spPr bwMode="auto">
          <a:xfrm>
            <a:off x="42672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35" name="Object 15"/>
          <p:cNvGraphicFramePr>
            <a:graphicFrameLocks noChangeAspect="1"/>
          </p:cNvGraphicFramePr>
          <p:nvPr/>
        </p:nvGraphicFramePr>
        <p:xfrm>
          <a:off x="4381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9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286735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6" name="Object 16"/>
          <p:cNvGraphicFramePr>
            <a:graphicFrameLocks noChangeAspect="1"/>
          </p:cNvGraphicFramePr>
          <p:nvPr/>
        </p:nvGraphicFramePr>
        <p:xfrm>
          <a:off x="5651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0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286736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7" name="Object 17"/>
          <p:cNvGraphicFramePr>
            <a:graphicFrameLocks noChangeAspect="1"/>
          </p:cNvGraphicFramePr>
          <p:nvPr/>
        </p:nvGraphicFramePr>
        <p:xfrm>
          <a:off x="6946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1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286737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8" name="Object 18"/>
          <p:cNvGraphicFramePr>
            <a:graphicFrameLocks noChangeAspect="1"/>
          </p:cNvGraphicFramePr>
          <p:nvPr/>
        </p:nvGraphicFramePr>
        <p:xfrm>
          <a:off x="8305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2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286738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9" name="Line 19"/>
          <p:cNvSpPr>
            <a:spLocks noChangeShapeType="1"/>
          </p:cNvSpPr>
          <p:nvPr/>
        </p:nvSpPr>
        <p:spPr bwMode="auto">
          <a:xfrm>
            <a:off x="3505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40" name="Object 20"/>
          <p:cNvGraphicFramePr>
            <a:graphicFrameLocks noChangeAspect="1"/>
          </p:cNvGraphicFramePr>
          <p:nvPr/>
        </p:nvGraphicFramePr>
        <p:xfrm>
          <a:off x="3733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28674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1" name="Object 21"/>
          <p:cNvGraphicFramePr>
            <a:graphicFrameLocks noChangeAspect="1"/>
          </p:cNvGraphicFramePr>
          <p:nvPr/>
        </p:nvGraphicFramePr>
        <p:xfrm>
          <a:off x="5029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4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286741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2" name="Object 22"/>
          <p:cNvGraphicFramePr>
            <a:graphicFrameLocks noChangeAspect="1"/>
          </p:cNvGraphicFramePr>
          <p:nvPr/>
        </p:nvGraphicFramePr>
        <p:xfrm>
          <a:off x="632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5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286742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3" name="Object 23"/>
          <p:cNvGraphicFramePr>
            <a:graphicFrameLocks noChangeAspect="1"/>
          </p:cNvGraphicFramePr>
          <p:nvPr/>
        </p:nvGraphicFramePr>
        <p:xfrm>
          <a:off x="7620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6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286743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4" name="Oval 24"/>
          <p:cNvSpPr>
            <a:spLocks noChangeArrowheads="1"/>
          </p:cNvSpPr>
          <p:nvPr/>
        </p:nvSpPr>
        <p:spPr bwMode="auto">
          <a:xfrm>
            <a:off x="7632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45" name="Object 25"/>
          <p:cNvGraphicFramePr>
            <a:graphicFrameLocks noChangeAspect="1"/>
          </p:cNvGraphicFramePr>
          <p:nvPr/>
        </p:nvGraphicFramePr>
        <p:xfrm>
          <a:off x="7708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7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286745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6" name="Object 26"/>
          <p:cNvGraphicFramePr>
            <a:graphicFrameLocks noChangeAspect="1"/>
          </p:cNvGraphicFramePr>
          <p:nvPr/>
        </p:nvGraphicFramePr>
        <p:xfrm>
          <a:off x="4572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8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286746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7" name="Object 27"/>
          <p:cNvGraphicFramePr>
            <a:graphicFrameLocks noChangeAspect="1"/>
          </p:cNvGraphicFramePr>
          <p:nvPr/>
        </p:nvGraphicFramePr>
        <p:xfrm>
          <a:off x="5791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9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286747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8" name="Object 28"/>
          <p:cNvGraphicFramePr>
            <a:graphicFrameLocks noChangeAspect="1"/>
          </p:cNvGraphicFramePr>
          <p:nvPr/>
        </p:nvGraphicFramePr>
        <p:xfrm>
          <a:off x="7086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0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286748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9" name="Object 29"/>
          <p:cNvGraphicFramePr>
            <a:graphicFrameLocks noChangeAspect="1"/>
          </p:cNvGraphicFramePr>
          <p:nvPr/>
        </p:nvGraphicFramePr>
        <p:xfrm>
          <a:off x="3200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1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286749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0" name="Freeform 30"/>
          <p:cNvSpPr>
            <a:spLocks/>
          </p:cNvSpPr>
          <p:nvPr/>
        </p:nvSpPr>
        <p:spPr bwMode="auto">
          <a:xfrm>
            <a:off x="7467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51" name="Object 31"/>
          <p:cNvGraphicFramePr>
            <a:graphicFrameLocks noChangeAspect="1"/>
          </p:cNvGraphicFramePr>
          <p:nvPr/>
        </p:nvGraphicFramePr>
        <p:xfrm>
          <a:off x="7480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2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286751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2" name="Line 32"/>
          <p:cNvSpPr>
            <a:spLocks noChangeShapeType="1"/>
          </p:cNvSpPr>
          <p:nvPr/>
        </p:nvSpPr>
        <p:spPr bwMode="auto">
          <a:xfrm flipV="1">
            <a:off x="7239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3" name="Freeform 33"/>
          <p:cNvSpPr>
            <a:spLocks/>
          </p:cNvSpPr>
          <p:nvPr/>
        </p:nvSpPr>
        <p:spPr bwMode="auto">
          <a:xfrm>
            <a:off x="5943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4" name="Freeform 34"/>
          <p:cNvSpPr>
            <a:spLocks/>
          </p:cNvSpPr>
          <p:nvPr/>
        </p:nvSpPr>
        <p:spPr bwMode="auto">
          <a:xfrm>
            <a:off x="4648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5" name="Freeform 35"/>
          <p:cNvSpPr>
            <a:spLocks/>
          </p:cNvSpPr>
          <p:nvPr/>
        </p:nvSpPr>
        <p:spPr bwMode="auto">
          <a:xfrm>
            <a:off x="3352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6" name="Rectangle 36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7" name="Line 37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8" name="Line 38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9" name="Line 39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0" name="Line 40"/>
          <p:cNvSpPr>
            <a:spLocks noChangeShapeType="1"/>
          </p:cNvSpPr>
          <p:nvPr/>
        </p:nvSpPr>
        <p:spPr bwMode="auto">
          <a:xfrm>
            <a:off x="4343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61" name="Object 41"/>
          <p:cNvGraphicFramePr>
            <a:graphicFrameLocks noChangeAspect="1"/>
          </p:cNvGraphicFramePr>
          <p:nvPr/>
        </p:nvGraphicFramePr>
        <p:xfrm>
          <a:off x="2362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3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286761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2" name="Object 42"/>
          <p:cNvGraphicFramePr>
            <a:graphicFrameLocks noChangeAspect="1"/>
          </p:cNvGraphicFramePr>
          <p:nvPr/>
        </p:nvGraphicFramePr>
        <p:xfrm>
          <a:off x="2895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4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286762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3" name="Object 43"/>
          <p:cNvGraphicFramePr>
            <a:graphicFrameLocks noChangeAspect="1"/>
          </p:cNvGraphicFramePr>
          <p:nvPr/>
        </p:nvGraphicFramePr>
        <p:xfrm>
          <a:off x="3429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5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286763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4" name="Object 44"/>
          <p:cNvGraphicFramePr>
            <a:graphicFrameLocks noChangeAspect="1"/>
          </p:cNvGraphicFramePr>
          <p:nvPr/>
        </p:nvGraphicFramePr>
        <p:xfrm>
          <a:off x="39624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6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286764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5" name="Line 45"/>
          <p:cNvSpPr>
            <a:spLocks noChangeShapeType="1"/>
          </p:cNvSpPr>
          <p:nvPr/>
        </p:nvSpPr>
        <p:spPr bwMode="auto">
          <a:xfrm>
            <a:off x="4191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6" name="Line 46"/>
          <p:cNvSpPr>
            <a:spLocks noChangeShapeType="1"/>
          </p:cNvSpPr>
          <p:nvPr/>
        </p:nvSpPr>
        <p:spPr bwMode="auto">
          <a:xfrm>
            <a:off x="2514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767" name="Group 47"/>
          <p:cNvGrpSpPr>
            <a:grpSpLocks/>
          </p:cNvGrpSpPr>
          <p:nvPr/>
        </p:nvGrpSpPr>
        <p:grpSpPr bwMode="auto">
          <a:xfrm>
            <a:off x="8077201" y="4114800"/>
            <a:ext cx="900113" cy="609600"/>
            <a:chOff x="4224" y="1824"/>
            <a:chExt cx="567" cy="384"/>
          </a:xfrm>
        </p:grpSpPr>
        <p:graphicFrame>
          <p:nvGraphicFramePr>
            <p:cNvPr id="286768" name="Object 4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97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286768" name="Object 4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69" name="Line 4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5540255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524000"/>
            <a:ext cx="7772400" cy="46482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287748" name="Oval 4"/>
          <p:cNvSpPr>
            <a:spLocks noChangeArrowheads="1"/>
          </p:cNvSpPr>
          <p:nvPr/>
        </p:nvSpPr>
        <p:spPr bwMode="auto">
          <a:xfrm>
            <a:off x="2971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49" name="Oval 5"/>
          <p:cNvSpPr>
            <a:spLocks noChangeArrowheads="1"/>
          </p:cNvSpPr>
          <p:nvPr/>
        </p:nvSpPr>
        <p:spPr bwMode="auto">
          <a:xfrm>
            <a:off x="55626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0" name="Oval 6"/>
          <p:cNvSpPr>
            <a:spLocks noChangeArrowheads="1"/>
          </p:cNvSpPr>
          <p:nvPr/>
        </p:nvSpPr>
        <p:spPr bwMode="auto">
          <a:xfrm>
            <a:off x="6858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1" name="Oval 7"/>
          <p:cNvSpPr>
            <a:spLocks noChangeArrowheads="1"/>
          </p:cNvSpPr>
          <p:nvPr/>
        </p:nvSpPr>
        <p:spPr bwMode="auto">
          <a:xfrm>
            <a:off x="822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2" name="Oval 8"/>
          <p:cNvSpPr>
            <a:spLocks noChangeArrowheads="1"/>
          </p:cNvSpPr>
          <p:nvPr/>
        </p:nvSpPr>
        <p:spPr bwMode="auto">
          <a:xfrm>
            <a:off x="8077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3" name="Line 9"/>
          <p:cNvSpPr>
            <a:spLocks noChangeShapeType="1"/>
          </p:cNvSpPr>
          <p:nvPr/>
        </p:nvSpPr>
        <p:spPr bwMode="auto">
          <a:xfrm>
            <a:off x="2362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4" name="Line 10"/>
          <p:cNvSpPr>
            <a:spLocks noChangeShapeType="1"/>
          </p:cNvSpPr>
          <p:nvPr/>
        </p:nvSpPr>
        <p:spPr bwMode="auto">
          <a:xfrm>
            <a:off x="4800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5" name="Line 11"/>
          <p:cNvSpPr>
            <a:spLocks noChangeShapeType="1"/>
          </p:cNvSpPr>
          <p:nvPr/>
        </p:nvSpPr>
        <p:spPr bwMode="auto">
          <a:xfrm>
            <a:off x="6096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6" name="Line 12"/>
          <p:cNvSpPr>
            <a:spLocks noChangeShapeType="1"/>
          </p:cNvSpPr>
          <p:nvPr/>
        </p:nvSpPr>
        <p:spPr bwMode="auto">
          <a:xfrm>
            <a:off x="7391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7757" name="Object 13"/>
          <p:cNvGraphicFramePr>
            <a:graphicFrameLocks noChangeAspect="1"/>
          </p:cNvGraphicFramePr>
          <p:nvPr/>
        </p:nvGraphicFramePr>
        <p:xfrm>
          <a:off x="3048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2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287757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8" name="Oval 14"/>
          <p:cNvSpPr>
            <a:spLocks noChangeArrowheads="1"/>
          </p:cNvSpPr>
          <p:nvPr/>
        </p:nvSpPr>
        <p:spPr bwMode="auto">
          <a:xfrm>
            <a:off x="4267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7759" name="Object 15"/>
          <p:cNvGraphicFramePr>
            <a:graphicFrameLocks noChangeAspect="1"/>
          </p:cNvGraphicFramePr>
          <p:nvPr/>
        </p:nvGraphicFramePr>
        <p:xfrm>
          <a:off x="4381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3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287759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60" name="Object 16"/>
          <p:cNvGraphicFramePr>
            <a:graphicFrameLocks noChangeAspect="1"/>
          </p:cNvGraphicFramePr>
          <p:nvPr/>
        </p:nvGraphicFramePr>
        <p:xfrm>
          <a:off x="5651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4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28776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61" name="Object 17"/>
          <p:cNvGraphicFramePr>
            <a:graphicFrameLocks noChangeAspect="1"/>
          </p:cNvGraphicFramePr>
          <p:nvPr/>
        </p:nvGraphicFramePr>
        <p:xfrm>
          <a:off x="6946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5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287761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62" name="Object 18"/>
          <p:cNvGraphicFramePr>
            <a:graphicFrameLocks noChangeAspect="1"/>
          </p:cNvGraphicFramePr>
          <p:nvPr/>
        </p:nvGraphicFramePr>
        <p:xfrm>
          <a:off x="8305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6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287762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63" name="Line 19"/>
          <p:cNvSpPr>
            <a:spLocks noChangeShapeType="1"/>
          </p:cNvSpPr>
          <p:nvPr/>
        </p:nvSpPr>
        <p:spPr bwMode="auto">
          <a:xfrm>
            <a:off x="3505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7764" name="Object 20"/>
          <p:cNvGraphicFramePr>
            <a:graphicFrameLocks noChangeAspect="1"/>
          </p:cNvGraphicFramePr>
          <p:nvPr/>
        </p:nvGraphicFramePr>
        <p:xfrm>
          <a:off x="3733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287764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65" name="Object 21"/>
          <p:cNvGraphicFramePr>
            <a:graphicFrameLocks noChangeAspect="1"/>
          </p:cNvGraphicFramePr>
          <p:nvPr/>
        </p:nvGraphicFramePr>
        <p:xfrm>
          <a:off x="5029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8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287765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66" name="Object 22"/>
          <p:cNvGraphicFramePr>
            <a:graphicFrameLocks noChangeAspect="1"/>
          </p:cNvGraphicFramePr>
          <p:nvPr/>
        </p:nvGraphicFramePr>
        <p:xfrm>
          <a:off x="632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9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287766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67" name="Object 23"/>
          <p:cNvGraphicFramePr>
            <a:graphicFrameLocks noChangeAspect="1"/>
          </p:cNvGraphicFramePr>
          <p:nvPr/>
        </p:nvGraphicFramePr>
        <p:xfrm>
          <a:off x="7620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0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287767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68" name="Oval 24"/>
          <p:cNvSpPr>
            <a:spLocks noChangeArrowheads="1"/>
          </p:cNvSpPr>
          <p:nvPr/>
        </p:nvSpPr>
        <p:spPr bwMode="auto">
          <a:xfrm>
            <a:off x="7632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7769" name="Object 25"/>
          <p:cNvGraphicFramePr>
            <a:graphicFrameLocks noChangeAspect="1"/>
          </p:cNvGraphicFramePr>
          <p:nvPr/>
        </p:nvGraphicFramePr>
        <p:xfrm>
          <a:off x="7708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1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287769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70" name="Object 26"/>
          <p:cNvGraphicFramePr>
            <a:graphicFrameLocks noChangeAspect="1"/>
          </p:cNvGraphicFramePr>
          <p:nvPr/>
        </p:nvGraphicFramePr>
        <p:xfrm>
          <a:off x="4572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2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28777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71" name="Object 27"/>
          <p:cNvGraphicFramePr>
            <a:graphicFrameLocks noChangeAspect="1"/>
          </p:cNvGraphicFramePr>
          <p:nvPr/>
        </p:nvGraphicFramePr>
        <p:xfrm>
          <a:off x="5791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3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287771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72" name="Object 28"/>
          <p:cNvGraphicFramePr>
            <a:graphicFrameLocks noChangeAspect="1"/>
          </p:cNvGraphicFramePr>
          <p:nvPr/>
        </p:nvGraphicFramePr>
        <p:xfrm>
          <a:off x="7086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4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287772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73" name="Object 29"/>
          <p:cNvGraphicFramePr>
            <a:graphicFrameLocks noChangeAspect="1"/>
          </p:cNvGraphicFramePr>
          <p:nvPr/>
        </p:nvGraphicFramePr>
        <p:xfrm>
          <a:off x="3200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5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287773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74" name="Freeform 30"/>
          <p:cNvSpPr>
            <a:spLocks/>
          </p:cNvSpPr>
          <p:nvPr/>
        </p:nvSpPr>
        <p:spPr bwMode="auto">
          <a:xfrm>
            <a:off x="7467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7775" name="Object 31"/>
          <p:cNvGraphicFramePr>
            <a:graphicFrameLocks noChangeAspect="1"/>
          </p:cNvGraphicFramePr>
          <p:nvPr/>
        </p:nvGraphicFramePr>
        <p:xfrm>
          <a:off x="7480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6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287775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76" name="Line 32"/>
          <p:cNvSpPr>
            <a:spLocks noChangeShapeType="1"/>
          </p:cNvSpPr>
          <p:nvPr/>
        </p:nvSpPr>
        <p:spPr bwMode="auto">
          <a:xfrm flipV="1">
            <a:off x="7239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7" name="Freeform 33"/>
          <p:cNvSpPr>
            <a:spLocks/>
          </p:cNvSpPr>
          <p:nvPr/>
        </p:nvSpPr>
        <p:spPr bwMode="auto">
          <a:xfrm>
            <a:off x="5943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8" name="Freeform 34"/>
          <p:cNvSpPr>
            <a:spLocks/>
          </p:cNvSpPr>
          <p:nvPr/>
        </p:nvSpPr>
        <p:spPr bwMode="auto">
          <a:xfrm>
            <a:off x="4648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9" name="Freeform 35"/>
          <p:cNvSpPr>
            <a:spLocks/>
          </p:cNvSpPr>
          <p:nvPr/>
        </p:nvSpPr>
        <p:spPr bwMode="auto">
          <a:xfrm>
            <a:off x="3352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0" name="Rectangle 36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1" name="Line 37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2" name="Line 38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3" name="Line 39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4343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7785" name="Object 41"/>
          <p:cNvGraphicFramePr>
            <a:graphicFrameLocks noChangeAspect="1"/>
          </p:cNvGraphicFramePr>
          <p:nvPr/>
        </p:nvGraphicFramePr>
        <p:xfrm>
          <a:off x="2362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7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287785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86" name="Object 42"/>
          <p:cNvGraphicFramePr>
            <a:graphicFrameLocks noChangeAspect="1"/>
          </p:cNvGraphicFramePr>
          <p:nvPr/>
        </p:nvGraphicFramePr>
        <p:xfrm>
          <a:off x="2895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8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287786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87" name="Object 43"/>
          <p:cNvGraphicFramePr>
            <a:graphicFrameLocks noChangeAspect="1"/>
          </p:cNvGraphicFramePr>
          <p:nvPr/>
        </p:nvGraphicFramePr>
        <p:xfrm>
          <a:off x="3429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9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287787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88" name="Object 44"/>
          <p:cNvGraphicFramePr>
            <a:graphicFrameLocks noChangeAspect="1"/>
          </p:cNvGraphicFramePr>
          <p:nvPr/>
        </p:nvGraphicFramePr>
        <p:xfrm>
          <a:off x="39624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0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287788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5486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90" name="Line 46"/>
          <p:cNvSpPr>
            <a:spLocks noChangeShapeType="1"/>
          </p:cNvSpPr>
          <p:nvPr/>
        </p:nvSpPr>
        <p:spPr bwMode="auto">
          <a:xfrm>
            <a:off x="3048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791" name="Group 47"/>
          <p:cNvGrpSpPr>
            <a:grpSpLocks/>
          </p:cNvGrpSpPr>
          <p:nvPr/>
        </p:nvGrpSpPr>
        <p:grpSpPr bwMode="auto">
          <a:xfrm>
            <a:off x="8077201" y="4114800"/>
            <a:ext cx="900113" cy="609600"/>
            <a:chOff x="4224" y="1824"/>
            <a:chExt cx="567" cy="384"/>
          </a:xfrm>
        </p:grpSpPr>
        <p:graphicFrame>
          <p:nvGraphicFramePr>
            <p:cNvPr id="287792" name="Object 4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1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287792" name="Object 4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793" name="Line 4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35244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524000"/>
            <a:ext cx="7772400" cy="46482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288772" name="Oval 4"/>
          <p:cNvSpPr>
            <a:spLocks noChangeArrowheads="1"/>
          </p:cNvSpPr>
          <p:nvPr/>
        </p:nvSpPr>
        <p:spPr bwMode="auto">
          <a:xfrm>
            <a:off x="2971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3" name="Oval 5"/>
          <p:cNvSpPr>
            <a:spLocks noChangeArrowheads="1"/>
          </p:cNvSpPr>
          <p:nvPr/>
        </p:nvSpPr>
        <p:spPr bwMode="auto">
          <a:xfrm>
            <a:off x="5562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4" name="Oval 6"/>
          <p:cNvSpPr>
            <a:spLocks noChangeArrowheads="1"/>
          </p:cNvSpPr>
          <p:nvPr/>
        </p:nvSpPr>
        <p:spPr bwMode="auto">
          <a:xfrm>
            <a:off x="68580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5" name="Oval 7"/>
          <p:cNvSpPr>
            <a:spLocks noChangeArrowheads="1"/>
          </p:cNvSpPr>
          <p:nvPr/>
        </p:nvSpPr>
        <p:spPr bwMode="auto">
          <a:xfrm>
            <a:off x="822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6" name="Oval 8"/>
          <p:cNvSpPr>
            <a:spLocks noChangeArrowheads="1"/>
          </p:cNvSpPr>
          <p:nvPr/>
        </p:nvSpPr>
        <p:spPr bwMode="auto">
          <a:xfrm>
            <a:off x="8077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>
            <a:off x="2362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8" name="Line 10"/>
          <p:cNvSpPr>
            <a:spLocks noChangeShapeType="1"/>
          </p:cNvSpPr>
          <p:nvPr/>
        </p:nvSpPr>
        <p:spPr bwMode="auto">
          <a:xfrm>
            <a:off x="4800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9" name="Line 11"/>
          <p:cNvSpPr>
            <a:spLocks noChangeShapeType="1"/>
          </p:cNvSpPr>
          <p:nvPr/>
        </p:nvSpPr>
        <p:spPr bwMode="auto">
          <a:xfrm>
            <a:off x="60960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80" name="Line 12"/>
          <p:cNvSpPr>
            <a:spLocks noChangeShapeType="1"/>
          </p:cNvSpPr>
          <p:nvPr/>
        </p:nvSpPr>
        <p:spPr bwMode="auto">
          <a:xfrm>
            <a:off x="7391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8781" name="Object 13"/>
          <p:cNvGraphicFramePr>
            <a:graphicFrameLocks noChangeAspect="1"/>
          </p:cNvGraphicFramePr>
          <p:nvPr/>
        </p:nvGraphicFramePr>
        <p:xfrm>
          <a:off x="3048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6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288781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82" name="Oval 14"/>
          <p:cNvSpPr>
            <a:spLocks noChangeArrowheads="1"/>
          </p:cNvSpPr>
          <p:nvPr/>
        </p:nvSpPr>
        <p:spPr bwMode="auto">
          <a:xfrm>
            <a:off x="4267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8783" name="Object 15"/>
          <p:cNvGraphicFramePr>
            <a:graphicFrameLocks noChangeAspect="1"/>
          </p:cNvGraphicFramePr>
          <p:nvPr/>
        </p:nvGraphicFramePr>
        <p:xfrm>
          <a:off x="4381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7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288783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84" name="Object 16"/>
          <p:cNvGraphicFramePr>
            <a:graphicFrameLocks noChangeAspect="1"/>
          </p:cNvGraphicFramePr>
          <p:nvPr/>
        </p:nvGraphicFramePr>
        <p:xfrm>
          <a:off x="5651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8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288784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85" name="Object 17"/>
          <p:cNvGraphicFramePr>
            <a:graphicFrameLocks noChangeAspect="1"/>
          </p:cNvGraphicFramePr>
          <p:nvPr/>
        </p:nvGraphicFramePr>
        <p:xfrm>
          <a:off x="6946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9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288785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86" name="Object 18"/>
          <p:cNvGraphicFramePr>
            <a:graphicFrameLocks noChangeAspect="1"/>
          </p:cNvGraphicFramePr>
          <p:nvPr/>
        </p:nvGraphicFramePr>
        <p:xfrm>
          <a:off x="8305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0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288786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87" name="Line 19"/>
          <p:cNvSpPr>
            <a:spLocks noChangeShapeType="1"/>
          </p:cNvSpPr>
          <p:nvPr/>
        </p:nvSpPr>
        <p:spPr bwMode="auto">
          <a:xfrm>
            <a:off x="3505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8788" name="Object 20"/>
          <p:cNvGraphicFramePr>
            <a:graphicFrameLocks noChangeAspect="1"/>
          </p:cNvGraphicFramePr>
          <p:nvPr/>
        </p:nvGraphicFramePr>
        <p:xfrm>
          <a:off x="3733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288788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89" name="Object 21"/>
          <p:cNvGraphicFramePr>
            <a:graphicFrameLocks noChangeAspect="1"/>
          </p:cNvGraphicFramePr>
          <p:nvPr/>
        </p:nvGraphicFramePr>
        <p:xfrm>
          <a:off x="5029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2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288789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0" name="Object 22"/>
          <p:cNvGraphicFramePr>
            <a:graphicFrameLocks noChangeAspect="1"/>
          </p:cNvGraphicFramePr>
          <p:nvPr/>
        </p:nvGraphicFramePr>
        <p:xfrm>
          <a:off x="632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3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28879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1" name="Object 23"/>
          <p:cNvGraphicFramePr>
            <a:graphicFrameLocks noChangeAspect="1"/>
          </p:cNvGraphicFramePr>
          <p:nvPr/>
        </p:nvGraphicFramePr>
        <p:xfrm>
          <a:off x="7620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4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288791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92" name="Oval 24"/>
          <p:cNvSpPr>
            <a:spLocks noChangeArrowheads="1"/>
          </p:cNvSpPr>
          <p:nvPr/>
        </p:nvSpPr>
        <p:spPr bwMode="auto">
          <a:xfrm>
            <a:off x="7632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8793" name="Object 25"/>
          <p:cNvGraphicFramePr>
            <a:graphicFrameLocks noChangeAspect="1"/>
          </p:cNvGraphicFramePr>
          <p:nvPr/>
        </p:nvGraphicFramePr>
        <p:xfrm>
          <a:off x="7708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5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288793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4" name="Object 26"/>
          <p:cNvGraphicFramePr>
            <a:graphicFrameLocks noChangeAspect="1"/>
          </p:cNvGraphicFramePr>
          <p:nvPr/>
        </p:nvGraphicFramePr>
        <p:xfrm>
          <a:off x="4572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6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288794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5" name="Object 27"/>
          <p:cNvGraphicFramePr>
            <a:graphicFrameLocks noChangeAspect="1"/>
          </p:cNvGraphicFramePr>
          <p:nvPr/>
        </p:nvGraphicFramePr>
        <p:xfrm>
          <a:off x="5791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7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288795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6" name="Object 28"/>
          <p:cNvGraphicFramePr>
            <a:graphicFrameLocks noChangeAspect="1"/>
          </p:cNvGraphicFramePr>
          <p:nvPr/>
        </p:nvGraphicFramePr>
        <p:xfrm>
          <a:off x="7086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288796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7" name="Object 29"/>
          <p:cNvGraphicFramePr>
            <a:graphicFrameLocks noChangeAspect="1"/>
          </p:cNvGraphicFramePr>
          <p:nvPr/>
        </p:nvGraphicFramePr>
        <p:xfrm>
          <a:off x="3200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288797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98" name="Freeform 30"/>
          <p:cNvSpPr>
            <a:spLocks/>
          </p:cNvSpPr>
          <p:nvPr/>
        </p:nvSpPr>
        <p:spPr bwMode="auto">
          <a:xfrm>
            <a:off x="7467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8799" name="Object 31"/>
          <p:cNvGraphicFramePr>
            <a:graphicFrameLocks noChangeAspect="1"/>
          </p:cNvGraphicFramePr>
          <p:nvPr/>
        </p:nvGraphicFramePr>
        <p:xfrm>
          <a:off x="7480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288799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800" name="Line 32"/>
          <p:cNvSpPr>
            <a:spLocks noChangeShapeType="1"/>
          </p:cNvSpPr>
          <p:nvPr/>
        </p:nvSpPr>
        <p:spPr bwMode="auto">
          <a:xfrm flipV="1">
            <a:off x="7239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801" name="Freeform 33"/>
          <p:cNvSpPr>
            <a:spLocks/>
          </p:cNvSpPr>
          <p:nvPr/>
        </p:nvSpPr>
        <p:spPr bwMode="auto">
          <a:xfrm>
            <a:off x="5943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802" name="Freeform 34"/>
          <p:cNvSpPr>
            <a:spLocks/>
          </p:cNvSpPr>
          <p:nvPr/>
        </p:nvSpPr>
        <p:spPr bwMode="auto">
          <a:xfrm>
            <a:off x="4648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803" name="Freeform 35"/>
          <p:cNvSpPr>
            <a:spLocks/>
          </p:cNvSpPr>
          <p:nvPr/>
        </p:nvSpPr>
        <p:spPr bwMode="auto">
          <a:xfrm>
            <a:off x="3352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804" name="Rectangle 36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805" name="Line 37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806" name="Line 38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807" name="Line 39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808" name="Line 40"/>
          <p:cNvSpPr>
            <a:spLocks noChangeShapeType="1"/>
          </p:cNvSpPr>
          <p:nvPr/>
        </p:nvSpPr>
        <p:spPr bwMode="auto">
          <a:xfrm>
            <a:off x="4343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8809" name="Object 41"/>
          <p:cNvGraphicFramePr>
            <a:graphicFrameLocks noChangeAspect="1"/>
          </p:cNvGraphicFramePr>
          <p:nvPr/>
        </p:nvGraphicFramePr>
        <p:xfrm>
          <a:off x="2362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1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288809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10" name="Object 42"/>
          <p:cNvGraphicFramePr>
            <a:graphicFrameLocks noChangeAspect="1"/>
          </p:cNvGraphicFramePr>
          <p:nvPr/>
        </p:nvGraphicFramePr>
        <p:xfrm>
          <a:off x="2895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2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288810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11" name="Object 43"/>
          <p:cNvGraphicFramePr>
            <a:graphicFrameLocks noChangeAspect="1"/>
          </p:cNvGraphicFramePr>
          <p:nvPr/>
        </p:nvGraphicFramePr>
        <p:xfrm>
          <a:off x="3429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3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288811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12" name="Object 44"/>
          <p:cNvGraphicFramePr>
            <a:graphicFrameLocks noChangeAspect="1"/>
          </p:cNvGraphicFramePr>
          <p:nvPr/>
        </p:nvGraphicFramePr>
        <p:xfrm>
          <a:off x="39624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4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288812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813" name="Line 45"/>
          <p:cNvSpPr>
            <a:spLocks noChangeShapeType="1"/>
          </p:cNvSpPr>
          <p:nvPr/>
        </p:nvSpPr>
        <p:spPr bwMode="auto">
          <a:xfrm>
            <a:off x="67818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814" name="Line 46"/>
          <p:cNvSpPr>
            <a:spLocks noChangeShapeType="1"/>
          </p:cNvSpPr>
          <p:nvPr/>
        </p:nvSpPr>
        <p:spPr bwMode="auto">
          <a:xfrm>
            <a:off x="3581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8815" name="Group 47"/>
          <p:cNvGrpSpPr>
            <a:grpSpLocks/>
          </p:cNvGrpSpPr>
          <p:nvPr/>
        </p:nvGrpSpPr>
        <p:grpSpPr bwMode="auto">
          <a:xfrm>
            <a:off x="8077201" y="4114800"/>
            <a:ext cx="900113" cy="609600"/>
            <a:chOff x="4224" y="1824"/>
            <a:chExt cx="567" cy="384"/>
          </a:xfrm>
        </p:grpSpPr>
        <p:graphicFrame>
          <p:nvGraphicFramePr>
            <p:cNvPr id="288816" name="Object 4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5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288816" name="Object 4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817" name="Line 4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13460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524000"/>
            <a:ext cx="7772400" cy="4648200"/>
          </a:xfrm>
        </p:spPr>
        <p:txBody>
          <a:bodyPr/>
          <a:lstStyle/>
          <a:p>
            <a:r>
              <a:rPr lang="en-US" altLang="en-US"/>
              <a:t>  </a:t>
            </a:r>
          </a:p>
        </p:txBody>
      </p:sp>
      <p:sp>
        <p:nvSpPr>
          <p:cNvPr id="289796" name="Oval 4"/>
          <p:cNvSpPr>
            <a:spLocks noChangeArrowheads="1"/>
          </p:cNvSpPr>
          <p:nvPr/>
        </p:nvSpPr>
        <p:spPr bwMode="auto">
          <a:xfrm>
            <a:off x="2971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797" name="Oval 5"/>
          <p:cNvSpPr>
            <a:spLocks noChangeArrowheads="1"/>
          </p:cNvSpPr>
          <p:nvPr/>
        </p:nvSpPr>
        <p:spPr bwMode="auto">
          <a:xfrm>
            <a:off x="5562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798" name="Oval 6"/>
          <p:cNvSpPr>
            <a:spLocks noChangeArrowheads="1"/>
          </p:cNvSpPr>
          <p:nvPr/>
        </p:nvSpPr>
        <p:spPr bwMode="auto">
          <a:xfrm>
            <a:off x="6858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799" name="Oval 7"/>
          <p:cNvSpPr>
            <a:spLocks noChangeArrowheads="1"/>
          </p:cNvSpPr>
          <p:nvPr/>
        </p:nvSpPr>
        <p:spPr bwMode="auto">
          <a:xfrm>
            <a:off x="82296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00" name="Oval 8"/>
          <p:cNvSpPr>
            <a:spLocks noChangeArrowheads="1"/>
          </p:cNvSpPr>
          <p:nvPr/>
        </p:nvSpPr>
        <p:spPr bwMode="auto">
          <a:xfrm>
            <a:off x="8077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01" name="Line 9"/>
          <p:cNvSpPr>
            <a:spLocks noChangeShapeType="1"/>
          </p:cNvSpPr>
          <p:nvPr/>
        </p:nvSpPr>
        <p:spPr bwMode="auto">
          <a:xfrm>
            <a:off x="2362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auto">
          <a:xfrm>
            <a:off x="4800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03" name="Line 11"/>
          <p:cNvSpPr>
            <a:spLocks noChangeShapeType="1"/>
          </p:cNvSpPr>
          <p:nvPr/>
        </p:nvSpPr>
        <p:spPr bwMode="auto">
          <a:xfrm>
            <a:off x="6096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04" name="Line 12"/>
          <p:cNvSpPr>
            <a:spLocks noChangeShapeType="1"/>
          </p:cNvSpPr>
          <p:nvPr/>
        </p:nvSpPr>
        <p:spPr bwMode="auto">
          <a:xfrm>
            <a:off x="7391400" y="51816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9805" name="Object 13"/>
          <p:cNvGraphicFramePr>
            <a:graphicFrameLocks noChangeAspect="1"/>
          </p:cNvGraphicFramePr>
          <p:nvPr/>
        </p:nvGraphicFramePr>
        <p:xfrm>
          <a:off x="3048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0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289805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6" name="Oval 14"/>
          <p:cNvSpPr>
            <a:spLocks noChangeArrowheads="1"/>
          </p:cNvSpPr>
          <p:nvPr/>
        </p:nvSpPr>
        <p:spPr bwMode="auto">
          <a:xfrm>
            <a:off x="4267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9807" name="Object 15"/>
          <p:cNvGraphicFramePr>
            <a:graphicFrameLocks noChangeAspect="1"/>
          </p:cNvGraphicFramePr>
          <p:nvPr/>
        </p:nvGraphicFramePr>
        <p:xfrm>
          <a:off x="4381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1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289807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8" name="Object 16"/>
          <p:cNvGraphicFramePr>
            <a:graphicFrameLocks noChangeAspect="1"/>
          </p:cNvGraphicFramePr>
          <p:nvPr/>
        </p:nvGraphicFramePr>
        <p:xfrm>
          <a:off x="5651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2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289808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9" name="Object 17"/>
          <p:cNvGraphicFramePr>
            <a:graphicFrameLocks noChangeAspect="1"/>
          </p:cNvGraphicFramePr>
          <p:nvPr/>
        </p:nvGraphicFramePr>
        <p:xfrm>
          <a:off x="6946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3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289809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10" name="Object 18"/>
          <p:cNvGraphicFramePr>
            <a:graphicFrameLocks noChangeAspect="1"/>
          </p:cNvGraphicFramePr>
          <p:nvPr/>
        </p:nvGraphicFramePr>
        <p:xfrm>
          <a:off x="8305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4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28981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11" name="Line 19"/>
          <p:cNvSpPr>
            <a:spLocks noChangeShapeType="1"/>
          </p:cNvSpPr>
          <p:nvPr/>
        </p:nvSpPr>
        <p:spPr bwMode="auto">
          <a:xfrm>
            <a:off x="3505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9812" name="Object 20"/>
          <p:cNvGraphicFramePr>
            <a:graphicFrameLocks noChangeAspect="1"/>
          </p:cNvGraphicFramePr>
          <p:nvPr/>
        </p:nvGraphicFramePr>
        <p:xfrm>
          <a:off x="3733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5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289812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13" name="Object 21"/>
          <p:cNvGraphicFramePr>
            <a:graphicFrameLocks noChangeAspect="1"/>
          </p:cNvGraphicFramePr>
          <p:nvPr/>
        </p:nvGraphicFramePr>
        <p:xfrm>
          <a:off x="5029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6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289813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14" name="Object 22"/>
          <p:cNvGraphicFramePr>
            <a:graphicFrameLocks noChangeAspect="1"/>
          </p:cNvGraphicFramePr>
          <p:nvPr/>
        </p:nvGraphicFramePr>
        <p:xfrm>
          <a:off x="632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7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289814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15" name="Object 23"/>
          <p:cNvGraphicFramePr>
            <a:graphicFrameLocks noChangeAspect="1"/>
          </p:cNvGraphicFramePr>
          <p:nvPr/>
        </p:nvGraphicFramePr>
        <p:xfrm>
          <a:off x="7620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8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289815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16" name="Oval 24"/>
          <p:cNvSpPr>
            <a:spLocks noChangeArrowheads="1"/>
          </p:cNvSpPr>
          <p:nvPr/>
        </p:nvSpPr>
        <p:spPr bwMode="auto">
          <a:xfrm>
            <a:off x="7632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9817" name="Object 25"/>
          <p:cNvGraphicFramePr>
            <a:graphicFrameLocks noChangeAspect="1"/>
          </p:cNvGraphicFramePr>
          <p:nvPr/>
        </p:nvGraphicFramePr>
        <p:xfrm>
          <a:off x="7708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9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289817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18" name="Object 26"/>
          <p:cNvGraphicFramePr>
            <a:graphicFrameLocks noChangeAspect="1"/>
          </p:cNvGraphicFramePr>
          <p:nvPr/>
        </p:nvGraphicFramePr>
        <p:xfrm>
          <a:off x="4572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0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289818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19" name="Object 27"/>
          <p:cNvGraphicFramePr>
            <a:graphicFrameLocks noChangeAspect="1"/>
          </p:cNvGraphicFramePr>
          <p:nvPr/>
        </p:nvGraphicFramePr>
        <p:xfrm>
          <a:off x="5791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1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289819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20" name="Object 28"/>
          <p:cNvGraphicFramePr>
            <a:graphicFrameLocks noChangeAspect="1"/>
          </p:cNvGraphicFramePr>
          <p:nvPr/>
        </p:nvGraphicFramePr>
        <p:xfrm>
          <a:off x="7086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2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28982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21" name="Object 29"/>
          <p:cNvGraphicFramePr>
            <a:graphicFrameLocks noChangeAspect="1"/>
          </p:cNvGraphicFramePr>
          <p:nvPr/>
        </p:nvGraphicFramePr>
        <p:xfrm>
          <a:off x="3200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3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289821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22" name="Freeform 30"/>
          <p:cNvSpPr>
            <a:spLocks/>
          </p:cNvSpPr>
          <p:nvPr/>
        </p:nvSpPr>
        <p:spPr bwMode="auto">
          <a:xfrm>
            <a:off x="7467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9823" name="Object 31"/>
          <p:cNvGraphicFramePr>
            <a:graphicFrameLocks noChangeAspect="1"/>
          </p:cNvGraphicFramePr>
          <p:nvPr/>
        </p:nvGraphicFramePr>
        <p:xfrm>
          <a:off x="7480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4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289823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24" name="Line 32"/>
          <p:cNvSpPr>
            <a:spLocks noChangeShapeType="1"/>
          </p:cNvSpPr>
          <p:nvPr/>
        </p:nvSpPr>
        <p:spPr bwMode="auto">
          <a:xfrm flipV="1">
            <a:off x="7239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5" name="Freeform 33"/>
          <p:cNvSpPr>
            <a:spLocks/>
          </p:cNvSpPr>
          <p:nvPr/>
        </p:nvSpPr>
        <p:spPr bwMode="auto">
          <a:xfrm>
            <a:off x="5943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6" name="Freeform 34"/>
          <p:cNvSpPr>
            <a:spLocks/>
          </p:cNvSpPr>
          <p:nvPr/>
        </p:nvSpPr>
        <p:spPr bwMode="auto">
          <a:xfrm>
            <a:off x="4648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7" name="Freeform 35"/>
          <p:cNvSpPr>
            <a:spLocks/>
          </p:cNvSpPr>
          <p:nvPr/>
        </p:nvSpPr>
        <p:spPr bwMode="auto">
          <a:xfrm>
            <a:off x="3352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8" name="Rectangle 36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9" name="Line 37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30" name="Line 38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31" name="Line 39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32" name="Line 40"/>
          <p:cNvSpPr>
            <a:spLocks noChangeShapeType="1"/>
          </p:cNvSpPr>
          <p:nvPr/>
        </p:nvSpPr>
        <p:spPr bwMode="auto">
          <a:xfrm>
            <a:off x="4343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9833" name="Object 41"/>
          <p:cNvGraphicFramePr>
            <a:graphicFrameLocks noChangeAspect="1"/>
          </p:cNvGraphicFramePr>
          <p:nvPr/>
        </p:nvGraphicFramePr>
        <p:xfrm>
          <a:off x="2362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5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289833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34" name="Object 42"/>
          <p:cNvGraphicFramePr>
            <a:graphicFrameLocks noChangeAspect="1"/>
          </p:cNvGraphicFramePr>
          <p:nvPr/>
        </p:nvGraphicFramePr>
        <p:xfrm>
          <a:off x="2895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6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289834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35" name="Object 43"/>
          <p:cNvGraphicFramePr>
            <a:graphicFrameLocks noChangeAspect="1"/>
          </p:cNvGraphicFramePr>
          <p:nvPr/>
        </p:nvGraphicFramePr>
        <p:xfrm>
          <a:off x="3429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7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289835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36" name="Object 44"/>
          <p:cNvGraphicFramePr>
            <a:graphicFrameLocks noChangeAspect="1"/>
          </p:cNvGraphicFramePr>
          <p:nvPr/>
        </p:nvGraphicFramePr>
        <p:xfrm>
          <a:off x="39624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8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289836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37" name="Line 45"/>
          <p:cNvSpPr>
            <a:spLocks noChangeShapeType="1"/>
          </p:cNvSpPr>
          <p:nvPr/>
        </p:nvSpPr>
        <p:spPr bwMode="auto">
          <a:xfrm>
            <a:off x="81534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38" name="Line 46"/>
          <p:cNvSpPr>
            <a:spLocks noChangeShapeType="1"/>
          </p:cNvSpPr>
          <p:nvPr/>
        </p:nvSpPr>
        <p:spPr bwMode="auto">
          <a:xfrm>
            <a:off x="4114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9839" name="Group 47"/>
          <p:cNvGrpSpPr>
            <a:grpSpLocks/>
          </p:cNvGrpSpPr>
          <p:nvPr/>
        </p:nvGrpSpPr>
        <p:grpSpPr bwMode="auto">
          <a:xfrm>
            <a:off x="8077201" y="4114800"/>
            <a:ext cx="900113" cy="609600"/>
            <a:chOff x="4224" y="1824"/>
            <a:chExt cx="567" cy="384"/>
          </a:xfrm>
        </p:grpSpPr>
        <p:graphicFrame>
          <p:nvGraphicFramePr>
            <p:cNvPr id="289840" name="Object 4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9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289840" name="Object 4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9841" name="Line 4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627229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Oval 2"/>
          <p:cNvSpPr>
            <a:spLocks noChangeArrowheads="1"/>
          </p:cNvSpPr>
          <p:nvPr/>
        </p:nvSpPr>
        <p:spPr bwMode="auto">
          <a:xfrm>
            <a:off x="2971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19" name="Oval 3"/>
          <p:cNvSpPr>
            <a:spLocks noChangeArrowheads="1"/>
          </p:cNvSpPr>
          <p:nvPr/>
        </p:nvSpPr>
        <p:spPr bwMode="auto">
          <a:xfrm>
            <a:off x="5562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20" name="Oval 4"/>
          <p:cNvSpPr>
            <a:spLocks noChangeArrowheads="1"/>
          </p:cNvSpPr>
          <p:nvPr/>
        </p:nvSpPr>
        <p:spPr bwMode="auto">
          <a:xfrm>
            <a:off x="6858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21" name="Oval 5"/>
          <p:cNvSpPr>
            <a:spLocks noChangeArrowheads="1"/>
          </p:cNvSpPr>
          <p:nvPr/>
        </p:nvSpPr>
        <p:spPr bwMode="auto">
          <a:xfrm>
            <a:off x="82296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22" name="Oval 6"/>
          <p:cNvSpPr>
            <a:spLocks noChangeArrowheads="1"/>
          </p:cNvSpPr>
          <p:nvPr/>
        </p:nvSpPr>
        <p:spPr bwMode="auto">
          <a:xfrm>
            <a:off x="8077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23" name="Line 7"/>
          <p:cNvSpPr>
            <a:spLocks noChangeShapeType="1"/>
          </p:cNvSpPr>
          <p:nvPr/>
        </p:nvSpPr>
        <p:spPr bwMode="auto">
          <a:xfrm>
            <a:off x="2362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Line 8"/>
          <p:cNvSpPr>
            <a:spLocks noChangeShapeType="1"/>
          </p:cNvSpPr>
          <p:nvPr/>
        </p:nvSpPr>
        <p:spPr bwMode="auto">
          <a:xfrm>
            <a:off x="4800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25" name="Line 9"/>
          <p:cNvSpPr>
            <a:spLocks noChangeShapeType="1"/>
          </p:cNvSpPr>
          <p:nvPr/>
        </p:nvSpPr>
        <p:spPr bwMode="auto">
          <a:xfrm>
            <a:off x="6096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26" name="Line 10"/>
          <p:cNvSpPr>
            <a:spLocks noChangeShapeType="1"/>
          </p:cNvSpPr>
          <p:nvPr/>
        </p:nvSpPr>
        <p:spPr bwMode="auto">
          <a:xfrm>
            <a:off x="7391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0827" name="Object 11"/>
          <p:cNvGraphicFramePr>
            <a:graphicFrameLocks noChangeAspect="1"/>
          </p:cNvGraphicFramePr>
          <p:nvPr/>
        </p:nvGraphicFramePr>
        <p:xfrm>
          <a:off x="3048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4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290827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8" name="Oval 12"/>
          <p:cNvSpPr>
            <a:spLocks noChangeArrowheads="1"/>
          </p:cNvSpPr>
          <p:nvPr/>
        </p:nvSpPr>
        <p:spPr bwMode="auto">
          <a:xfrm>
            <a:off x="4267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0829" name="Object 13"/>
          <p:cNvGraphicFramePr>
            <a:graphicFrameLocks noChangeAspect="1"/>
          </p:cNvGraphicFramePr>
          <p:nvPr/>
        </p:nvGraphicFramePr>
        <p:xfrm>
          <a:off x="4381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5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290829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30" name="Object 14"/>
          <p:cNvGraphicFramePr>
            <a:graphicFrameLocks noChangeAspect="1"/>
          </p:cNvGraphicFramePr>
          <p:nvPr/>
        </p:nvGraphicFramePr>
        <p:xfrm>
          <a:off x="5651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6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29083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31" name="Object 15"/>
          <p:cNvGraphicFramePr>
            <a:graphicFrameLocks noChangeAspect="1"/>
          </p:cNvGraphicFramePr>
          <p:nvPr/>
        </p:nvGraphicFramePr>
        <p:xfrm>
          <a:off x="6946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7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290831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32" name="Object 16"/>
          <p:cNvGraphicFramePr>
            <a:graphicFrameLocks noChangeAspect="1"/>
          </p:cNvGraphicFramePr>
          <p:nvPr/>
        </p:nvGraphicFramePr>
        <p:xfrm>
          <a:off x="8305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8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290832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33" name="Line 17"/>
          <p:cNvSpPr>
            <a:spLocks noChangeShapeType="1"/>
          </p:cNvSpPr>
          <p:nvPr/>
        </p:nvSpPr>
        <p:spPr bwMode="auto">
          <a:xfrm>
            <a:off x="3505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0834" name="Object 18"/>
          <p:cNvGraphicFramePr>
            <a:graphicFrameLocks noChangeAspect="1"/>
          </p:cNvGraphicFramePr>
          <p:nvPr/>
        </p:nvGraphicFramePr>
        <p:xfrm>
          <a:off x="3733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9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290834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35" name="Object 19"/>
          <p:cNvGraphicFramePr>
            <a:graphicFrameLocks noChangeAspect="1"/>
          </p:cNvGraphicFramePr>
          <p:nvPr/>
        </p:nvGraphicFramePr>
        <p:xfrm>
          <a:off x="5029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0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290835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36" name="Object 20"/>
          <p:cNvGraphicFramePr>
            <a:graphicFrameLocks noChangeAspect="1"/>
          </p:cNvGraphicFramePr>
          <p:nvPr/>
        </p:nvGraphicFramePr>
        <p:xfrm>
          <a:off x="632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1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290836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37" name="Object 21"/>
          <p:cNvGraphicFramePr>
            <a:graphicFrameLocks noChangeAspect="1"/>
          </p:cNvGraphicFramePr>
          <p:nvPr/>
        </p:nvGraphicFramePr>
        <p:xfrm>
          <a:off x="7620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2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290837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38" name="Text Box 22"/>
          <p:cNvSpPr txBox="1">
            <a:spLocks noChangeArrowheads="1"/>
          </p:cNvSpPr>
          <p:nvPr/>
        </p:nvSpPr>
        <p:spPr bwMode="auto">
          <a:xfrm>
            <a:off x="7848600" y="5867401"/>
            <a:ext cx="1136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accept</a:t>
            </a:r>
          </a:p>
        </p:txBody>
      </p:sp>
      <p:sp>
        <p:nvSpPr>
          <p:cNvPr id="290839" name="Oval 23"/>
          <p:cNvSpPr>
            <a:spLocks noChangeArrowheads="1"/>
          </p:cNvSpPr>
          <p:nvPr/>
        </p:nvSpPr>
        <p:spPr bwMode="auto">
          <a:xfrm>
            <a:off x="7632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0840" name="Object 24"/>
          <p:cNvGraphicFramePr>
            <a:graphicFrameLocks noChangeAspect="1"/>
          </p:cNvGraphicFramePr>
          <p:nvPr/>
        </p:nvGraphicFramePr>
        <p:xfrm>
          <a:off x="7708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3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29084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41" name="Object 25"/>
          <p:cNvGraphicFramePr>
            <a:graphicFrameLocks noChangeAspect="1"/>
          </p:cNvGraphicFramePr>
          <p:nvPr/>
        </p:nvGraphicFramePr>
        <p:xfrm>
          <a:off x="4572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4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290841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42" name="Object 26"/>
          <p:cNvGraphicFramePr>
            <a:graphicFrameLocks noChangeAspect="1"/>
          </p:cNvGraphicFramePr>
          <p:nvPr/>
        </p:nvGraphicFramePr>
        <p:xfrm>
          <a:off x="5791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5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290842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43" name="Object 27"/>
          <p:cNvGraphicFramePr>
            <a:graphicFrameLocks noChangeAspect="1"/>
          </p:cNvGraphicFramePr>
          <p:nvPr/>
        </p:nvGraphicFramePr>
        <p:xfrm>
          <a:off x="7086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6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290843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44" name="Object 28"/>
          <p:cNvGraphicFramePr>
            <a:graphicFrameLocks noChangeAspect="1"/>
          </p:cNvGraphicFramePr>
          <p:nvPr/>
        </p:nvGraphicFramePr>
        <p:xfrm>
          <a:off x="3200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7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290844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45" name="Freeform 29"/>
          <p:cNvSpPr>
            <a:spLocks/>
          </p:cNvSpPr>
          <p:nvPr/>
        </p:nvSpPr>
        <p:spPr bwMode="auto">
          <a:xfrm>
            <a:off x="7467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0846" name="Object 30"/>
          <p:cNvGraphicFramePr>
            <a:graphicFrameLocks noChangeAspect="1"/>
          </p:cNvGraphicFramePr>
          <p:nvPr/>
        </p:nvGraphicFramePr>
        <p:xfrm>
          <a:off x="7480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8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290846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47" name="Line 31"/>
          <p:cNvSpPr>
            <a:spLocks noChangeShapeType="1"/>
          </p:cNvSpPr>
          <p:nvPr/>
        </p:nvSpPr>
        <p:spPr bwMode="auto">
          <a:xfrm flipV="1">
            <a:off x="7239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48" name="Freeform 32"/>
          <p:cNvSpPr>
            <a:spLocks/>
          </p:cNvSpPr>
          <p:nvPr/>
        </p:nvSpPr>
        <p:spPr bwMode="auto">
          <a:xfrm>
            <a:off x="5943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49" name="Freeform 33"/>
          <p:cNvSpPr>
            <a:spLocks/>
          </p:cNvSpPr>
          <p:nvPr/>
        </p:nvSpPr>
        <p:spPr bwMode="auto">
          <a:xfrm>
            <a:off x="4648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50" name="Freeform 34"/>
          <p:cNvSpPr>
            <a:spLocks/>
          </p:cNvSpPr>
          <p:nvPr/>
        </p:nvSpPr>
        <p:spPr bwMode="auto">
          <a:xfrm>
            <a:off x="3352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51" name="Rectangle 35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52" name="Line 36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53" name="Line 37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54" name="Line 38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55" name="Line 39"/>
          <p:cNvSpPr>
            <a:spLocks noChangeShapeType="1"/>
          </p:cNvSpPr>
          <p:nvPr/>
        </p:nvSpPr>
        <p:spPr bwMode="auto">
          <a:xfrm>
            <a:off x="4343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0856" name="Object 40"/>
          <p:cNvGraphicFramePr>
            <a:graphicFrameLocks noChangeAspect="1"/>
          </p:cNvGraphicFramePr>
          <p:nvPr/>
        </p:nvGraphicFramePr>
        <p:xfrm>
          <a:off x="2362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9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290856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57" name="Object 41"/>
          <p:cNvGraphicFramePr>
            <a:graphicFrameLocks noChangeAspect="1"/>
          </p:cNvGraphicFramePr>
          <p:nvPr/>
        </p:nvGraphicFramePr>
        <p:xfrm>
          <a:off x="2895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0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290857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58" name="Object 42"/>
          <p:cNvGraphicFramePr>
            <a:graphicFrameLocks noChangeAspect="1"/>
          </p:cNvGraphicFramePr>
          <p:nvPr/>
        </p:nvGraphicFramePr>
        <p:xfrm>
          <a:off x="3429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1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290858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59" name="Object 43"/>
          <p:cNvGraphicFramePr>
            <a:graphicFrameLocks noChangeAspect="1"/>
          </p:cNvGraphicFramePr>
          <p:nvPr/>
        </p:nvGraphicFramePr>
        <p:xfrm>
          <a:off x="39624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2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290859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60" name="Line 44"/>
          <p:cNvSpPr>
            <a:spLocks noChangeShapeType="1"/>
          </p:cNvSpPr>
          <p:nvPr/>
        </p:nvSpPr>
        <p:spPr bwMode="auto">
          <a:xfrm>
            <a:off x="81534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61" name="Line 45"/>
          <p:cNvSpPr>
            <a:spLocks noChangeShapeType="1"/>
          </p:cNvSpPr>
          <p:nvPr/>
        </p:nvSpPr>
        <p:spPr bwMode="auto">
          <a:xfrm>
            <a:off x="4572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0862" name="Group 46"/>
          <p:cNvGrpSpPr>
            <a:grpSpLocks/>
          </p:cNvGrpSpPr>
          <p:nvPr/>
        </p:nvGrpSpPr>
        <p:grpSpPr bwMode="auto">
          <a:xfrm>
            <a:off x="8077201" y="4114800"/>
            <a:ext cx="900113" cy="609600"/>
            <a:chOff x="4224" y="1824"/>
            <a:chExt cx="567" cy="384"/>
          </a:xfrm>
        </p:grpSpPr>
        <p:graphicFrame>
          <p:nvGraphicFramePr>
            <p:cNvPr id="290863" name="Object 4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73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290863" name="Object 4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0864" name="Line 4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0865" name="Text Box 49"/>
          <p:cNvSpPr txBox="1">
            <a:spLocks noChangeArrowheads="1"/>
          </p:cNvSpPr>
          <p:nvPr/>
        </p:nvSpPr>
        <p:spPr bwMode="auto">
          <a:xfrm>
            <a:off x="3276600" y="228601"/>
            <a:ext cx="3048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Input finished</a:t>
            </a:r>
          </a:p>
        </p:txBody>
      </p:sp>
    </p:spTree>
    <p:extLst>
      <p:ext uri="{BB962C8B-B14F-4D97-AF65-F5344CB8AC3E}">
        <p14:creationId xmlns:p14="http://schemas.microsoft.com/office/powerpoint/2010/main" val="336703058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Rejection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291844" name="Oval 4"/>
          <p:cNvSpPr>
            <a:spLocks noChangeArrowheads="1"/>
          </p:cNvSpPr>
          <p:nvPr/>
        </p:nvSpPr>
        <p:spPr bwMode="auto">
          <a:xfrm>
            <a:off x="29718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5" name="Oval 5"/>
          <p:cNvSpPr>
            <a:spLocks noChangeArrowheads="1"/>
          </p:cNvSpPr>
          <p:nvPr/>
        </p:nvSpPr>
        <p:spPr bwMode="auto">
          <a:xfrm>
            <a:off x="5562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6" name="Oval 6"/>
          <p:cNvSpPr>
            <a:spLocks noChangeArrowheads="1"/>
          </p:cNvSpPr>
          <p:nvPr/>
        </p:nvSpPr>
        <p:spPr bwMode="auto">
          <a:xfrm>
            <a:off x="6858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7" name="Oval 7"/>
          <p:cNvSpPr>
            <a:spLocks noChangeArrowheads="1"/>
          </p:cNvSpPr>
          <p:nvPr/>
        </p:nvSpPr>
        <p:spPr bwMode="auto">
          <a:xfrm>
            <a:off x="822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8" name="Oval 8"/>
          <p:cNvSpPr>
            <a:spLocks noChangeArrowheads="1"/>
          </p:cNvSpPr>
          <p:nvPr/>
        </p:nvSpPr>
        <p:spPr bwMode="auto">
          <a:xfrm>
            <a:off x="8077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9" name="Line 9"/>
          <p:cNvSpPr>
            <a:spLocks noChangeShapeType="1"/>
          </p:cNvSpPr>
          <p:nvPr/>
        </p:nvSpPr>
        <p:spPr bwMode="auto">
          <a:xfrm>
            <a:off x="2362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50" name="Line 10"/>
          <p:cNvSpPr>
            <a:spLocks noChangeShapeType="1"/>
          </p:cNvSpPr>
          <p:nvPr/>
        </p:nvSpPr>
        <p:spPr bwMode="auto">
          <a:xfrm>
            <a:off x="4800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51" name="Line 11"/>
          <p:cNvSpPr>
            <a:spLocks noChangeShapeType="1"/>
          </p:cNvSpPr>
          <p:nvPr/>
        </p:nvSpPr>
        <p:spPr bwMode="auto">
          <a:xfrm>
            <a:off x="6096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52" name="Line 12"/>
          <p:cNvSpPr>
            <a:spLocks noChangeShapeType="1"/>
          </p:cNvSpPr>
          <p:nvPr/>
        </p:nvSpPr>
        <p:spPr bwMode="auto">
          <a:xfrm>
            <a:off x="7391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53" name="Oval 13"/>
          <p:cNvSpPr>
            <a:spLocks noChangeArrowheads="1"/>
          </p:cNvSpPr>
          <p:nvPr/>
        </p:nvSpPr>
        <p:spPr bwMode="auto">
          <a:xfrm>
            <a:off x="4267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1854" name="Object 14"/>
          <p:cNvGraphicFramePr>
            <a:graphicFrameLocks noChangeAspect="1"/>
          </p:cNvGraphicFramePr>
          <p:nvPr/>
        </p:nvGraphicFramePr>
        <p:xfrm>
          <a:off x="4381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4" name="Equation" r:id="rId3" imgW="342720" imgH="469800" progId="Equation.3">
                  <p:embed/>
                </p:oleObj>
              </mc:Choice>
              <mc:Fallback>
                <p:oleObj name="Equation" r:id="rId3" imgW="342720" imgH="469800" progId="Equation.3">
                  <p:embed/>
                  <p:pic>
                    <p:nvPicPr>
                      <p:cNvPr id="291854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5" name="Object 15"/>
          <p:cNvGraphicFramePr>
            <a:graphicFrameLocks noChangeAspect="1"/>
          </p:cNvGraphicFramePr>
          <p:nvPr/>
        </p:nvGraphicFramePr>
        <p:xfrm>
          <a:off x="5651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5" name="Equation" r:id="rId5" imgW="393480" imgH="469800" progId="Equation.3">
                  <p:embed/>
                </p:oleObj>
              </mc:Choice>
              <mc:Fallback>
                <p:oleObj name="Equation" r:id="rId5" imgW="393480" imgH="469800" progId="Equation.3">
                  <p:embed/>
                  <p:pic>
                    <p:nvPicPr>
                      <p:cNvPr id="291855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6" name="Object 16"/>
          <p:cNvGraphicFramePr>
            <a:graphicFrameLocks noChangeAspect="1"/>
          </p:cNvGraphicFramePr>
          <p:nvPr/>
        </p:nvGraphicFramePr>
        <p:xfrm>
          <a:off x="6946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6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291856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7" name="Object 17"/>
          <p:cNvGraphicFramePr>
            <a:graphicFrameLocks noChangeAspect="1"/>
          </p:cNvGraphicFramePr>
          <p:nvPr/>
        </p:nvGraphicFramePr>
        <p:xfrm>
          <a:off x="8305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7"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291857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58" name="Line 18"/>
          <p:cNvSpPr>
            <a:spLocks noChangeShapeType="1"/>
          </p:cNvSpPr>
          <p:nvPr/>
        </p:nvSpPr>
        <p:spPr bwMode="auto">
          <a:xfrm>
            <a:off x="3505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1859" name="Object 19"/>
          <p:cNvGraphicFramePr>
            <a:graphicFrameLocks noChangeAspect="1"/>
          </p:cNvGraphicFramePr>
          <p:nvPr/>
        </p:nvGraphicFramePr>
        <p:xfrm>
          <a:off x="3733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8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291859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60" name="Object 20"/>
          <p:cNvGraphicFramePr>
            <a:graphicFrameLocks noChangeAspect="1"/>
          </p:cNvGraphicFramePr>
          <p:nvPr/>
        </p:nvGraphicFramePr>
        <p:xfrm>
          <a:off x="5029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9" name="Equation" r:id="rId13" imgW="279360" imgH="380880" progId="Equation.3">
                  <p:embed/>
                </p:oleObj>
              </mc:Choice>
              <mc:Fallback>
                <p:oleObj name="Equation" r:id="rId13" imgW="279360" imgH="380880" progId="Equation.3">
                  <p:embed/>
                  <p:pic>
                    <p:nvPicPr>
                      <p:cNvPr id="29186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61" name="Object 21"/>
          <p:cNvGraphicFramePr>
            <a:graphicFrameLocks noChangeAspect="1"/>
          </p:cNvGraphicFramePr>
          <p:nvPr/>
        </p:nvGraphicFramePr>
        <p:xfrm>
          <a:off x="632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0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291861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62" name="Object 22"/>
          <p:cNvGraphicFramePr>
            <a:graphicFrameLocks noChangeAspect="1"/>
          </p:cNvGraphicFramePr>
          <p:nvPr/>
        </p:nvGraphicFramePr>
        <p:xfrm>
          <a:off x="7620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1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291862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63" name="Oval 23"/>
          <p:cNvSpPr>
            <a:spLocks noChangeArrowheads="1"/>
          </p:cNvSpPr>
          <p:nvPr/>
        </p:nvSpPr>
        <p:spPr bwMode="auto">
          <a:xfrm>
            <a:off x="7632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1864" name="Object 24"/>
          <p:cNvGraphicFramePr>
            <a:graphicFrameLocks noChangeAspect="1"/>
          </p:cNvGraphicFramePr>
          <p:nvPr/>
        </p:nvGraphicFramePr>
        <p:xfrm>
          <a:off x="7708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2" name="Equation" r:id="rId17" imgW="406080" imgH="469800" progId="Equation.3">
                  <p:embed/>
                </p:oleObj>
              </mc:Choice>
              <mc:Fallback>
                <p:oleObj name="Equation" r:id="rId17" imgW="406080" imgH="469800" progId="Equation.3">
                  <p:embed/>
                  <p:pic>
                    <p:nvPicPr>
                      <p:cNvPr id="291864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65" name="Object 25"/>
          <p:cNvGraphicFramePr>
            <a:graphicFrameLocks noChangeAspect="1"/>
          </p:cNvGraphicFramePr>
          <p:nvPr/>
        </p:nvGraphicFramePr>
        <p:xfrm>
          <a:off x="4572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3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291865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66" name="Object 26"/>
          <p:cNvGraphicFramePr>
            <a:graphicFrameLocks noChangeAspect="1"/>
          </p:cNvGraphicFramePr>
          <p:nvPr/>
        </p:nvGraphicFramePr>
        <p:xfrm>
          <a:off x="5791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4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291866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67" name="Object 27"/>
          <p:cNvGraphicFramePr>
            <a:graphicFrameLocks noChangeAspect="1"/>
          </p:cNvGraphicFramePr>
          <p:nvPr/>
        </p:nvGraphicFramePr>
        <p:xfrm>
          <a:off x="7086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5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291867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68" name="Object 28"/>
          <p:cNvGraphicFramePr>
            <a:graphicFrameLocks noChangeAspect="1"/>
          </p:cNvGraphicFramePr>
          <p:nvPr/>
        </p:nvGraphicFramePr>
        <p:xfrm>
          <a:off x="3200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6" name="Equation" r:id="rId22" imgW="279360" imgH="380880" progId="Equation.3">
                  <p:embed/>
                </p:oleObj>
              </mc:Choice>
              <mc:Fallback>
                <p:oleObj name="Equation" r:id="rId22" imgW="279360" imgH="380880" progId="Equation.3">
                  <p:embed/>
                  <p:pic>
                    <p:nvPicPr>
                      <p:cNvPr id="291868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69" name="Freeform 29"/>
          <p:cNvSpPr>
            <a:spLocks/>
          </p:cNvSpPr>
          <p:nvPr/>
        </p:nvSpPr>
        <p:spPr bwMode="auto">
          <a:xfrm>
            <a:off x="7467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1870" name="Object 30"/>
          <p:cNvGraphicFramePr>
            <a:graphicFrameLocks noChangeAspect="1"/>
          </p:cNvGraphicFramePr>
          <p:nvPr/>
        </p:nvGraphicFramePr>
        <p:xfrm>
          <a:off x="7480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7" name="Equation" r:id="rId23" imgW="672840" imgH="444240" progId="Equation.3">
                  <p:embed/>
                </p:oleObj>
              </mc:Choice>
              <mc:Fallback>
                <p:oleObj name="Equation" r:id="rId23" imgW="672840" imgH="444240" progId="Equation.3">
                  <p:embed/>
                  <p:pic>
                    <p:nvPicPr>
                      <p:cNvPr id="29187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71" name="Line 31"/>
          <p:cNvSpPr>
            <a:spLocks noChangeShapeType="1"/>
          </p:cNvSpPr>
          <p:nvPr/>
        </p:nvSpPr>
        <p:spPr bwMode="auto">
          <a:xfrm flipV="1">
            <a:off x="7239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72" name="Freeform 32"/>
          <p:cNvSpPr>
            <a:spLocks/>
          </p:cNvSpPr>
          <p:nvPr/>
        </p:nvSpPr>
        <p:spPr bwMode="auto">
          <a:xfrm>
            <a:off x="5943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73" name="Freeform 33"/>
          <p:cNvSpPr>
            <a:spLocks/>
          </p:cNvSpPr>
          <p:nvPr/>
        </p:nvSpPr>
        <p:spPr bwMode="auto">
          <a:xfrm>
            <a:off x="4648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74" name="Freeform 34"/>
          <p:cNvSpPr>
            <a:spLocks/>
          </p:cNvSpPr>
          <p:nvPr/>
        </p:nvSpPr>
        <p:spPr bwMode="auto">
          <a:xfrm>
            <a:off x="3352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75" name="Rectangle 35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76" name="Line 36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77" name="Line 37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78" name="Line 38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1879" name="Object 39"/>
          <p:cNvGraphicFramePr>
            <a:graphicFrameLocks noChangeAspect="1"/>
          </p:cNvGraphicFramePr>
          <p:nvPr/>
        </p:nvGraphicFramePr>
        <p:xfrm>
          <a:off x="2362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8" name="Equation" r:id="rId25" imgW="266400" imgH="279360" progId="Equation.3">
                  <p:embed/>
                </p:oleObj>
              </mc:Choice>
              <mc:Fallback>
                <p:oleObj name="Equation" r:id="rId25" imgW="266400" imgH="279360" progId="Equation.3">
                  <p:embed/>
                  <p:pic>
                    <p:nvPicPr>
                      <p:cNvPr id="291879" name="Object 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80" name="Object 40"/>
          <p:cNvGraphicFramePr>
            <a:graphicFrameLocks noChangeAspect="1"/>
          </p:cNvGraphicFramePr>
          <p:nvPr/>
        </p:nvGraphicFramePr>
        <p:xfrm>
          <a:off x="2895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9" name="Equation" r:id="rId26" imgW="279360" imgH="380880" progId="Equation.3">
                  <p:embed/>
                </p:oleObj>
              </mc:Choice>
              <mc:Fallback>
                <p:oleObj name="Equation" r:id="rId26" imgW="279360" imgH="380880" progId="Equation.3">
                  <p:embed/>
                  <p:pic>
                    <p:nvPicPr>
                      <p:cNvPr id="291880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81" name="Object 41"/>
          <p:cNvGraphicFramePr>
            <a:graphicFrameLocks noChangeAspect="1"/>
          </p:cNvGraphicFramePr>
          <p:nvPr/>
        </p:nvGraphicFramePr>
        <p:xfrm>
          <a:off x="3435351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291881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1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82" name="Line 42"/>
          <p:cNvSpPr>
            <a:spLocks noChangeShapeType="1"/>
          </p:cNvSpPr>
          <p:nvPr/>
        </p:nvSpPr>
        <p:spPr bwMode="auto">
          <a:xfrm>
            <a:off x="2895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83" name="Line 43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1884" name="Group 44"/>
          <p:cNvGrpSpPr>
            <a:grpSpLocks/>
          </p:cNvGrpSpPr>
          <p:nvPr/>
        </p:nvGrpSpPr>
        <p:grpSpPr bwMode="auto">
          <a:xfrm>
            <a:off x="8077201" y="4114800"/>
            <a:ext cx="900113" cy="609600"/>
            <a:chOff x="4224" y="1824"/>
            <a:chExt cx="567" cy="384"/>
          </a:xfrm>
        </p:grpSpPr>
        <p:graphicFrame>
          <p:nvGraphicFramePr>
            <p:cNvPr id="291885" name="Object 4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1" name="Equation" r:id="rId28" imgW="672840" imgH="444240" progId="Equation.3">
                    <p:embed/>
                  </p:oleObj>
                </mc:Choice>
                <mc:Fallback>
                  <p:oleObj name="Equation" r:id="rId28" imgW="672840" imgH="444240" progId="Equation.3">
                    <p:embed/>
                    <p:pic>
                      <p:nvPicPr>
                        <p:cNvPr id="291885" name="Object 4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1886" name="Line 4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91887" name="Object 47"/>
          <p:cNvGraphicFramePr>
            <a:graphicFrameLocks noChangeAspect="1"/>
          </p:cNvGraphicFramePr>
          <p:nvPr/>
        </p:nvGraphicFramePr>
        <p:xfrm>
          <a:off x="3048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2" name="Equation" r:id="rId29" imgW="419040" imgH="469800" progId="Equation.3">
                  <p:embed/>
                </p:oleObj>
              </mc:Choice>
              <mc:Fallback>
                <p:oleObj name="Equation" r:id="rId29" imgW="419040" imgH="469800" progId="Equation.3">
                  <p:embed/>
                  <p:pic>
                    <p:nvPicPr>
                      <p:cNvPr id="291887" name="Object 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858940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524000"/>
            <a:ext cx="7772400" cy="46482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292868" name="Oval 4"/>
          <p:cNvSpPr>
            <a:spLocks noChangeArrowheads="1"/>
          </p:cNvSpPr>
          <p:nvPr/>
        </p:nvSpPr>
        <p:spPr bwMode="auto">
          <a:xfrm>
            <a:off x="2971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9" name="Oval 5"/>
          <p:cNvSpPr>
            <a:spLocks noChangeArrowheads="1"/>
          </p:cNvSpPr>
          <p:nvPr/>
        </p:nvSpPr>
        <p:spPr bwMode="auto">
          <a:xfrm>
            <a:off x="5562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0" name="Oval 6"/>
          <p:cNvSpPr>
            <a:spLocks noChangeArrowheads="1"/>
          </p:cNvSpPr>
          <p:nvPr/>
        </p:nvSpPr>
        <p:spPr bwMode="auto">
          <a:xfrm>
            <a:off x="6858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1" name="Oval 7"/>
          <p:cNvSpPr>
            <a:spLocks noChangeArrowheads="1"/>
          </p:cNvSpPr>
          <p:nvPr/>
        </p:nvSpPr>
        <p:spPr bwMode="auto">
          <a:xfrm>
            <a:off x="822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2" name="Oval 8"/>
          <p:cNvSpPr>
            <a:spLocks noChangeArrowheads="1"/>
          </p:cNvSpPr>
          <p:nvPr/>
        </p:nvSpPr>
        <p:spPr bwMode="auto">
          <a:xfrm>
            <a:off x="8077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3" name="Line 9"/>
          <p:cNvSpPr>
            <a:spLocks noChangeShapeType="1"/>
          </p:cNvSpPr>
          <p:nvPr/>
        </p:nvSpPr>
        <p:spPr bwMode="auto">
          <a:xfrm>
            <a:off x="2362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4" name="Line 10"/>
          <p:cNvSpPr>
            <a:spLocks noChangeShapeType="1"/>
          </p:cNvSpPr>
          <p:nvPr/>
        </p:nvSpPr>
        <p:spPr bwMode="auto">
          <a:xfrm>
            <a:off x="4800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5" name="Line 11"/>
          <p:cNvSpPr>
            <a:spLocks noChangeShapeType="1"/>
          </p:cNvSpPr>
          <p:nvPr/>
        </p:nvSpPr>
        <p:spPr bwMode="auto">
          <a:xfrm>
            <a:off x="6096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>
            <a:off x="7391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2877" name="Object 13"/>
          <p:cNvGraphicFramePr>
            <a:graphicFrameLocks noChangeAspect="1"/>
          </p:cNvGraphicFramePr>
          <p:nvPr/>
        </p:nvGraphicFramePr>
        <p:xfrm>
          <a:off x="3048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9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292877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8" name="Oval 14"/>
          <p:cNvSpPr>
            <a:spLocks noChangeArrowheads="1"/>
          </p:cNvSpPr>
          <p:nvPr/>
        </p:nvSpPr>
        <p:spPr bwMode="auto">
          <a:xfrm>
            <a:off x="42672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2879" name="Object 15"/>
          <p:cNvGraphicFramePr>
            <a:graphicFrameLocks noChangeAspect="1"/>
          </p:cNvGraphicFramePr>
          <p:nvPr/>
        </p:nvGraphicFramePr>
        <p:xfrm>
          <a:off x="4381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0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292879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80" name="Object 16"/>
          <p:cNvGraphicFramePr>
            <a:graphicFrameLocks noChangeAspect="1"/>
          </p:cNvGraphicFramePr>
          <p:nvPr/>
        </p:nvGraphicFramePr>
        <p:xfrm>
          <a:off x="5651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1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29288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81" name="Object 17"/>
          <p:cNvGraphicFramePr>
            <a:graphicFrameLocks noChangeAspect="1"/>
          </p:cNvGraphicFramePr>
          <p:nvPr/>
        </p:nvGraphicFramePr>
        <p:xfrm>
          <a:off x="6946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2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292881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82" name="Object 18"/>
          <p:cNvGraphicFramePr>
            <a:graphicFrameLocks noChangeAspect="1"/>
          </p:cNvGraphicFramePr>
          <p:nvPr/>
        </p:nvGraphicFramePr>
        <p:xfrm>
          <a:off x="8305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3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292882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83" name="Line 19"/>
          <p:cNvSpPr>
            <a:spLocks noChangeShapeType="1"/>
          </p:cNvSpPr>
          <p:nvPr/>
        </p:nvSpPr>
        <p:spPr bwMode="auto">
          <a:xfrm>
            <a:off x="3505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2884" name="Object 20"/>
          <p:cNvGraphicFramePr>
            <a:graphicFrameLocks noChangeAspect="1"/>
          </p:cNvGraphicFramePr>
          <p:nvPr/>
        </p:nvGraphicFramePr>
        <p:xfrm>
          <a:off x="3733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4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292884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85" name="Object 21"/>
          <p:cNvGraphicFramePr>
            <a:graphicFrameLocks noChangeAspect="1"/>
          </p:cNvGraphicFramePr>
          <p:nvPr/>
        </p:nvGraphicFramePr>
        <p:xfrm>
          <a:off x="5029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5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292885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86" name="Object 22"/>
          <p:cNvGraphicFramePr>
            <a:graphicFrameLocks noChangeAspect="1"/>
          </p:cNvGraphicFramePr>
          <p:nvPr/>
        </p:nvGraphicFramePr>
        <p:xfrm>
          <a:off x="632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6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292886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87" name="Object 23"/>
          <p:cNvGraphicFramePr>
            <a:graphicFrameLocks noChangeAspect="1"/>
          </p:cNvGraphicFramePr>
          <p:nvPr/>
        </p:nvGraphicFramePr>
        <p:xfrm>
          <a:off x="7620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7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292887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88" name="Oval 24"/>
          <p:cNvSpPr>
            <a:spLocks noChangeArrowheads="1"/>
          </p:cNvSpPr>
          <p:nvPr/>
        </p:nvSpPr>
        <p:spPr bwMode="auto">
          <a:xfrm>
            <a:off x="7632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2889" name="Object 25"/>
          <p:cNvGraphicFramePr>
            <a:graphicFrameLocks noChangeAspect="1"/>
          </p:cNvGraphicFramePr>
          <p:nvPr/>
        </p:nvGraphicFramePr>
        <p:xfrm>
          <a:off x="7708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8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292889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90" name="Object 26"/>
          <p:cNvGraphicFramePr>
            <a:graphicFrameLocks noChangeAspect="1"/>
          </p:cNvGraphicFramePr>
          <p:nvPr/>
        </p:nvGraphicFramePr>
        <p:xfrm>
          <a:off x="4572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9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29289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91" name="Object 27"/>
          <p:cNvGraphicFramePr>
            <a:graphicFrameLocks noChangeAspect="1"/>
          </p:cNvGraphicFramePr>
          <p:nvPr/>
        </p:nvGraphicFramePr>
        <p:xfrm>
          <a:off x="5791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0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292891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92" name="Object 28"/>
          <p:cNvGraphicFramePr>
            <a:graphicFrameLocks noChangeAspect="1"/>
          </p:cNvGraphicFramePr>
          <p:nvPr/>
        </p:nvGraphicFramePr>
        <p:xfrm>
          <a:off x="7086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1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292892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93" name="Object 29"/>
          <p:cNvGraphicFramePr>
            <a:graphicFrameLocks noChangeAspect="1"/>
          </p:cNvGraphicFramePr>
          <p:nvPr/>
        </p:nvGraphicFramePr>
        <p:xfrm>
          <a:off x="3200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2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292893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94" name="Freeform 30"/>
          <p:cNvSpPr>
            <a:spLocks/>
          </p:cNvSpPr>
          <p:nvPr/>
        </p:nvSpPr>
        <p:spPr bwMode="auto">
          <a:xfrm>
            <a:off x="7467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2895" name="Object 31"/>
          <p:cNvGraphicFramePr>
            <a:graphicFrameLocks noChangeAspect="1"/>
          </p:cNvGraphicFramePr>
          <p:nvPr/>
        </p:nvGraphicFramePr>
        <p:xfrm>
          <a:off x="7480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3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292895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96" name="Line 32"/>
          <p:cNvSpPr>
            <a:spLocks noChangeShapeType="1"/>
          </p:cNvSpPr>
          <p:nvPr/>
        </p:nvSpPr>
        <p:spPr bwMode="auto">
          <a:xfrm flipV="1">
            <a:off x="7239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97" name="Freeform 33"/>
          <p:cNvSpPr>
            <a:spLocks/>
          </p:cNvSpPr>
          <p:nvPr/>
        </p:nvSpPr>
        <p:spPr bwMode="auto">
          <a:xfrm>
            <a:off x="5943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98" name="Freeform 34"/>
          <p:cNvSpPr>
            <a:spLocks/>
          </p:cNvSpPr>
          <p:nvPr/>
        </p:nvSpPr>
        <p:spPr bwMode="auto">
          <a:xfrm>
            <a:off x="4648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99" name="Freeform 35"/>
          <p:cNvSpPr>
            <a:spLocks/>
          </p:cNvSpPr>
          <p:nvPr/>
        </p:nvSpPr>
        <p:spPr bwMode="auto">
          <a:xfrm>
            <a:off x="3352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00" name="Rectangle 36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01" name="Line 37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02" name="Line 38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03" name="Line 39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2904" name="Object 40"/>
          <p:cNvGraphicFramePr>
            <a:graphicFrameLocks noChangeAspect="1"/>
          </p:cNvGraphicFramePr>
          <p:nvPr/>
        </p:nvGraphicFramePr>
        <p:xfrm>
          <a:off x="2362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4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292904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05" name="Object 41"/>
          <p:cNvGraphicFramePr>
            <a:graphicFrameLocks noChangeAspect="1"/>
          </p:cNvGraphicFramePr>
          <p:nvPr/>
        </p:nvGraphicFramePr>
        <p:xfrm>
          <a:off x="2895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5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292905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06" name="Object 42"/>
          <p:cNvGraphicFramePr>
            <a:graphicFrameLocks noChangeAspect="1"/>
          </p:cNvGraphicFramePr>
          <p:nvPr/>
        </p:nvGraphicFramePr>
        <p:xfrm>
          <a:off x="3435351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6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292906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1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907" name="Line 43"/>
          <p:cNvSpPr>
            <a:spLocks noChangeShapeType="1"/>
          </p:cNvSpPr>
          <p:nvPr/>
        </p:nvSpPr>
        <p:spPr bwMode="auto">
          <a:xfrm>
            <a:off x="4191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908" name="Line 44"/>
          <p:cNvSpPr>
            <a:spLocks noChangeShapeType="1"/>
          </p:cNvSpPr>
          <p:nvPr/>
        </p:nvSpPr>
        <p:spPr bwMode="auto">
          <a:xfrm>
            <a:off x="2514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2909" name="Group 45"/>
          <p:cNvGrpSpPr>
            <a:grpSpLocks/>
          </p:cNvGrpSpPr>
          <p:nvPr/>
        </p:nvGrpSpPr>
        <p:grpSpPr bwMode="auto">
          <a:xfrm>
            <a:off x="8077201" y="4114800"/>
            <a:ext cx="900113" cy="609600"/>
            <a:chOff x="4224" y="1824"/>
            <a:chExt cx="567" cy="384"/>
          </a:xfrm>
        </p:grpSpPr>
        <p:graphicFrame>
          <p:nvGraphicFramePr>
            <p:cNvPr id="292910" name="Object 4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07" name="Equation" r:id="rId30" imgW="672840" imgH="444240" progId="Equation.3">
                    <p:embed/>
                  </p:oleObj>
                </mc:Choice>
                <mc:Fallback>
                  <p:oleObj name="Equation" r:id="rId30" imgW="672840" imgH="444240" progId="Equation.3">
                    <p:embed/>
                    <p:pic>
                      <p:nvPicPr>
                        <p:cNvPr id="292910" name="Object 4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2911" name="Line 4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574539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524000"/>
            <a:ext cx="7772400" cy="46482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293892" name="Oval 4"/>
          <p:cNvSpPr>
            <a:spLocks noChangeArrowheads="1"/>
          </p:cNvSpPr>
          <p:nvPr/>
        </p:nvSpPr>
        <p:spPr bwMode="auto">
          <a:xfrm>
            <a:off x="2971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3" name="Oval 5"/>
          <p:cNvSpPr>
            <a:spLocks noChangeArrowheads="1"/>
          </p:cNvSpPr>
          <p:nvPr/>
        </p:nvSpPr>
        <p:spPr bwMode="auto">
          <a:xfrm>
            <a:off x="55626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4" name="Oval 6"/>
          <p:cNvSpPr>
            <a:spLocks noChangeArrowheads="1"/>
          </p:cNvSpPr>
          <p:nvPr/>
        </p:nvSpPr>
        <p:spPr bwMode="auto">
          <a:xfrm>
            <a:off x="6858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5" name="Oval 7"/>
          <p:cNvSpPr>
            <a:spLocks noChangeArrowheads="1"/>
          </p:cNvSpPr>
          <p:nvPr/>
        </p:nvSpPr>
        <p:spPr bwMode="auto">
          <a:xfrm>
            <a:off x="822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6" name="Oval 8"/>
          <p:cNvSpPr>
            <a:spLocks noChangeArrowheads="1"/>
          </p:cNvSpPr>
          <p:nvPr/>
        </p:nvSpPr>
        <p:spPr bwMode="auto">
          <a:xfrm>
            <a:off x="8077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7" name="Line 9"/>
          <p:cNvSpPr>
            <a:spLocks noChangeShapeType="1"/>
          </p:cNvSpPr>
          <p:nvPr/>
        </p:nvSpPr>
        <p:spPr bwMode="auto">
          <a:xfrm>
            <a:off x="2362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8" name="Line 10"/>
          <p:cNvSpPr>
            <a:spLocks noChangeShapeType="1"/>
          </p:cNvSpPr>
          <p:nvPr/>
        </p:nvSpPr>
        <p:spPr bwMode="auto">
          <a:xfrm>
            <a:off x="4800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9" name="Line 11"/>
          <p:cNvSpPr>
            <a:spLocks noChangeShapeType="1"/>
          </p:cNvSpPr>
          <p:nvPr/>
        </p:nvSpPr>
        <p:spPr bwMode="auto">
          <a:xfrm>
            <a:off x="6096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0" name="Line 12"/>
          <p:cNvSpPr>
            <a:spLocks noChangeShapeType="1"/>
          </p:cNvSpPr>
          <p:nvPr/>
        </p:nvSpPr>
        <p:spPr bwMode="auto">
          <a:xfrm>
            <a:off x="7391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3901" name="Object 13"/>
          <p:cNvGraphicFramePr>
            <a:graphicFrameLocks noChangeAspect="1"/>
          </p:cNvGraphicFramePr>
          <p:nvPr/>
        </p:nvGraphicFramePr>
        <p:xfrm>
          <a:off x="3048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3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293901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02" name="Oval 14"/>
          <p:cNvSpPr>
            <a:spLocks noChangeArrowheads="1"/>
          </p:cNvSpPr>
          <p:nvPr/>
        </p:nvSpPr>
        <p:spPr bwMode="auto">
          <a:xfrm>
            <a:off x="4267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3903" name="Object 15"/>
          <p:cNvGraphicFramePr>
            <a:graphicFrameLocks noChangeAspect="1"/>
          </p:cNvGraphicFramePr>
          <p:nvPr/>
        </p:nvGraphicFramePr>
        <p:xfrm>
          <a:off x="4381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4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293903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4" name="Object 16"/>
          <p:cNvGraphicFramePr>
            <a:graphicFrameLocks noChangeAspect="1"/>
          </p:cNvGraphicFramePr>
          <p:nvPr/>
        </p:nvGraphicFramePr>
        <p:xfrm>
          <a:off x="5651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5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293904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5" name="Object 17"/>
          <p:cNvGraphicFramePr>
            <a:graphicFrameLocks noChangeAspect="1"/>
          </p:cNvGraphicFramePr>
          <p:nvPr/>
        </p:nvGraphicFramePr>
        <p:xfrm>
          <a:off x="6946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6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293905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6" name="Object 18"/>
          <p:cNvGraphicFramePr>
            <a:graphicFrameLocks noChangeAspect="1"/>
          </p:cNvGraphicFramePr>
          <p:nvPr/>
        </p:nvGraphicFramePr>
        <p:xfrm>
          <a:off x="8305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7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293906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07" name="Line 19"/>
          <p:cNvSpPr>
            <a:spLocks noChangeShapeType="1"/>
          </p:cNvSpPr>
          <p:nvPr/>
        </p:nvSpPr>
        <p:spPr bwMode="auto">
          <a:xfrm>
            <a:off x="3505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3908" name="Object 20"/>
          <p:cNvGraphicFramePr>
            <a:graphicFrameLocks noChangeAspect="1"/>
          </p:cNvGraphicFramePr>
          <p:nvPr/>
        </p:nvGraphicFramePr>
        <p:xfrm>
          <a:off x="3733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8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293908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9" name="Object 21"/>
          <p:cNvGraphicFramePr>
            <a:graphicFrameLocks noChangeAspect="1"/>
          </p:cNvGraphicFramePr>
          <p:nvPr/>
        </p:nvGraphicFramePr>
        <p:xfrm>
          <a:off x="5029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9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293909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0" name="Object 22"/>
          <p:cNvGraphicFramePr>
            <a:graphicFrameLocks noChangeAspect="1"/>
          </p:cNvGraphicFramePr>
          <p:nvPr/>
        </p:nvGraphicFramePr>
        <p:xfrm>
          <a:off x="632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0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29391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1" name="Object 23"/>
          <p:cNvGraphicFramePr>
            <a:graphicFrameLocks noChangeAspect="1"/>
          </p:cNvGraphicFramePr>
          <p:nvPr/>
        </p:nvGraphicFramePr>
        <p:xfrm>
          <a:off x="7620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1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293911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12" name="Oval 24"/>
          <p:cNvSpPr>
            <a:spLocks noChangeArrowheads="1"/>
          </p:cNvSpPr>
          <p:nvPr/>
        </p:nvSpPr>
        <p:spPr bwMode="auto">
          <a:xfrm>
            <a:off x="7632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3913" name="Object 25"/>
          <p:cNvGraphicFramePr>
            <a:graphicFrameLocks noChangeAspect="1"/>
          </p:cNvGraphicFramePr>
          <p:nvPr/>
        </p:nvGraphicFramePr>
        <p:xfrm>
          <a:off x="7708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2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293913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4" name="Object 26"/>
          <p:cNvGraphicFramePr>
            <a:graphicFrameLocks noChangeAspect="1"/>
          </p:cNvGraphicFramePr>
          <p:nvPr/>
        </p:nvGraphicFramePr>
        <p:xfrm>
          <a:off x="4572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3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293914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5" name="Object 27"/>
          <p:cNvGraphicFramePr>
            <a:graphicFrameLocks noChangeAspect="1"/>
          </p:cNvGraphicFramePr>
          <p:nvPr/>
        </p:nvGraphicFramePr>
        <p:xfrm>
          <a:off x="5791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4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293915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6" name="Object 28"/>
          <p:cNvGraphicFramePr>
            <a:graphicFrameLocks noChangeAspect="1"/>
          </p:cNvGraphicFramePr>
          <p:nvPr/>
        </p:nvGraphicFramePr>
        <p:xfrm>
          <a:off x="7086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5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293916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7" name="Object 29"/>
          <p:cNvGraphicFramePr>
            <a:graphicFrameLocks noChangeAspect="1"/>
          </p:cNvGraphicFramePr>
          <p:nvPr/>
        </p:nvGraphicFramePr>
        <p:xfrm>
          <a:off x="3200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6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293917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18" name="Freeform 30"/>
          <p:cNvSpPr>
            <a:spLocks/>
          </p:cNvSpPr>
          <p:nvPr/>
        </p:nvSpPr>
        <p:spPr bwMode="auto">
          <a:xfrm>
            <a:off x="7467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3919" name="Object 31"/>
          <p:cNvGraphicFramePr>
            <a:graphicFrameLocks noChangeAspect="1"/>
          </p:cNvGraphicFramePr>
          <p:nvPr/>
        </p:nvGraphicFramePr>
        <p:xfrm>
          <a:off x="7480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7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293919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20" name="Line 32"/>
          <p:cNvSpPr>
            <a:spLocks noChangeShapeType="1"/>
          </p:cNvSpPr>
          <p:nvPr/>
        </p:nvSpPr>
        <p:spPr bwMode="auto">
          <a:xfrm flipV="1">
            <a:off x="7239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21" name="Freeform 33"/>
          <p:cNvSpPr>
            <a:spLocks/>
          </p:cNvSpPr>
          <p:nvPr/>
        </p:nvSpPr>
        <p:spPr bwMode="auto">
          <a:xfrm>
            <a:off x="5943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22" name="Freeform 34"/>
          <p:cNvSpPr>
            <a:spLocks/>
          </p:cNvSpPr>
          <p:nvPr/>
        </p:nvSpPr>
        <p:spPr bwMode="auto">
          <a:xfrm>
            <a:off x="4648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23" name="Freeform 35"/>
          <p:cNvSpPr>
            <a:spLocks/>
          </p:cNvSpPr>
          <p:nvPr/>
        </p:nvSpPr>
        <p:spPr bwMode="auto">
          <a:xfrm>
            <a:off x="3352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24" name="Rectangle 36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25" name="Line 37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26" name="Line 38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27" name="Line 39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3928" name="Object 40"/>
          <p:cNvGraphicFramePr>
            <a:graphicFrameLocks noChangeAspect="1"/>
          </p:cNvGraphicFramePr>
          <p:nvPr/>
        </p:nvGraphicFramePr>
        <p:xfrm>
          <a:off x="2362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8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293928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29" name="Object 41"/>
          <p:cNvGraphicFramePr>
            <a:graphicFrameLocks noChangeAspect="1"/>
          </p:cNvGraphicFramePr>
          <p:nvPr/>
        </p:nvGraphicFramePr>
        <p:xfrm>
          <a:off x="2895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9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293929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30" name="Object 42"/>
          <p:cNvGraphicFramePr>
            <a:graphicFrameLocks noChangeAspect="1"/>
          </p:cNvGraphicFramePr>
          <p:nvPr/>
        </p:nvGraphicFramePr>
        <p:xfrm>
          <a:off x="3435351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0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293930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1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31" name="Line 43"/>
          <p:cNvSpPr>
            <a:spLocks noChangeShapeType="1"/>
          </p:cNvSpPr>
          <p:nvPr/>
        </p:nvSpPr>
        <p:spPr bwMode="auto">
          <a:xfrm>
            <a:off x="5486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32" name="Line 44"/>
          <p:cNvSpPr>
            <a:spLocks noChangeShapeType="1"/>
          </p:cNvSpPr>
          <p:nvPr/>
        </p:nvSpPr>
        <p:spPr bwMode="auto">
          <a:xfrm>
            <a:off x="3048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3933" name="Group 45"/>
          <p:cNvGrpSpPr>
            <a:grpSpLocks/>
          </p:cNvGrpSpPr>
          <p:nvPr/>
        </p:nvGrpSpPr>
        <p:grpSpPr bwMode="auto">
          <a:xfrm>
            <a:off x="8077201" y="4114800"/>
            <a:ext cx="900113" cy="609600"/>
            <a:chOff x="4224" y="1824"/>
            <a:chExt cx="567" cy="384"/>
          </a:xfrm>
        </p:grpSpPr>
        <p:graphicFrame>
          <p:nvGraphicFramePr>
            <p:cNvPr id="293934" name="Object 4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31" name="Equation" r:id="rId30" imgW="672840" imgH="444240" progId="Equation.3">
                    <p:embed/>
                  </p:oleObj>
                </mc:Choice>
                <mc:Fallback>
                  <p:oleObj name="Equation" r:id="rId30" imgW="672840" imgH="444240" progId="Equation.3">
                    <p:embed/>
                    <p:pic>
                      <p:nvPicPr>
                        <p:cNvPr id="293934" name="Object 4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3935" name="Line 4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65132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Vocabularies and Sentences</a:t>
            </a:r>
            <a:endParaRPr lang="en-US" altLang="en-US" dirty="0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4958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Symbol – </a:t>
            </a:r>
            <a:r>
              <a:rPr lang="en-US" altLang="en-US" sz="2800" dirty="0" smtClean="0"/>
              <a:t>used without definition</a:t>
            </a:r>
          </a:p>
          <a:p>
            <a:pPr lvl="1" eaLnBrk="1" hangingPunct="1"/>
            <a:r>
              <a:rPr lang="en-US" altLang="en-US" sz="2400" i="1" dirty="0"/>
              <a:t>e</a:t>
            </a:r>
            <a:r>
              <a:rPr lang="en-US" altLang="en-US" sz="2400" i="1" dirty="0" smtClean="0"/>
              <a:t>.g</a:t>
            </a:r>
            <a:r>
              <a:rPr lang="en-US" altLang="en-US" sz="2400" dirty="0" smtClean="0"/>
              <a:t>.: letters and digits</a:t>
            </a:r>
          </a:p>
          <a:p>
            <a:pPr eaLnBrk="1" hangingPunct="1"/>
            <a:r>
              <a:rPr lang="en-US" altLang="en-US" sz="2800" b="1" dirty="0" smtClean="0"/>
              <a:t>Alphabet</a:t>
            </a:r>
            <a:r>
              <a:rPr lang="en-US" altLang="en-US" sz="2800" dirty="0" smtClean="0"/>
              <a:t> – finite set of symbols</a:t>
            </a:r>
            <a:endParaRPr lang="en-US" altLang="en-US" sz="2400" dirty="0" smtClean="0">
              <a:latin typeface="Symbol" panose="05050102010706020507" pitchFamily="18" charset="2"/>
            </a:endParaRPr>
          </a:p>
          <a:p>
            <a:pPr lvl="1" eaLnBrk="1" hangingPunct="1"/>
            <a:r>
              <a:rPr lang="en-US" altLang="en-US" sz="2400" i="1" dirty="0" smtClean="0"/>
              <a:t>e.g</a:t>
            </a:r>
            <a:r>
              <a:rPr lang="en-US" altLang="en-US" sz="2400" dirty="0" smtClean="0"/>
              <a:t>.: English alphabet, binary alphabet {0,1}, ASCII, </a:t>
            </a:r>
            <a:r>
              <a:rPr lang="en-US" altLang="en-US" sz="2400" i="1" dirty="0" smtClean="0"/>
              <a:t>etc</a:t>
            </a:r>
            <a:r>
              <a:rPr lang="en-US" altLang="en-US" sz="2400" dirty="0" smtClean="0"/>
              <a:t>.</a:t>
            </a:r>
          </a:p>
          <a:p>
            <a:pPr lvl="1" eaLnBrk="1" hangingPunct="1"/>
            <a:r>
              <a:rPr lang="en-US" altLang="en-US" sz="2400" dirty="0" smtClean="0"/>
              <a:t>A fixed alphabet is usually denoted by </a:t>
            </a:r>
            <a:r>
              <a:rPr lang="en-US" altLang="en-US" sz="2400" dirty="0" smtClean="0">
                <a:latin typeface="Symbol" panose="05050102010706020507" pitchFamily="18" charset="2"/>
              </a:rPr>
              <a:t>S</a:t>
            </a:r>
            <a:endParaRPr lang="en-US" altLang="en-US" sz="2400" dirty="0" smtClean="0"/>
          </a:p>
          <a:p>
            <a:pPr eaLnBrk="1" hangingPunct="1"/>
            <a:r>
              <a:rPr lang="en-US" altLang="en-US" sz="2800" b="1" dirty="0" smtClean="0"/>
              <a:t>String</a:t>
            </a:r>
            <a:r>
              <a:rPr lang="en-US" altLang="en-US" sz="2800" dirty="0" smtClean="0"/>
              <a:t> – finite sequence of symbols from a fixed alphabet </a:t>
            </a:r>
            <a:r>
              <a:rPr lang="en-US" altLang="en-US" sz="2800" dirty="0" smtClean="0">
                <a:latin typeface="Symbol" panose="05050102010706020507" pitchFamily="18" charset="2"/>
              </a:rPr>
              <a:t>S</a:t>
            </a:r>
          </a:p>
          <a:p>
            <a:pPr lvl="1" eaLnBrk="1" hangingPunct="1"/>
            <a:r>
              <a:rPr lang="en-US" altLang="en-US" sz="2400" dirty="0" smtClean="0"/>
              <a:t>Length of a string, s, is |s| = # of symbols in s </a:t>
            </a:r>
          </a:p>
          <a:p>
            <a:pPr lvl="1" eaLnBrk="1" hangingPunct="1"/>
            <a:r>
              <a:rPr lang="en-US" altLang="en-US" sz="2400" dirty="0" smtClean="0"/>
              <a:t>Length of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abcabc</a:t>
            </a:r>
            <a:r>
              <a:rPr lang="en-US" altLang="en-US" sz="2400" dirty="0" smtClean="0"/>
              <a:t> is 6</a:t>
            </a:r>
          </a:p>
          <a:p>
            <a:pPr lvl="1" eaLnBrk="1" hangingPunct="1"/>
            <a:r>
              <a:rPr lang="en-US" altLang="en-US" sz="2400" dirty="0" smtClean="0"/>
              <a:t> </a:t>
            </a:r>
            <a:r>
              <a:rPr lang="el-GR" altLang="en-US" sz="2400" dirty="0">
                <a:cs typeface="Times New Roman" panose="02020603050405020304" pitchFamily="18" charset="0"/>
              </a:rPr>
              <a:t>λ</a:t>
            </a:r>
            <a:r>
              <a:rPr lang="en-US" altLang="en-US" sz="2400" dirty="0" smtClean="0"/>
              <a:t> is the empty string (Some texts use </a:t>
            </a:r>
            <a:r>
              <a:rPr lang="en-US" altLang="en-US" sz="2400" dirty="0">
                <a:latin typeface="Symbol" panose="05050102010706020507" pitchFamily="18" charset="2"/>
              </a:rPr>
              <a:t>e </a:t>
            </a:r>
            <a:r>
              <a:rPr lang="en-US" altLang="en-US" sz="2400" dirty="0" smtClean="0"/>
              <a:t>as the empty string) </a:t>
            </a:r>
          </a:p>
          <a:p>
            <a:pPr lvl="1" eaLnBrk="1" hangingPunct="1"/>
            <a:r>
              <a:rPr lang="en-US" altLang="en-US" sz="2400" dirty="0" smtClean="0"/>
              <a:t>|</a:t>
            </a:r>
            <a:r>
              <a:rPr lang="el-GR" altLang="en-US" sz="2400" dirty="0" smtClean="0">
                <a:cs typeface="Times New Roman" panose="02020603050405020304" pitchFamily="18" charset="0"/>
              </a:rPr>
              <a:t>λ</a:t>
            </a:r>
            <a:r>
              <a:rPr lang="en-US" altLang="en-US" sz="2400" dirty="0" smtClean="0">
                <a:latin typeface="Symbol" panose="05050102010706020507" pitchFamily="18" charset="2"/>
              </a:rPr>
              <a:t>| = 0</a:t>
            </a:r>
            <a:endParaRPr lang="en-US" altLang="en-US" sz="2400" dirty="0" smtClean="0"/>
          </a:p>
          <a:p>
            <a:pPr eaLnBrk="1" hangingPunct="1">
              <a:buFontTx/>
              <a:buNone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932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524000"/>
            <a:ext cx="7772400" cy="46482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294916" name="Oval 4"/>
          <p:cNvSpPr>
            <a:spLocks noChangeArrowheads="1"/>
          </p:cNvSpPr>
          <p:nvPr/>
        </p:nvSpPr>
        <p:spPr bwMode="auto">
          <a:xfrm>
            <a:off x="2971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7" name="Oval 5"/>
          <p:cNvSpPr>
            <a:spLocks noChangeArrowheads="1"/>
          </p:cNvSpPr>
          <p:nvPr/>
        </p:nvSpPr>
        <p:spPr bwMode="auto">
          <a:xfrm>
            <a:off x="5562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8" name="Oval 6"/>
          <p:cNvSpPr>
            <a:spLocks noChangeArrowheads="1"/>
          </p:cNvSpPr>
          <p:nvPr/>
        </p:nvSpPr>
        <p:spPr bwMode="auto">
          <a:xfrm>
            <a:off x="6858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822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8077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1" name="Line 9"/>
          <p:cNvSpPr>
            <a:spLocks noChangeShapeType="1"/>
          </p:cNvSpPr>
          <p:nvPr/>
        </p:nvSpPr>
        <p:spPr bwMode="auto">
          <a:xfrm>
            <a:off x="2362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2" name="Line 10"/>
          <p:cNvSpPr>
            <a:spLocks noChangeShapeType="1"/>
          </p:cNvSpPr>
          <p:nvPr/>
        </p:nvSpPr>
        <p:spPr bwMode="auto">
          <a:xfrm>
            <a:off x="4800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>
            <a:off x="6096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>
            <a:off x="7391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4925" name="Object 13"/>
          <p:cNvGraphicFramePr>
            <a:graphicFrameLocks noChangeAspect="1"/>
          </p:cNvGraphicFramePr>
          <p:nvPr/>
        </p:nvGraphicFramePr>
        <p:xfrm>
          <a:off x="3048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7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294925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6" name="Oval 14"/>
          <p:cNvSpPr>
            <a:spLocks noChangeArrowheads="1"/>
          </p:cNvSpPr>
          <p:nvPr/>
        </p:nvSpPr>
        <p:spPr bwMode="auto">
          <a:xfrm>
            <a:off x="4267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4927" name="Object 15"/>
          <p:cNvGraphicFramePr>
            <a:graphicFrameLocks noChangeAspect="1"/>
          </p:cNvGraphicFramePr>
          <p:nvPr/>
        </p:nvGraphicFramePr>
        <p:xfrm>
          <a:off x="4381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8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294927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8" name="Object 16"/>
          <p:cNvGraphicFramePr>
            <a:graphicFrameLocks noChangeAspect="1"/>
          </p:cNvGraphicFramePr>
          <p:nvPr/>
        </p:nvGraphicFramePr>
        <p:xfrm>
          <a:off x="5651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9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294928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9" name="Object 17"/>
          <p:cNvGraphicFramePr>
            <a:graphicFrameLocks noChangeAspect="1"/>
          </p:cNvGraphicFramePr>
          <p:nvPr/>
        </p:nvGraphicFramePr>
        <p:xfrm>
          <a:off x="6946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0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294929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30" name="Object 18"/>
          <p:cNvGraphicFramePr>
            <a:graphicFrameLocks noChangeAspect="1"/>
          </p:cNvGraphicFramePr>
          <p:nvPr/>
        </p:nvGraphicFramePr>
        <p:xfrm>
          <a:off x="8305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1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29493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31" name="Line 19"/>
          <p:cNvSpPr>
            <a:spLocks noChangeShapeType="1"/>
          </p:cNvSpPr>
          <p:nvPr/>
        </p:nvSpPr>
        <p:spPr bwMode="auto">
          <a:xfrm>
            <a:off x="3505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4932" name="Object 20"/>
          <p:cNvGraphicFramePr>
            <a:graphicFrameLocks noChangeAspect="1"/>
          </p:cNvGraphicFramePr>
          <p:nvPr/>
        </p:nvGraphicFramePr>
        <p:xfrm>
          <a:off x="3733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2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294932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33" name="Object 21"/>
          <p:cNvGraphicFramePr>
            <a:graphicFrameLocks noChangeAspect="1"/>
          </p:cNvGraphicFramePr>
          <p:nvPr/>
        </p:nvGraphicFramePr>
        <p:xfrm>
          <a:off x="5029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3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294933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34" name="Object 22"/>
          <p:cNvGraphicFramePr>
            <a:graphicFrameLocks noChangeAspect="1"/>
          </p:cNvGraphicFramePr>
          <p:nvPr/>
        </p:nvGraphicFramePr>
        <p:xfrm>
          <a:off x="632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4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294934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35" name="Object 23"/>
          <p:cNvGraphicFramePr>
            <a:graphicFrameLocks noChangeAspect="1"/>
          </p:cNvGraphicFramePr>
          <p:nvPr/>
        </p:nvGraphicFramePr>
        <p:xfrm>
          <a:off x="7620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5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294935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36" name="Oval 24"/>
          <p:cNvSpPr>
            <a:spLocks noChangeArrowheads="1"/>
          </p:cNvSpPr>
          <p:nvPr/>
        </p:nvSpPr>
        <p:spPr bwMode="auto">
          <a:xfrm>
            <a:off x="7632700" y="35941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4937" name="Object 25"/>
          <p:cNvGraphicFramePr>
            <a:graphicFrameLocks noChangeAspect="1"/>
          </p:cNvGraphicFramePr>
          <p:nvPr/>
        </p:nvGraphicFramePr>
        <p:xfrm>
          <a:off x="7708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6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294937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38" name="Object 26"/>
          <p:cNvGraphicFramePr>
            <a:graphicFrameLocks noChangeAspect="1"/>
          </p:cNvGraphicFramePr>
          <p:nvPr/>
        </p:nvGraphicFramePr>
        <p:xfrm>
          <a:off x="4572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7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294938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39" name="Object 27"/>
          <p:cNvGraphicFramePr>
            <a:graphicFrameLocks noChangeAspect="1"/>
          </p:cNvGraphicFramePr>
          <p:nvPr/>
        </p:nvGraphicFramePr>
        <p:xfrm>
          <a:off x="5791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8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294939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40" name="Object 28"/>
          <p:cNvGraphicFramePr>
            <a:graphicFrameLocks noChangeAspect="1"/>
          </p:cNvGraphicFramePr>
          <p:nvPr/>
        </p:nvGraphicFramePr>
        <p:xfrm>
          <a:off x="7086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9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29494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41" name="Object 29"/>
          <p:cNvGraphicFramePr>
            <a:graphicFrameLocks noChangeAspect="1"/>
          </p:cNvGraphicFramePr>
          <p:nvPr/>
        </p:nvGraphicFramePr>
        <p:xfrm>
          <a:off x="3200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0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294941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42" name="Freeform 30"/>
          <p:cNvSpPr>
            <a:spLocks/>
          </p:cNvSpPr>
          <p:nvPr/>
        </p:nvSpPr>
        <p:spPr bwMode="auto">
          <a:xfrm>
            <a:off x="7467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4943" name="Object 31"/>
          <p:cNvGraphicFramePr>
            <a:graphicFrameLocks noChangeAspect="1"/>
          </p:cNvGraphicFramePr>
          <p:nvPr/>
        </p:nvGraphicFramePr>
        <p:xfrm>
          <a:off x="7480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1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294943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44" name="Line 32"/>
          <p:cNvSpPr>
            <a:spLocks noChangeShapeType="1"/>
          </p:cNvSpPr>
          <p:nvPr/>
        </p:nvSpPr>
        <p:spPr bwMode="auto">
          <a:xfrm flipV="1">
            <a:off x="7239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45" name="Freeform 33"/>
          <p:cNvSpPr>
            <a:spLocks/>
          </p:cNvSpPr>
          <p:nvPr/>
        </p:nvSpPr>
        <p:spPr bwMode="auto">
          <a:xfrm>
            <a:off x="5943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46" name="Freeform 34"/>
          <p:cNvSpPr>
            <a:spLocks/>
          </p:cNvSpPr>
          <p:nvPr/>
        </p:nvSpPr>
        <p:spPr bwMode="auto">
          <a:xfrm>
            <a:off x="4648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47" name="Freeform 35"/>
          <p:cNvSpPr>
            <a:spLocks/>
          </p:cNvSpPr>
          <p:nvPr/>
        </p:nvSpPr>
        <p:spPr bwMode="auto">
          <a:xfrm>
            <a:off x="3352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48" name="Rectangle 36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49" name="Line 37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50" name="Line 38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51" name="Line 39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4952" name="Object 40"/>
          <p:cNvGraphicFramePr>
            <a:graphicFrameLocks noChangeAspect="1"/>
          </p:cNvGraphicFramePr>
          <p:nvPr/>
        </p:nvGraphicFramePr>
        <p:xfrm>
          <a:off x="2362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2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294952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53" name="Object 41"/>
          <p:cNvGraphicFramePr>
            <a:graphicFrameLocks noChangeAspect="1"/>
          </p:cNvGraphicFramePr>
          <p:nvPr/>
        </p:nvGraphicFramePr>
        <p:xfrm>
          <a:off x="2895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3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294953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54" name="Object 42"/>
          <p:cNvGraphicFramePr>
            <a:graphicFrameLocks noChangeAspect="1"/>
          </p:cNvGraphicFramePr>
          <p:nvPr/>
        </p:nvGraphicFramePr>
        <p:xfrm>
          <a:off x="3435351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4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294954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1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55" name="Line 43"/>
          <p:cNvSpPr>
            <a:spLocks noChangeShapeType="1"/>
          </p:cNvSpPr>
          <p:nvPr/>
        </p:nvSpPr>
        <p:spPr bwMode="auto">
          <a:xfrm>
            <a:off x="7543800" y="4343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56" name="Line 44"/>
          <p:cNvSpPr>
            <a:spLocks noChangeShapeType="1"/>
          </p:cNvSpPr>
          <p:nvPr/>
        </p:nvSpPr>
        <p:spPr bwMode="auto">
          <a:xfrm>
            <a:off x="3581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4957" name="Group 45"/>
          <p:cNvGrpSpPr>
            <a:grpSpLocks/>
          </p:cNvGrpSpPr>
          <p:nvPr/>
        </p:nvGrpSpPr>
        <p:grpSpPr bwMode="auto">
          <a:xfrm>
            <a:off x="8077201" y="4114800"/>
            <a:ext cx="900113" cy="609600"/>
            <a:chOff x="4224" y="1824"/>
            <a:chExt cx="567" cy="384"/>
          </a:xfrm>
        </p:grpSpPr>
        <p:graphicFrame>
          <p:nvGraphicFramePr>
            <p:cNvPr id="294958" name="Object 4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55" name="Equation" r:id="rId30" imgW="672840" imgH="444240" progId="Equation.3">
                    <p:embed/>
                  </p:oleObj>
                </mc:Choice>
                <mc:Fallback>
                  <p:oleObj name="Equation" r:id="rId30" imgW="672840" imgH="444240" progId="Equation.3">
                    <p:embed/>
                    <p:pic>
                      <p:nvPicPr>
                        <p:cNvPr id="294958" name="Object 4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4959" name="Line 4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9600774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Oval 2"/>
          <p:cNvSpPr>
            <a:spLocks noChangeArrowheads="1"/>
          </p:cNvSpPr>
          <p:nvPr/>
        </p:nvSpPr>
        <p:spPr bwMode="auto">
          <a:xfrm>
            <a:off x="2971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39" name="Oval 3"/>
          <p:cNvSpPr>
            <a:spLocks noChangeArrowheads="1"/>
          </p:cNvSpPr>
          <p:nvPr/>
        </p:nvSpPr>
        <p:spPr bwMode="auto">
          <a:xfrm>
            <a:off x="5562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0" name="Oval 4"/>
          <p:cNvSpPr>
            <a:spLocks noChangeArrowheads="1"/>
          </p:cNvSpPr>
          <p:nvPr/>
        </p:nvSpPr>
        <p:spPr bwMode="auto">
          <a:xfrm>
            <a:off x="6858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1" name="Oval 5"/>
          <p:cNvSpPr>
            <a:spLocks noChangeArrowheads="1"/>
          </p:cNvSpPr>
          <p:nvPr/>
        </p:nvSpPr>
        <p:spPr bwMode="auto">
          <a:xfrm>
            <a:off x="822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2" name="Oval 6"/>
          <p:cNvSpPr>
            <a:spLocks noChangeArrowheads="1"/>
          </p:cNvSpPr>
          <p:nvPr/>
        </p:nvSpPr>
        <p:spPr bwMode="auto">
          <a:xfrm>
            <a:off x="8077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>
            <a:off x="2362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4" name="Line 8"/>
          <p:cNvSpPr>
            <a:spLocks noChangeShapeType="1"/>
          </p:cNvSpPr>
          <p:nvPr/>
        </p:nvSpPr>
        <p:spPr bwMode="auto">
          <a:xfrm>
            <a:off x="4800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5" name="Line 9"/>
          <p:cNvSpPr>
            <a:spLocks noChangeShapeType="1"/>
          </p:cNvSpPr>
          <p:nvPr/>
        </p:nvSpPr>
        <p:spPr bwMode="auto">
          <a:xfrm>
            <a:off x="6096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6" name="Line 10"/>
          <p:cNvSpPr>
            <a:spLocks noChangeShapeType="1"/>
          </p:cNvSpPr>
          <p:nvPr/>
        </p:nvSpPr>
        <p:spPr bwMode="auto">
          <a:xfrm>
            <a:off x="7391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5947" name="Object 11"/>
          <p:cNvGraphicFramePr>
            <a:graphicFrameLocks noChangeAspect="1"/>
          </p:cNvGraphicFramePr>
          <p:nvPr/>
        </p:nvGraphicFramePr>
        <p:xfrm>
          <a:off x="3048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1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295947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8" name="Oval 12"/>
          <p:cNvSpPr>
            <a:spLocks noChangeArrowheads="1"/>
          </p:cNvSpPr>
          <p:nvPr/>
        </p:nvSpPr>
        <p:spPr bwMode="auto">
          <a:xfrm>
            <a:off x="4267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5949" name="Object 13"/>
          <p:cNvGraphicFramePr>
            <a:graphicFrameLocks noChangeAspect="1"/>
          </p:cNvGraphicFramePr>
          <p:nvPr/>
        </p:nvGraphicFramePr>
        <p:xfrm>
          <a:off x="4381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2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295949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50" name="Object 14"/>
          <p:cNvGraphicFramePr>
            <a:graphicFrameLocks noChangeAspect="1"/>
          </p:cNvGraphicFramePr>
          <p:nvPr/>
        </p:nvGraphicFramePr>
        <p:xfrm>
          <a:off x="5651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3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29595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51" name="Object 15"/>
          <p:cNvGraphicFramePr>
            <a:graphicFrameLocks noChangeAspect="1"/>
          </p:cNvGraphicFramePr>
          <p:nvPr/>
        </p:nvGraphicFramePr>
        <p:xfrm>
          <a:off x="6946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4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295951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52" name="Object 16"/>
          <p:cNvGraphicFramePr>
            <a:graphicFrameLocks noChangeAspect="1"/>
          </p:cNvGraphicFramePr>
          <p:nvPr/>
        </p:nvGraphicFramePr>
        <p:xfrm>
          <a:off x="8305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5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295952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3" name="Line 17"/>
          <p:cNvSpPr>
            <a:spLocks noChangeShapeType="1"/>
          </p:cNvSpPr>
          <p:nvPr/>
        </p:nvSpPr>
        <p:spPr bwMode="auto">
          <a:xfrm>
            <a:off x="3505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5954" name="Object 18"/>
          <p:cNvGraphicFramePr>
            <a:graphicFrameLocks noChangeAspect="1"/>
          </p:cNvGraphicFramePr>
          <p:nvPr/>
        </p:nvGraphicFramePr>
        <p:xfrm>
          <a:off x="3733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6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295954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55" name="Object 19"/>
          <p:cNvGraphicFramePr>
            <a:graphicFrameLocks noChangeAspect="1"/>
          </p:cNvGraphicFramePr>
          <p:nvPr/>
        </p:nvGraphicFramePr>
        <p:xfrm>
          <a:off x="5029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7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295955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56" name="Object 20"/>
          <p:cNvGraphicFramePr>
            <a:graphicFrameLocks noChangeAspect="1"/>
          </p:cNvGraphicFramePr>
          <p:nvPr/>
        </p:nvGraphicFramePr>
        <p:xfrm>
          <a:off x="632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8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295956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57" name="Object 21"/>
          <p:cNvGraphicFramePr>
            <a:graphicFrameLocks noChangeAspect="1"/>
          </p:cNvGraphicFramePr>
          <p:nvPr/>
        </p:nvGraphicFramePr>
        <p:xfrm>
          <a:off x="7620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9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295957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8" name="Oval 22"/>
          <p:cNvSpPr>
            <a:spLocks noChangeArrowheads="1"/>
          </p:cNvSpPr>
          <p:nvPr/>
        </p:nvSpPr>
        <p:spPr bwMode="auto">
          <a:xfrm>
            <a:off x="7632700" y="35941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5959" name="Object 23"/>
          <p:cNvGraphicFramePr>
            <a:graphicFrameLocks noChangeAspect="1"/>
          </p:cNvGraphicFramePr>
          <p:nvPr/>
        </p:nvGraphicFramePr>
        <p:xfrm>
          <a:off x="7708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0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295959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60" name="Object 24"/>
          <p:cNvGraphicFramePr>
            <a:graphicFrameLocks noChangeAspect="1"/>
          </p:cNvGraphicFramePr>
          <p:nvPr/>
        </p:nvGraphicFramePr>
        <p:xfrm>
          <a:off x="4572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1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29596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61" name="Object 25"/>
          <p:cNvGraphicFramePr>
            <a:graphicFrameLocks noChangeAspect="1"/>
          </p:cNvGraphicFramePr>
          <p:nvPr/>
        </p:nvGraphicFramePr>
        <p:xfrm>
          <a:off x="5791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2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295961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62" name="Object 26"/>
          <p:cNvGraphicFramePr>
            <a:graphicFrameLocks noChangeAspect="1"/>
          </p:cNvGraphicFramePr>
          <p:nvPr/>
        </p:nvGraphicFramePr>
        <p:xfrm>
          <a:off x="7086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3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295962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63" name="Object 27"/>
          <p:cNvGraphicFramePr>
            <a:graphicFrameLocks noChangeAspect="1"/>
          </p:cNvGraphicFramePr>
          <p:nvPr/>
        </p:nvGraphicFramePr>
        <p:xfrm>
          <a:off x="3200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4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295963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64" name="Freeform 28"/>
          <p:cNvSpPr>
            <a:spLocks/>
          </p:cNvSpPr>
          <p:nvPr/>
        </p:nvSpPr>
        <p:spPr bwMode="auto">
          <a:xfrm>
            <a:off x="7467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5965" name="Object 29"/>
          <p:cNvGraphicFramePr>
            <a:graphicFrameLocks noChangeAspect="1"/>
          </p:cNvGraphicFramePr>
          <p:nvPr/>
        </p:nvGraphicFramePr>
        <p:xfrm>
          <a:off x="7480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5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295965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66" name="Line 30"/>
          <p:cNvSpPr>
            <a:spLocks noChangeShapeType="1"/>
          </p:cNvSpPr>
          <p:nvPr/>
        </p:nvSpPr>
        <p:spPr bwMode="auto">
          <a:xfrm flipV="1">
            <a:off x="7239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67" name="Freeform 31"/>
          <p:cNvSpPr>
            <a:spLocks/>
          </p:cNvSpPr>
          <p:nvPr/>
        </p:nvSpPr>
        <p:spPr bwMode="auto">
          <a:xfrm>
            <a:off x="5943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68" name="Freeform 32"/>
          <p:cNvSpPr>
            <a:spLocks/>
          </p:cNvSpPr>
          <p:nvPr/>
        </p:nvSpPr>
        <p:spPr bwMode="auto">
          <a:xfrm>
            <a:off x="4648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69" name="Freeform 33"/>
          <p:cNvSpPr>
            <a:spLocks/>
          </p:cNvSpPr>
          <p:nvPr/>
        </p:nvSpPr>
        <p:spPr bwMode="auto">
          <a:xfrm>
            <a:off x="3352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70" name="Text Box 34"/>
          <p:cNvSpPr txBox="1">
            <a:spLocks noChangeArrowheads="1"/>
          </p:cNvSpPr>
          <p:nvPr/>
        </p:nvSpPr>
        <p:spPr bwMode="auto">
          <a:xfrm>
            <a:off x="8305800" y="3124201"/>
            <a:ext cx="1095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reject</a:t>
            </a:r>
          </a:p>
        </p:txBody>
      </p:sp>
      <p:sp>
        <p:nvSpPr>
          <p:cNvPr id="295971" name="Rectangle 35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72" name="Line 36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73" name="Line 37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74" name="Line 38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5975" name="Object 39"/>
          <p:cNvGraphicFramePr>
            <a:graphicFrameLocks noChangeAspect="1"/>
          </p:cNvGraphicFramePr>
          <p:nvPr/>
        </p:nvGraphicFramePr>
        <p:xfrm>
          <a:off x="2362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6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295975" name="Object 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76" name="Object 40"/>
          <p:cNvGraphicFramePr>
            <a:graphicFrameLocks noChangeAspect="1"/>
          </p:cNvGraphicFramePr>
          <p:nvPr/>
        </p:nvGraphicFramePr>
        <p:xfrm>
          <a:off x="2895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7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295976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77" name="Object 41"/>
          <p:cNvGraphicFramePr>
            <a:graphicFrameLocks noChangeAspect="1"/>
          </p:cNvGraphicFramePr>
          <p:nvPr/>
        </p:nvGraphicFramePr>
        <p:xfrm>
          <a:off x="3435351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8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295977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1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78" name="Line 42"/>
          <p:cNvSpPr>
            <a:spLocks noChangeShapeType="1"/>
          </p:cNvSpPr>
          <p:nvPr/>
        </p:nvSpPr>
        <p:spPr bwMode="auto">
          <a:xfrm>
            <a:off x="7543800" y="4343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>
            <a:off x="4038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5980" name="Group 44"/>
          <p:cNvGrpSpPr>
            <a:grpSpLocks/>
          </p:cNvGrpSpPr>
          <p:nvPr/>
        </p:nvGrpSpPr>
        <p:grpSpPr bwMode="auto">
          <a:xfrm>
            <a:off x="8077201" y="4114800"/>
            <a:ext cx="900113" cy="609600"/>
            <a:chOff x="4224" y="1824"/>
            <a:chExt cx="567" cy="384"/>
          </a:xfrm>
        </p:grpSpPr>
        <p:graphicFrame>
          <p:nvGraphicFramePr>
            <p:cNvPr id="295981" name="Object 4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9" name="Equation" r:id="rId30" imgW="672840" imgH="444240" progId="Equation.3">
                    <p:embed/>
                  </p:oleObj>
                </mc:Choice>
                <mc:Fallback>
                  <p:oleObj name="Equation" r:id="rId30" imgW="672840" imgH="444240" progId="Equation.3">
                    <p:embed/>
                    <p:pic>
                      <p:nvPicPr>
                        <p:cNvPr id="295981" name="Object 4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982" name="Line 4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83" name="Text Box 47"/>
          <p:cNvSpPr txBox="1">
            <a:spLocks noChangeArrowheads="1"/>
          </p:cNvSpPr>
          <p:nvPr/>
        </p:nvSpPr>
        <p:spPr bwMode="auto">
          <a:xfrm>
            <a:off x="2667000" y="228601"/>
            <a:ext cx="3048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Input finished</a:t>
            </a:r>
          </a:p>
        </p:txBody>
      </p:sp>
    </p:spTree>
    <p:extLst>
      <p:ext uri="{BB962C8B-B14F-4D97-AF65-F5344CB8AC3E}">
        <p14:creationId xmlns:p14="http://schemas.microsoft.com/office/powerpoint/2010/main" val="145586007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Rejection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296964" name="Oval 4"/>
          <p:cNvSpPr>
            <a:spLocks noChangeArrowheads="1"/>
          </p:cNvSpPr>
          <p:nvPr/>
        </p:nvSpPr>
        <p:spPr bwMode="auto">
          <a:xfrm>
            <a:off x="29718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65" name="Oval 5"/>
          <p:cNvSpPr>
            <a:spLocks noChangeArrowheads="1"/>
          </p:cNvSpPr>
          <p:nvPr/>
        </p:nvSpPr>
        <p:spPr bwMode="auto">
          <a:xfrm>
            <a:off x="5562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66" name="Oval 6"/>
          <p:cNvSpPr>
            <a:spLocks noChangeArrowheads="1"/>
          </p:cNvSpPr>
          <p:nvPr/>
        </p:nvSpPr>
        <p:spPr bwMode="auto">
          <a:xfrm>
            <a:off x="6858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67" name="Oval 7"/>
          <p:cNvSpPr>
            <a:spLocks noChangeArrowheads="1"/>
          </p:cNvSpPr>
          <p:nvPr/>
        </p:nvSpPr>
        <p:spPr bwMode="auto">
          <a:xfrm>
            <a:off x="822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68" name="Oval 8"/>
          <p:cNvSpPr>
            <a:spLocks noChangeArrowheads="1"/>
          </p:cNvSpPr>
          <p:nvPr/>
        </p:nvSpPr>
        <p:spPr bwMode="auto">
          <a:xfrm>
            <a:off x="8077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>
            <a:off x="2362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70" name="Line 10"/>
          <p:cNvSpPr>
            <a:spLocks noChangeShapeType="1"/>
          </p:cNvSpPr>
          <p:nvPr/>
        </p:nvSpPr>
        <p:spPr bwMode="auto">
          <a:xfrm>
            <a:off x="4800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71" name="Line 11"/>
          <p:cNvSpPr>
            <a:spLocks noChangeShapeType="1"/>
          </p:cNvSpPr>
          <p:nvPr/>
        </p:nvSpPr>
        <p:spPr bwMode="auto">
          <a:xfrm>
            <a:off x="6096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72" name="Line 12"/>
          <p:cNvSpPr>
            <a:spLocks noChangeShapeType="1"/>
          </p:cNvSpPr>
          <p:nvPr/>
        </p:nvSpPr>
        <p:spPr bwMode="auto">
          <a:xfrm>
            <a:off x="7391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73" name="Oval 13"/>
          <p:cNvSpPr>
            <a:spLocks noChangeArrowheads="1"/>
          </p:cNvSpPr>
          <p:nvPr/>
        </p:nvSpPr>
        <p:spPr bwMode="auto">
          <a:xfrm>
            <a:off x="4267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6974" name="Object 14"/>
          <p:cNvGraphicFramePr>
            <a:graphicFrameLocks noChangeAspect="1"/>
          </p:cNvGraphicFramePr>
          <p:nvPr/>
        </p:nvGraphicFramePr>
        <p:xfrm>
          <a:off x="4381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6" name="Equation" r:id="rId3" imgW="342720" imgH="469800" progId="Equation.3">
                  <p:embed/>
                </p:oleObj>
              </mc:Choice>
              <mc:Fallback>
                <p:oleObj name="Equation" r:id="rId3" imgW="342720" imgH="469800" progId="Equation.3">
                  <p:embed/>
                  <p:pic>
                    <p:nvPicPr>
                      <p:cNvPr id="296974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5" name="Object 15"/>
          <p:cNvGraphicFramePr>
            <a:graphicFrameLocks noChangeAspect="1"/>
          </p:cNvGraphicFramePr>
          <p:nvPr/>
        </p:nvGraphicFramePr>
        <p:xfrm>
          <a:off x="5651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7" name="Equation" r:id="rId5" imgW="393480" imgH="469800" progId="Equation.3">
                  <p:embed/>
                </p:oleObj>
              </mc:Choice>
              <mc:Fallback>
                <p:oleObj name="Equation" r:id="rId5" imgW="393480" imgH="469800" progId="Equation.3">
                  <p:embed/>
                  <p:pic>
                    <p:nvPicPr>
                      <p:cNvPr id="296975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6" name="Object 16"/>
          <p:cNvGraphicFramePr>
            <a:graphicFrameLocks noChangeAspect="1"/>
          </p:cNvGraphicFramePr>
          <p:nvPr/>
        </p:nvGraphicFramePr>
        <p:xfrm>
          <a:off x="6946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8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296976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7" name="Object 17"/>
          <p:cNvGraphicFramePr>
            <a:graphicFrameLocks noChangeAspect="1"/>
          </p:cNvGraphicFramePr>
          <p:nvPr/>
        </p:nvGraphicFramePr>
        <p:xfrm>
          <a:off x="8305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9"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296977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78" name="Line 18"/>
          <p:cNvSpPr>
            <a:spLocks noChangeShapeType="1"/>
          </p:cNvSpPr>
          <p:nvPr/>
        </p:nvSpPr>
        <p:spPr bwMode="auto">
          <a:xfrm>
            <a:off x="3505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6979" name="Object 19"/>
          <p:cNvGraphicFramePr>
            <a:graphicFrameLocks noChangeAspect="1"/>
          </p:cNvGraphicFramePr>
          <p:nvPr/>
        </p:nvGraphicFramePr>
        <p:xfrm>
          <a:off x="3733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0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296979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0" name="Object 20"/>
          <p:cNvGraphicFramePr>
            <a:graphicFrameLocks noChangeAspect="1"/>
          </p:cNvGraphicFramePr>
          <p:nvPr/>
        </p:nvGraphicFramePr>
        <p:xfrm>
          <a:off x="5029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1" name="Equation" r:id="rId13" imgW="279360" imgH="380880" progId="Equation.3">
                  <p:embed/>
                </p:oleObj>
              </mc:Choice>
              <mc:Fallback>
                <p:oleObj name="Equation" r:id="rId13" imgW="279360" imgH="380880" progId="Equation.3">
                  <p:embed/>
                  <p:pic>
                    <p:nvPicPr>
                      <p:cNvPr id="29698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1" name="Object 21"/>
          <p:cNvGraphicFramePr>
            <a:graphicFrameLocks noChangeAspect="1"/>
          </p:cNvGraphicFramePr>
          <p:nvPr/>
        </p:nvGraphicFramePr>
        <p:xfrm>
          <a:off x="632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2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296981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2" name="Object 22"/>
          <p:cNvGraphicFramePr>
            <a:graphicFrameLocks noChangeAspect="1"/>
          </p:cNvGraphicFramePr>
          <p:nvPr/>
        </p:nvGraphicFramePr>
        <p:xfrm>
          <a:off x="7620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3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296982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3" name="Oval 23"/>
          <p:cNvSpPr>
            <a:spLocks noChangeArrowheads="1"/>
          </p:cNvSpPr>
          <p:nvPr/>
        </p:nvSpPr>
        <p:spPr bwMode="auto">
          <a:xfrm>
            <a:off x="7632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6984" name="Object 24"/>
          <p:cNvGraphicFramePr>
            <a:graphicFrameLocks noChangeAspect="1"/>
          </p:cNvGraphicFramePr>
          <p:nvPr/>
        </p:nvGraphicFramePr>
        <p:xfrm>
          <a:off x="7708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4" name="Equation" r:id="rId17" imgW="406080" imgH="469800" progId="Equation.3">
                  <p:embed/>
                </p:oleObj>
              </mc:Choice>
              <mc:Fallback>
                <p:oleObj name="Equation" r:id="rId17" imgW="406080" imgH="469800" progId="Equation.3">
                  <p:embed/>
                  <p:pic>
                    <p:nvPicPr>
                      <p:cNvPr id="296984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5" name="Object 25"/>
          <p:cNvGraphicFramePr>
            <a:graphicFrameLocks noChangeAspect="1"/>
          </p:cNvGraphicFramePr>
          <p:nvPr/>
        </p:nvGraphicFramePr>
        <p:xfrm>
          <a:off x="4572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5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296985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6" name="Object 26"/>
          <p:cNvGraphicFramePr>
            <a:graphicFrameLocks noChangeAspect="1"/>
          </p:cNvGraphicFramePr>
          <p:nvPr/>
        </p:nvGraphicFramePr>
        <p:xfrm>
          <a:off x="5791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6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296986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7" name="Object 27"/>
          <p:cNvGraphicFramePr>
            <a:graphicFrameLocks noChangeAspect="1"/>
          </p:cNvGraphicFramePr>
          <p:nvPr/>
        </p:nvGraphicFramePr>
        <p:xfrm>
          <a:off x="7086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7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296987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8" name="Object 28"/>
          <p:cNvGraphicFramePr>
            <a:graphicFrameLocks noChangeAspect="1"/>
          </p:cNvGraphicFramePr>
          <p:nvPr/>
        </p:nvGraphicFramePr>
        <p:xfrm>
          <a:off x="3200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8" name="Equation" r:id="rId22" imgW="279360" imgH="380880" progId="Equation.3">
                  <p:embed/>
                </p:oleObj>
              </mc:Choice>
              <mc:Fallback>
                <p:oleObj name="Equation" r:id="rId22" imgW="279360" imgH="380880" progId="Equation.3">
                  <p:embed/>
                  <p:pic>
                    <p:nvPicPr>
                      <p:cNvPr id="296988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9" name="Freeform 29"/>
          <p:cNvSpPr>
            <a:spLocks/>
          </p:cNvSpPr>
          <p:nvPr/>
        </p:nvSpPr>
        <p:spPr bwMode="auto">
          <a:xfrm>
            <a:off x="7467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6990" name="Object 30"/>
          <p:cNvGraphicFramePr>
            <a:graphicFrameLocks noChangeAspect="1"/>
          </p:cNvGraphicFramePr>
          <p:nvPr/>
        </p:nvGraphicFramePr>
        <p:xfrm>
          <a:off x="7480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9" name="Equation" r:id="rId23" imgW="672840" imgH="444240" progId="Equation.3">
                  <p:embed/>
                </p:oleObj>
              </mc:Choice>
              <mc:Fallback>
                <p:oleObj name="Equation" r:id="rId23" imgW="672840" imgH="444240" progId="Equation.3">
                  <p:embed/>
                  <p:pic>
                    <p:nvPicPr>
                      <p:cNvPr id="29699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1" name="Line 31"/>
          <p:cNvSpPr>
            <a:spLocks noChangeShapeType="1"/>
          </p:cNvSpPr>
          <p:nvPr/>
        </p:nvSpPr>
        <p:spPr bwMode="auto">
          <a:xfrm flipV="1">
            <a:off x="7239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2" name="Freeform 32"/>
          <p:cNvSpPr>
            <a:spLocks/>
          </p:cNvSpPr>
          <p:nvPr/>
        </p:nvSpPr>
        <p:spPr bwMode="auto">
          <a:xfrm>
            <a:off x="5943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3" name="Freeform 33"/>
          <p:cNvSpPr>
            <a:spLocks/>
          </p:cNvSpPr>
          <p:nvPr/>
        </p:nvSpPr>
        <p:spPr bwMode="auto">
          <a:xfrm>
            <a:off x="4648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4" name="Freeform 34"/>
          <p:cNvSpPr>
            <a:spLocks/>
          </p:cNvSpPr>
          <p:nvPr/>
        </p:nvSpPr>
        <p:spPr bwMode="auto">
          <a:xfrm>
            <a:off x="3352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5" name="Rectangle 35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6" name="Line 36"/>
          <p:cNvSpPr>
            <a:spLocks noChangeShapeType="1"/>
          </p:cNvSpPr>
          <p:nvPr/>
        </p:nvSpPr>
        <p:spPr bwMode="auto">
          <a:xfrm>
            <a:off x="2895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7" name="Line 37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6998" name="Group 38"/>
          <p:cNvGrpSpPr>
            <a:grpSpLocks/>
          </p:cNvGrpSpPr>
          <p:nvPr/>
        </p:nvGrpSpPr>
        <p:grpSpPr bwMode="auto">
          <a:xfrm>
            <a:off x="8077201" y="4114800"/>
            <a:ext cx="900113" cy="609600"/>
            <a:chOff x="4224" y="1824"/>
            <a:chExt cx="567" cy="384"/>
          </a:xfrm>
        </p:grpSpPr>
        <p:graphicFrame>
          <p:nvGraphicFramePr>
            <p:cNvPr id="296999" name="Object 39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90" name="Equation" r:id="rId25" imgW="672840" imgH="444240" progId="Equation.3">
                    <p:embed/>
                  </p:oleObj>
                </mc:Choice>
                <mc:Fallback>
                  <p:oleObj name="Equation" r:id="rId25" imgW="672840" imgH="444240" progId="Equation.3">
                    <p:embed/>
                    <p:pic>
                      <p:nvPicPr>
                        <p:cNvPr id="296999" name="Object 3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00" name="Line 40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97001" name="Object 41"/>
          <p:cNvGraphicFramePr>
            <a:graphicFrameLocks noChangeAspect="1"/>
          </p:cNvGraphicFramePr>
          <p:nvPr/>
        </p:nvGraphicFramePr>
        <p:xfrm>
          <a:off x="3048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1" name="Equation" r:id="rId26" imgW="419040" imgH="469800" progId="Equation.3">
                  <p:embed/>
                </p:oleObj>
              </mc:Choice>
              <mc:Fallback>
                <p:oleObj name="Equation" r:id="rId26" imgW="419040" imgH="469800" progId="Equation.3">
                  <p:embed/>
                  <p:pic>
                    <p:nvPicPr>
                      <p:cNvPr id="297001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2" name="Object 42"/>
          <p:cNvGraphicFramePr>
            <a:graphicFrameLocks noChangeAspect="1"/>
          </p:cNvGraphicFramePr>
          <p:nvPr/>
        </p:nvGraphicFramePr>
        <p:xfrm>
          <a:off x="5867400" y="1447800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2" name="Equation" r:id="rId28" imgW="279360" imgH="342720" progId="Equation.3">
                  <p:embed/>
                </p:oleObj>
              </mc:Choice>
              <mc:Fallback>
                <p:oleObj name="Equation" r:id="rId28" imgW="279360" imgH="342720" progId="Equation.3">
                  <p:embed/>
                  <p:pic>
                    <p:nvPicPr>
                      <p:cNvPr id="29700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25914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297987" name="Oval 3"/>
          <p:cNvSpPr>
            <a:spLocks noChangeArrowheads="1"/>
          </p:cNvSpPr>
          <p:nvPr/>
        </p:nvSpPr>
        <p:spPr bwMode="auto">
          <a:xfrm>
            <a:off x="29718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88" name="Oval 4"/>
          <p:cNvSpPr>
            <a:spLocks noChangeArrowheads="1"/>
          </p:cNvSpPr>
          <p:nvPr/>
        </p:nvSpPr>
        <p:spPr bwMode="auto">
          <a:xfrm>
            <a:off x="5562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89" name="Oval 5"/>
          <p:cNvSpPr>
            <a:spLocks noChangeArrowheads="1"/>
          </p:cNvSpPr>
          <p:nvPr/>
        </p:nvSpPr>
        <p:spPr bwMode="auto">
          <a:xfrm>
            <a:off x="6858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0" name="Oval 6"/>
          <p:cNvSpPr>
            <a:spLocks noChangeArrowheads="1"/>
          </p:cNvSpPr>
          <p:nvPr/>
        </p:nvSpPr>
        <p:spPr bwMode="auto">
          <a:xfrm>
            <a:off x="822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1" name="Oval 7"/>
          <p:cNvSpPr>
            <a:spLocks noChangeArrowheads="1"/>
          </p:cNvSpPr>
          <p:nvPr/>
        </p:nvSpPr>
        <p:spPr bwMode="auto">
          <a:xfrm>
            <a:off x="8077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2" name="Line 8"/>
          <p:cNvSpPr>
            <a:spLocks noChangeShapeType="1"/>
          </p:cNvSpPr>
          <p:nvPr/>
        </p:nvSpPr>
        <p:spPr bwMode="auto">
          <a:xfrm>
            <a:off x="2362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3" name="Line 9"/>
          <p:cNvSpPr>
            <a:spLocks noChangeShapeType="1"/>
          </p:cNvSpPr>
          <p:nvPr/>
        </p:nvSpPr>
        <p:spPr bwMode="auto">
          <a:xfrm>
            <a:off x="4800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4" name="Line 10"/>
          <p:cNvSpPr>
            <a:spLocks noChangeShapeType="1"/>
          </p:cNvSpPr>
          <p:nvPr/>
        </p:nvSpPr>
        <p:spPr bwMode="auto">
          <a:xfrm>
            <a:off x="6096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5" name="Line 11"/>
          <p:cNvSpPr>
            <a:spLocks noChangeShapeType="1"/>
          </p:cNvSpPr>
          <p:nvPr/>
        </p:nvSpPr>
        <p:spPr bwMode="auto">
          <a:xfrm>
            <a:off x="7391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6" name="Oval 12"/>
          <p:cNvSpPr>
            <a:spLocks noChangeArrowheads="1"/>
          </p:cNvSpPr>
          <p:nvPr/>
        </p:nvSpPr>
        <p:spPr bwMode="auto">
          <a:xfrm>
            <a:off x="4267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997" name="Object 13"/>
          <p:cNvGraphicFramePr>
            <a:graphicFrameLocks noChangeAspect="1"/>
          </p:cNvGraphicFramePr>
          <p:nvPr/>
        </p:nvGraphicFramePr>
        <p:xfrm>
          <a:off x="4381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0" name="Equation" r:id="rId3" imgW="342720" imgH="469800" progId="Equation.3">
                  <p:embed/>
                </p:oleObj>
              </mc:Choice>
              <mc:Fallback>
                <p:oleObj name="Equation" r:id="rId3" imgW="342720" imgH="469800" progId="Equation.3">
                  <p:embed/>
                  <p:pic>
                    <p:nvPicPr>
                      <p:cNvPr id="297997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8" name="Object 14"/>
          <p:cNvGraphicFramePr>
            <a:graphicFrameLocks noChangeAspect="1"/>
          </p:cNvGraphicFramePr>
          <p:nvPr/>
        </p:nvGraphicFramePr>
        <p:xfrm>
          <a:off x="5651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1" name="Equation" r:id="rId5" imgW="393480" imgH="469800" progId="Equation.3">
                  <p:embed/>
                </p:oleObj>
              </mc:Choice>
              <mc:Fallback>
                <p:oleObj name="Equation" r:id="rId5" imgW="393480" imgH="469800" progId="Equation.3">
                  <p:embed/>
                  <p:pic>
                    <p:nvPicPr>
                      <p:cNvPr id="297998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9" name="Object 15"/>
          <p:cNvGraphicFramePr>
            <a:graphicFrameLocks noChangeAspect="1"/>
          </p:cNvGraphicFramePr>
          <p:nvPr/>
        </p:nvGraphicFramePr>
        <p:xfrm>
          <a:off x="6946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2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297999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00" name="Object 16"/>
          <p:cNvGraphicFramePr>
            <a:graphicFrameLocks noChangeAspect="1"/>
          </p:cNvGraphicFramePr>
          <p:nvPr/>
        </p:nvGraphicFramePr>
        <p:xfrm>
          <a:off x="8305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3"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29800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01" name="Line 17"/>
          <p:cNvSpPr>
            <a:spLocks noChangeShapeType="1"/>
          </p:cNvSpPr>
          <p:nvPr/>
        </p:nvSpPr>
        <p:spPr bwMode="auto">
          <a:xfrm>
            <a:off x="3505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8002" name="Object 18"/>
          <p:cNvGraphicFramePr>
            <a:graphicFrameLocks noChangeAspect="1"/>
          </p:cNvGraphicFramePr>
          <p:nvPr/>
        </p:nvGraphicFramePr>
        <p:xfrm>
          <a:off x="3733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4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298002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03" name="Object 19"/>
          <p:cNvGraphicFramePr>
            <a:graphicFrameLocks noChangeAspect="1"/>
          </p:cNvGraphicFramePr>
          <p:nvPr/>
        </p:nvGraphicFramePr>
        <p:xfrm>
          <a:off x="5029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5" name="Equation" r:id="rId13" imgW="279360" imgH="380880" progId="Equation.3">
                  <p:embed/>
                </p:oleObj>
              </mc:Choice>
              <mc:Fallback>
                <p:oleObj name="Equation" r:id="rId13" imgW="279360" imgH="380880" progId="Equation.3">
                  <p:embed/>
                  <p:pic>
                    <p:nvPicPr>
                      <p:cNvPr id="298003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04" name="Object 20"/>
          <p:cNvGraphicFramePr>
            <a:graphicFrameLocks noChangeAspect="1"/>
          </p:cNvGraphicFramePr>
          <p:nvPr/>
        </p:nvGraphicFramePr>
        <p:xfrm>
          <a:off x="632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6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298004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05" name="Object 21"/>
          <p:cNvGraphicFramePr>
            <a:graphicFrameLocks noChangeAspect="1"/>
          </p:cNvGraphicFramePr>
          <p:nvPr/>
        </p:nvGraphicFramePr>
        <p:xfrm>
          <a:off x="7620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7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298005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06" name="Oval 22"/>
          <p:cNvSpPr>
            <a:spLocks noChangeArrowheads="1"/>
          </p:cNvSpPr>
          <p:nvPr/>
        </p:nvSpPr>
        <p:spPr bwMode="auto">
          <a:xfrm>
            <a:off x="7632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8007" name="Object 23"/>
          <p:cNvGraphicFramePr>
            <a:graphicFrameLocks noChangeAspect="1"/>
          </p:cNvGraphicFramePr>
          <p:nvPr/>
        </p:nvGraphicFramePr>
        <p:xfrm>
          <a:off x="7708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8" name="Equation" r:id="rId17" imgW="406080" imgH="469800" progId="Equation.3">
                  <p:embed/>
                </p:oleObj>
              </mc:Choice>
              <mc:Fallback>
                <p:oleObj name="Equation" r:id="rId17" imgW="406080" imgH="469800" progId="Equation.3">
                  <p:embed/>
                  <p:pic>
                    <p:nvPicPr>
                      <p:cNvPr id="298007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08" name="Object 24"/>
          <p:cNvGraphicFramePr>
            <a:graphicFrameLocks noChangeAspect="1"/>
          </p:cNvGraphicFramePr>
          <p:nvPr/>
        </p:nvGraphicFramePr>
        <p:xfrm>
          <a:off x="4572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9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298008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09" name="Object 25"/>
          <p:cNvGraphicFramePr>
            <a:graphicFrameLocks noChangeAspect="1"/>
          </p:cNvGraphicFramePr>
          <p:nvPr/>
        </p:nvGraphicFramePr>
        <p:xfrm>
          <a:off x="5791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0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298009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10" name="Object 26"/>
          <p:cNvGraphicFramePr>
            <a:graphicFrameLocks noChangeAspect="1"/>
          </p:cNvGraphicFramePr>
          <p:nvPr/>
        </p:nvGraphicFramePr>
        <p:xfrm>
          <a:off x="7086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1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29801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11" name="Object 27"/>
          <p:cNvGraphicFramePr>
            <a:graphicFrameLocks noChangeAspect="1"/>
          </p:cNvGraphicFramePr>
          <p:nvPr/>
        </p:nvGraphicFramePr>
        <p:xfrm>
          <a:off x="3200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2" name="Equation" r:id="rId22" imgW="279360" imgH="380880" progId="Equation.3">
                  <p:embed/>
                </p:oleObj>
              </mc:Choice>
              <mc:Fallback>
                <p:oleObj name="Equation" r:id="rId22" imgW="279360" imgH="380880" progId="Equation.3">
                  <p:embed/>
                  <p:pic>
                    <p:nvPicPr>
                      <p:cNvPr id="298011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12" name="Freeform 28"/>
          <p:cNvSpPr>
            <a:spLocks/>
          </p:cNvSpPr>
          <p:nvPr/>
        </p:nvSpPr>
        <p:spPr bwMode="auto">
          <a:xfrm>
            <a:off x="7467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8013" name="Object 29"/>
          <p:cNvGraphicFramePr>
            <a:graphicFrameLocks noChangeAspect="1"/>
          </p:cNvGraphicFramePr>
          <p:nvPr/>
        </p:nvGraphicFramePr>
        <p:xfrm>
          <a:off x="7480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3" name="Equation" r:id="rId23" imgW="672840" imgH="444240" progId="Equation.3">
                  <p:embed/>
                </p:oleObj>
              </mc:Choice>
              <mc:Fallback>
                <p:oleObj name="Equation" r:id="rId23" imgW="672840" imgH="444240" progId="Equation.3">
                  <p:embed/>
                  <p:pic>
                    <p:nvPicPr>
                      <p:cNvPr id="298013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14" name="Line 30"/>
          <p:cNvSpPr>
            <a:spLocks noChangeShapeType="1"/>
          </p:cNvSpPr>
          <p:nvPr/>
        </p:nvSpPr>
        <p:spPr bwMode="auto">
          <a:xfrm flipV="1">
            <a:off x="7239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15" name="Freeform 31"/>
          <p:cNvSpPr>
            <a:spLocks/>
          </p:cNvSpPr>
          <p:nvPr/>
        </p:nvSpPr>
        <p:spPr bwMode="auto">
          <a:xfrm>
            <a:off x="5943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16" name="Freeform 32"/>
          <p:cNvSpPr>
            <a:spLocks/>
          </p:cNvSpPr>
          <p:nvPr/>
        </p:nvSpPr>
        <p:spPr bwMode="auto">
          <a:xfrm>
            <a:off x="4648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17" name="Freeform 33"/>
          <p:cNvSpPr>
            <a:spLocks/>
          </p:cNvSpPr>
          <p:nvPr/>
        </p:nvSpPr>
        <p:spPr bwMode="auto">
          <a:xfrm>
            <a:off x="3352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18" name="Rectangle 34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19" name="Line 35"/>
          <p:cNvSpPr>
            <a:spLocks noChangeShapeType="1"/>
          </p:cNvSpPr>
          <p:nvPr/>
        </p:nvSpPr>
        <p:spPr bwMode="auto">
          <a:xfrm>
            <a:off x="2895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20" name="Line 36"/>
          <p:cNvSpPr>
            <a:spLocks noChangeShapeType="1"/>
          </p:cNvSpPr>
          <p:nvPr/>
        </p:nvSpPr>
        <p:spPr bwMode="auto">
          <a:xfrm>
            <a:off x="2514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8021" name="Group 37"/>
          <p:cNvGrpSpPr>
            <a:grpSpLocks/>
          </p:cNvGrpSpPr>
          <p:nvPr/>
        </p:nvGrpSpPr>
        <p:grpSpPr bwMode="auto">
          <a:xfrm>
            <a:off x="8077201" y="4114800"/>
            <a:ext cx="900113" cy="609600"/>
            <a:chOff x="4224" y="1824"/>
            <a:chExt cx="567" cy="384"/>
          </a:xfrm>
        </p:grpSpPr>
        <p:graphicFrame>
          <p:nvGraphicFramePr>
            <p:cNvPr id="298022" name="Object 3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4" name="Equation" r:id="rId25" imgW="672840" imgH="444240" progId="Equation.3">
                    <p:embed/>
                  </p:oleObj>
                </mc:Choice>
                <mc:Fallback>
                  <p:oleObj name="Equation" r:id="rId25" imgW="672840" imgH="444240" progId="Equation.3">
                    <p:embed/>
                    <p:pic>
                      <p:nvPicPr>
                        <p:cNvPr id="298022" name="Object 3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8023" name="Line 3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98024" name="Object 40"/>
          <p:cNvGraphicFramePr>
            <a:graphicFrameLocks noChangeAspect="1"/>
          </p:cNvGraphicFramePr>
          <p:nvPr/>
        </p:nvGraphicFramePr>
        <p:xfrm>
          <a:off x="3048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5" name="Equation" r:id="rId26" imgW="419040" imgH="469800" progId="Equation.3">
                  <p:embed/>
                </p:oleObj>
              </mc:Choice>
              <mc:Fallback>
                <p:oleObj name="Equation" r:id="rId26" imgW="419040" imgH="469800" progId="Equation.3">
                  <p:embed/>
                  <p:pic>
                    <p:nvPicPr>
                      <p:cNvPr id="298024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25" name="Text Box 41"/>
          <p:cNvSpPr txBox="1">
            <a:spLocks noChangeArrowheads="1"/>
          </p:cNvSpPr>
          <p:nvPr/>
        </p:nvSpPr>
        <p:spPr bwMode="auto">
          <a:xfrm>
            <a:off x="2514600" y="5715001"/>
            <a:ext cx="1095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reject</a:t>
            </a:r>
          </a:p>
        </p:txBody>
      </p:sp>
      <p:graphicFrame>
        <p:nvGraphicFramePr>
          <p:cNvPr id="298026" name="Object 42"/>
          <p:cNvGraphicFramePr>
            <a:graphicFrameLocks noChangeAspect="1"/>
          </p:cNvGraphicFramePr>
          <p:nvPr/>
        </p:nvGraphicFramePr>
        <p:xfrm>
          <a:off x="5867400" y="1447800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6" name="Equation" r:id="rId28" imgW="279360" imgH="342720" progId="Equation.3">
                  <p:embed/>
                </p:oleObj>
              </mc:Choice>
              <mc:Fallback>
                <p:oleObj name="Equation" r:id="rId28" imgW="279360" imgH="342720" progId="Equation.3">
                  <p:embed/>
                  <p:pic>
                    <p:nvPicPr>
                      <p:cNvPr id="29802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85456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299011" name="Oval 3"/>
          <p:cNvSpPr>
            <a:spLocks noChangeArrowheads="1"/>
          </p:cNvSpPr>
          <p:nvPr/>
        </p:nvSpPr>
        <p:spPr bwMode="auto">
          <a:xfrm>
            <a:off x="27432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2" name="Oval 4"/>
          <p:cNvSpPr>
            <a:spLocks noChangeArrowheads="1"/>
          </p:cNvSpPr>
          <p:nvPr/>
        </p:nvSpPr>
        <p:spPr bwMode="auto">
          <a:xfrm>
            <a:off x="5943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3" name="Oval 5"/>
          <p:cNvSpPr>
            <a:spLocks noChangeArrowheads="1"/>
          </p:cNvSpPr>
          <p:nvPr/>
        </p:nvSpPr>
        <p:spPr bwMode="auto">
          <a:xfrm>
            <a:off x="8915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>
            <a:off x="2133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5" name="Oval 7"/>
          <p:cNvSpPr>
            <a:spLocks noChangeArrowheads="1"/>
          </p:cNvSpPr>
          <p:nvPr/>
        </p:nvSpPr>
        <p:spPr bwMode="auto">
          <a:xfrm>
            <a:off x="5715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6" name="Line 8"/>
          <p:cNvSpPr>
            <a:spLocks noChangeShapeType="1"/>
          </p:cNvSpPr>
          <p:nvPr/>
        </p:nvSpPr>
        <p:spPr bwMode="auto">
          <a:xfrm>
            <a:off x="3429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>
            <a:off x="6858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8" name="Freeform 10"/>
          <p:cNvSpPr>
            <a:spLocks/>
          </p:cNvSpPr>
          <p:nvPr/>
        </p:nvSpPr>
        <p:spPr bwMode="auto">
          <a:xfrm>
            <a:off x="2641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9" name="Freeform 11"/>
          <p:cNvSpPr>
            <a:spLocks/>
          </p:cNvSpPr>
          <p:nvPr/>
        </p:nvSpPr>
        <p:spPr bwMode="auto">
          <a:xfrm>
            <a:off x="8763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9020" name="Object 12"/>
          <p:cNvGraphicFramePr>
            <a:graphicFrameLocks noChangeAspect="1"/>
          </p:cNvGraphicFramePr>
          <p:nvPr/>
        </p:nvGraphicFramePr>
        <p:xfrm>
          <a:off x="2895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6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29902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1" name="Object 13"/>
          <p:cNvGraphicFramePr>
            <a:graphicFrameLocks noChangeAspect="1"/>
          </p:cNvGraphicFramePr>
          <p:nvPr/>
        </p:nvGraphicFramePr>
        <p:xfrm>
          <a:off x="4267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7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299021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2" name="Object 14"/>
          <p:cNvGraphicFramePr>
            <a:graphicFrameLocks noChangeAspect="1"/>
          </p:cNvGraphicFramePr>
          <p:nvPr/>
        </p:nvGraphicFramePr>
        <p:xfrm>
          <a:off x="7391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8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299022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3" name="Object 15"/>
          <p:cNvGraphicFramePr>
            <a:graphicFrameLocks noChangeAspect="1"/>
          </p:cNvGraphicFramePr>
          <p:nvPr/>
        </p:nvGraphicFramePr>
        <p:xfrm>
          <a:off x="8839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9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299023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4" name="Object 16"/>
          <p:cNvGraphicFramePr>
            <a:graphicFrameLocks noChangeAspect="1"/>
          </p:cNvGraphicFramePr>
          <p:nvPr/>
        </p:nvGraphicFramePr>
        <p:xfrm>
          <a:off x="2895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0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299024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5" name="Object 17"/>
          <p:cNvGraphicFramePr>
            <a:graphicFrameLocks noChangeAspect="1"/>
          </p:cNvGraphicFramePr>
          <p:nvPr/>
        </p:nvGraphicFramePr>
        <p:xfrm>
          <a:off x="6134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1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299025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6" name="Object 18"/>
          <p:cNvGraphicFramePr>
            <a:graphicFrameLocks noChangeAspect="1"/>
          </p:cNvGraphicFramePr>
          <p:nvPr/>
        </p:nvGraphicFramePr>
        <p:xfrm>
          <a:off x="9004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2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299026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27" name="Rectangle 19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28" name="Line 20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29" name="Line 21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30" name="Line 22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9031" name="Object 23"/>
          <p:cNvGraphicFramePr>
            <a:graphicFrameLocks noChangeAspect="1"/>
          </p:cNvGraphicFramePr>
          <p:nvPr/>
        </p:nvGraphicFramePr>
        <p:xfrm>
          <a:off x="2362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3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299031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32" name="Object 24"/>
          <p:cNvGraphicFramePr>
            <a:graphicFrameLocks noChangeAspect="1"/>
          </p:cNvGraphicFramePr>
          <p:nvPr/>
        </p:nvGraphicFramePr>
        <p:xfrm>
          <a:off x="3352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4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299032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33" name="Object 25"/>
          <p:cNvGraphicFramePr>
            <a:graphicFrameLocks noChangeAspect="1"/>
          </p:cNvGraphicFramePr>
          <p:nvPr/>
        </p:nvGraphicFramePr>
        <p:xfrm>
          <a:off x="2895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5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299033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34" name="Line 26"/>
          <p:cNvSpPr>
            <a:spLocks noChangeShapeType="1"/>
          </p:cNvSpPr>
          <p:nvPr/>
        </p:nvSpPr>
        <p:spPr bwMode="auto">
          <a:xfrm>
            <a:off x="2133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35" name="Line 27"/>
          <p:cNvSpPr>
            <a:spLocks noChangeShapeType="1"/>
          </p:cNvSpPr>
          <p:nvPr/>
        </p:nvSpPr>
        <p:spPr bwMode="auto">
          <a:xfrm>
            <a:off x="2667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624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35" name="Oval 3"/>
          <p:cNvSpPr>
            <a:spLocks noChangeArrowheads="1"/>
          </p:cNvSpPr>
          <p:nvPr/>
        </p:nvSpPr>
        <p:spPr bwMode="auto">
          <a:xfrm>
            <a:off x="5943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36" name="Oval 4"/>
          <p:cNvSpPr>
            <a:spLocks noChangeArrowheads="1"/>
          </p:cNvSpPr>
          <p:nvPr/>
        </p:nvSpPr>
        <p:spPr bwMode="auto">
          <a:xfrm>
            <a:off x="8915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37" name="Line 5"/>
          <p:cNvSpPr>
            <a:spLocks noChangeShapeType="1"/>
          </p:cNvSpPr>
          <p:nvPr/>
        </p:nvSpPr>
        <p:spPr bwMode="auto">
          <a:xfrm>
            <a:off x="2133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38" name="Oval 6"/>
          <p:cNvSpPr>
            <a:spLocks noChangeArrowheads="1"/>
          </p:cNvSpPr>
          <p:nvPr/>
        </p:nvSpPr>
        <p:spPr bwMode="auto">
          <a:xfrm>
            <a:off x="5715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39" name="Line 7"/>
          <p:cNvSpPr>
            <a:spLocks noChangeShapeType="1"/>
          </p:cNvSpPr>
          <p:nvPr/>
        </p:nvSpPr>
        <p:spPr bwMode="auto">
          <a:xfrm>
            <a:off x="3429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>
            <a:off x="6858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1" name="Freeform 9"/>
          <p:cNvSpPr>
            <a:spLocks/>
          </p:cNvSpPr>
          <p:nvPr/>
        </p:nvSpPr>
        <p:spPr bwMode="auto">
          <a:xfrm>
            <a:off x="2641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2" name="Freeform 10"/>
          <p:cNvSpPr>
            <a:spLocks/>
          </p:cNvSpPr>
          <p:nvPr/>
        </p:nvSpPr>
        <p:spPr bwMode="auto">
          <a:xfrm>
            <a:off x="8763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0043" name="Object 11"/>
          <p:cNvGraphicFramePr>
            <a:graphicFrameLocks noChangeAspect="1"/>
          </p:cNvGraphicFramePr>
          <p:nvPr/>
        </p:nvGraphicFramePr>
        <p:xfrm>
          <a:off x="2895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300043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4" name="Object 12"/>
          <p:cNvGraphicFramePr>
            <a:graphicFrameLocks noChangeAspect="1"/>
          </p:cNvGraphicFramePr>
          <p:nvPr/>
        </p:nvGraphicFramePr>
        <p:xfrm>
          <a:off x="4267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1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300044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5" name="Object 13"/>
          <p:cNvGraphicFramePr>
            <a:graphicFrameLocks noChangeAspect="1"/>
          </p:cNvGraphicFramePr>
          <p:nvPr/>
        </p:nvGraphicFramePr>
        <p:xfrm>
          <a:off x="7391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2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300045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6" name="Object 14"/>
          <p:cNvGraphicFramePr>
            <a:graphicFrameLocks noChangeAspect="1"/>
          </p:cNvGraphicFramePr>
          <p:nvPr/>
        </p:nvGraphicFramePr>
        <p:xfrm>
          <a:off x="8839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3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300046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7" name="Object 15"/>
          <p:cNvGraphicFramePr>
            <a:graphicFrameLocks noChangeAspect="1"/>
          </p:cNvGraphicFramePr>
          <p:nvPr/>
        </p:nvGraphicFramePr>
        <p:xfrm>
          <a:off x="2895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4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300047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8" name="Object 16"/>
          <p:cNvGraphicFramePr>
            <a:graphicFrameLocks noChangeAspect="1"/>
          </p:cNvGraphicFramePr>
          <p:nvPr/>
        </p:nvGraphicFramePr>
        <p:xfrm>
          <a:off x="6134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5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300048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9" name="Object 17"/>
          <p:cNvGraphicFramePr>
            <a:graphicFrameLocks noChangeAspect="1"/>
          </p:cNvGraphicFramePr>
          <p:nvPr/>
        </p:nvGraphicFramePr>
        <p:xfrm>
          <a:off x="9004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6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300049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50" name="Rectangle 18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1" name="Line 19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2" name="Line 20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3" name="Line 21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0054" name="Object 22"/>
          <p:cNvGraphicFramePr>
            <a:graphicFrameLocks noChangeAspect="1"/>
          </p:cNvGraphicFramePr>
          <p:nvPr/>
        </p:nvGraphicFramePr>
        <p:xfrm>
          <a:off x="2362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7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300054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55" name="Object 23"/>
          <p:cNvGraphicFramePr>
            <a:graphicFrameLocks noChangeAspect="1"/>
          </p:cNvGraphicFramePr>
          <p:nvPr/>
        </p:nvGraphicFramePr>
        <p:xfrm>
          <a:off x="3352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8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300055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56" name="Object 24"/>
          <p:cNvGraphicFramePr>
            <a:graphicFrameLocks noChangeAspect="1"/>
          </p:cNvGraphicFramePr>
          <p:nvPr/>
        </p:nvGraphicFramePr>
        <p:xfrm>
          <a:off x="2895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9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300056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57" name="Line 25"/>
          <p:cNvSpPr>
            <a:spLocks noChangeShapeType="1"/>
          </p:cNvSpPr>
          <p:nvPr/>
        </p:nvSpPr>
        <p:spPr bwMode="auto">
          <a:xfrm>
            <a:off x="2514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8" name="Line 26"/>
          <p:cNvSpPr>
            <a:spLocks noChangeShapeType="1"/>
          </p:cNvSpPr>
          <p:nvPr/>
        </p:nvSpPr>
        <p:spPr bwMode="auto">
          <a:xfrm>
            <a:off x="2667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9090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59" name="Oval 3"/>
          <p:cNvSpPr>
            <a:spLocks noChangeArrowheads="1"/>
          </p:cNvSpPr>
          <p:nvPr/>
        </p:nvSpPr>
        <p:spPr bwMode="auto">
          <a:xfrm>
            <a:off x="5943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60" name="Oval 4"/>
          <p:cNvSpPr>
            <a:spLocks noChangeArrowheads="1"/>
          </p:cNvSpPr>
          <p:nvPr/>
        </p:nvSpPr>
        <p:spPr bwMode="auto">
          <a:xfrm>
            <a:off x="8915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61" name="Line 5"/>
          <p:cNvSpPr>
            <a:spLocks noChangeShapeType="1"/>
          </p:cNvSpPr>
          <p:nvPr/>
        </p:nvSpPr>
        <p:spPr bwMode="auto">
          <a:xfrm>
            <a:off x="2133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62" name="Oval 6"/>
          <p:cNvSpPr>
            <a:spLocks noChangeArrowheads="1"/>
          </p:cNvSpPr>
          <p:nvPr/>
        </p:nvSpPr>
        <p:spPr bwMode="auto">
          <a:xfrm>
            <a:off x="5715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3429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6858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65" name="Freeform 9"/>
          <p:cNvSpPr>
            <a:spLocks/>
          </p:cNvSpPr>
          <p:nvPr/>
        </p:nvSpPr>
        <p:spPr bwMode="auto">
          <a:xfrm>
            <a:off x="2641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66" name="Freeform 10"/>
          <p:cNvSpPr>
            <a:spLocks/>
          </p:cNvSpPr>
          <p:nvPr/>
        </p:nvSpPr>
        <p:spPr bwMode="auto">
          <a:xfrm>
            <a:off x="8763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1067" name="Object 11"/>
          <p:cNvGraphicFramePr>
            <a:graphicFrameLocks noChangeAspect="1"/>
          </p:cNvGraphicFramePr>
          <p:nvPr/>
        </p:nvGraphicFramePr>
        <p:xfrm>
          <a:off x="2895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301067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8" name="Object 12"/>
          <p:cNvGraphicFramePr>
            <a:graphicFrameLocks noChangeAspect="1"/>
          </p:cNvGraphicFramePr>
          <p:nvPr/>
        </p:nvGraphicFramePr>
        <p:xfrm>
          <a:off x="4267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5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301068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9" name="Object 13"/>
          <p:cNvGraphicFramePr>
            <a:graphicFrameLocks noChangeAspect="1"/>
          </p:cNvGraphicFramePr>
          <p:nvPr/>
        </p:nvGraphicFramePr>
        <p:xfrm>
          <a:off x="7391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6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301069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0" name="Object 14"/>
          <p:cNvGraphicFramePr>
            <a:graphicFrameLocks noChangeAspect="1"/>
          </p:cNvGraphicFramePr>
          <p:nvPr/>
        </p:nvGraphicFramePr>
        <p:xfrm>
          <a:off x="8839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7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30107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1" name="Object 15"/>
          <p:cNvGraphicFramePr>
            <a:graphicFrameLocks noChangeAspect="1"/>
          </p:cNvGraphicFramePr>
          <p:nvPr/>
        </p:nvGraphicFramePr>
        <p:xfrm>
          <a:off x="2895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8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301071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2" name="Object 16"/>
          <p:cNvGraphicFramePr>
            <a:graphicFrameLocks noChangeAspect="1"/>
          </p:cNvGraphicFramePr>
          <p:nvPr/>
        </p:nvGraphicFramePr>
        <p:xfrm>
          <a:off x="6134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9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301072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3" name="Object 17"/>
          <p:cNvGraphicFramePr>
            <a:graphicFrameLocks noChangeAspect="1"/>
          </p:cNvGraphicFramePr>
          <p:nvPr/>
        </p:nvGraphicFramePr>
        <p:xfrm>
          <a:off x="9004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0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301073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74" name="Rectangle 18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75" name="Line 19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76" name="Line 20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77" name="Line 21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1078" name="Object 22"/>
          <p:cNvGraphicFramePr>
            <a:graphicFrameLocks noChangeAspect="1"/>
          </p:cNvGraphicFramePr>
          <p:nvPr/>
        </p:nvGraphicFramePr>
        <p:xfrm>
          <a:off x="2362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1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301078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9" name="Object 23"/>
          <p:cNvGraphicFramePr>
            <a:graphicFrameLocks noChangeAspect="1"/>
          </p:cNvGraphicFramePr>
          <p:nvPr/>
        </p:nvGraphicFramePr>
        <p:xfrm>
          <a:off x="3352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2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301079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80" name="Object 24"/>
          <p:cNvGraphicFramePr>
            <a:graphicFrameLocks noChangeAspect="1"/>
          </p:cNvGraphicFramePr>
          <p:nvPr/>
        </p:nvGraphicFramePr>
        <p:xfrm>
          <a:off x="2895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3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30108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81" name="Line 25"/>
          <p:cNvSpPr>
            <a:spLocks noChangeShapeType="1"/>
          </p:cNvSpPr>
          <p:nvPr/>
        </p:nvSpPr>
        <p:spPr bwMode="auto">
          <a:xfrm>
            <a:off x="3048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82" name="Line 26"/>
          <p:cNvSpPr>
            <a:spLocks noChangeShapeType="1"/>
          </p:cNvSpPr>
          <p:nvPr/>
        </p:nvSpPr>
        <p:spPr bwMode="auto">
          <a:xfrm>
            <a:off x="2667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4499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83" name="Oval 3"/>
          <p:cNvSpPr>
            <a:spLocks noChangeArrowheads="1"/>
          </p:cNvSpPr>
          <p:nvPr/>
        </p:nvSpPr>
        <p:spPr bwMode="auto">
          <a:xfrm>
            <a:off x="59436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84" name="Oval 4"/>
          <p:cNvSpPr>
            <a:spLocks noChangeArrowheads="1"/>
          </p:cNvSpPr>
          <p:nvPr/>
        </p:nvSpPr>
        <p:spPr bwMode="auto">
          <a:xfrm>
            <a:off x="8915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85" name="Line 5"/>
          <p:cNvSpPr>
            <a:spLocks noChangeShapeType="1"/>
          </p:cNvSpPr>
          <p:nvPr/>
        </p:nvSpPr>
        <p:spPr bwMode="auto">
          <a:xfrm>
            <a:off x="2133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86" name="Oval 6"/>
          <p:cNvSpPr>
            <a:spLocks noChangeArrowheads="1"/>
          </p:cNvSpPr>
          <p:nvPr/>
        </p:nvSpPr>
        <p:spPr bwMode="auto">
          <a:xfrm>
            <a:off x="5715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87" name="Line 7"/>
          <p:cNvSpPr>
            <a:spLocks noChangeShapeType="1"/>
          </p:cNvSpPr>
          <p:nvPr/>
        </p:nvSpPr>
        <p:spPr bwMode="auto">
          <a:xfrm>
            <a:off x="3429000" y="48006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88" name="Line 8"/>
          <p:cNvSpPr>
            <a:spLocks noChangeShapeType="1"/>
          </p:cNvSpPr>
          <p:nvPr/>
        </p:nvSpPr>
        <p:spPr bwMode="auto">
          <a:xfrm>
            <a:off x="6858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89" name="Freeform 9"/>
          <p:cNvSpPr>
            <a:spLocks/>
          </p:cNvSpPr>
          <p:nvPr/>
        </p:nvSpPr>
        <p:spPr bwMode="auto">
          <a:xfrm>
            <a:off x="2641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90" name="Freeform 10"/>
          <p:cNvSpPr>
            <a:spLocks/>
          </p:cNvSpPr>
          <p:nvPr/>
        </p:nvSpPr>
        <p:spPr bwMode="auto">
          <a:xfrm>
            <a:off x="8763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2091" name="Object 11"/>
          <p:cNvGraphicFramePr>
            <a:graphicFrameLocks noChangeAspect="1"/>
          </p:cNvGraphicFramePr>
          <p:nvPr/>
        </p:nvGraphicFramePr>
        <p:xfrm>
          <a:off x="2895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302091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2" name="Object 12"/>
          <p:cNvGraphicFramePr>
            <a:graphicFrameLocks noChangeAspect="1"/>
          </p:cNvGraphicFramePr>
          <p:nvPr/>
        </p:nvGraphicFramePr>
        <p:xfrm>
          <a:off x="4267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9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302092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3" name="Object 13"/>
          <p:cNvGraphicFramePr>
            <a:graphicFrameLocks noChangeAspect="1"/>
          </p:cNvGraphicFramePr>
          <p:nvPr/>
        </p:nvGraphicFramePr>
        <p:xfrm>
          <a:off x="7391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302093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4" name="Object 14"/>
          <p:cNvGraphicFramePr>
            <a:graphicFrameLocks noChangeAspect="1"/>
          </p:cNvGraphicFramePr>
          <p:nvPr/>
        </p:nvGraphicFramePr>
        <p:xfrm>
          <a:off x="8839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302094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5" name="Object 15"/>
          <p:cNvGraphicFramePr>
            <a:graphicFrameLocks noChangeAspect="1"/>
          </p:cNvGraphicFramePr>
          <p:nvPr/>
        </p:nvGraphicFramePr>
        <p:xfrm>
          <a:off x="2895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2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302095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6" name="Object 16"/>
          <p:cNvGraphicFramePr>
            <a:graphicFrameLocks noChangeAspect="1"/>
          </p:cNvGraphicFramePr>
          <p:nvPr/>
        </p:nvGraphicFramePr>
        <p:xfrm>
          <a:off x="6134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3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302096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7" name="Object 17"/>
          <p:cNvGraphicFramePr>
            <a:graphicFrameLocks noChangeAspect="1"/>
          </p:cNvGraphicFramePr>
          <p:nvPr/>
        </p:nvGraphicFramePr>
        <p:xfrm>
          <a:off x="9004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4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302097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98" name="Rectangle 18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99" name="Line 19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100" name="Line 20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101" name="Line 21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2102" name="Object 22"/>
          <p:cNvGraphicFramePr>
            <a:graphicFrameLocks noChangeAspect="1"/>
          </p:cNvGraphicFramePr>
          <p:nvPr/>
        </p:nvGraphicFramePr>
        <p:xfrm>
          <a:off x="2362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5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302102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3" name="Object 23"/>
          <p:cNvGraphicFramePr>
            <a:graphicFrameLocks noChangeAspect="1"/>
          </p:cNvGraphicFramePr>
          <p:nvPr/>
        </p:nvGraphicFramePr>
        <p:xfrm>
          <a:off x="3352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6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302103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4" name="Object 24"/>
          <p:cNvGraphicFramePr>
            <a:graphicFrameLocks noChangeAspect="1"/>
          </p:cNvGraphicFramePr>
          <p:nvPr/>
        </p:nvGraphicFramePr>
        <p:xfrm>
          <a:off x="2895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7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302104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05" name="Line 25"/>
          <p:cNvSpPr>
            <a:spLocks noChangeShapeType="1"/>
          </p:cNvSpPr>
          <p:nvPr/>
        </p:nvSpPr>
        <p:spPr bwMode="auto">
          <a:xfrm>
            <a:off x="3581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106" name="Line 26"/>
          <p:cNvSpPr>
            <a:spLocks noChangeShapeType="1"/>
          </p:cNvSpPr>
          <p:nvPr/>
        </p:nvSpPr>
        <p:spPr bwMode="auto">
          <a:xfrm>
            <a:off x="5867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744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07" name="Oval 3"/>
          <p:cNvSpPr>
            <a:spLocks noChangeArrowheads="1"/>
          </p:cNvSpPr>
          <p:nvPr/>
        </p:nvSpPr>
        <p:spPr bwMode="auto">
          <a:xfrm>
            <a:off x="59436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08" name="Oval 4"/>
          <p:cNvSpPr>
            <a:spLocks noChangeArrowheads="1"/>
          </p:cNvSpPr>
          <p:nvPr/>
        </p:nvSpPr>
        <p:spPr bwMode="auto">
          <a:xfrm>
            <a:off x="8915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09" name="Line 5"/>
          <p:cNvSpPr>
            <a:spLocks noChangeShapeType="1"/>
          </p:cNvSpPr>
          <p:nvPr/>
        </p:nvSpPr>
        <p:spPr bwMode="auto">
          <a:xfrm>
            <a:off x="2133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0" name="Oval 6"/>
          <p:cNvSpPr>
            <a:spLocks noChangeArrowheads="1"/>
          </p:cNvSpPr>
          <p:nvPr/>
        </p:nvSpPr>
        <p:spPr bwMode="auto">
          <a:xfrm>
            <a:off x="5715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1" name="Line 7"/>
          <p:cNvSpPr>
            <a:spLocks noChangeShapeType="1"/>
          </p:cNvSpPr>
          <p:nvPr/>
        </p:nvSpPr>
        <p:spPr bwMode="auto">
          <a:xfrm>
            <a:off x="3429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2" name="Line 8"/>
          <p:cNvSpPr>
            <a:spLocks noChangeShapeType="1"/>
          </p:cNvSpPr>
          <p:nvPr/>
        </p:nvSpPr>
        <p:spPr bwMode="auto">
          <a:xfrm>
            <a:off x="6858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3" name="Freeform 9"/>
          <p:cNvSpPr>
            <a:spLocks/>
          </p:cNvSpPr>
          <p:nvPr/>
        </p:nvSpPr>
        <p:spPr bwMode="auto">
          <a:xfrm>
            <a:off x="2641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4" name="Freeform 10"/>
          <p:cNvSpPr>
            <a:spLocks/>
          </p:cNvSpPr>
          <p:nvPr/>
        </p:nvSpPr>
        <p:spPr bwMode="auto">
          <a:xfrm>
            <a:off x="8763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3115" name="Object 11"/>
          <p:cNvGraphicFramePr>
            <a:graphicFrameLocks noChangeAspect="1"/>
          </p:cNvGraphicFramePr>
          <p:nvPr/>
        </p:nvGraphicFramePr>
        <p:xfrm>
          <a:off x="2895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303115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6" name="Object 12"/>
          <p:cNvGraphicFramePr>
            <a:graphicFrameLocks noChangeAspect="1"/>
          </p:cNvGraphicFramePr>
          <p:nvPr/>
        </p:nvGraphicFramePr>
        <p:xfrm>
          <a:off x="4267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3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303116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7" name="Object 13"/>
          <p:cNvGraphicFramePr>
            <a:graphicFrameLocks noChangeAspect="1"/>
          </p:cNvGraphicFramePr>
          <p:nvPr/>
        </p:nvGraphicFramePr>
        <p:xfrm>
          <a:off x="7391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4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303117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8" name="Object 14"/>
          <p:cNvGraphicFramePr>
            <a:graphicFrameLocks noChangeAspect="1"/>
          </p:cNvGraphicFramePr>
          <p:nvPr/>
        </p:nvGraphicFramePr>
        <p:xfrm>
          <a:off x="8839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5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303118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9" name="Object 15"/>
          <p:cNvGraphicFramePr>
            <a:graphicFrameLocks noChangeAspect="1"/>
          </p:cNvGraphicFramePr>
          <p:nvPr/>
        </p:nvGraphicFramePr>
        <p:xfrm>
          <a:off x="2895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6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303119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20" name="Object 16"/>
          <p:cNvGraphicFramePr>
            <a:graphicFrameLocks noChangeAspect="1"/>
          </p:cNvGraphicFramePr>
          <p:nvPr/>
        </p:nvGraphicFramePr>
        <p:xfrm>
          <a:off x="6134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7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30312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21" name="Object 17"/>
          <p:cNvGraphicFramePr>
            <a:graphicFrameLocks noChangeAspect="1"/>
          </p:cNvGraphicFramePr>
          <p:nvPr/>
        </p:nvGraphicFramePr>
        <p:xfrm>
          <a:off x="9004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303121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2" name="Rectangle 18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23" name="Line 19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24" name="Line 20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25" name="Line 21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3126" name="Object 22"/>
          <p:cNvGraphicFramePr>
            <a:graphicFrameLocks noChangeAspect="1"/>
          </p:cNvGraphicFramePr>
          <p:nvPr/>
        </p:nvGraphicFramePr>
        <p:xfrm>
          <a:off x="2362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9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303126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27" name="Object 23"/>
          <p:cNvGraphicFramePr>
            <a:graphicFrameLocks noChangeAspect="1"/>
          </p:cNvGraphicFramePr>
          <p:nvPr/>
        </p:nvGraphicFramePr>
        <p:xfrm>
          <a:off x="3352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0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303127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28" name="Object 24"/>
          <p:cNvGraphicFramePr>
            <a:graphicFrameLocks noChangeAspect="1"/>
          </p:cNvGraphicFramePr>
          <p:nvPr/>
        </p:nvGraphicFramePr>
        <p:xfrm>
          <a:off x="2895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1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303128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9" name="Line 25"/>
          <p:cNvSpPr>
            <a:spLocks noChangeShapeType="1"/>
          </p:cNvSpPr>
          <p:nvPr/>
        </p:nvSpPr>
        <p:spPr bwMode="auto">
          <a:xfrm>
            <a:off x="4038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30" name="Line 26"/>
          <p:cNvSpPr>
            <a:spLocks noChangeShapeType="1"/>
          </p:cNvSpPr>
          <p:nvPr/>
        </p:nvSpPr>
        <p:spPr bwMode="auto">
          <a:xfrm>
            <a:off x="5867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31" name="Text Box 27"/>
          <p:cNvSpPr txBox="1">
            <a:spLocks noChangeArrowheads="1"/>
          </p:cNvSpPr>
          <p:nvPr/>
        </p:nvSpPr>
        <p:spPr bwMode="auto">
          <a:xfrm>
            <a:off x="5562600" y="3276601"/>
            <a:ext cx="1136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accept</a:t>
            </a:r>
          </a:p>
        </p:txBody>
      </p:sp>
      <p:sp>
        <p:nvSpPr>
          <p:cNvPr id="303132" name="Text Box 28"/>
          <p:cNvSpPr txBox="1">
            <a:spLocks noChangeArrowheads="1"/>
          </p:cNvSpPr>
          <p:nvPr/>
        </p:nvSpPr>
        <p:spPr bwMode="auto">
          <a:xfrm>
            <a:off x="2819400" y="228601"/>
            <a:ext cx="3048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Input finished</a:t>
            </a:r>
          </a:p>
        </p:txBody>
      </p:sp>
    </p:spTree>
    <p:extLst>
      <p:ext uri="{BB962C8B-B14F-4D97-AF65-F5344CB8AC3E}">
        <p14:creationId xmlns:p14="http://schemas.microsoft.com/office/powerpoint/2010/main" val="297846476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Rejection Example</a:t>
            </a:r>
          </a:p>
        </p:txBody>
      </p:sp>
      <p:sp>
        <p:nvSpPr>
          <p:cNvPr id="304131" name="Oval 3"/>
          <p:cNvSpPr>
            <a:spLocks noChangeArrowheads="1"/>
          </p:cNvSpPr>
          <p:nvPr/>
        </p:nvSpPr>
        <p:spPr bwMode="auto">
          <a:xfrm>
            <a:off x="27432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2" name="Oval 4"/>
          <p:cNvSpPr>
            <a:spLocks noChangeArrowheads="1"/>
          </p:cNvSpPr>
          <p:nvPr/>
        </p:nvSpPr>
        <p:spPr bwMode="auto">
          <a:xfrm>
            <a:off x="5943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3" name="Oval 5"/>
          <p:cNvSpPr>
            <a:spLocks noChangeArrowheads="1"/>
          </p:cNvSpPr>
          <p:nvPr/>
        </p:nvSpPr>
        <p:spPr bwMode="auto">
          <a:xfrm>
            <a:off x="8915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4" name="Line 6"/>
          <p:cNvSpPr>
            <a:spLocks noChangeShapeType="1"/>
          </p:cNvSpPr>
          <p:nvPr/>
        </p:nvSpPr>
        <p:spPr bwMode="auto">
          <a:xfrm>
            <a:off x="2133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5" name="Oval 7"/>
          <p:cNvSpPr>
            <a:spLocks noChangeArrowheads="1"/>
          </p:cNvSpPr>
          <p:nvPr/>
        </p:nvSpPr>
        <p:spPr bwMode="auto">
          <a:xfrm>
            <a:off x="5715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6" name="Line 8"/>
          <p:cNvSpPr>
            <a:spLocks noChangeShapeType="1"/>
          </p:cNvSpPr>
          <p:nvPr/>
        </p:nvSpPr>
        <p:spPr bwMode="auto">
          <a:xfrm>
            <a:off x="3429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7" name="Line 9"/>
          <p:cNvSpPr>
            <a:spLocks noChangeShapeType="1"/>
          </p:cNvSpPr>
          <p:nvPr/>
        </p:nvSpPr>
        <p:spPr bwMode="auto">
          <a:xfrm>
            <a:off x="6858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8" name="Freeform 10"/>
          <p:cNvSpPr>
            <a:spLocks/>
          </p:cNvSpPr>
          <p:nvPr/>
        </p:nvSpPr>
        <p:spPr bwMode="auto">
          <a:xfrm>
            <a:off x="2641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9" name="Freeform 11"/>
          <p:cNvSpPr>
            <a:spLocks/>
          </p:cNvSpPr>
          <p:nvPr/>
        </p:nvSpPr>
        <p:spPr bwMode="auto">
          <a:xfrm>
            <a:off x="8763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4140" name="Object 12"/>
          <p:cNvGraphicFramePr>
            <a:graphicFrameLocks noChangeAspect="1"/>
          </p:cNvGraphicFramePr>
          <p:nvPr/>
        </p:nvGraphicFramePr>
        <p:xfrm>
          <a:off x="2895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6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30414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1" name="Object 13"/>
          <p:cNvGraphicFramePr>
            <a:graphicFrameLocks noChangeAspect="1"/>
          </p:cNvGraphicFramePr>
          <p:nvPr/>
        </p:nvGraphicFramePr>
        <p:xfrm>
          <a:off x="4267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7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304141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2" name="Object 14"/>
          <p:cNvGraphicFramePr>
            <a:graphicFrameLocks noChangeAspect="1"/>
          </p:cNvGraphicFramePr>
          <p:nvPr/>
        </p:nvGraphicFramePr>
        <p:xfrm>
          <a:off x="7391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8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304142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3" name="Object 15"/>
          <p:cNvGraphicFramePr>
            <a:graphicFrameLocks noChangeAspect="1"/>
          </p:cNvGraphicFramePr>
          <p:nvPr/>
        </p:nvGraphicFramePr>
        <p:xfrm>
          <a:off x="8839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9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304143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4" name="Object 16"/>
          <p:cNvGraphicFramePr>
            <a:graphicFrameLocks noChangeAspect="1"/>
          </p:cNvGraphicFramePr>
          <p:nvPr/>
        </p:nvGraphicFramePr>
        <p:xfrm>
          <a:off x="2895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0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304144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5" name="Object 17"/>
          <p:cNvGraphicFramePr>
            <a:graphicFrameLocks noChangeAspect="1"/>
          </p:cNvGraphicFramePr>
          <p:nvPr/>
        </p:nvGraphicFramePr>
        <p:xfrm>
          <a:off x="6134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1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304145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6" name="Object 18"/>
          <p:cNvGraphicFramePr>
            <a:graphicFrameLocks noChangeAspect="1"/>
          </p:cNvGraphicFramePr>
          <p:nvPr/>
        </p:nvGraphicFramePr>
        <p:xfrm>
          <a:off x="9004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2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304146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47" name="Rectangle 19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48" name="Line 20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49" name="Line 21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50" name="Line 22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4151" name="Object 23"/>
          <p:cNvGraphicFramePr>
            <a:graphicFrameLocks noChangeAspect="1"/>
          </p:cNvGraphicFramePr>
          <p:nvPr/>
        </p:nvGraphicFramePr>
        <p:xfrm>
          <a:off x="2895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3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304151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52" name="Object 24"/>
          <p:cNvGraphicFramePr>
            <a:graphicFrameLocks noChangeAspect="1"/>
          </p:cNvGraphicFramePr>
          <p:nvPr/>
        </p:nvGraphicFramePr>
        <p:xfrm>
          <a:off x="2286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4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304152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53" name="Line 25"/>
          <p:cNvSpPr>
            <a:spLocks noChangeShapeType="1"/>
          </p:cNvSpPr>
          <p:nvPr/>
        </p:nvSpPr>
        <p:spPr bwMode="auto">
          <a:xfrm>
            <a:off x="2133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54" name="Line 26"/>
          <p:cNvSpPr>
            <a:spLocks noChangeShapeType="1"/>
          </p:cNvSpPr>
          <p:nvPr/>
        </p:nvSpPr>
        <p:spPr bwMode="auto">
          <a:xfrm>
            <a:off x="2667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4155" name="Object 27"/>
          <p:cNvGraphicFramePr>
            <a:graphicFrameLocks noChangeAspect="1"/>
          </p:cNvGraphicFramePr>
          <p:nvPr/>
        </p:nvGraphicFramePr>
        <p:xfrm>
          <a:off x="3429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5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304155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352505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Strings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String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Prefix of a string:  if s = </a:t>
            </a:r>
            <a:r>
              <a:rPr lang="en-US" altLang="en-US" i="1" dirty="0" err="1" smtClean="0"/>
              <a:t>abcd</a:t>
            </a:r>
            <a:r>
              <a:rPr lang="en-US" altLang="en-US" i="1" dirty="0" smtClean="0"/>
              <a:t>, </a:t>
            </a:r>
            <a:r>
              <a:rPr lang="en-US" altLang="en-US" dirty="0" smtClean="0"/>
              <a:t>prefixes are </a:t>
            </a:r>
            <a:r>
              <a:rPr lang="en-US" alt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dirty="0" smtClean="0">
                <a:latin typeface="Symbol" panose="05050102010706020507" pitchFamily="18" charset="2"/>
              </a:rPr>
              <a:t>, </a:t>
            </a:r>
            <a:r>
              <a:rPr lang="en-US" altLang="en-US" i="1" dirty="0" smtClean="0"/>
              <a:t>a, ab, </a:t>
            </a:r>
            <a:r>
              <a:rPr lang="en-US" altLang="en-US" i="1" dirty="0" err="1" smtClean="0"/>
              <a:t>abc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abcd</a:t>
            </a:r>
            <a:endParaRPr lang="en-US" altLang="en-US" i="1" dirty="0" smtClean="0"/>
          </a:p>
          <a:p>
            <a:pPr lvl="1" eaLnBrk="1" hangingPunct="1"/>
            <a:r>
              <a:rPr lang="en-US" altLang="en-US" dirty="0" smtClean="0"/>
              <a:t>Suffix is analogously defined</a:t>
            </a:r>
          </a:p>
          <a:p>
            <a:pPr lvl="1" eaLnBrk="1" hangingPunct="1"/>
            <a:r>
              <a:rPr lang="en-US" altLang="en-US" b="1" i="1" dirty="0" smtClean="0"/>
              <a:t>Concatenation</a:t>
            </a:r>
            <a:r>
              <a:rPr lang="en-US" altLang="en-US" dirty="0" smtClean="0"/>
              <a:t> of two strings is the string formed by writing the first followed by the second with no intervening space</a:t>
            </a:r>
          </a:p>
          <a:p>
            <a:pPr lvl="1" eaLnBrk="1" hangingPunct="1"/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dirty="0" smtClean="0"/>
              <a:t> is the concatenation identity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70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55" name="Oval 3"/>
          <p:cNvSpPr>
            <a:spLocks noChangeArrowheads="1"/>
          </p:cNvSpPr>
          <p:nvPr/>
        </p:nvSpPr>
        <p:spPr bwMode="auto">
          <a:xfrm>
            <a:off x="59436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56" name="Oval 4"/>
          <p:cNvSpPr>
            <a:spLocks noChangeArrowheads="1"/>
          </p:cNvSpPr>
          <p:nvPr/>
        </p:nvSpPr>
        <p:spPr bwMode="auto">
          <a:xfrm>
            <a:off x="8915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57" name="Line 5"/>
          <p:cNvSpPr>
            <a:spLocks noChangeShapeType="1"/>
          </p:cNvSpPr>
          <p:nvPr/>
        </p:nvSpPr>
        <p:spPr bwMode="auto">
          <a:xfrm>
            <a:off x="2133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58" name="Oval 6"/>
          <p:cNvSpPr>
            <a:spLocks noChangeArrowheads="1"/>
          </p:cNvSpPr>
          <p:nvPr/>
        </p:nvSpPr>
        <p:spPr bwMode="auto">
          <a:xfrm>
            <a:off x="5715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59" name="Line 7"/>
          <p:cNvSpPr>
            <a:spLocks noChangeShapeType="1"/>
          </p:cNvSpPr>
          <p:nvPr/>
        </p:nvSpPr>
        <p:spPr bwMode="auto">
          <a:xfrm>
            <a:off x="3429000" y="48006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60" name="Line 8"/>
          <p:cNvSpPr>
            <a:spLocks noChangeShapeType="1"/>
          </p:cNvSpPr>
          <p:nvPr/>
        </p:nvSpPr>
        <p:spPr bwMode="auto">
          <a:xfrm>
            <a:off x="6858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61" name="Freeform 9"/>
          <p:cNvSpPr>
            <a:spLocks/>
          </p:cNvSpPr>
          <p:nvPr/>
        </p:nvSpPr>
        <p:spPr bwMode="auto">
          <a:xfrm>
            <a:off x="2641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62" name="Freeform 10"/>
          <p:cNvSpPr>
            <a:spLocks/>
          </p:cNvSpPr>
          <p:nvPr/>
        </p:nvSpPr>
        <p:spPr bwMode="auto">
          <a:xfrm>
            <a:off x="8763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5163" name="Object 11"/>
          <p:cNvGraphicFramePr>
            <a:graphicFrameLocks noChangeAspect="1"/>
          </p:cNvGraphicFramePr>
          <p:nvPr/>
        </p:nvGraphicFramePr>
        <p:xfrm>
          <a:off x="2895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305163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4" name="Object 12"/>
          <p:cNvGraphicFramePr>
            <a:graphicFrameLocks noChangeAspect="1"/>
          </p:cNvGraphicFramePr>
          <p:nvPr/>
        </p:nvGraphicFramePr>
        <p:xfrm>
          <a:off x="4267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1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305164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5" name="Object 13"/>
          <p:cNvGraphicFramePr>
            <a:graphicFrameLocks noChangeAspect="1"/>
          </p:cNvGraphicFramePr>
          <p:nvPr/>
        </p:nvGraphicFramePr>
        <p:xfrm>
          <a:off x="7391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2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305165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6" name="Object 14"/>
          <p:cNvGraphicFramePr>
            <a:graphicFrameLocks noChangeAspect="1"/>
          </p:cNvGraphicFramePr>
          <p:nvPr/>
        </p:nvGraphicFramePr>
        <p:xfrm>
          <a:off x="8839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3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305166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7" name="Object 15"/>
          <p:cNvGraphicFramePr>
            <a:graphicFrameLocks noChangeAspect="1"/>
          </p:cNvGraphicFramePr>
          <p:nvPr/>
        </p:nvGraphicFramePr>
        <p:xfrm>
          <a:off x="2895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4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305167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8" name="Object 16"/>
          <p:cNvGraphicFramePr>
            <a:graphicFrameLocks noChangeAspect="1"/>
          </p:cNvGraphicFramePr>
          <p:nvPr/>
        </p:nvGraphicFramePr>
        <p:xfrm>
          <a:off x="6134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5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305168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9" name="Object 17"/>
          <p:cNvGraphicFramePr>
            <a:graphicFrameLocks noChangeAspect="1"/>
          </p:cNvGraphicFramePr>
          <p:nvPr/>
        </p:nvGraphicFramePr>
        <p:xfrm>
          <a:off x="9004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6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305169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70" name="Rectangle 18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71" name="Line 19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72" name="Line 20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73" name="Line 21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5174" name="Object 22"/>
          <p:cNvGraphicFramePr>
            <a:graphicFrameLocks noChangeAspect="1"/>
          </p:cNvGraphicFramePr>
          <p:nvPr/>
        </p:nvGraphicFramePr>
        <p:xfrm>
          <a:off x="2895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7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305174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75" name="Object 23"/>
          <p:cNvGraphicFramePr>
            <a:graphicFrameLocks noChangeAspect="1"/>
          </p:cNvGraphicFramePr>
          <p:nvPr/>
        </p:nvGraphicFramePr>
        <p:xfrm>
          <a:off x="2286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8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305175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76" name="Line 24"/>
          <p:cNvSpPr>
            <a:spLocks noChangeShapeType="1"/>
          </p:cNvSpPr>
          <p:nvPr/>
        </p:nvSpPr>
        <p:spPr bwMode="auto">
          <a:xfrm>
            <a:off x="2438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77" name="Line 25"/>
          <p:cNvSpPr>
            <a:spLocks noChangeShapeType="1"/>
          </p:cNvSpPr>
          <p:nvPr/>
        </p:nvSpPr>
        <p:spPr bwMode="auto">
          <a:xfrm>
            <a:off x="5867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5178" name="Object 26"/>
          <p:cNvGraphicFramePr>
            <a:graphicFrameLocks noChangeAspect="1"/>
          </p:cNvGraphicFramePr>
          <p:nvPr/>
        </p:nvGraphicFramePr>
        <p:xfrm>
          <a:off x="3429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9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305178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04642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79" name="Oval 3"/>
          <p:cNvSpPr>
            <a:spLocks noChangeArrowheads="1"/>
          </p:cNvSpPr>
          <p:nvPr/>
        </p:nvSpPr>
        <p:spPr bwMode="auto">
          <a:xfrm>
            <a:off x="5943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0" name="Oval 4"/>
          <p:cNvSpPr>
            <a:spLocks noChangeArrowheads="1"/>
          </p:cNvSpPr>
          <p:nvPr/>
        </p:nvSpPr>
        <p:spPr bwMode="auto">
          <a:xfrm>
            <a:off x="89154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1" name="Line 5"/>
          <p:cNvSpPr>
            <a:spLocks noChangeShapeType="1"/>
          </p:cNvSpPr>
          <p:nvPr/>
        </p:nvSpPr>
        <p:spPr bwMode="auto">
          <a:xfrm>
            <a:off x="2133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2" name="Oval 6"/>
          <p:cNvSpPr>
            <a:spLocks noChangeArrowheads="1"/>
          </p:cNvSpPr>
          <p:nvPr/>
        </p:nvSpPr>
        <p:spPr bwMode="auto">
          <a:xfrm>
            <a:off x="5715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3" name="Line 7"/>
          <p:cNvSpPr>
            <a:spLocks noChangeShapeType="1"/>
          </p:cNvSpPr>
          <p:nvPr/>
        </p:nvSpPr>
        <p:spPr bwMode="auto">
          <a:xfrm>
            <a:off x="3429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4" name="Line 8"/>
          <p:cNvSpPr>
            <a:spLocks noChangeShapeType="1"/>
          </p:cNvSpPr>
          <p:nvPr/>
        </p:nvSpPr>
        <p:spPr bwMode="auto">
          <a:xfrm>
            <a:off x="6858000" y="4800600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5" name="Freeform 9"/>
          <p:cNvSpPr>
            <a:spLocks/>
          </p:cNvSpPr>
          <p:nvPr/>
        </p:nvSpPr>
        <p:spPr bwMode="auto">
          <a:xfrm>
            <a:off x="2641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6" name="Freeform 10"/>
          <p:cNvSpPr>
            <a:spLocks/>
          </p:cNvSpPr>
          <p:nvPr/>
        </p:nvSpPr>
        <p:spPr bwMode="auto">
          <a:xfrm>
            <a:off x="8763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6187" name="Object 11"/>
          <p:cNvGraphicFramePr>
            <a:graphicFrameLocks noChangeAspect="1"/>
          </p:cNvGraphicFramePr>
          <p:nvPr/>
        </p:nvGraphicFramePr>
        <p:xfrm>
          <a:off x="2895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306187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8" name="Object 12"/>
          <p:cNvGraphicFramePr>
            <a:graphicFrameLocks noChangeAspect="1"/>
          </p:cNvGraphicFramePr>
          <p:nvPr/>
        </p:nvGraphicFramePr>
        <p:xfrm>
          <a:off x="4267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5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306188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9" name="Object 13"/>
          <p:cNvGraphicFramePr>
            <a:graphicFrameLocks noChangeAspect="1"/>
          </p:cNvGraphicFramePr>
          <p:nvPr/>
        </p:nvGraphicFramePr>
        <p:xfrm>
          <a:off x="7391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6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306189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0" name="Object 14"/>
          <p:cNvGraphicFramePr>
            <a:graphicFrameLocks noChangeAspect="1"/>
          </p:cNvGraphicFramePr>
          <p:nvPr/>
        </p:nvGraphicFramePr>
        <p:xfrm>
          <a:off x="8839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7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30619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1" name="Object 15"/>
          <p:cNvGraphicFramePr>
            <a:graphicFrameLocks noChangeAspect="1"/>
          </p:cNvGraphicFramePr>
          <p:nvPr/>
        </p:nvGraphicFramePr>
        <p:xfrm>
          <a:off x="2895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8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306191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2" name="Object 16"/>
          <p:cNvGraphicFramePr>
            <a:graphicFrameLocks noChangeAspect="1"/>
          </p:cNvGraphicFramePr>
          <p:nvPr/>
        </p:nvGraphicFramePr>
        <p:xfrm>
          <a:off x="6134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9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306192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3" name="Object 17"/>
          <p:cNvGraphicFramePr>
            <a:graphicFrameLocks noChangeAspect="1"/>
          </p:cNvGraphicFramePr>
          <p:nvPr/>
        </p:nvGraphicFramePr>
        <p:xfrm>
          <a:off x="9004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0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306193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5" name="Line 19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6" name="Line 20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7" name="Line 21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6198" name="Object 22"/>
          <p:cNvGraphicFramePr>
            <a:graphicFrameLocks noChangeAspect="1"/>
          </p:cNvGraphicFramePr>
          <p:nvPr/>
        </p:nvGraphicFramePr>
        <p:xfrm>
          <a:off x="2895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1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306198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9" name="Object 23"/>
          <p:cNvGraphicFramePr>
            <a:graphicFrameLocks noChangeAspect="1"/>
          </p:cNvGraphicFramePr>
          <p:nvPr/>
        </p:nvGraphicFramePr>
        <p:xfrm>
          <a:off x="2286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2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306199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200" name="Line 24"/>
          <p:cNvSpPr>
            <a:spLocks noChangeShapeType="1"/>
          </p:cNvSpPr>
          <p:nvPr/>
        </p:nvSpPr>
        <p:spPr bwMode="auto">
          <a:xfrm>
            <a:off x="2971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1" name="Line 25"/>
          <p:cNvSpPr>
            <a:spLocks noChangeShapeType="1"/>
          </p:cNvSpPr>
          <p:nvPr/>
        </p:nvSpPr>
        <p:spPr bwMode="auto">
          <a:xfrm>
            <a:off x="8839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6202" name="Object 26"/>
          <p:cNvGraphicFramePr>
            <a:graphicFrameLocks noChangeAspect="1"/>
          </p:cNvGraphicFramePr>
          <p:nvPr/>
        </p:nvGraphicFramePr>
        <p:xfrm>
          <a:off x="3429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3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306202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540269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3" name="Oval 3"/>
          <p:cNvSpPr>
            <a:spLocks noChangeArrowheads="1"/>
          </p:cNvSpPr>
          <p:nvPr/>
        </p:nvSpPr>
        <p:spPr bwMode="auto">
          <a:xfrm>
            <a:off x="5943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89154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Line 5"/>
          <p:cNvSpPr>
            <a:spLocks noChangeShapeType="1"/>
          </p:cNvSpPr>
          <p:nvPr/>
        </p:nvSpPr>
        <p:spPr bwMode="auto">
          <a:xfrm>
            <a:off x="2133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6" name="Oval 6"/>
          <p:cNvSpPr>
            <a:spLocks noChangeArrowheads="1"/>
          </p:cNvSpPr>
          <p:nvPr/>
        </p:nvSpPr>
        <p:spPr bwMode="auto">
          <a:xfrm>
            <a:off x="5715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7" name="Line 7"/>
          <p:cNvSpPr>
            <a:spLocks noChangeShapeType="1"/>
          </p:cNvSpPr>
          <p:nvPr/>
        </p:nvSpPr>
        <p:spPr bwMode="auto">
          <a:xfrm>
            <a:off x="3429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6858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9" name="Freeform 9"/>
          <p:cNvSpPr>
            <a:spLocks/>
          </p:cNvSpPr>
          <p:nvPr/>
        </p:nvSpPr>
        <p:spPr bwMode="auto">
          <a:xfrm>
            <a:off x="2641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Freeform 10"/>
          <p:cNvSpPr>
            <a:spLocks/>
          </p:cNvSpPr>
          <p:nvPr/>
        </p:nvSpPr>
        <p:spPr bwMode="auto">
          <a:xfrm>
            <a:off x="8763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11" name="Object 11"/>
          <p:cNvGraphicFramePr>
            <a:graphicFrameLocks noChangeAspect="1"/>
          </p:cNvGraphicFramePr>
          <p:nvPr/>
        </p:nvGraphicFramePr>
        <p:xfrm>
          <a:off x="2895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307211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2" name="Object 12"/>
          <p:cNvGraphicFramePr>
            <a:graphicFrameLocks noChangeAspect="1"/>
          </p:cNvGraphicFramePr>
          <p:nvPr/>
        </p:nvGraphicFramePr>
        <p:xfrm>
          <a:off x="4267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9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307212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3" name="Object 13"/>
          <p:cNvGraphicFramePr>
            <a:graphicFrameLocks noChangeAspect="1"/>
          </p:cNvGraphicFramePr>
          <p:nvPr/>
        </p:nvGraphicFramePr>
        <p:xfrm>
          <a:off x="7391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0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307213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4" name="Object 14"/>
          <p:cNvGraphicFramePr>
            <a:graphicFrameLocks noChangeAspect="1"/>
          </p:cNvGraphicFramePr>
          <p:nvPr/>
        </p:nvGraphicFramePr>
        <p:xfrm>
          <a:off x="8839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1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307214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5" name="Object 15"/>
          <p:cNvGraphicFramePr>
            <a:graphicFrameLocks noChangeAspect="1"/>
          </p:cNvGraphicFramePr>
          <p:nvPr/>
        </p:nvGraphicFramePr>
        <p:xfrm>
          <a:off x="2895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2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307215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6" name="Object 16"/>
          <p:cNvGraphicFramePr>
            <a:graphicFrameLocks noChangeAspect="1"/>
          </p:cNvGraphicFramePr>
          <p:nvPr/>
        </p:nvGraphicFramePr>
        <p:xfrm>
          <a:off x="6134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3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307216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7" name="Object 17"/>
          <p:cNvGraphicFramePr>
            <a:graphicFrameLocks noChangeAspect="1"/>
          </p:cNvGraphicFramePr>
          <p:nvPr/>
        </p:nvGraphicFramePr>
        <p:xfrm>
          <a:off x="9004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4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307217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8" name="Rectangle 18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9" name="Line 19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20" name="Line 20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21" name="Line 21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22" name="Object 22"/>
          <p:cNvGraphicFramePr>
            <a:graphicFrameLocks noChangeAspect="1"/>
          </p:cNvGraphicFramePr>
          <p:nvPr/>
        </p:nvGraphicFramePr>
        <p:xfrm>
          <a:off x="2895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5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307222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23" name="Object 23"/>
          <p:cNvGraphicFramePr>
            <a:graphicFrameLocks noChangeAspect="1"/>
          </p:cNvGraphicFramePr>
          <p:nvPr/>
        </p:nvGraphicFramePr>
        <p:xfrm>
          <a:off x="2286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6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307223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24" name="Line 24"/>
          <p:cNvSpPr>
            <a:spLocks noChangeShapeType="1"/>
          </p:cNvSpPr>
          <p:nvPr/>
        </p:nvSpPr>
        <p:spPr bwMode="auto">
          <a:xfrm>
            <a:off x="35052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25" name="Line 25"/>
          <p:cNvSpPr>
            <a:spLocks noChangeShapeType="1"/>
          </p:cNvSpPr>
          <p:nvPr/>
        </p:nvSpPr>
        <p:spPr bwMode="auto">
          <a:xfrm>
            <a:off x="8839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26" name="Object 26"/>
          <p:cNvGraphicFramePr>
            <a:graphicFrameLocks noChangeAspect="1"/>
          </p:cNvGraphicFramePr>
          <p:nvPr/>
        </p:nvGraphicFramePr>
        <p:xfrm>
          <a:off x="3429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7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307226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47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27" name="Oval 3"/>
          <p:cNvSpPr>
            <a:spLocks noChangeArrowheads="1"/>
          </p:cNvSpPr>
          <p:nvPr/>
        </p:nvSpPr>
        <p:spPr bwMode="auto">
          <a:xfrm>
            <a:off x="5943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28" name="Oval 4"/>
          <p:cNvSpPr>
            <a:spLocks noChangeArrowheads="1"/>
          </p:cNvSpPr>
          <p:nvPr/>
        </p:nvSpPr>
        <p:spPr bwMode="auto">
          <a:xfrm>
            <a:off x="89154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29" name="Line 5"/>
          <p:cNvSpPr>
            <a:spLocks noChangeShapeType="1"/>
          </p:cNvSpPr>
          <p:nvPr/>
        </p:nvSpPr>
        <p:spPr bwMode="auto">
          <a:xfrm>
            <a:off x="2133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0" name="Oval 6"/>
          <p:cNvSpPr>
            <a:spLocks noChangeArrowheads="1"/>
          </p:cNvSpPr>
          <p:nvPr/>
        </p:nvSpPr>
        <p:spPr bwMode="auto">
          <a:xfrm>
            <a:off x="5715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1" name="Line 7"/>
          <p:cNvSpPr>
            <a:spLocks noChangeShapeType="1"/>
          </p:cNvSpPr>
          <p:nvPr/>
        </p:nvSpPr>
        <p:spPr bwMode="auto">
          <a:xfrm>
            <a:off x="3429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>
            <a:off x="6858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3" name="Freeform 9"/>
          <p:cNvSpPr>
            <a:spLocks/>
          </p:cNvSpPr>
          <p:nvPr/>
        </p:nvSpPr>
        <p:spPr bwMode="auto">
          <a:xfrm>
            <a:off x="2641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4" name="Freeform 10"/>
          <p:cNvSpPr>
            <a:spLocks/>
          </p:cNvSpPr>
          <p:nvPr/>
        </p:nvSpPr>
        <p:spPr bwMode="auto">
          <a:xfrm>
            <a:off x="8763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235" name="Object 11"/>
          <p:cNvGraphicFramePr>
            <a:graphicFrameLocks noChangeAspect="1"/>
          </p:cNvGraphicFramePr>
          <p:nvPr/>
        </p:nvGraphicFramePr>
        <p:xfrm>
          <a:off x="2895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308235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6" name="Object 12"/>
          <p:cNvGraphicFramePr>
            <a:graphicFrameLocks noChangeAspect="1"/>
          </p:cNvGraphicFramePr>
          <p:nvPr/>
        </p:nvGraphicFramePr>
        <p:xfrm>
          <a:off x="4267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3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308236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7" name="Object 13"/>
          <p:cNvGraphicFramePr>
            <a:graphicFrameLocks noChangeAspect="1"/>
          </p:cNvGraphicFramePr>
          <p:nvPr/>
        </p:nvGraphicFramePr>
        <p:xfrm>
          <a:off x="7391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4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308237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8" name="Object 14"/>
          <p:cNvGraphicFramePr>
            <a:graphicFrameLocks noChangeAspect="1"/>
          </p:cNvGraphicFramePr>
          <p:nvPr/>
        </p:nvGraphicFramePr>
        <p:xfrm>
          <a:off x="8839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5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308238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9" name="Object 15"/>
          <p:cNvGraphicFramePr>
            <a:graphicFrameLocks noChangeAspect="1"/>
          </p:cNvGraphicFramePr>
          <p:nvPr/>
        </p:nvGraphicFramePr>
        <p:xfrm>
          <a:off x="2895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6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308239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40" name="Object 16"/>
          <p:cNvGraphicFramePr>
            <a:graphicFrameLocks noChangeAspect="1"/>
          </p:cNvGraphicFramePr>
          <p:nvPr/>
        </p:nvGraphicFramePr>
        <p:xfrm>
          <a:off x="6134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7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30824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41" name="Object 17"/>
          <p:cNvGraphicFramePr>
            <a:graphicFrameLocks noChangeAspect="1"/>
          </p:cNvGraphicFramePr>
          <p:nvPr/>
        </p:nvGraphicFramePr>
        <p:xfrm>
          <a:off x="9004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8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308241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42" name="Rectangle 18"/>
          <p:cNvSpPr>
            <a:spLocks noChangeArrowheads="1"/>
          </p:cNvSpPr>
          <p:nvPr/>
        </p:nvSpPr>
        <p:spPr bwMode="auto">
          <a:xfrm>
            <a:off x="2209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3" name="Line 19"/>
          <p:cNvSpPr>
            <a:spLocks noChangeShapeType="1"/>
          </p:cNvSpPr>
          <p:nvPr/>
        </p:nvSpPr>
        <p:spPr bwMode="auto">
          <a:xfrm>
            <a:off x="2743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4" name="Line 20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5" name="Line 21"/>
          <p:cNvSpPr>
            <a:spLocks noChangeShapeType="1"/>
          </p:cNvSpPr>
          <p:nvPr/>
        </p:nvSpPr>
        <p:spPr bwMode="auto">
          <a:xfrm>
            <a:off x="3810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246" name="Object 22"/>
          <p:cNvGraphicFramePr>
            <a:graphicFrameLocks noChangeAspect="1"/>
          </p:cNvGraphicFramePr>
          <p:nvPr/>
        </p:nvGraphicFramePr>
        <p:xfrm>
          <a:off x="2895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9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308246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47" name="Object 23"/>
          <p:cNvGraphicFramePr>
            <a:graphicFrameLocks noChangeAspect="1"/>
          </p:cNvGraphicFramePr>
          <p:nvPr/>
        </p:nvGraphicFramePr>
        <p:xfrm>
          <a:off x="2286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0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308247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48" name="Line 24"/>
          <p:cNvSpPr>
            <a:spLocks noChangeShapeType="1"/>
          </p:cNvSpPr>
          <p:nvPr/>
        </p:nvSpPr>
        <p:spPr bwMode="auto">
          <a:xfrm>
            <a:off x="3962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9" name="Line 25"/>
          <p:cNvSpPr>
            <a:spLocks noChangeShapeType="1"/>
          </p:cNvSpPr>
          <p:nvPr/>
        </p:nvSpPr>
        <p:spPr bwMode="auto">
          <a:xfrm>
            <a:off x="8839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250" name="Object 26"/>
          <p:cNvGraphicFramePr>
            <a:graphicFrameLocks noChangeAspect="1"/>
          </p:cNvGraphicFramePr>
          <p:nvPr/>
        </p:nvGraphicFramePr>
        <p:xfrm>
          <a:off x="3429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1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30825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51" name="Text Box 27"/>
          <p:cNvSpPr txBox="1">
            <a:spLocks noChangeArrowheads="1"/>
          </p:cNvSpPr>
          <p:nvPr/>
        </p:nvSpPr>
        <p:spPr bwMode="auto">
          <a:xfrm>
            <a:off x="8686800" y="5486401"/>
            <a:ext cx="1095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reject</a:t>
            </a:r>
          </a:p>
        </p:txBody>
      </p:sp>
      <p:sp>
        <p:nvSpPr>
          <p:cNvPr id="308252" name="Text Box 28"/>
          <p:cNvSpPr txBox="1">
            <a:spLocks noChangeArrowheads="1"/>
          </p:cNvSpPr>
          <p:nvPr/>
        </p:nvSpPr>
        <p:spPr bwMode="auto">
          <a:xfrm>
            <a:off x="2667000" y="228601"/>
            <a:ext cx="3048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Input finished</a:t>
            </a:r>
          </a:p>
        </p:txBody>
      </p:sp>
    </p:spTree>
    <p:extLst>
      <p:ext uri="{BB962C8B-B14F-4D97-AF65-F5344CB8AC3E}">
        <p14:creationId xmlns:p14="http://schemas.microsoft.com/office/powerpoint/2010/main" val="328283220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Deterministic FSA’s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If FSA has for every state exactly one edge for each letter in alphabet then FSA is </a:t>
            </a:r>
            <a:r>
              <a:rPr lang="en-US" altLang="en-US" i="1">
                <a:latin typeface="Arial" panose="020B0604020202020204" pitchFamily="34" charset="0"/>
              </a:rPr>
              <a:t>deterministic</a:t>
            </a:r>
          </a:p>
          <a:p>
            <a:endParaRPr lang="en-US" altLang="en-US" i="1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In general FSA in </a:t>
            </a:r>
            <a:r>
              <a:rPr lang="en-US" altLang="en-US" i="1">
                <a:latin typeface="Arial" panose="020B0604020202020204" pitchFamily="34" charset="0"/>
              </a:rPr>
              <a:t>non-deterministic.</a:t>
            </a:r>
          </a:p>
          <a:p>
            <a:endParaRPr lang="en-US" altLang="en-US" i="1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Deterministic FSA special kind of non-deterministic FSA</a:t>
            </a:r>
          </a:p>
        </p:txBody>
      </p:sp>
    </p:spTree>
    <p:extLst>
      <p:ext uri="{BB962C8B-B14F-4D97-AF65-F5344CB8AC3E}">
        <p14:creationId xmlns:p14="http://schemas.microsoft.com/office/powerpoint/2010/main" val="93344325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Example FSA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Regular expression: (0 </a:t>
            </a:r>
            <a:r>
              <a:rPr lang="en-US" altLang="en-US" dirty="0" smtClean="0">
                <a:latin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1)* 1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Deterministic FSA</a:t>
            </a:r>
          </a:p>
        </p:txBody>
      </p:sp>
      <p:grpSp>
        <p:nvGrpSpPr>
          <p:cNvPr id="232452" name="Group 4"/>
          <p:cNvGrpSpPr>
            <a:grpSpLocks/>
          </p:cNvGrpSpPr>
          <p:nvPr/>
        </p:nvGrpSpPr>
        <p:grpSpPr bwMode="auto">
          <a:xfrm>
            <a:off x="4038600" y="3200400"/>
            <a:ext cx="3543300" cy="2463800"/>
            <a:chOff x="1488" y="1008"/>
            <a:chExt cx="2232" cy="1552"/>
          </a:xfrm>
        </p:grpSpPr>
        <p:grpSp>
          <p:nvGrpSpPr>
            <p:cNvPr id="232453" name="Group 5"/>
            <p:cNvGrpSpPr>
              <a:grpSpLocks/>
            </p:cNvGrpSpPr>
            <p:nvPr/>
          </p:nvGrpSpPr>
          <p:grpSpPr bwMode="auto">
            <a:xfrm>
              <a:off x="1488" y="2016"/>
              <a:ext cx="672" cy="288"/>
              <a:chOff x="528" y="1584"/>
              <a:chExt cx="672" cy="288"/>
            </a:xfrm>
          </p:grpSpPr>
          <p:sp>
            <p:nvSpPr>
              <p:cNvPr id="232454" name="Oval 6"/>
              <p:cNvSpPr>
                <a:spLocks noChangeArrowheads="1"/>
              </p:cNvSpPr>
              <p:nvPr/>
            </p:nvSpPr>
            <p:spPr bwMode="auto">
              <a:xfrm>
                <a:off x="912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55" name="Line 7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456" name="Freeform 8"/>
            <p:cNvSpPr>
              <a:spLocks/>
            </p:cNvSpPr>
            <p:nvPr/>
          </p:nvSpPr>
          <p:spPr bwMode="auto">
            <a:xfrm>
              <a:off x="3072" y="1344"/>
              <a:ext cx="648" cy="624"/>
            </a:xfrm>
            <a:custGeom>
              <a:avLst/>
              <a:gdLst>
                <a:gd name="T0" fmla="*/ 296 w 648"/>
                <a:gd name="T1" fmla="*/ 624 h 624"/>
                <a:gd name="T2" fmla="*/ 8 w 648"/>
                <a:gd name="T3" fmla="*/ 240 h 624"/>
                <a:gd name="T4" fmla="*/ 344 w 648"/>
                <a:gd name="T5" fmla="*/ 0 h 624"/>
                <a:gd name="T6" fmla="*/ 632 w 648"/>
                <a:gd name="T7" fmla="*/ 240 h 624"/>
                <a:gd name="T8" fmla="*/ 440 w 648"/>
                <a:gd name="T9" fmla="*/ 57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8" h="624">
                  <a:moveTo>
                    <a:pt x="296" y="624"/>
                  </a:moveTo>
                  <a:cubicBezTo>
                    <a:pt x="148" y="484"/>
                    <a:pt x="0" y="344"/>
                    <a:pt x="8" y="240"/>
                  </a:cubicBezTo>
                  <a:cubicBezTo>
                    <a:pt x="16" y="136"/>
                    <a:pt x="240" y="0"/>
                    <a:pt x="344" y="0"/>
                  </a:cubicBezTo>
                  <a:cubicBezTo>
                    <a:pt x="448" y="0"/>
                    <a:pt x="616" y="144"/>
                    <a:pt x="632" y="240"/>
                  </a:cubicBezTo>
                  <a:cubicBezTo>
                    <a:pt x="648" y="336"/>
                    <a:pt x="544" y="456"/>
                    <a:pt x="440" y="5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457" name="Text Box 9"/>
            <p:cNvSpPr txBox="1">
              <a:spLocks noChangeArrowheads="1"/>
            </p:cNvSpPr>
            <p:nvPr/>
          </p:nvSpPr>
          <p:spPr bwMode="auto">
            <a:xfrm>
              <a:off x="1872" y="105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32458" name="Oval 10"/>
            <p:cNvSpPr>
              <a:spLocks noChangeArrowheads="1"/>
            </p:cNvSpPr>
            <p:nvPr/>
          </p:nvSpPr>
          <p:spPr bwMode="auto">
            <a:xfrm>
              <a:off x="326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59" name="Freeform 11"/>
            <p:cNvSpPr>
              <a:spLocks/>
            </p:cNvSpPr>
            <p:nvPr/>
          </p:nvSpPr>
          <p:spPr bwMode="auto">
            <a:xfrm>
              <a:off x="2112" y="1760"/>
              <a:ext cx="1200" cy="304"/>
            </a:xfrm>
            <a:custGeom>
              <a:avLst/>
              <a:gdLst>
                <a:gd name="T0" fmla="*/ 0 w 1200"/>
                <a:gd name="T1" fmla="*/ 304 h 304"/>
                <a:gd name="T2" fmla="*/ 576 w 1200"/>
                <a:gd name="T3" fmla="*/ 16 h 304"/>
                <a:gd name="T4" fmla="*/ 1200 w 1200"/>
                <a:gd name="T5" fmla="*/ 20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304">
                  <a:moveTo>
                    <a:pt x="0" y="304"/>
                  </a:moveTo>
                  <a:cubicBezTo>
                    <a:pt x="188" y="168"/>
                    <a:pt x="376" y="32"/>
                    <a:pt x="576" y="16"/>
                  </a:cubicBezTo>
                  <a:cubicBezTo>
                    <a:pt x="776" y="0"/>
                    <a:pt x="988" y="104"/>
                    <a:pt x="1200" y="2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460" name="Freeform 12"/>
            <p:cNvSpPr>
              <a:spLocks/>
            </p:cNvSpPr>
            <p:nvPr/>
          </p:nvSpPr>
          <p:spPr bwMode="auto">
            <a:xfrm>
              <a:off x="1632" y="1392"/>
              <a:ext cx="648" cy="624"/>
            </a:xfrm>
            <a:custGeom>
              <a:avLst/>
              <a:gdLst>
                <a:gd name="T0" fmla="*/ 296 w 648"/>
                <a:gd name="T1" fmla="*/ 624 h 624"/>
                <a:gd name="T2" fmla="*/ 8 w 648"/>
                <a:gd name="T3" fmla="*/ 240 h 624"/>
                <a:gd name="T4" fmla="*/ 344 w 648"/>
                <a:gd name="T5" fmla="*/ 0 h 624"/>
                <a:gd name="T6" fmla="*/ 632 w 648"/>
                <a:gd name="T7" fmla="*/ 240 h 624"/>
                <a:gd name="T8" fmla="*/ 440 w 648"/>
                <a:gd name="T9" fmla="*/ 57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8" h="624">
                  <a:moveTo>
                    <a:pt x="296" y="624"/>
                  </a:moveTo>
                  <a:cubicBezTo>
                    <a:pt x="148" y="484"/>
                    <a:pt x="0" y="344"/>
                    <a:pt x="8" y="240"/>
                  </a:cubicBezTo>
                  <a:cubicBezTo>
                    <a:pt x="16" y="136"/>
                    <a:pt x="240" y="0"/>
                    <a:pt x="344" y="0"/>
                  </a:cubicBezTo>
                  <a:cubicBezTo>
                    <a:pt x="448" y="0"/>
                    <a:pt x="616" y="144"/>
                    <a:pt x="632" y="240"/>
                  </a:cubicBezTo>
                  <a:cubicBezTo>
                    <a:pt x="648" y="336"/>
                    <a:pt x="544" y="456"/>
                    <a:pt x="440" y="5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461" name="Text Box 13"/>
            <p:cNvSpPr txBox="1">
              <a:spLocks noChangeArrowheads="1"/>
            </p:cNvSpPr>
            <p:nvPr/>
          </p:nvSpPr>
          <p:spPr bwMode="auto">
            <a:xfrm>
              <a:off x="3264" y="100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32462" name="Text Box 14"/>
            <p:cNvSpPr txBox="1">
              <a:spLocks noChangeArrowheads="1"/>
            </p:cNvSpPr>
            <p:nvPr/>
          </p:nvSpPr>
          <p:spPr bwMode="auto">
            <a:xfrm>
              <a:off x="2592" y="1440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32463" name="Freeform 15"/>
            <p:cNvSpPr>
              <a:spLocks/>
            </p:cNvSpPr>
            <p:nvPr/>
          </p:nvSpPr>
          <p:spPr bwMode="auto">
            <a:xfrm rot="10800000">
              <a:off x="2112" y="2256"/>
              <a:ext cx="1200" cy="304"/>
            </a:xfrm>
            <a:custGeom>
              <a:avLst/>
              <a:gdLst>
                <a:gd name="T0" fmla="*/ 0 w 1200"/>
                <a:gd name="T1" fmla="*/ 304 h 304"/>
                <a:gd name="T2" fmla="*/ 576 w 1200"/>
                <a:gd name="T3" fmla="*/ 16 h 304"/>
                <a:gd name="T4" fmla="*/ 1200 w 1200"/>
                <a:gd name="T5" fmla="*/ 20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304">
                  <a:moveTo>
                    <a:pt x="0" y="304"/>
                  </a:moveTo>
                  <a:cubicBezTo>
                    <a:pt x="188" y="168"/>
                    <a:pt x="376" y="32"/>
                    <a:pt x="576" y="16"/>
                  </a:cubicBezTo>
                  <a:cubicBezTo>
                    <a:pt x="776" y="0"/>
                    <a:pt x="988" y="104"/>
                    <a:pt x="1200" y="2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464" name="Text Box 16"/>
            <p:cNvSpPr txBox="1">
              <a:spLocks noChangeArrowheads="1"/>
            </p:cNvSpPr>
            <p:nvPr/>
          </p:nvSpPr>
          <p:spPr bwMode="auto">
            <a:xfrm>
              <a:off x="2640" y="220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232465" name="Oval 17"/>
          <p:cNvSpPr>
            <a:spLocks noChangeArrowheads="1"/>
          </p:cNvSpPr>
          <p:nvPr/>
        </p:nvSpPr>
        <p:spPr bwMode="auto">
          <a:xfrm>
            <a:off x="6934200" y="48768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83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Example NFSA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Regular expression: (0 </a:t>
            </a:r>
            <a:r>
              <a:rPr lang="en-US" altLang="en-US" dirty="0" smtClean="0">
                <a:latin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1)* 1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Accepts string    0 1 1 0 1</a:t>
            </a:r>
          </a:p>
        </p:txBody>
      </p:sp>
      <p:grpSp>
        <p:nvGrpSpPr>
          <p:cNvPr id="241668" name="Group 4"/>
          <p:cNvGrpSpPr>
            <a:grpSpLocks/>
          </p:cNvGrpSpPr>
          <p:nvPr/>
        </p:nvGrpSpPr>
        <p:grpSpPr bwMode="auto">
          <a:xfrm>
            <a:off x="4038601" y="4800600"/>
            <a:ext cx="1027113" cy="457200"/>
            <a:chOff x="528" y="1584"/>
            <a:chExt cx="672" cy="288"/>
          </a:xfrm>
        </p:grpSpPr>
        <p:sp>
          <p:nvSpPr>
            <p:cNvPr id="241669" name="Oval 5"/>
            <p:cNvSpPr>
              <a:spLocks noChangeArrowheads="1"/>
            </p:cNvSpPr>
            <p:nvPr/>
          </p:nvSpPr>
          <p:spPr bwMode="auto">
            <a:xfrm>
              <a:off x="912" y="15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0" name="Line 6"/>
            <p:cNvSpPr>
              <a:spLocks noChangeShapeType="1"/>
            </p:cNvSpPr>
            <p:nvPr/>
          </p:nvSpPr>
          <p:spPr bwMode="auto">
            <a:xfrm>
              <a:off x="528" y="17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1671" name="Freeform 7"/>
          <p:cNvSpPr>
            <a:spLocks/>
          </p:cNvSpPr>
          <p:nvPr/>
        </p:nvSpPr>
        <p:spPr bwMode="auto">
          <a:xfrm rot="10800000">
            <a:off x="4419600" y="5257800"/>
            <a:ext cx="990600" cy="990600"/>
          </a:xfrm>
          <a:custGeom>
            <a:avLst/>
            <a:gdLst>
              <a:gd name="T0" fmla="*/ 296 w 648"/>
              <a:gd name="T1" fmla="*/ 624 h 624"/>
              <a:gd name="T2" fmla="*/ 8 w 648"/>
              <a:gd name="T3" fmla="*/ 240 h 624"/>
              <a:gd name="T4" fmla="*/ 344 w 648"/>
              <a:gd name="T5" fmla="*/ 0 h 624"/>
              <a:gd name="T6" fmla="*/ 632 w 648"/>
              <a:gd name="T7" fmla="*/ 240 h 624"/>
              <a:gd name="T8" fmla="*/ 440 w 648"/>
              <a:gd name="T9" fmla="*/ 576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8" h="624">
                <a:moveTo>
                  <a:pt x="296" y="624"/>
                </a:moveTo>
                <a:cubicBezTo>
                  <a:pt x="148" y="484"/>
                  <a:pt x="0" y="344"/>
                  <a:pt x="8" y="240"/>
                </a:cubicBezTo>
                <a:cubicBezTo>
                  <a:pt x="16" y="136"/>
                  <a:pt x="240" y="0"/>
                  <a:pt x="344" y="0"/>
                </a:cubicBezTo>
                <a:cubicBezTo>
                  <a:pt x="448" y="0"/>
                  <a:pt x="616" y="144"/>
                  <a:pt x="632" y="240"/>
                </a:cubicBezTo>
                <a:cubicBezTo>
                  <a:pt x="648" y="336"/>
                  <a:pt x="544" y="456"/>
                  <a:pt x="44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4648200" y="3276601"/>
            <a:ext cx="4397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1673" name="Oval 9"/>
          <p:cNvSpPr>
            <a:spLocks noChangeArrowheads="1"/>
          </p:cNvSpPr>
          <p:nvPr/>
        </p:nvSpPr>
        <p:spPr bwMode="auto">
          <a:xfrm>
            <a:off x="7010400" y="4800600"/>
            <a:ext cx="439738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4" name="Freeform 10"/>
          <p:cNvSpPr>
            <a:spLocks/>
          </p:cNvSpPr>
          <p:nvPr/>
        </p:nvSpPr>
        <p:spPr bwMode="auto">
          <a:xfrm>
            <a:off x="4267200" y="3810000"/>
            <a:ext cx="990600" cy="990600"/>
          </a:xfrm>
          <a:custGeom>
            <a:avLst/>
            <a:gdLst>
              <a:gd name="T0" fmla="*/ 296 w 648"/>
              <a:gd name="T1" fmla="*/ 624 h 624"/>
              <a:gd name="T2" fmla="*/ 8 w 648"/>
              <a:gd name="T3" fmla="*/ 240 h 624"/>
              <a:gd name="T4" fmla="*/ 344 w 648"/>
              <a:gd name="T5" fmla="*/ 0 h 624"/>
              <a:gd name="T6" fmla="*/ 632 w 648"/>
              <a:gd name="T7" fmla="*/ 240 h 624"/>
              <a:gd name="T8" fmla="*/ 440 w 648"/>
              <a:gd name="T9" fmla="*/ 576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8" h="624">
                <a:moveTo>
                  <a:pt x="296" y="624"/>
                </a:moveTo>
                <a:cubicBezTo>
                  <a:pt x="148" y="484"/>
                  <a:pt x="0" y="344"/>
                  <a:pt x="8" y="240"/>
                </a:cubicBezTo>
                <a:cubicBezTo>
                  <a:pt x="16" y="136"/>
                  <a:pt x="240" y="0"/>
                  <a:pt x="344" y="0"/>
                </a:cubicBezTo>
                <a:cubicBezTo>
                  <a:pt x="448" y="0"/>
                  <a:pt x="616" y="144"/>
                  <a:pt x="632" y="240"/>
                </a:cubicBezTo>
                <a:cubicBezTo>
                  <a:pt x="648" y="336"/>
                  <a:pt x="544" y="456"/>
                  <a:pt x="44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75" name="Text Box 11"/>
          <p:cNvSpPr txBox="1">
            <a:spLocks noChangeArrowheads="1"/>
          </p:cNvSpPr>
          <p:nvPr/>
        </p:nvSpPr>
        <p:spPr bwMode="auto">
          <a:xfrm>
            <a:off x="4724401" y="5715001"/>
            <a:ext cx="366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1676" name="Text Box 12"/>
          <p:cNvSpPr txBox="1">
            <a:spLocks noChangeArrowheads="1"/>
          </p:cNvSpPr>
          <p:nvPr/>
        </p:nvSpPr>
        <p:spPr bwMode="auto">
          <a:xfrm>
            <a:off x="5715001" y="4419601"/>
            <a:ext cx="366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1677" name="Line 13"/>
          <p:cNvSpPr>
            <a:spLocks noChangeShapeType="1"/>
          </p:cNvSpPr>
          <p:nvPr/>
        </p:nvSpPr>
        <p:spPr bwMode="auto">
          <a:xfrm>
            <a:off x="5105400" y="5029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78" name="Oval 14"/>
          <p:cNvSpPr>
            <a:spLocks noChangeArrowheads="1"/>
          </p:cNvSpPr>
          <p:nvPr/>
        </p:nvSpPr>
        <p:spPr bwMode="auto">
          <a:xfrm>
            <a:off x="7086600" y="48768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9" name="Oval 15"/>
          <p:cNvSpPr>
            <a:spLocks noChangeArrowheads="1"/>
          </p:cNvSpPr>
          <p:nvPr/>
        </p:nvSpPr>
        <p:spPr bwMode="auto">
          <a:xfrm>
            <a:off x="3810000" y="4953000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1992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 Languages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93726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dirty="0"/>
              <a:t>There is an algorithm for converting any RE into an NFA.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dirty="0"/>
              <a:t>There is an algorithm for converting any NFA to a DFA.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dirty="0"/>
              <a:t>There is an algorithm for converting any DFA to a RE.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2800" dirty="0"/>
              <a:t>These facts tell us that REs, NFAs and  DFAs have equivalent expressive power.  All three describe the class of regular languages.</a:t>
            </a:r>
          </a:p>
        </p:txBody>
      </p:sp>
    </p:spTree>
    <p:extLst>
      <p:ext uri="{BB962C8B-B14F-4D97-AF65-F5344CB8AC3E}">
        <p14:creationId xmlns:p14="http://schemas.microsoft.com/office/powerpoint/2010/main" val="13274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val 2"/>
          <p:cNvSpPr>
            <a:spLocks noChangeArrowheads="1"/>
          </p:cNvSpPr>
          <p:nvPr/>
        </p:nvSpPr>
        <p:spPr bwMode="auto">
          <a:xfrm>
            <a:off x="7391400" y="4876800"/>
            <a:ext cx="1143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i="1"/>
              <a:t>N</a:t>
            </a:r>
            <a:r>
              <a:rPr lang="en-US" altLang="en-US" sz="2000"/>
              <a:t>(</a:t>
            </a:r>
            <a:r>
              <a:rPr lang="en-US" altLang="en-US" sz="2000" i="1"/>
              <a:t>r</a:t>
            </a:r>
            <a:r>
              <a:rPr lang="en-US" altLang="en-US" sz="2000" baseline="-25000"/>
              <a:t>2</a:t>
            </a:r>
            <a:r>
              <a:rPr lang="en-US" altLang="en-US" sz="2000"/>
              <a:t>)</a:t>
            </a:r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6400800" y="4876800"/>
            <a:ext cx="1143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i="1"/>
              <a:t>N</a:t>
            </a:r>
            <a:r>
              <a:rPr lang="en-US" altLang="en-US" sz="2000"/>
              <a:t>(</a:t>
            </a:r>
            <a:r>
              <a:rPr lang="en-US" altLang="en-US" sz="2000" i="1"/>
              <a:t>r</a:t>
            </a:r>
            <a:r>
              <a:rPr lang="en-US" altLang="en-US" sz="2000" baseline="-25000"/>
              <a:t>1</a:t>
            </a:r>
            <a:r>
              <a:rPr lang="en-US" altLang="en-US" sz="2000"/>
              <a:t>)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r>
              <a:rPr lang="en-US" altLang="en-US" dirty="0"/>
              <a:t>From Regular Expression to NFA (Thompson’s Construction)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7207250" y="20574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i="1"/>
              <a:t>f</a:t>
            </a:r>
            <a:endParaRPr lang="en-US" altLang="en-US" sz="2000"/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629285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i="1"/>
              <a:t>i</a:t>
            </a:r>
            <a:endParaRPr lang="en-US" altLang="en-US" sz="2000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6597650" y="2209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6673851" y="1828801"/>
            <a:ext cx="381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ym typeface="Symbol" panose="05050102010706020507" pitchFamily="18" charset="2"/>
              </a:rPr>
              <a:t>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7239000" y="29575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i="1"/>
              <a:t>f</a:t>
            </a:r>
            <a:endParaRPr lang="en-US" altLang="en-US" sz="2000"/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6705601" y="280511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6324600" y="29575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i="1"/>
              <a:t>i</a:t>
            </a:r>
            <a:endParaRPr lang="en-US" altLang="en-US" sz="2000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6629400" y="31099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Oval 13"/>
          <p:cNvSpPr>
            <a:spLocks noChangeArrowheads="1"/>
          </p:cNvSpPr>
          <p:nvPr/>
        </p:nvSpPr>
        <p:spPr bwMode="auto">
          <a:xfrm>
            <a:off x="9067800" y="38862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i="1"/>
              <a:t>f</a:t>
            </a:r>
            <a:endParaRPr lang="en-US" altLang="en-US" sz="2000"/>
          </a:p>
        </p:txBody>
      </p:sp>
      <p:sp>
        <p:nvSpPr>
          <p:cNvPr id="58382" name="Oval 14"/>
          <p:cNvSpPr>
            <a:spLocks noChangeArrowheads="1"/>
          </p:cNvSpPr>
          <p:nvPr/>
        </p:nvSpPr>
        <p:spPr bwMode="auto">
          <a:xfrm>
            <a:off x="63246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i="1"/>
              <a:t>i</a:t>
            </a:r>
            <a:endParaRPr lang="en-US" altLang="en-US" sz="2000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6629400" y="4114800"/>
            <a:ext cx="685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Oval 16"/>
          <p:cNvSpPr>
            <a:spLocks noChangeArrowheads="1"/>
          </p:cNvSpPr>
          <p:nvPr/>
        </p:nvSpPr>
        <p:spPr bwMode="auto">
          <a:xfrm>
            <a:off x="7315200" y="3581400"/>
            <a:ext cx="1143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i="1"/>
              <a:t>N</a:t>
            </a:r>
            <a:r>
              <a:rPr lang="en-US" altLang="en-US" sz="2000"/>
              <a:t>(</a:t>
            </a:r>
            <a:r>
              <a:rPr lang="en-US" altLang="en-US" sz="2000" i="1"/>
              <a:t>r</a:t>
            </a:r>
            <a:r>
              <a:rPr lang="en-US" altLang="en-US" sz="2000" baseline="-25000"/>
              <a:t>1</a:t>
            </a:r>
            <a:r>
              <a:rPr lang="en-US" altLang="en-US" sz="2000"/>
              <a:t>)</a:t>
            </a:r>
          </a:p>
        </p:txBody>
      </p:sp>
      <p:sp>
        <p:nvSpPr>
          <p:cNvPr id="58385" name="Oval 17"/>
          <p:cNvSpPr>
            <a:spLocks noChangeArrowheads="1"/>
          </p:cNvSpPr>
          <p:nvPr/>
        </p:nvSpPr>
        <p:spPr bwMode="auto">
          <a:xfrm>
            <a:off x="7315200" y="4191000"/>
            <a:ext cx="1143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i="1"/>
              <a:t>N</a:t>
            </a:r>
            <a:r>
              <a:rPr lang="en-US" altLang="en-US" sz="2000"/>
              <a:t>(</a:t>
            </a:r>
            <a:r>
              <a:rPr lang="en-US" altLang="en-US" sz="2000" i="1"/>
              <a:t>r</a:t>
            </a:r>
            <a:r>
              <a:rPr lang="en-US" altLang="en-US" sz="2000" baseline="-25000"/>
              <a:t>2</a:t>
            </a:r>
            <a:r>
              <a:rPr lang="en-US" altLang="en-US" sz="2000"/>
              <a:t>)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8458200" y="3733800"/>
            <a:ext cx="609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 flipV="1">
            <a:off x="6629400" y="3733800"/>
            <a:ext cx="685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8458200" y="4114800"/>
            <a:ext cx="609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5638800" y="18430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start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5683250" y="2209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5715000" y="31099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5638800" y="2743201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start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5638800" y="36718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start</a:t>
            </a: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5715000" y="4038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6705601" y="3443288"/>
            <a:ext cx="381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ym typeface="Symbol" panose="05050102010706020507" pitchFamily="18" charset="2"/>
              </a:rPr>
              <a:t>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6705601" y="4129088"/>
            <a:ext cx="381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ym typeface="Symbol" panose="05050102010706020507" pitchFamily="18" charset="2"/>
              </a:rPr>
              <a:t>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8610601" y="4114801"/>
            <a:ext cx="381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ym typeface="Symbol" panose="05050102010706020507" pitchFamily="18" charset="2"/>
              </a:rPr>
              <a:t>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8610601" y="3443288"/>
            <a:ext cx="381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ym typeface="Symbol" panose="05050102010706020507" pitchFamily="18" charset="2"/>
              </a:rPr>
              <a:t>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58399" name="Oval 31"/>
          <p:cNvSpPr>
            <a:spLocks noChangeArrowheads="1"/>
          </p:cNvSpPr>
          <p:nvPr/>
        </p:nvSpPr>
        <p:spPr bwMode="auto">
          <a:xfrm>
            <a:off x="8305800" y="48768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i="1"/>
              <a:t>f</a:t>
            </a:r>
            <a:endParaRPr lang="en-US" altLang="en-US" sz="2000"/>
          </a:p>
        </p:txBody>
      </p:sp>
      <p:sp>
        <p:nvSpPr>
          <p:cNvPr id="58400" name="Oval 32"/>
          <p:cNvSpPr>
            <a:spLocks noChangeArrowheads="1"/>
          </p:cNvSpPr>
          <p:nvPr/>
        </p:nvSpPr>
        <p:spPr bwMode="auto">
          <a:xfrm>
            <a:off x="63246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i="1"/>
              <a:t>i</a:t>
            </a:r>
            <a:endParaRPr lang="en-US" altLang="en-US" sz="2000"/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5638800" y="46624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start</a:t>
            </a:r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57150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73152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/>
          </a:p>
        </p:txBody>
      </p:sp>
      <p:sp>
        <p:nvSpPr>
          <p:cNvPr id="58404" name="Oval 36"/>
          <p:cNvSpPr>
            <a:spLocks noChangeArrowheads="1"/>
          </p:cNvSpPr>
          <p:nvPr/>
        </p:nvSpPr>
        <p:spPr bwMode="auto">
          <a:xfrm>
            <a:off x="7315200" y="5913438"/>
            <a:ext cx="1143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i="1"/>
              <a:t>N</a:t>
            </a:r>
            <a:r>
              <a:rPr lang="en-US" altLang="en-US" sz="2000"/>
              <a:t>(</a:t>
            </a:r>
            <a:r>
              <a:rPr lang="en-US" altLang="en-US" sz="2000" i="1"/>
              <a:t>r</a:t>
            </a:r>
            <a:r>
              <a:rPr lang="en-US" altLang="en-US" sz="2000"/>
              <a:t>)</a:t>
            </a:r>
          </a:p>
        </p:txBody>
      </p:sp>
      <p:sp>
        <p:nvSpPr>
          <p:cNvPr id="58405" name="Oval 37"/>
          <p:cNvSpPr>
            <a:spLocks noChangeArrowheads="1"/>
          </p:cNvSpPr>
          <p:nvPr/>
        </p:nvSpPr>
        <p:spPr bwMode="auto">
          <a:xfrm>
            <a:off x="9144000" y="5913438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i="1"/>
              <a:t>f</a:t>
            </a:r>
            <a:endParaRPr lang="en-US" altLang="en-US" sz="2000"/>
          </a:p>
        </p:txBody>
      </p:sp>
      <p:sp>
        <p:nvSpPr>
          <p:cNvPr id="58406" name="Oval 38"/>
          <p:cNvSpPr>
            <a:spLocks noChangeArrowheads="1"/>
          </p:cNvSpPr>
          <p:nvPr/>
        </p:nvSpPr>
        <p:spPr bwMode="auto">
          <a:xfrm>
            <a:off x="6324600" y="59134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i="1"/>
              <a:t>i</a:t>
            </a:r>
            <a:endParaRPr lang="en-US" altLang="en-US" sz="2000"/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5638800" y="5699126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start</a:t>
            </a:r>
          </a:p>
        </p:txBody>
      </p:sp>
      <p:sp>
        <p:nvSpPr>
          <p:cNvPr id="58408" name="Line 40"/>
          <p:cNvSpPr>
            <a:spLocks noChangeShapeType="1"/>
          </p:cNvSpPr>
          <p:nvPr/>
        </p:nvSpPr>
        <p:spPr bwMode="auto">
          <a:xfrm>
            <a:off x="5715000" y="606583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9" name="Oval 41"/>
          <p:cNvSpPr>
            <a:spLocks noChangeArrowheads="1"/>
          </p:cNvSpPr>
          <p:nvPr/>
        </p:nvSpPr>
        <p:spPr bwMode="auto">
          <a:xfrm>
            <a:off x="7239000" y="59134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/>
          </a:p>
        </p:txBody>
      </p:sp>
      <p:sp>
        <p:nvSpPr>
          <p:cNvPr id="58410" name="Oval 42"/>
          <p:cNvSpPr>
            <a:spLocks noChangeArrowheads="1"/>
          </p:cNvSpPr>
          <p:nvPr/>
        </p:nvSpPr>
        <p:spPr bwMode="auto">
          <a:xfrm>
            <a:off x="8229600" y="59134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/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>
            <a:off x="6629400" y="606583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2" name="Line 44"/>
          <p:cNvSpPr>
            <a:spLocks noChangeShapeType="1"/>
          </p:cNvSpPr>
          <p:nvPr/>
        </p:nvSpPr>
        <p:spPr bwMode="auto">
          <a:xfrm>
            <a:off x="8534400" y="606583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413" name="AutoShape 45"/>
          <p:cNvCxnSpPr>
            <a:cxnSpLocks noChangeShapeType="1"/>
            <a:stCxn id="58410" idx="0"/>
            <a:endCxn id="58409" idx="0"/>
          </p:cNvCxnSpPr>
          <p:nvPr/>
        </p:nvCxnSpPr>
        <p:spPr bwMode="auto">
          <a:xfrm rot="16200000" flipH="1" flipV="1">
            <a:off x="7885907" y="5418932"/>
            <a:ext cx="1587" cy="990600"/>
          </a:xfrm>
          <a:prstGeom prst="curvedConnector3">
            <a:avLst>
              <a:gd name="adj1" fmla="val -15300005"/>
            </a:avLst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14" name="Rectangle 46"/>
          <p:cNvSpPr>
            <a:spLocks noChangeArrowheads="1"/>
          </p:cNvSpPr>
          <p:nvPr/>
        </p:nvSpPr>
        <p:spPr bwMode="auto">
          <a:xfrm>
            <a:off x="7696201" y="5241926"/>
            <a:ext cx="381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ym typeface="Symbol" panose="05050102010706020507" pitchFamily="18" charset="2"/>
              </a:rPr>
              <a:t>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cxnSp>
        <p:nvCxnSpPr>
          <p:cNvPr id="58415" name="AutoShape 47"/>
          <p:cNvCxnSpPr>
            <a:cxnSpLocks noChangeShapeType="1"/>
            <a:stCxn id="58406" idx="5"/>
            <a:endCxn id="58405" idx="3"/>
          </p:cNvCxnSpPr>
          <p:nvPr/>
        </p:nvCxnSpPr>
        <p:spPr bwMode="auto">
          <a:xfrm rot="16200000" flipH="1">
            <a:off x="7877175" y="4881563"/>
            <a:ext cx="19050" cy="2603500"/>
          </a:xfrm>
          <a:prstGeom prst="curvedConnector3">
            <a:avLst>
              <a:gd name="adj1" fmla="val 1433333"/>
            </a:avLst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16" name="Rectangle 48"/>
          <p:cNvSpPr>
            <a:spLocks noChangeArrowheads="1"/>
          </p:cNvSpPr>
          <p:nvPr/>
        </p:nvSpPr>
        <p:spPr bwMode="auto">
          <a:xfrm>
            <a:off x="7696201" y="6338888"/>
            <a:ext cx="381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ym typeface="Symbol" panose="05050102010706020507" pitchFamily="18" charset="2"/>
              </a:rPr>
              <a:t>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58417" name="Rectangle 49"/>
          <p:cNvSpPr>
            <a:spLocks noChangeArrowheads="1"/>
          </p:cNvSpPr>
          <p:nvPr/>
        </p:nvSpPr>
        <p:spPr bwMode="auto">
          <a:xfrm>
            <a:off x="3886201" y="1905001"/>
            <a:ext cx="381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ym typeface="Symbol" panose="05050102010706020507" pitchFamily="18" charset="2"/>
              </a:rPr>
              <a:t>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3886201" y="2819401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8419" name="Text Box 51"/>
          <p:cNvSpPr txBox="1">
            <a:spLocks noChangeArrowheads="1"/>
          </p:cNvSpPr>
          <p:nvPr/>
        </p:nvSpPr>
        <p:spPr bwMode="auto">
          <a:xfrm>
            <a:off x="3657600" y="3708401"/>
            <a:ext cx="839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r</a:t>
            </a:r>
            <a:r>
              <a:rPr lang="en-US" altLang="en-US" baseline="-25000"/>
              <a:t>1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i="1"/>
              <a:t>r</a:t>
            </a:r>
            <a:r>
              <a:rPr lang="en-US" altLang="en-US" baseline="-25000"/>
              <a:t>2</a:t>
            </a:r>
          </a:p>
        </p:txBody>
      </p:sp>
      <p:sp>
        <p:nvSpPr>
          <p:cNvPr id="58420" name="Text Box 52"/>
          <p:cNvSpPr txBox="1">
            <a:spLocks noChangeArrowheads="1"/>
          </p:cNvSpPr>
          <p:nvPr/>
        </p:nvSpPr>
        <p:spPr bwMode="auto">
          <a:xfrm>
            <a:off x="3810001" y="472440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r</a:t>
            </a:r>
            <a:r>
              <a:rPr lang="en-US" altLang="en-US" baseline="-25000"/>
              <a:t>1</a:t>
            </a:r>
            <a:r>
              <a:rPr lang="en-US" altLang="en-US" i="1"/>
              <a:t>r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58421" name="Text Box 53"/>
          <p:cNvSpPr txBox="1">
            <a:spLocks noChangeArrowheads="1"/>
          </p:cNvSpPr>
          <p:nvPr/>
        </p:nvSpPr>
        <p:spPr bwMode="auto">
          <a:xfrm>
            <a:off x="3886201" y="57150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r</a:t>
            </a:r>
            <a:r>
              <a:rPr lang="en-US" altLang="en-US"/>
              <a:t>*</a:t>
            </a:r>
          </a:p>
        </p:txBody>
      </p:sp>
      <p:sp>
        <p:nvSpPr>
          <p:cNvPr id="58422" name="Rectangle 54"/>
          <p:cNvSpPr>
            <a:spLocks noChangeArrowheads="1"/>
          </p:cNvSpPr>
          <p:nvPr/>
        </p:nvSpPr>
        <p:spPr bwMode="auto">
          <a:xfrm>
            <a:off x="6705601" y="5653088"/>
            <a:ext cx="381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ym typeface="Symbol" panose="05050102010706020507" pitchFamily="18" charset="2"/>
              </a:rPr>
              <a:t>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58423" name="Rectangle 55"/>
          <p:cNvSpPr>
            <a:spLocks noChangeArrowheads="1"/>
          </p:cNvSpPr>
          <p:nvPr/>
        </p:nvSpPr>
        <p:spPr bwMode="auto">
          <a:xfrm>
            <a:off x="8610601" y="5653088"/>
            <a:ext cx="381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ym typeface="Symbol" panose="05050102010706020507" pitchFamily="18" charset="2"/>
              </a:rPr>
              <a:t>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6774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10134600" cy="9906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Converting Regular Expressions to NFAs</a:t>
            </a:r>
            <a:br>
              <a:rPr lang="en-US" altLang="en-US" sz="4000" dirty="0" smtClean="0"/>
            </a:br>
            <a:r>
              <a:rPr lang="en-US" altLang="en-US" sz="4000" dirty="0" smtClean="0"/>
              <a:t>(Thompson’s Construction)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9067800" cy="4114800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altLang="en-US" sz="2800" dirty="0" smtClean="0"/>
              <a:t>Note:  We base this directly from the definition of </a:t>
            </a:r>
            <a:r>
              <a:rPr lang="en-US" altLang="en-US" sz="2800" dirty="0" err="1" smtClean="0"/>
              <a:t>r.e.’s</a:t>
            </a:r>
            <a:endParaRPr lang="en-US" altLang="en-US" sz="2800" dirty="0" smtClean="0"/>
          </a:p>
          <a:p>
            <a:pPr marL="609600" indent="-609600" eaLnBrk="1" hangingPunct="1">
              <a:buNone/>
            </a:pPr>
            <a:r>
              <a:rPr lang="en-US" altLang="en-US" sz="2800" dirty="0" smtClean="0"/>
              <a:t>The </a:t>
            </a:r>
            <a:r>
              <a:rPr lang="en-US" altLang="en-US" sz="2800" b="1" dirty="0"/>
              <a:t>regular expressions</a:t>
            </a:r>
            <a:r>
              <a:rPr lang="en-US" altLang="en-US" sz="2800" dirty="0"/>
              <a:t> over finite </a:t>
            </a:r>
            <a:r>
              <a:rPr lang="en-US" altLang="en-US" sz="2800" dirty="0">
                <a:latin typeface="Symbol" panose="05050102010706020507" pitchFamily="18" charset="2"/>
              </a:rPr>
              <a:t>S</a:t>
            </a:r>
            <a:r>
              <a:rPr lang="en-US" altLang="en-US" sz="2800" dirty="0"/>
              <a:t> are the strings over the alphabet </a:t>
            </a:r>
            <a:r>
              <a:rPr lang="en-US" altLang="en-US" sz="2800" dirty="0">
                <a:latin typeface="Symbol" panose="05050102010706020507" pitchFamily="18" charset="2"/>
              </a:rPr>
              <a:t>S</a:t>
            </a:r>
            <a:r>
              <a:rPr lang="en-US" altLang="en-US" sz="2800" dirty="0"/>
              <a:t> + { ), (, |, *} such that:</a:t>
            </a:r>
          </a:p>
          <a:p>
            <a:pPr marL="609600" indent="-609600" eaLnBrk="1" hangingPunct="1">
              <a:buNone/>
            </a:pPr>
            <a:r>
              <a:rPr lang="en-US" altLang="en-US" sz="2400" dirty="0" smtClean="0"/>
              <a:t>    </a:t>
            </a:r>
            <a:endParaRPr lang="en-US" altLang="en-US" sz="2400" dirty="0"/>
          </a:p>
          <a:p>
            <a:pPr marL="609600" indent="-609600" eaLnBrk="1" hangingPunct="1"/>
            <a:r>
              <a:rPr lang="en-US" altLang="en-US" sz="2400" dirty="0"/>
              <a:t> Empty string </a:t>
            </a:r>
            <a:r>
              <a:rPr lang="en-US" altLang="en-US" sz="2400" dirty="0" smtClean="0">
                <a:sym typeface="Symbol" panose="05050102010706020507" pitchFamily="18" charset="2"/>
              </a:rPr>
              <a:t></a:t>
            </a:r>
            <a:r>
              <a:rPr lang="en-US" altLang="en-US" sz="2400" dirty="0" smtClean="0">
                <a:latin typeface="Symbol" panose="05050102010706020507" pitchFamily="18" charset="2"/>
              </a:rPr>
              <a:t> </a:t>
            </a:r>
            <a:r>
              <a:rPr lang="en-US" altLang="en-US" sz="2400" dirty="0"/>
              <a:t>is a regular expression denoting </a:t>
            </a:r>
            <a:r>
              <a:rPr lang="en-US" altLang="en-US" sz="2400" dirty="0">
                <a:latin typeface="Symbol" panose="05050102010706020507" pitchFamily="18" charset="2"/>
              </a:rPr>
              <a:t> </a:t>
            </a:r>
            <a:r>
              <a:rPr lang="en-US" altLang="en-US" sz="2400" dirty="0" smtClean="0"/>
              <a:t>{</a:t>
            </a:r>
            <a:r>
              <a:rPr lang="en-US" altLang="en-US" sz="2400" dirty="0" smtClean="0">
                <a:sym typeface="Symbol" panose="05050102010706020507" pitchFamily="18" charset="2"/>
              </a:rPr>
              <a:t></a:t>
            </a:r>
            <a:r>
              <a:rPr lang="en-US" altLang="en-US" sz="2400" dirty="0" smtClean="0"/>
              <a:t>} </a:t>
            </a:r>
            <a:endParaRPr lang="en-US" altLang="en-US" sz="2400" dirty="0"/>
          </a:p>
          <a:p>
            <a:pPr marL="609600" indent="-609600" eaLnBrk="1" hangingPunct="1"/>
            <a:endParaRPr lang="en-US" altLang="en-US" sz="2400" i="1" dirty="0"/>
          </a:p>
          <a:p>
            <a:pPr marL="609600" indent="-609600" eaLnBrk="1" hangingPunct="1"/>
            <a:r>
              <a:rPr lang="en-US" altLang="en-US" sz="2400" i="1" dirty="0"/>
              <a:t>a</a:t>
            </a:r>
            <a:r>
              <a:rPr lang="en-US" altLang="en-US" sz="2400" dirty="0"/>
              <a:t> is a regular expression denoting {</a:t>
            </a:r>
            <a:r>
              <a:rPr lang="en-US" altLang="en-US" sz="2400" i="1" dirty="0"/>
              <a:t>a</a:t>
            </a:r>
            <a:r>
              <a:rPr lang="en-US" altLang="en-US" sz="2400" dirty="0"/>
              <a:t> } for any </a:t>
            </a:r>
            <a:r>
              <a:rPr lang="en-US" altLang="en-US" sz="2400" i="1" dirty="0"/>
              <a:t>a</a:t>
            </a:r>
            <a:r>
              <a:rPr lang="en-US" altLang="en-US" sz="2400" dirty="0"/>
              <a:t> in </a:t>
            </a:r>
            <a:r>
              <a:rPr lang="en-US" altLang="en-US" sz="2800" dirty="0">
                <a:latin typeface="Symbol" panose="05050102010706020507" pitchFamily="18" charset="2"/>
              </a:rPr>
              <a:t>S</a:t>
            </a:r>
            <a:endParaRPr lang="en-US" altLang="en-US" sz="2400" dirty="0"/>
          </a:p>
          <a:p>
            <a:pPr marL="609600" indent="-609600" eaLnBrk="1" hangingPunct="1">
              <a:buNone/>
            </a:pPr>
            <a:endParaRPr lang="en-US" altLang="en-US" sz="2400" dirty="0"/>
          </a:p>
          <a:p>
            <a:pPr marL="609600" indent="-609600" eaLnBrk="1" hangingPunct="1">
              <a:buNone/>
            </a:pPr>
            <a:endParaRPr lang="en-US" altLang="en-US" sz="2400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3581400" y="44196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3581400" y="54864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3962400" y="464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3962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Rectangle 10"/>
          <p:cNvSpPr>
            <a:spLocks noChangeArrowheads="1"/>
          </p:cNvSpPr>
          <p:nvPr/>
        </p:nvSpPr>
        <p:spPr bwMode="auto">
          <a:xfrm>
            <a:off x="4097059" y="426720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endParaRPr lang="en-US" altLang="en-US" sz="2400" dirty="0">
              <a:latin typeface="Symbol" panose="05050102010706020507" pitchFamily="18" charset="2"/>
            </a:endParaRPr>
          </a:p>
        </p:txBody>
      </p:sp>
      <p:sp>
        <p:nvSpPr>
          <p:cNvPr id="47116" name="Rectangle 11"/>
          <p:cNvSpPr>
            <a:spLocks noChangeArrowheads="1"/>
          </p:cNvSpPr>
          <p:nvPr/>
        </p:nvSpPr>
        <p:spPr bwMode="auto">
          <a:xfrm>
            <a:off x="4038600" y="525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a</a:t>
            </a:r>
          </a:p>
        </p:txBody>
      </p:sp>
      <p:sp>
        <p:nvSpPr>
          <p:cNvPr id="47117" name="Oval 12"/>
          <p:cNvSpPr>
            <a:spLocks noChangeArrowheads="1"/>
          </p:cNvSpPr>
          <p:nvPr/>
        </p:nvSpPr>
        <p:spPr bwMode="auto">
          <a:xfrm>
            <a:off x="47244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7118" name="Oval 13"/>
          <p:cNvSpPr>
            <a:spLocks noChangeArrowheads="1"/>
          </p:cNvSpPr>
          <p:nvPr/>
        </p:nvSpPr>
        <p:spPr bwMode="auto">
          <a:xfrm>
            <a:off x="47244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7202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Languages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 smtClean="0"/>
              <a:t>Language</a:t>
            </a:r>
            <a:r>
              <a:rPr lang="en-US" altLang="en-US" sz="3600" dirty="0" smtClean="0"/>
              <a:t> – a set of strings over a fixed alphabet </a:t>
            </a:r>
          </a:p>
          <a:p>
            <a:pPr lvl="1" eaLnBrk="1" hangingPunct="1"/>
            <a:r>
              <a:rPr lang="en-US" altLang="en-US" sz="3200" dirty="0" smtClean="0"/>
              <a:t>can be { } (aka </a:t>
            </a:r>
            <a:r>
              <a:rPr lang="en-US" altLang="en-US" dirty="0" smtClean="0"/>
              <a:t>Ø)</a:t>
            </a:r>
            <a:r>
              <a:rPr lang="en-US" altLang="en-US" sz="3200" dirty="0" smtClean="0"/>
              <a:t>, the empty language.</a:t>
            </a:r>
          </a:p>
          <a:p>
            <a:pPr lvl="1" eaLnBrk="1" hangingPunct="1"/>
            <a:r>
              <a:rPr lang="en-US" altLang="en-US" sz="3200" dirty="0" smtClean="0"/>
              <a:t>{} ≠ {</a:t>
            </a:r>
            <a:r>
              <a:rPr lang="en-US" altLang="en-US" sz="3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3200" dirty="0" smtClean="0"/>
              <a:t>}  </a:t>
            </a:r>
            <a:r>
              <a:rPr lang="en-US" altLang="en-US" sz="3200" b="1" i="1" dirty="0" smtClean="0"/>
              <a:t>different languages</a:t>
            </a:r>
            <a:r>
              <a:rPr lang="en-US" altLang="en-US" sz="3200" dirty="0" smtClean="0"/>
              <a:t>!</a:t>
            </a:r>
          </a:p>
          <a:p>
            <a:pPr lvl="1" eaLnBrk="1" hangingPunct="1"/>
            <a:r>
              <a:rPr lang="en-US" altLang="en-US" sz="3200" i="1" dirty="0" smtClean="0"/>
              <a:t>e.g</a:t>
            </a:r>
            <a:r>
              <a:rPr lang="en-US" altLang="en-US" sz="3200" dirty="0" smtClean="0"/>
              <a:t>. set of all palindromes over {0,1},</a:t>
            </a:r>
          </a:p>
          <a:p>
            <a:pPr lvl="1" eaLnBrk="1" hangingPunct="1"/>
            <a:r>
              <a:rPr lang="en-US" altLang="en-US" sz="3200" dirty="0" smtClean="0"/>
              <a:t>Set of all strings over {0,1}</a:t>
            </a:r>
            <a:br>
              <a:rPr lang="en-US" altLang="en-US" sz="3200" dirty="0" smtClean="0"/>
            </a:br>
            <a:r>
              <a:rPr lang="en-US" altLang="en-US" sz="3200" dirty="0" smtClean="0"/>
              <a:t> 	= </a:t>
            </a:r>
            <a:r>
              <a:rPr lang="en-US" altLang="en-US" sz="3000" dirty="0" smtClean="0"/>
              <a:t>{</a:t>
            </a:r>
            <a:r>
              <a:rPr lang="en-US" altLang="en-US" sz="3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3000" dirty="0" smtClean="0">
                <a:latin typeface="Symbol" panose="05050102010706020507" pitchFamily="18" charset="2"/>
              </a:rPr>
              <a:t>, 0, 1, 00, 01, 10, 11, 000, 001, 010, 011, 100, 101, ... }</a:t>
            </a:r>
            <a:endParaRPr lang="en-US" altLang="en-US" sz="3000" dirty="0" smtClean="0"/>
          </a:p>
          <a:p>
            <a:pPr lvl="1"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1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102870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Converting Regular Expressions to NFAs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9525000" cy="4114800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altLang="en-US" sz="2400" dirty="0"/>
              <a:t>If P and Q are regular expressions with NFAs</a:t>
            </a:r>
            <a:r>
              <a:rPr lang="en-US" altLang="en-US" sz="2400" dirty="0">
                <a:latin typeface="Symbol" panose="05050102010706020507" pitchFamily="18" charset="2"/>
              </a:rPr>
              <a:t> </a:t>
            </a:r>
            <a:r>
              <a:rPr lang="en-US" altLang="en-US" sz="2400" dirty="0"/>
              <a:t>N</a:t>
            </a:r>
            <a:r>
              <a:rPr lang="en-US" altLang="en-US" sz="2400" baseline="-25000" dirty="0"/>
              <a:t>p</a:t>
            </a:r>
            <a:r>
              <a:rPr lang="en-US" altLang="en-US" sz="2400" dirty="0"/>
              <a:t>, N</a:t>
            </a:r>
            <a:r>
              <a:rPr lang="en-US" altLang="en-US" sz="2400" baseline="-25000" dirty="0"/>
              <a:t>q</a:t>
            </a:r>
            <a:r>
              <a:rPr lang="en-US" altLang="en-US" sz="2400" dirty="0"/>
              <a:t>:</a:t>
            </a:r>
          </a:p>
          <a:p>
            <a:pPr marL="990600" lvl="1" indent="-533400" eaLnBrk="1" hangingPunct="1">
              <a:buNone/>
            </a:pPr>
            <a:r>
              <a:rPr lang="en-US" altLang="en-US" sz="2400" dirty="0"/>
              <a:t>P | Q (union)</a:t>
            </a:r>
          </a:p>
          <a:p>
            <a:pPr marL="990600" lvl="1" indent="-533400" eaLnBrk="1" hangingPunct="1">
              <a:buNone/>
            </a:pPr>
            <a:endParaRPr lang="en-US" altLang="en-US" sz="2400" dirty="0"/>
          </a:p>
          <a:p>
            <a:pPr marL="990600" lvl="1" indent="-533400" eaLnBrk="1" hangingPunct="1">
              <a:buNone/>
            </a:pPr>
            <a:endParaRPr lang="en-US" altLang="en-US" sz="2400" dirty="0"/>
          </a:p>
          <a:p>
            <a:pPr marL="990600" lvl="1" indent="-533400" eaLnBrk="1" hangingPunct="1">
              <a:buNone/>
            </a:pPr>
            <a:endParaRPr lang="en-US" altLang="en-US" sz="2400" dirty="0"/>
          </a:p>
          <a:p>
            <a:pPr marL="990600" lvl="1" indent="-533400" eaLnBrk="1" hangingPunct="1">
              <a:buNone/>
            </a:pPr>
            <a:endParaRPr lang="en-US" altLang="en-US" sz="2400" dirty="0"/>
          </a:p>
          <a:p>
            <a:pPr marL="990600" lvl="1" indent="-533400" eaLnBrk="1" hangingPunct="1">
              <a:buNone/>
            </a:pPr>
            <a:r>
              <a:rPr lang="en-US" altLang="en-US" sz="2400" dirty="0"/>
              <a:t>PQ (concatenation)</a:t>
            </a:r>
          </a:p>
          <a:p>
            <a:pPr marL="990600" lvl="1" indent="-533400" eaLnBrk="1" hangingPunct="1">
              <a:buNone/>
            </a:pPr>
            <a:endParaRPr lang="en-US" altLang="en-US" sz="2000" dirty="0"/>
          </a:p>
        </p:txBody>
      </p:sp>
      <p:sp>
        <p:nvSpPr>
          <p:cNvPr id="49158" name="Oval 4"/>
          <p:cNvSpPr>
            <a:spLocks noChangeArrowheads="1"/>
          </p:cNvSpPr>
          <p:nvPr/>
        </p:nvSpPr>
        <p:spPr bwMode="auto">
          <a:xfrm>
            <a:off x="4267200" y="29718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4556126" y="2555875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</a:t>
            </a:r>
            <a:r>
              <a:rPr lang="en-US" altLang="en-US" sz="2400" baseline="-25000"/>
              <a:t>p</a:t>
            </a:r>
          </a:p>
        </p:txBody>
      </p:sp>
      <p:sp>
        <p:nvSpPr>
          <p:cNvPr id="49160" name="Oval 7"/>
          <p:cNvSpPr>
            <a:spLocks noChangeArrowheads="1"/>
          </p:cNvSpPr>
          <p:nvPr/>
        </p:nvSpPr>
        <p:spPr bwMode="auto">
          <a:xfrm>
            <a:off x="4343400" y="36576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61" name="Oval 8"/>
          <p:cNvSpPr>
            <a:spLocks noChangeArrowheads="1"/>
          </p:cNvSpPr>
          <p:nvPr/>
        </p:nvSpPr>
        <p:spPr bwMode="auto">
          <a:xfrm>
            <a:off x="3200400" y="5410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62" name="Oval 9"/>
          <p:cNvSpPr>
            <a:spLocks noChangeArrowheads="1"/>
          </p:cNvSpPr>
          <p:nvPr/>
        </p:nvSpPr>
        <p:spPr bwMode="auto">
          <a:xfrm>
            <a:off x="5257800" y="5410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4572001" y="41148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</a:t>
            </a:r>
            <a:r>
              <a:rPr lang="en-US" altLang="en-US" sz="2400" baseline="-25000"/>
              <a:t>q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562601" y="49530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</a:t>
            </a:r>
            <a:r>
              <a:rPr lang="en-US" altLang="en-US" sz="2400" baseline="-25000"/>
              <a:t>q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3505201" y="49530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</a:t>
            </a:r>
            <a:r>
              <a:rPr lang="en-US" altLang="en-US" sz="2400" baseline="-25000"/>
              <a:t>p</a:t>
            </a:r>
          </a:p>
        </p:txBody>
      </p:sp>
      <p:sp>
        <p:nvSpPr>
          <p:cNvPr id="49166" name="Oval 13"/>
          <p:cNvSpPr>
            <a:spLocks noChangeArrowheads="1"/>
          </p:cNvSpPr>
          <p:nvPr/>
        </p:nvSpPr>
        <p:spPr bwMode="auto">
          <a:xfrm>
            <a:off x="4038600" y="5638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67" name="Oval 14"/>
          <p:cNvSpPr>
            <a:spLocks noChangeArrowheads="1"/>
          </p:cNvSpPr>
          <p:nvPr/>
        </p:nvSpPr>
        <p:spPr bwMode="auto">
          <a:xfrm>
            <a:off x="3352800" y="5638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68" name="Oval 15"/>
          <p:cNvSpPr>
            <a:spLocks noChangeArrowheads="1"/>
          </p:cNvSpPr>
          <p:nvPr/>
        </p:nvSpPr>
        <p:spPr bwMode="auto">
          <a:xfrm>
            <a:off x="6096000" y="5562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69" name="Oval 16"/>
          <p:cNvSpPr>
            <a:spLocks noChangeArrowheads="1"/>
          </p:cNvSpPr>
          <p:nvPr/>
        </p:nvSpPr>
        <p:spPr bwMode="auto">
          <a:xfrm>
            <a:off x="5410200" y="5638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70" name="Oval 17"/>
          <p:cNvSpPr>
            <a:spLocks noChangeArrowheads="1"/>
          </p:cNvSpPr>
          <p:nvPr/>
        </p:nvSpPr>
        <p:spPr bwMode="auto">
          <a:xfrm>
            <a:off x="4343400" y="3124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71" name="Oval 18"/>
          <p:cNvSpPr>
            <a:spLocks noChangeArrowheads="1"/>
          </p:cNvSpPr>
          <p:nvPr/>
        </p:nvSpPr>
        <p:spPr bwMode="auto">
          <a:xfrm>
            <a:off x="5181600" y="3886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72" name="Oval 19"/>
          <p:cNvSpPr>
            <a:spLocks noChangeArrowheads="1"/>
          </p:cNvSpPr>
          <p:nvPr/>
        </p:nvSpPr>
        <p:spPr bwMode="auto">
          <a:xfrm>
            <a:off x="4419600" y="3886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73" name="Oval 20"/>
          <p:cNvSpPr>
            <a:spLocks noChangeArrowheads="1"/>
          </p:cNvSpPr>
          <p:nvPr/>
        </p:nvSpPr>
        <p:spPr bwMode="auto">
          <a:xfrm>
            <a:off x="5105400" y="3124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74" name="Oval 21"/>
          <p:cNvSpPr>
            <a:spLocks noChangeArrowheads="1"/>
          </p:cNvSpPr>
          <p:nvPr/>
        </p:nvSpPr>
        <p:spPr bwMode="auto">
          <a:xfrm>
            <a:off x="3352800" y="3352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75" name="Oval 22"/>
          <p:cNvSpPr>
            <a:spLocks noChangeArrowheads="1"/>
          </p:cNvSpPr>
          <p:nvPr/>
        </p:nvSpPr>
        <p:spPr bwMode="auto">
          <a:xfrm>
            <a:off x="62484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76" name="Oval 23"/>
          <p:cNvSpPr>
            <a:spLocks noChangeArrowheads="1"/>
          </p:cNvSpPr>
          <p:nvPr/>
        </p:nvSpPr>
        <p:spPr bwMode="auto">
          <a:xfrm>
            <a:off x="70104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77" name="Oval 24"/>
          <p:cNvSpPr>
            <a:spLocks noChangeArrowheads="1"/>
          </p:cNvSpPr>
          <p:nvPr/>
        </p:nvSpPr>
        <p:spPr bwMode="auto">
          <a:xfrm>
            <a:off x="2362200" y="54864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2819400" y="571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Line 28"/>
          <p:cNvSpPr>
            <a:spLocks noChangeShapeType="1"/>
          </p:cNvSpPr>
          <p:nvPr/>
        </p:nvSpPr>
        <p:spPr bwMode="auto">
          <a:xfrm>
            <a:off x="6248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Line 30"/>
          <p:cNvSpPr>
            <a:spLocks noChangeShapeType="1"/>
          </p:cNvSpPr>
          <p:nvPr/>
        </p:nvSpPr>
        <p:spPr bwMode="auto">
          <a:xfrm>
            <a:off x="4191000" y="5715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Line 31"/>
          <p:cNvSpPr>
            <a:spLocks noChangeShapeType="1"/>
          </p:cNvSpPr>
          <p:nvPr/>
        </p:nvSpPr>
        <p:spPr bwMode="auto">
          <a:xfrm flipV="1">
            <a:off x="3733800" y="3276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Line 32"/>
          <p:cNvSpPr>
            <a:spLocks noChangeShapeType="1"/>
          </p:cNvSpPr>
          <p:nvPr/>
        </p:nvSpPr>
        <p:spPr bwMode="auto">
          <a:xfrm>
            <a:off x="3657600" y="3657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33"/>
          <p:cNvSpPr>
            <a:spLocks noChangeShapeType="1"/>
          </p:cNvSpPr>
          <p:nvPr/>
        </p:nvSpPr>
        <p:spPr bwMode="auto">
          <a:xfrm flipV="1">
            <a:off x="5334000" y="36576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Line 34"/>
          <p:cNvSpPr>
            <a:spLocks noChangeShapeType="1"/>
          </p:cNvSpPr>
          <p:nvPr/>
        </p:nvSpPr>
        <p:spPr bwMode="auto">
          <a:xfrm>
            <a:off x="5181600" y="3276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Text Box 37"/>
          <p:cNvSpPr txBox="1">
            <a:spLocks noChangeArrowheads="1"/>
          </p:cNvSpPr>
          <p:nvPr/>
        </p:nvSpPr>
        <p:spPr bwMode="auto">
          <a:xfrm>
            <a:off x="3776384" y="300672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</a:t>
            </a:r>
            <a:endParaRPr lang="en-US" altLang="en-US" sz="2400" dirty="0">
              <a:latin typeface="Symbol" panose="05050102010706020507" pitchFamily="18" charset="2"/>
            </a:endParaRPr>
          </a:p>
        </p:txBody>
      </p:sp>
      <p:sp>
        <p:nvSpPr>
          <p:cNvPr id="49186" name="Text Box 38"/>
          <p:cNvSpPr txBox="1">
            <a:spLocks noChangeArrowheads="1"/>
          </p:cNvSpPr>
          <p:nvPr/>
        </p:nvSpPr>
        <p:spPr bwMode="auto">
          <a:xfrm>
            <a:off x="3868459" y="373380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</a:t>
            </a:r>
            <a:endParaRPr lang="en-US" altLang="en-US" sz="2400" dirty="0">
              <a:latin typeface="Symbol" panose="05050102010706020507" pitchFamily="18" charset="2"/>
            </a:endParaRPr>
          </a:p>
        </p:txBody>
      </p:sp>
      <p:sp>
        <p:nvSpPr>
          <p:cNvPr id="49187" name="Text Box 39"/>
          <p:cNvSpPr txBox="1">
            <a:spLocks noChangeArrowheads="1"/>
          </p:cNvSpPr>
          <p:nvPr/>
        </p:nvSpPr>
        <p:spPr bwMode="auto">
          <a:xfrm>
            <a:off x="5638800" y="37338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</a:t>
            </a:r>
            <a:endParaRPr lang="en-US" altLang="en-US" sz="2400" dirty="0">
              <a:latin typeface="Symbol" panose="05050102010706020507" pitchFamily="18" charset="2"/>
            </a:endParaRPr>
          </a:p>
        </p:txBody>
      </p:sp>
      <p:sp>
        <p:nvSpPr>
          <p:cNvPr id="49188" name="Text Box 40"/>
          <p:cNvSpPr txBox="1">
            <a:spLocks noChangeArrowheads="1"/>
          </p:cNvSpPr>
          <p:nvPr/>
        </p:nvSpPr>
        <p:spPr bwMode="auto">
          <a:xfrm>
            <a:off x="5605185" y="297180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</a:t>
            </a:r>
            <a:endParaRPr lang="en-US" altLang="en-US" sz="2400" dirty="0">
              <a:latin typeface="Symbol" panose="05050102010706020507" pitchFamily="18" charset="2"/>
            </a:endParaRPr>
          </a:p>
        </p:txBody>
      </p:sp>
      <p:sp>
        <p:nvSpPr>
          <p:cNvPr id="49189" name="Text Box 41"/>
          <p:cNvSpPr txBox="1">
            <a:spLocks noChangeArrowheads="1"/>
          </p:cNvSpPr>
          <p:nvPr/>
        </p:nvSpPr>
        <p:spPr bwMode="auto">
          <a:xfrm>
            <a:off x="6383059" y="525780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</a:t>
            </a:r>
            <a:endParaRPr lang="en-US" altLang="en-US" sz="2400" dirty="0">
              <a:latin typeface="Symbol" panose="05050102010706020507" pitchFamily="18" charset="2"/>
            </a:endParaRPr>
          </a:p>
        </p:txBody>
      </p:sp>
      <p:sp>
        <p:nvSpPr>
          <p:cNvPr id="49190" name="Text Box 42"/>
          <p:cNvSpPr txBox="1">
            <a:spLocks noChangeArrowheads="1"/>
          </p:cNvSpPr>
          <p:nvPr/>
        </p:nvSpPr>
        <p:spPr bwMode="auto">
          <a:xfrm>
            <a:off x="4630459" y="533400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</a:t>
            </a:r>
            <a:endParaRPr lang="en-US" altLang="en-US" sz="2400" dirty="0">
              <a:latin typeface="Symbol" panose="05050102010706020507" pitchFamily="18" charset="2"/>
            </a:endParaRPr>
          </a:p>
        </p:txBody>
      </p:sp>
      <p:sp>
        <p:nvSpPr>
          <p:cNvPr id="49191" name="Text Box 43"/>
          <p:cNvSpPr txBox="1">
            <a:spLocks noChangeArrowheads="1"/>
          </p:cNvSpPr>
          <p:nvPr/>
        </p:nvSpPr>
        <p:spPr bwMode="auto">
          <a:xfrm>
            <a:off x="2801659" y="533400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</a:t>
            </a:r>
            <a:endParaRPr lang="en-US" altLang="en-US" sz="2400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2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104394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Converting Regular Expressions to NFAs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8915400" cy="4114800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altLang="en-US" sz="2400" dirty="0"/>
              <a:t>If Q is a regular expression with NFA N</a:t>
            </a:r>
            <a:r>
              <a:rPr lang="en-US" altLang="en-US" sz="2400" baseline="-25000" dirty="0"/>
              <a:t>q</a:t>
            </a:r>
            <a:r>
              <a:rPr lang="en-US" altLang="en-US" sz="2400" dirty="0"/>
              <a:t>:</a:t>
            </a:r>
          </a:p>
          <a:p>
            <a:pPr marL="990600" lvl="1" indent="-533400" eaLnBrk="1" hangingPunct="1">
              <a:buNone/>
            </a:pPr>
            <a:r>
              <a:rPr lang="en-US" altLang="en-US" sz="2400" dirty="0"/>
              <a:t>Q* (closure)</a:t>
            </a:r>
          </a:p>
          <a:p>
            <a:pPr marL="990600" lvl="1" indent="-533400" eaLnBrk="1" hangingPunct="1">
              <a:buNone/>
            </a:pPr>
            <a:endParaRPr lang="en-US" altLang="en-US" sz="2400" dirty="0"/>
          </a:p>
          <a:p>
            <a:pPr marL="990600" lvl="1" indent="-533400" eaLnBrk="1" hangingPunct="1">
              <a:buNone/>
            </a:pPr>
            <a:endParaRPr lang="en-US" altLang="en-US" sz="2400" dirty="0"/>
          </a:p>
          <a:p>
            <a:pPr marL="990600" lvl="1" indent="-533400" eaLnBrk="1" hangingPunct="1">
              <a:buNone/>
            </a:pPr>
            <a:endParaRPr lang="en-US" altLang="en-US" sz="2400" dirty="0"/>
          </a:p>
          <a:p>
            <a:pPr marL="990600" lvl="1" indent="-533400" eaLnBrk="1" hangingPunct="1">
              <a:buNone/>
            </a:pPr>
            <a:endParaRPr lang="en-US" altLang="en-US" sz="2400" dirty="0"/>
          </a:p>
          <a:p>
            <a:pPr marL="990600" lvl="1" indent="-533400" eaLnBrk="1" hangingPunct="1">
              <a:buNone/>
            </a:pPr>
            <a:endParaRPr lang="en-US" altLang="en-US" sz="2000" dirty="0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4343400" y="32766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07" name="Text Box 9"/>
          <p:cNvSpPr txBox="1">
            <a:spLocks noChangeArrowheads="1"/>
          </p:cNvSpPr>
          <p:nvPr/>
        </p:nvSpPr>
        <p:spPr bwMode="auto">
          <a:xfrm>
            <a:off x="5029201" y="29718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</a:t>
            </a:r>
            <a:r>
              <a:rPr lang="en-US" altLang="en-US" sz="2400" baseline="-25000"/>
              <a:t>q</a:t>
            </a:r>
          </a:p>
        </p:txBody>
      </p:sp>
      <p:sp>
        <p:nvSpPr>
          <p:cNvPr id="51208" name="Oval 17"/>
          <p:cNvSpPr>
            <a:spLocks noChangeArrowheads="1"/>
          </p:cNvSpPr>
          <p:nvPr/>
        </p:nvSpPr>
        <p:spPr bwMode="auto">
          <a:xfrm>
            <a:off x="5105400" y="3429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09" name="Oval 18"/>
          <p:cNvSpPr>
            <a:spLocks noChangeArrowheads="1"/>
          </p:cNvSpPr>
          <p:nvPr/>
        </p:nvSpPr>
        <p:spPr bwMode="auto">
          <a:xfrm>
            <a:off x="4419600" y="3429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10" name="Oval 20"/>
          <p:cNvSpPr>
            <a:spLocks noChangeArrowheads="1"/>
          </p:cNvSpPr>
          <p:nvPr/>
        </p:nvSpPr>
        <p:spPr bwMode="auto">
          <a:xfrm>
            <a:off x="3352800" y="3352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11" name="Oval 21"/>
          <p:cNvSpPr>
            <a:spLocks noChangeArrowheads="1"/>
          </p:cNvSpPr>
          <p:nvPr/>
        </p:nvSpPr>
        <p:spPr bwMode="auto">
          <a:xfrm>
            <a:off x="62484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12" name="Text Box 32"/>
          <p:cNvSpPr txBox="1">
            <a:spLocks noChangeArrowheads="1"/>
          </p:cNvSpPr>
          <p:nvPr/>
        </p:nvSpPr>
        <p:spPr bwMode="auto">
          <a:xfrm>
            <a:off x="3868459" y="312420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</a:t>
            </a:r>
            <a:endParaRPr lang="en-US" altLang="en-US" sz="2400" dirty="0">
              <a:latin typeface="Symbol" panose="05050102010706020507" pitchFamily="18" charset="2"/>
            </a:endParaRPr>
          </a:p>
        </p:txBody>
      </p:sp>
      <p:sp>
        <p:nvSpPr>
          <p:cNvPr id="51213" name="Text Box 33"/>
          <p:cNvSpPr txBox="1">
            <a:spLocks noChangeArrowheads="1"/>
          </p:cNvSpPr>
          <p:nvPr/>
        </p:nvSpPr>
        <p:spPr bwMode="auto">
          <a:xfrm>
            <a:off x="5562600" y="3124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</a:t>
            </a:r>
            <a:endParaRPr lang="en-US" altLang="en-US" sz="2400" dirty="0">
              <a:latin typeface="Symbol" panose="05050102010706020507" pitchFamily="18" charset="2"/>
            </a:endParaRPr>
          </a:p>
        </p:txBody>
      </p:sp>
      <p:sp>
        <p:nvSpPr>
          <p:cNvPr id="51214" name="Text Box 36"/>
          <p:cNvSpPr txBox="1">
            <a:spLocks noChangeArrowheads="1"/>
          </p:cNvSpPr>
          <p:nvPr/>
        </p:nvSpPr>
        <p:spPr bwMode="auto">
          <a:xfrm>
            <a:off x="4896787" y="373380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ym typeface="Symbol" panose="05050102010706020507" pitchFamily="18" charset="2"/>
              </a:rPr>
              <a:t> </a:t>
            </a:r>
            <a:endParaRPr lang="en-US" altLang="en-US" sz="2400" dirty="0">
              <a:latin typeface="Symbol" panose="05050102010706020507" pitchFamily="18" charset="2"/>
            </a:endParaRPr>
          </a:p>
        </p:txBody>
      </p:sp>
      <p:sp>
        <p:nvSpPr>
          <p:cNvPr id="51215" name="Text Box 37"/>
          <p:cNvSpPr txBox="1">
            <a:spLocks noChangeArrowheads="1"/>
          </p:cNvSpPr>
          <p:nvPr/>
        </p:nvSpPr>
        <p:spPr bwMode="auto">
          <a:xfrm>
            <a:off x="4630459" y="259080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</a:t>
            </a:r>
            <a:endParaRPr lang="en-US" altLang="en-US" sz="2400" dirty="0">
              <a:latin typeface="Symbol" panose="05050102010706020507" pitchFamily="18" charset="2"/>
            </a:endParaRPr>
          </a:p>
        </p:txBody>
      </p:sp>
      <p:sp>
        <p:nvSpPr>
          <p:cNvPr id="51216" name="Line 39"/>
          <p:cNvSpPr>
            <a:spLocks noChangeShapeType="1"/>
          </p:cNvSpPr>
          <p:nvPr/>
        </p:nvSpPr>
        <p:spPr bwMode="auto">
          <a:xfrm>
            <a:off x="52578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Line 41"/>
          <p:cNvSpPr>
            <a:spLocks noChangeShapeType="1"/>
          </p:cNvSpPr>
          <p:nvPr/>
        </p:nvSpPr>
        <p:spPr bwMode="auto">
          <a:xfrm>
            <a:off x="37338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Freeform 42"/>
          <p:cNvSpPr>
            <a:spLocks/>
          </p:cNvSpPr>
          <p:nvPr/>
        </p:nvSpPr>
        <p:spPr bwMode="auto">
          <a:xfrm>
            <a:off x="3657600" y="2971800"/>
            <a:ext cx="2667000" cy="381000"/>
          </a:xfrm>
          <a:custGeom>
            <a:avLst/>
            <a:gdLst>
              <a:gd name="T0" fmla="*/ 0 w 1680"/>
              <a:gd name="T1" fmla="*/ 2147483646 h 240"/>
              <a:gd name="T2" fmla="*/ 2147483646 w 1680"/>
              <a:gd name="T3" fmla="*/ 0 h 240"/>
              <a:gd name="T4" fmla="*/ 2147483646 w 1680"/>
              <a:gd name="T5" fmla="*/ 2147483646 h 240"/>
              <a:gd name="T6" fmla="*/ 0 60000 65536"/>
              <a:gd name="T7" fmla="*/ 0 60000 65536"/>
              <a:gd name="T8" fmla="*/ 0 60000 65536"/>
              <a:gd name="T9" fmla="*/ 0 w 1680"/>
              <a:gd name="T10" fmla="*/ 0 h 240"/>
              <a:gd name="T11" fmla="*/ 1680 w 168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240">
                <a:moveTo>
                  <a:pt x="0" y="240"/>
                </a:moveTo>
                <a:cubicBezTo>
                  <a:pt x="244" y="120"/>
                  <a:pt x="488" y="0"/>
                  <a:pt x="768" y="0"/>
                </a:cubicBezTo>
                <a:cubicBezTo>
                  <a:pt x="1048" y="0"/>
                  <a:pt x="1364" y="120"/>
                  <a:pt x="168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Freeform 44"/>
          <p:cNvSpPr>
            <a:spLocks/>
          </p:cNvSpPr>
          <p:nvPr/>
        </p:nvSpPr>
        <p:spPr bwMode="auto">
          <a:xfrm>
            <a:off x="4495800" y="3581400"/>
            <a:ext cx="685800" cy="609600"/>
          </a:xfrm>
          <a:custGeom>
            <a:avLst/>
            <a:gdLst>
              <a:gd name="T0" fmla="*/ 2147483646 w 432"/>
              <a:gd name="T1" fmla="*/ 0 h 384"/>
              <a:gd name="T2" fmla="*/ 2147483646 w 432"/>
              <a:gd name="T3" fmla="*/ 2147483646 h 384"/>
              <a:gd name="T4" fmla="*/ 0 w 432"/>
              <a:gd name="T5" fmla="*/ 0 h 384"/>
              <a:gd name="T6" fmla="*/ 0 60000 65536"/>
              <a:gd name="T7" fmla="*/ 0 60000 65536"/>
              <a:gd name="T8" fmla="*/ 0 60000 65536"/>
              <a:gd name="T9" fmla="*/ 0 w 432"/>
              <a:gd name="T10" fmla="*/ 0 h 384"/>
              <a:gd name="T11" fmla="*/ 432 w 43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384">
                <a:moveTo>
                  <a:pt x="432" y="0"/>
                </a:moveTo>
                <a:cubicBezTo>
                  <a:pt x="372" y="192"/>
                  <a:pt x="312" y="384"/>
                  <a:pt x="240" y="384"/>
                </a:cubicBezTo>
                <a:cubicBezTo>
                  <a:pt x="168" y="384"/>
                  <a:pt x="40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8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en-US" sz="3200" smtClean="0"/>
              <a:t>Example (ab* | a*b)*</a:t>
            </a: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2798658" y="2022475"/>
            <a:ext cx="4812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/>
              <a:t>ab*</a:t>
            </a:r>
          </a:p>
        </p:txBody>
      </p:sp>
      <p:sp>
        <p:nvSpPr>
          <p:cNvPr id="53254" name="Oval 4"/>
          <p:cNvSpPr>
            <a:spLocks noChangeArrowheads="1"/>
          </p:cNvSpPr>
          <p:nvPr/>
        </p:nvSpPr>
        <p:spPr bwMode="auto">
          <a:xfrm>
            <a:off x="3581400" y="21336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53255" name="Oval 5"/>
          <p:cNvSpPr>
            <a:spLocks noChangeArrowheads="1"/>
          </p:cNvSpPr>
          <p:nvPr/>
        </p:nvSpPr>
        <p:spPr bwMode="auto">
          <a:xfrm>
            <a:off x="70104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/>
              <a:t>4</a:t>
            </a:r>
          </a:p>
        </p:txBody>
      </p:sp>
      <p:sp>
        <p:nvSpPr>
          <p:cNvPr id="53256" name="Oval 6"/>
          <p:cNvSpPr>
            <a:spLocks noChangeArrowheads="1"/>
          </p:cNvSpPr>
          <p:nvPr/>
        </p:nvSpPr>
        <p:spPr bwMode="auto">
          <a:xfrm>
            <a:off x="6248400" y="2209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3</a:t>
            </a:r>
          </a:p>
        </p:txBody>
      </p:sp>
      <p:sp>
        <p:nvSpPr>
          <p:cNvPr id="53257" name="Oval 7"/>
          <p:cNvSpPr>
            <a:spLocks noChangeArrowheads="1"/>
          </p:cNvSpPr>
          <p:nvPr/>
        </p:nvSpPr>
        <p:spPr bwMode="auto">
          <a:xfrm>
            <a:off x="4343400" y="2133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/>
              <a:t>2</a:t>
            </a:r>
          </a:p>
        </p:txBody>
      </p:sp>
      <p:sp>
        <p:nvSpPr>
          <p:cNvPr id="53258" name="Text Box 8"/>
          <p:cNvSpPr txBox="1">
            <a:spLocks noChangeArrowheads="1"/>
          </p:cNvSpPr>
          <p:nvPr/>
        </p:nvSpPr>
        <p:spPr bwMode="auto">
          <a:xfrm>
            <a:off x="5557733" y="2133600"/>
            <a:ext cx="4812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a*b</a:t>
            </a:r>
          </a:p>
        </p:txBody>
      </p:sp>
      <p:sp>
        <p:nvSpPr>
          <p:cNvPr id="53259" name="Line 9"/>
          <p:cNvSpPr>
            <a:spLocks noChangeShapeType="1"/>
          </p:cNvSpPr>
          <p:nvPr/>
        </p:nvSpPr>
        <p:spPr bwMode="auto">
          <a:xfrm>
            <a:off x="38862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260" name="Line 10"/>
          <p:cNvSpPr>
            <a:spLocks noChangeShapeType="1"/>
          </p:cNvSpPr>
          <p:nvPr/>
        </p:nvSpPr>
        <p:spPr bwMode="auto">
          <a:xfrm>
            <a:off x="65532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261" name="Text Box 11"/>
          <p:cNvSpPr txBox="1">
            <a:spLocks noChangeArrowheads="1"/>
          </p:cNvSpPr>
          <p:nvPr/>
        </p:nvSpPr>
        <p:spPr bwMode="auto">
          <a:xfrm>
            <a:off x="3961699" y="1981201"/>
            <a:ext cx="2760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/>
              <a:t>a</a:t>
            </a:r>
          </a:p>
        </p:txBody>
      </p:sp>
      <p:sp>
        <p:nvSpPr>
          <p:cNvPr id="53262" name="Text Box 12"/>
          <p:cNvSpPr txBox="1">
            <a:spLocks noChangeArrowheads="1"/>
          </p:cNvSpPr>
          <p:nvPr/>
        </p:nvSpPr>
        <p:spPr bwMode="auto">
          <a:xfrm>
            <a:off x="6536571" y="2043114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</a:t>
            </a:r>
          </a:p>
        </p:txBody>
      </p:sp>
      <p:sp>
        <p:nvSpPr>
          <p:cNvPr id="53263" name="Freeform 15"/>
          <p:cNvSpPr>
            <a:spLocks/>
          </p:cNvSpPr>
          <p:nvPr/>
        </p:nvSpPr>
        <p:spPr bwMode="auto">
          <a:xfrm>
            <a:off x="4292600" y="2362200"/>
            <a:ext cx="406400" cy="355600"/>
          </a:xfrm>
          <a:custGeom>
            <a:avLst/>
            <a:gdLst>
              <a:gd name="T0" fmla="*/ 50800 w 256"/>
              <a:gd name="T1" fmla="*/ 0 h 224"/>
              <a:gd name="T2" fmla="*/ 50800 w 256"/>
              <a:gd name="T3" fmla="*/ 304800 h 224"/>
              <a:gd name="T4" fmla="*/ 355600 w 256"/>
              <a:gd name="T5" fmla="*/ 304800 h 224"/>
              <a:gd name="T6" fmla="*/ 355600 w 256"/>
              <a:gd name="T7" fmla="*/ 0 h 2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6" h="224">
                <a:moveTo>
                  <a:pt x="32" y="0"/>
                </a:moveTo>
                <a:cubicBezTo>
                  <a:pt x="16" y="80"/>
                  <a:pt x="0" y="160"/>
                  <a:pt x="32" y="192"/>
                </a:cubicBezTo>
                <a:cubicBezTo>
                  <a:pt x="64" y="224"/>
                  <a:pt x="192" y="224"/>
                  <a:pt x="224" y="192"/>
                </a:cubicBezTo>
                <a:cubicBezTo>
                  <a:pt x="256" y="160"/>
                  <a:pt x="240" y="80"/>
                  <a:pt x="22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264" name="Freeform 16"/>
          <p:cNvSpPr>
            <a:spLocks/>
          </p:cNvSpPr>
          <p:nvPr/>
        </p:nvSpPr>
        <p:spPr bwMode="auto">
          <a:xfrm>
            <a:off x="6172200" y="2438400"/>
            <a:ext cx="406400" cy="355600"/>
          </a:xfrm>
          <a:custGeom>
            <a:avLst/>
            <a:gdLst>
              <a:gd name="T0" fmla="*/ 50800 w 256"/>
              <a:gd name="T1" fmla="*/ 0 h 224"/>
              <a:gd name="T2" fmla="*/ 50800 w 256"/>
              <a:gd name="T3" fmla="*/ 304800 h 224"/>
              <a:gd name="T4" fmla="*/ 355600 w 256"/>
              <a:gd name="T5" fmla="*/ 304800 h 224"/>
              <a:gd name="T6" fmla="*/ 355600 w 256"/>
              <a:gd name="T7" fmla="*/ 0 h 2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6" h="224">
                <a:moveTo>
                  <a:pt x="32" y="0"/>
                </a:moveTo>
                <a:cubicBezTo>
                  <a:pt x="16" y="80"/>
                  <a:pt x="0" y="160"/>
                  <a:pt x="32" y="192"/>
                </a:cubicBezTo>
                <a:cubicBezTo>
                  <a:pt x="64" y="224"/>
                  <a:pt x="192" y="224"/>
                  <a:pt x="224" y="192"/>
                </a:cubicBezTo>
                <a:cubicBezTo>
                  <a:pt x="256" y="160"/>
                  <a:pt x="240" y="80"/>
                  <a:pt x="22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326771" y="2728914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6231824" y="2728914"/>
            <a:ext cx="2760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2895600" y="3276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2627707" y="1489075"/>
            <a:ext cx="13628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/>
              <a:t>Starting with: </a:t>
            </a:r>
          </a:p>
        </p:txBody>
      </p:sp>
      <p:sp>
        <p:nvSpPr>
          <p:cNvPr id="53269" name="Oval 21"/>
          <p:cNvSpPr>
            <a:spLocks noChangeArrowheads="1"/>
          </p:cNvSpPr>
          <p:nvPr/>
        </p:nvSpPr>
        <p:spPr bwMode="auto">
          <a:xfrm>
            <a:off x="5502275" y="38544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/>
              <a:t>1</a:t>
            </a:r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>
            <a:off x="6264275" y="38544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2</a:t>
            </a: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5807075" y="40068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958774" y="3702051"/>
            <a:ext cx="2760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53273" name="Freeform 25"/>
          <p:cNvSpPr>
            <a:spLocks/>
          </p:cNvSpPr>
          <p:nvPr/>
        </p:nvSpPr>
        <p:spPr bwMode="auto">
          <a:xfrm>
            <a:off x="6213475" y="4083050"/>
            <a:ext cx="406400" cy="355600"/>
          </a:xfrm>
          <a:custGeom>
            <a:avLst/>
            <a:gdLst>
              <a:gd name="T0" fmla="*/ 50800 w 256"/>
              <a:gd name="T1" fmla="*/ 0 h 224"/>
              <a:gd name="T2" fmla="*/ 50800 w 256"/>
              <a:gd name="T3" fmla="*/ 304800 h 224"/>
              <a:gd name="T4" fmla="*/ 355600 w 256"/>
              <a:gd name="T5" fmla="*/ 304800 h 224"/>
              <a:gd name="T6" fmla="*/ 355600 w 256"/>
              <a:gd name="T7" fmla="*/ 0 h 2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6" h="224">
                <a:moveTo>
                  <a:pt x="32" y="0"/>
                </a:moveTo>
                <a:cubicBezTo>
                  <a:pt x="16" y="80"/>
                  <a:pt x="0" y="160"/>
                  <a:pt x="32" y="192"/>
                </a:cubicBezTo>
                <a:cubicBezTo>
                  <a:pt x="64" y="224"/>
                  <a:pt x="192" y="224"/>
                  <a:pt x="224" y="192"/>
                </a:cubicBezTo>
                <a:cubicBezTo>
                  <a:pt x="256" y="160"/>
                  <a:pt x="240" y="80"/>
                  <a:pt x="22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274" name="Oval 26"/>
          <p:cNvSpPr>
            <a:spLocks noChangeArrowheads="1"/>
          </p:cNvSpPr>
          <p:nvPr/>
        </p:nvSpPr>
        <p:spPr bwMode="auto">
          <a:xfrm>
            <a:off x="6264275" y="4921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4</a:t>
            </a:r>
          </a:p>
        </p:txBody>
      </p:sp>
      <p:sp>
        <p:nvSpPr>
          <p:cNvPr id="53275" name="Oval 27"/>
          <p:cNvSpPr>
            <a:spLocks noChangeArrowheads="1"/>
          </p:cNvSpPr>
          <p:nvPr/>
        </p:nvSpPr>
        <p:spPr bwMode="auto">
          <a:xfrm>
            <a:off x="5502275" y="4921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3</a:t>
            </a:r>
          </a:p>
        </p:txBody>
      </p:sp>
      <p:sp>
        <p:nvSpPr>
          <p:cNvPr id="53276" name="Line 28"/>
          <p:cNvSpPr>
            <a:spLocks noChangeShapeType="1"/>
          </p:cNvSpPr>
          <p:nvPr/>
        </p:nvSpPr>
        <p:spPr bwMode="auto">
          <a:xfrm>
            <a:off x="5807075" y="5073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277" name="Freeform 29"/>
          <p:cNvSpPr>
            <a:spLocks/>
          </p:cNvSpPr>
          <p:nvPr/>
        </p:nvSpPr>
        <p:spPr bwMode="auto">
          <a:xfrm>
            <a:off x="5426075" y="5149850"/>
            <a:ext cx="406400" cy="355600"/>
          </a:xfrm>
          <a:custGeom>
            <a:avLst/>
            <a:gdLst>
              <a:gd name="T0" fmla="*/ 50800 w 256"/>
              <a:gd name="T1" fmla="*/ 0 h 224"/>
              <a:gd name="T2" fmla="*/ 50800 w 256"/>
              <a:gd name="T3" fmla="*/ 304800 h 224"/>
              <a:gd name="T4" fmla="*/ 355600 w 256"/>
              <a:gd name="T5" fmla="*/ 304800 h 224"/>
              <a:gd name="T6" fmla="*/ 355600 w 256"/>
              <a:gd name="T7" fmla="*/ 0 h 2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6" h="224">
                <a:moveTo>
                  <a:pt x="32" y="0"/>
                </a:moveTo>
                <a:cubicBezTo>
                  <a:pt x="16" y="80"/>
                  <a:pt x="0" y="160"/>
                  <a:pt x="32" y="192"/>
                </a:cubicBezTo>
                <a:cubicBezTo>
                  <a:pt x="64" y="224"/>
                  <a:pt x="192" y="224"/>
                  <a:pt x="224" y="192"/>
                </a:cubicBezTo>
                <a:cubicBezTo>
                  <a:pt x="256" y="160"/>
                  <a:pt x="240" y="80"/>
                  <a:pt x="22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278" name="Oval 30"/>
          <p:cNvSpPr>
            <a:spLocks noChangeArrowheads="1"/>
          </p:cNvSpPr>
          <p:nvPr/>
        </p:nvSpPr>
        <p:spPr bwMode="auto">
          <a:xfrm>
            <a:off x="4816475" y="438785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5</a:t>
            </a:r>
          </a:p>
        </p:txBody>
      </p:sp>
      <p:sp>
        <p:nvSpPr>
          <p:cNvPr id="53279" name="Oval 31"/>
          <p:cNvSpPr>
            <a:spLocks noChangeArrowheads="1"/>
          </p:cNvSpPr>
          <p:nvPr/>
        </p:nvSpPr>
        <p:spPr bwMode="auto">
          <a:xfrm>
            <a:off x="7026275" y="43878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6</a:t>
            </a:r>
          </a:p>
        </p:txBody>
      </p:sp>
      <p:sp>
        <p:nvSpPr>
          <p:cNvPr id="53280" name="Line 32"/>
          <p:cNvSpPr>
            <a:spLocks noChangeShapeType="1"/>
          </p:cNvSpPr>
          <p:nvPr/>
        </p:nvSpPr>
        <p:spPr bwMode="auto">
          <a:xfrm flipV="1">
            <a:off x="5045075" y="4083050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5045075" y="4692650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 flipV="1">
            <a:off x="6569075" y="4692650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6569075" y="4006850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284" name="Text Box 66"/>
          <p:cNvSpPr txBox="1">
            <a:spLocks noChangeArrowheads="1"/>
          </p:cNvSpPr>
          <p:nvPr/>
        </p:nvSpPr>
        <p:spPr bwMode="auto">
          <a:xfrm>
            <a:off x="4139551" y="3276600"/>
            <a:ext cx="9220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ab* | a*b</a:t>
            </a:r>
          </a:p>
        </p:txBody>
      </p:sp>
      <p:sp>
        <p:nvSpPr>
          <p:cNvPr id="53285" name="Text Box 74"/>
          <p:cNvSpPr txBox="1">
            <a:spLocks noChangeArrowheads="1"/>
          </p:cNvSpPr>
          <p:nvPr/>
        </p:nvSpPr>
        <p:spPr bwMode="auto">
          <a:xfrm>
            <a:off x="4883213" y="4632326"/>
            <a:ext cx="2824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sym typeface="Symbol" panose="05050102010706020507" pitchFamily="18" charset="2"/>
              </a:rPr>
              <a:t></a:t>
            </a:r>
            <a:endParaRPr lang="en-US" altLang="en-US" sz="1400" dirty="0">
              <a:latin typeface="Symbol" panose="05050102010706020507" pitchFamily="18" charset="2"/>
            </a:endParaRPr>
          </a:p>
        </p:txBody>
      </p:sp>
      <p:sp>
        <p:nvSpPr>
          <p:cNvPr id="53286" name="Text Box 75"/>
          <p:cNvSpPr txBox="1">
            <a:spLocks noChangeArrowheads="1"/>
          </p:cNvSpPr>
          <p:nvPr/>
        </p:nvSpPr>
        <p:spPr bwMode="auto">
          <a:xfrm>
            <a:off x="5051488" y="3930651"/>
            <a:ext cx="2824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sym typeface="Symbol" panose="05050102010706020507" pitchFamily="18" charset="2"/>
              </a:rPr>
              <a:t></a:t>
            </a:r>
            <a:endParaRPr lang="en-US" altLang="en-US" sz="1400" dirty="0">
              <a:latin typeface="Symbol" panose="05050102010706020507" pitchFamily="18" charset="2"/>
            </a:endParaRPr>
          </a:p>
        </p:txBody>
      </p:sp>
      <p:sp>
        <p:nvSpPr>
          <p:cNvPr id="53287" name="Text Box 76"/>
          <p:cNvSpPr txBox="1">
            <a:spLocks noChangeArrowheads="1"/>
          </p:cNvSpPr>
          <p:nvPr/>
        </p:nvSpPr>
        <p:spPr bwMode="auto">
          <a:xfrm>
            <a:off x="6873938" y="3946526"/>
            <a:ext cx="2824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sym typeface="Symbol" panose="05050102010706020507" pitchFamily="18" charset="2"/>
              </a:rPr>
              <a:t></a:t>
            </a:r>
            <a:endParaRPr lang="en-US" altLang="en-US" sz="1400" dirty="0">
              <a:latin typeface="Symbol" panose="05050102010706020507" pitchFamily="18" charset="2"/>
            </a:endParaRPr>
          </a:p>
        </p:txBody>
      </p:sp>
      <p:sp>
        <p:nvSpPr>
          <p:cNvPr id="53288" name="Text Box 77"/>
          <p:cNvSpPr txBox="1">
            <a:spLocks noChangeArrowheads="1"/>
          </p:cNvSpPr>
          <p:nvPr/>
        </p:nvSpPr>
        <p:spPr bwMode="auto">
          <a:xfrm>
            <a:off x="6873938" y="4724401"/>
            <a:ext cx="2824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sym typeface="Symbol" panose="05050102010706020507" pitchFamily="18" charset="2"/>
              </a:rPr>
              <a:t></a:t>
            </a:r>
            <a:endParaRPr lang="en-US" altLang="en-US" sz="1400" dirty="0">
              <a:latin typeface="Symbol" panose="05050102010706020507" pitchFamily="18" charset="2"/>
            </a:endParaRPr>
          </a:p>
        </p:txBody>
      </p:sp>
      <p:sp>
        <p:nvSpPr>
          <p:cNvPr id="53289" name="Text Box 86"/>
          <p:cNvSpPr txBox="1">
            <a:spLocks noChangeArrowheads="1"/>
          </p:cNvSpPr>
          <p:nvPr/>
        </p:nvSpPr>
        <p:spPr bwMode="auto">
          <a:xfrm>
            <a:off x="5501574" y="5378451"/>
            <a:ext cx="2760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53290" name="Text Box 87"/>
          <p:cNvSpPr txBox="1">
            <a:spLocks noChangeArrowheads="1"/>
          </p:cNvSpPr>
          <p:nvPr/>
        </p:nvSpPr>
        <p:spPr bwMode="auto">
          <a:xfrm>
            <a:off x="5882521" y="4845051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</a:t>
            </a:r>
          </a:p>
        </p:txBody>
      </p:sp>
      <p:sp>
        <p:nvSpPr>
          <p:cNvPr id="53291" name="Text Box 88"/>
          <p:cNvSpPr txBox="1">
            <a:spLocks noChangeArrowheads="1"/>
          </p:cNvSpPr>
          <p:nvPr/>
        </p:nvSpPr>
        <p:spPr bwMode="auto">
          <a:xfrm>
            <a:off x="6263521" y="4311651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</a:t>
            </a:r>
          </a:p>
        </p:txBody>
      </p:sp>
      <p:sp>
        <p:nvSpPr>
          <p:cNvPr id="53292" name="Rectangle 92"/>
          <p:cNvSpPr>
            <a:spLocks noChangeArrowheads="1"/>
          </p:cNvSpPr>
          <p:nvPr/>
        </p:nvSpPr>
        <p:spPr bwMode="auto">
          <a:xfrm>
            <a:off x="5334000" y="3657600"/>
            <a:ext cx="1524000" cy="914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293" name="Rectangle 93"/>
          <p:cNvSpPr>
            <a:spLocks noChangeArrowheads="1"/>
          </p:cNvSpPr>
          <p:nvPr/>
        </p:nvSpPr>
        <p:spPr bwMode="auto">
          <a:xfrm>
            <a:off x="3429000" y="2057400"/>
            <a:ext cx="1524000" cy="990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294" name="Rectangle 94"/>
          <p:cNvSpPr>
            <a:spLocks noChangeArrowheads="1"/>
          </p:cNvSpPr>
          <p:nvPr/>
        </p:nvSpPr>
        <p:spPr bwMode="auto">
          <a:xfrm>
            <a:off x="5257800" y="4800600"/>
            <a:ext cx="1524000" cy="914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295" name="Rectangle 95"/>
          <p:cNvSpPr>
            <a:spLocks noChangeArrowheads="1"/>
          </p:cNvSpPr>
          <p:nvPr/>
        </p:nvSpPr>
        <p:spPr bwMode="auto">
          <a:xfrm>
            <a:off x="6096000" y="2057400"/>
            <a:ext cx="1524000" cy="990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313789" y="2915068"/>
            <a:ext cx="3275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 We have already used as shortcut for b*, which by Thompson’s construction should be:</a:t>
            </a:r>
            <a:endParaRPr lang="en-US" sz="16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667000" y="2381668"/>
            <a:ext cx="1616426" cy="9723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Oval 20"/>
          <p:cNvSpPr>
            <a:spLocks noChangeArrowheads="1"/>
          </p:cNvSpPr>
          <p:nvPr/>
        </p:nvSpPr>
        <p:spPr bwMode="auto">
          <a:xfrm>
            <a:off x="914400" y="4692650"/>
            <a:ext cx="304800" cy="2840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3" name="Oval 27"/>
          <p:cNvSpPr>
            <a:spLocks noChangeArrowheads="1"/>
          </p:cNvSpPr>
          <p:nvPr/>
        </p:nvSpPr>
        <p:spPr bwMode="auto">
          <a:xfrm flipH="1">
            <a:off x="1705296" y="4715597"/>
            <a:ext cx="281821" cy="2589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 dirty="0"/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1219200" y="48346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" name="Oval 27"/>
          <p:cNvSpPr>
            <a:spLocks noChangeArrowheads="1"/>
          </p:cNvSpPr>
          <p:nvPr/>
        </p:nvSpPr>
        <p:spPr bwMode="auto">
          <a:xfrm flipH="1">
            <a:off x="2449733" y="4724691"/>
            <a:ext cx="281821" cy="2589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 dirty="0"/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3214238" y="47014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 dirty="0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1981200" y="48500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2739953" y="484504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1258827" y="4492248"/>
            <a:ext cx="2968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sym typeface="Symbol" panose="05050102010706020507" pitchFamily="18" charset="2"/>
              </a:rPr>
              <a:t></a:t>
            </a:r>
            <a:endParaRPr lang="en-US" altLang="en-US" sz="1600" dirty="0"/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2833285" y="4523373"/>
            <a:ext cx="2968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sym typeface="Symbol" panose="05050102010706020507" pitchFamily="18" charset="2"/>
              </a:rPr>
              <a:t></a:t>
            </a:r>
            <a:endParaRPr lang="en-US" altLang="en-US" sz="1600" dirty="0"/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2032079" y="4516877"/>
            <a:ext cx="296029" cy="3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</a:t>
            </a:r>
          </a:p>
        </p:txBody>
      </p:sp>
      <p:sp>
        <p:nvSpPr>
          <p:cNvPr id="64" name="Freeform 42"/>
          <p:cNvSpPr>
            <a:spLocks/>
          </p:cNvSpPr>
          <p:nvPr/>
        </p:nvSpPr>
        <p:spPr bwMode="auto">
          <a:xfrm>
            <a:off x="1041999" y="4292843"/>
            <a:ext cx="2237880" cy="381000"/>
          </a:xfrm>
          <a:custGeom>
            <a:avLst/>
            <a:gdLst>
              <a:gd name="T0" fmla="*/ 0 w 1680"/>
              <a:gd name="T1" fmla="*/ 2147483646 h 240"/>
              <a:gd name="T2" fmla="*/ 2147483646 w 1680"/>
              <a:gd name="T3" fmla="*/ 0 h 240"/>
              <a:gd name="T4" fmla="*/ 2147483646 w 1680"/>
              <a:gd name="T5" fmla="*/ 2147483646 h 240"/>
              <a:gd name="T6" fmla="*/ 0 60000 65536"/>
              <a:gd name="T7" fmla="*/ 0 60000 65536"/>
              <a:gd name="T8" fmla="*/ 0 60000 65536"/>
              <a:gd name="T9" fmla="*/ 0 w 1680"/>
              <a:gd name="T10" fmla="*/ 0 h 240"/>
              <a:gd name="T11" fmla="*/ 1680 w 168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240">
                <a:moveTo>
                  <a:pt x="0" y="240"/>
                </a:moveTo>
                <a:cubicBezTo>
                  <a:pt x="244" y="120"/>
                  <a:pt x="488" y="0"/>
                  <a:pt x="768" y="0"/>
                </a:cubicBezTo>
                <a:cubicBezTo>
                  <a:pt x="1048" y="0"/>
                  <a:pt x="1364" y="120"/>
                  <a:pt x="168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44"/>
          <p:cNvSpPr>
            <a:spLocks/>
          </p:cNvSpPr>
          <p:nvPr/>
        </p:nvSpPr>
        <p:spPr bwMode="auto">
          <a:xfrm>
            <a:off x="1866900" y="4983596"/>
            <a:ext cx="685800" cy="609600"/>
          </a:xfrm>
          <a:custGeom>
            <a:avLst/>
            <a:gdLst>
              <a:gd name="T0" fmla="*/ 2147483646 w 432"/>
              <a:gd name="T1" fmla="*/ 0 h 384"/>
              <a:gd name="T2" fmla="*/ 2147483646 w 432"/>
              <a:gd name="T3" fmla="*/ 2147483646 h 384"/>
              <a:gd name="T4" fmla="*/ 0 w 432"/>
              <a:gd name="T5" fmla="*/ 0 h 384"/>
              <a:gd name="T6" fmla="*/ 0 60000 65536"/>
              <a:gd name="T7" fmla="*/ 0 60000 65536"/>
              <a:gd name="T8" fmla="*/ 0 60000 65536"/>
              <a:gd name="T9" fmla="*/ 0 w 432"/>
              <a:gd name="T10" fmla="*/ 0 h 384"/>
              <a:gd name="T11" fmla="*/ 432 w 43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384">
                <a:moveTo>
                  <a:pt x="432" y="0"/>
                </a:moveTo>
                <a:cubicBezTo>
                  <a:pt x="372" y="192"/>
                  <a:pt x="312" y="384"/>
                  <a:pt x="240" y="384"/>
                </a:cubicBezTo>
                <a:cubicBezTo>
                  <a:pt x="168" y="384"/>
                  <a:pt x="40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2367998" y="5223318"/>
            <a:ext cx="2968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sym typeface="Symbol" panose="05050102010706020507" pitchFamily="18" charset="2"/>
              </a:rPr>
              <a:t></a:t>
            </a:r>
            <a:endParaRPr lang="en-US" altLang="en-US" sz="1600" dirty="0"/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1941319" y="4007049"/>
            <a:ext cx="2968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sym typeface="Symbol" panose="05050102010706020507" pitchFamily="18" charset="2"/>
              </a:rPr>
              <a:t>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1843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(ab* | a*b)*</a:t>
            </a:r>
          </a:p>
        </p:txBody>
      </p:sp>
      <p:sp>
        <p:nvSpPr>
          <p:cNvPr id="55301" name="Text Box 3"/>
          <p:cNvSpPr txBox="1">
            <a:spLocks noChangeArrowheads="1"/>
          </p:cNvSpPr>
          <p:nvPr/>
        </p:nvSpPr>
        <p:spPr bwMode="auto">
          <a:xfrm>
            <a:off x="2727325" y="202247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ab*</a:t>
            </a:r>
          </a:p>
        </p:txBody>
      </p:sp>
      <p:sp>
        <p:nvSpPr>
          <p:cNvPr id="55302" name="Oval 4"/>
          <p:cNvSpPr>
            <a:spLocks noChangeArrowheads="1"/>
          </p:cNvSpPr>
          <p:nvPr/>
        </p:nvSpPr>
        <p:spPr bwMode="auto">
          <a:xfrm>
            <a:off x="3581400" y="21336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5303" name="Oval 5"/>
          <p:cNvSpPr>
            <a:spLocks noChangeArrowheads="1"/>
          </p:cNvSpPr>
          <p:nvPr/>
        </p:nvSpPr>
        <p:spPr bwMode="auto">
          <a:xfrm>
            <a:off x="70104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5304" name="Oval 6"/>
          <p:cNvSpPr>
            <a:spLocks noChangeArrowheads="1"/>
          </p:cNvSpPr>
          <p:nvPr/>
        </p:nvSpPr>
        <p:spPr bwMode="auto">
          <a:xfrm>
            <a:off x="6248400" y="2209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5305" name="Oval 7"/>
          <p:cNvSpPr>
            <a:spLocks noChangeArrowheads="1"/>
          </p:cNvSpPr>
          <p:nvPr/>
        </p:nvSpPr>
        <p:spPr bwMode="auto">
          <a:xfrm>
            <a:off x="4343400" y="2133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5486400" y="2133600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a*b</a:t>
            </a:r>
          </a:p>
        </p:txBody>
      </p:sp>
      <p:sp>
        <p:nvSpPr>
          <p:cNvPr id="55307" name="Line 9"/>
          <p:cNvSpPr>
            <a:spLocks noChangeShapeType="1"/>
          </p:cNvSpPr>
          <p:nvPr/>
        </p:nvSpPr>
        <p:spPr bwMode="auto">
          <a:xfrm>
            <a:off x="38862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0"/>
          <p:cNvSpPr>
            <a:spLocks noChangeShapeType="1"/>
          </p:cNvSpPr>
          <p:nvPr/>
        </p:nvSpPr>
        <p:spPr bwMode="auto">
          <a:xfrm>
            <a:off x="65532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3962400" y="19812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6537325" y="2043114"/>
            <a:ext cx="28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55311" name="Freeform 15"/>
          <p:cNvSpPr>
            <a:spLocks/>
          </p:cNvSpPr>
          <p:nvPr/>
        </p:nvSpPr>
        <p:spPr bwMode="auto">
          <a:xfrm>
            <a:off x="4292600" y="2362200"/>
            <a:ext cx="406400" cy="355600"/>
          </a:xfrm>
          <a:custGeom>
            <a:avLst/>
            <a:gdLst>
              <a:gd name="T0" fmla="*/ 2147483646 w 256"/>
              <a:gd name="T1" fmla="*/ 0 h 224"/>
              <a:gd name="T2" fmla="*/ 2147483646 w 256"/>
              <a:gd name="T3" fmla="*/ 2147483646 h 224"/>
              <a:gd name="T4" fmla="*/ 2147483646 w 256"/>
              <a:gd name="T5" fmla="*/ 2147483646 h 224"/>
              <a:gd name="T6" fmla="*/ 2147483646 w 256"/>
              <a:gd name="T7" fmla="*/ 0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224"/>
              <a:gd name="T14" fmla="*/ 256 w 256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224">
                <a:moveTo>
                  <a:pt x="32" y="0"/>
                </a:moveTo>
                <a:cubicBezTo>
                  <a:pt x="16" y="80"/>
                  <a:pt x="0" y="160"/>
                  <a:pt x="32" y="192"/>
                </a:cubicBezTo>
                <a:cubicBezTo>
                  <a:pt x="64" y="224"/>
                  <a:pt x="192" y="224"/>
                  <a:pt x="224" y="192"/>
                </a:cubicBezTo>
                <a:cubicBezTo>
                  <a:pt x="256" y="160"/>
                  <a:pt x="240" y="80"/>
                  <a:pt x="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Freeform 16"/>
          <p:cNvSpPr>
            <a:spLocks/>
          </p:cNvSpPr>
          <p:nvPr/>
        </p:nvSpPr>
        <p:spPr bwMode="auto">
          <a:xfrm>
            <a:off x="6172200" y="2438400"/>
            <a:ext cx="406400" cy="355600"/>
          </a:xfrm>
          <a:custGeom>
            <a:avLst/>
            <a:gdLst>
              <a:gd name="T0" fmla="*/ 2147483646 w 256"/>
              <a:gd name="T1" fmla="*/ 0 h 224"/>
              <a:gd name="T2" fmla="*/ 2147483646 w 256"/>
              <a:gd name="T3" fmla="*/ 2147483646 h 224"/>
              <a:gd name="T4" fmla="*/ 2147483646 w 256"/>
              <a:gd name="T5" fmla="*/ 2147483646 h 224"/>
              <a:gd name="T6" fmla="*/ 2147483646 w 256"/>
              <a:gd name="T7" fmla="*/ 0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224"/>
              <a:gd name="T14" fmla="*/ 256 w 256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224">
                <a:moveTo>
                  <a:pt x="32" y="0"/>
                </a:moveTo>
                <a:cubicBezTo>
                  <a:pt x="16" y="80"/>
                  <a:pt x="0" y="160"/>
                  <a:pt x="32" y="192"/>
                </a:cubicBezTo>
                <a:cubicBezTo>
                  <a:pt x="64" y="224"/>
                  <a:pt x="192" y="224"/>
                  <a:pt x="224" y="192"/>
                </a:cubicBezTo>
                <a:cubicBezTo>
                  <a:pt x="256" y="160"/>
                  <a:pt x="240" y="80"/>
                  <a:pt x="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327525" y="2728914"/>
            <a:ext cx="28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6232525" y="2728914"/>
            <a:ext cx="2746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2895600" y="3276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2346325" y="1489075"/>
            <a:ext cx="1925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Starting with: </a:t>
            </a:r>
          </a:p>
        </p:txBody>
      </p:sp>
      <p:sp>
        <p:nvSpPr>
          <p:cNvPr id="55317" name="Oval 21"/>
          <p:cNvSpPr>
            <a:spLocks noChangeArrowheads="1"/>
          </p:cNvSpPr>
          <p:nvPr/>
        </p:nvSpPr>
        <p:spPr bwMode="auto">
          <a:xfrm>
            <a:off x="5502275" y="38544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5318" name="Oval 22"/>
          <p:cNvSpPr>
            <a:spLocks noChangeArrowheads="1"/>
          </p:cNvSpPr>
          <p:nvPr/>
        </p:nvSpPr>
        <p:spPr bwMode="auto">
          <a:xfrm>
            <a:off x="6264275" y="38544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5807075" y="40068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5959475" y="3702050"/>
            <a:ext cx="274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5321" name="Freeform 25"/>
          <p:cNvSpPr>
            <a:spLocks/>
          </p:cNvSpPr>
          <p:nvPr/>
        </p:nvSpPr>
        <p:spPr bwMode="auto">
          <a:xfrm>
            <a:off x="6213475" y="4083050"/>
            <a:ext cx="406400" cy="355600"/>
          </a:xfrm>
          <a:custGeom>
            <a:avLst/>
            <a:gdLst>
              <a:gd name="T0" fmla="*/ 2147483646 w 256"/>
              <a:gd name="T1" fmla="*/ 0 h 224"/>
              <a:gd name="T2" fmla="*/ 2147483646 w 256"/>
              <a:gd name="T3" fmla="*/ 2147483646 h 224"/>
              <a:gd name="T4" fmla="*/ 2147483646 w 256"/>
              <a:gd name="T5" fmla="*/ 2147483646 h 224"/>
              <a:gd name="T6" fmla="*/ 2147483646 w 256"/>
              <a:gd name="T7" fmla="*/ 0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224"/>
              <a:gd name="T14" fmla="*/ 256 w 256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224">
                <a:moveTo>
                  <a:pt x="32" y="0"/>
                </a:moveTo>
                <a:cubicBezTo>
                  <a:pt x="16" y="80"/>
                  <a:pt x="0" y="160"/>
                  <a:pt x="32" y="192"/>
                </a:cubicBezTo>
                <a:cubicBezTo>
                  <a:pt x="64" y="224"/>
                  <a:pt x="192" y="224"/>
                  <a:pt x="224" y="192"/>
                </a:cubicBezTo>
                <a:cubicBezTo>
                  <a:pt x="256" y="160"/>
                  <a:pt x="240" y="80"/>
                  <a:pt x="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Oval 26"/>
          <p:cNvSpPr>
            <a:spLocks noChangeArrowheads="1"/>
          </p:cNvSpPr>
          <p:nvPr/>
        </p:nvSpPr>
        <p:spPr bwMode="auto">
          <a:xfrm>
            <a:off x="6264275" y="4921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5323" name="Oval 27"/>
          <p:cNvSpPr>
            <a:spLocks noChangeArrowheads="1"/>
          </p:cNvSpPr>
          <p:nvPr/>
        </p:nvSpPr>
        <p:spPr bwMode="auto">
          <a:xfrm>
            <a:off x="5502275" y="4921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5807075" y="5073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Freeform 29"/>
          <p:cNvSpPr>
            <a:spLocks/>
          </p:cNvSpPr>
          <p:nvPr/>
        </p:nvSpPr>
        <p:spPr bwMode="auto">
          <a:xfrm>
            <a:off x="5426075" y="5149850"/>
            <a:ext cx="406400" cy="355600"/>
          </a:xfrm>
          <a:custGeom>
            <a:avLst/>
            <a:gdLst>
              <a:gd name="T0" fmla="*/ 2147483646 w 256"/>
              <a:gd name="T1" fmla="*/ 0 h 224"/>
              <a:gd name="T2" fmla="*/ 2147483646 w 256"/>
              <a:gd name="T3" fmla="*/ 2147483646 h 224"/>
              <a:gd name="T4" fmla="*/ 2147483646 w 256"/>
              <a:gd name="T5" fmla="*/ 2147483646 h 224"/>
              <a:gd name="T6" fmla="*/ 2147483646 w 256"/>
              <a:gd name="T7" fmla="*/ 0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224"/>
              <a:gd name="T14" fmla="*/ 256 w 256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224">
                <a:moveTo>
                  <a:pt x="32" y="0"/>
                </a:moveTo>
                <a:cubicBezTo>
                  <a:pt x="16" y="80"/>
                  <a:pt x="0" y="160"/>
                  <a:pt x="32" y="192"/>
                </a:cubicBezTo>
                <a:cubicBezTo>
                  <a:pt x="64" y="224"/>
                  <a:pt x="192" y="224"/>
                  <a:pt x="224" y="192"/>
                </a:cubicBezTo>
                <a:cubicBezTo>
                  <a:pt x="256" y="160"/>
                  <a:pt x="240" y="80"/>
                  <a:pt x="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6" name="Oval 30"/>
          <p:cNvSpPr>
            <a:spLocks noChangeArrowheads="1"/>
          </p:cNvSpPr>
          <p:nvPr/>
        </p:nvSpPr>
        <p:spPr bwMode="auto">
          <a:xfrm>
            <a:off x="4816475" y="438785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5327" name="Oval 31"/>
          <p:cNvSpPr>
            <a:spLocks noChangeArrowheads="1"/>
          </p:cNvSpPr>
          <p:nvPr/>
        </p:nvSpPr>
        <p:spPr bwMode="auto">
          <a:xfrm>
            <a:off x="7026275" y="43878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V="1">
            <a:off x="5045075" y="4083050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>
            <a:off x="5045075" y="4692650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 flipV="1">
            <a:off x="6569075" y="4692650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6569075" y="4006850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2" name="Text Box 66"/>
          <p:cNvSpPr txBox="1">
            <a:spLocks noChangeArrowheads="1"/>
          </p:cNvSpPr>
          <p:nvPr/>
        </p:nvSpPr>
        <p:spPr bwMode="auto">
          <a:xfrm>
            <a:off x="3962400" y="3276600"/>
            <a:ext cx="127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ab* | a*b</a:t>
            </a:r>
          </a:p>
        </p:txBody>
      </p:sp>
      <p:sp>
        <p:nvSpPr>
          <p:cNvPr id="55333" name="Text Box 74"/>
          <p:cNvSpPr txBox="1">
            <a:spLocks noChangeArrowheads="1"/>
          </p:cNvSpPr>
          <p:nvPr/>
        </p:nvSpPr>
        <p:spPr bwMode="auto">
          <a:xfrm>
            <a:off x="4876801" y="4632326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5334" name="Text Box 75"/>
          <p:cNvSpPr txBox="1">
            <a:spLocks noChangeArrowheads="1"/>
          </p:cNvSpPr>
          <p:nvPr/>
        </p:nvSpPr>
        <p:spPr bwMode="auto">
          <a:xfrm>
            <a:off x="5029848" y="3930651"/>
            <a:ext cx="325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</a:t>
            </a:r>
            <a:endParaRPr lang="en-US" altLang="en-US" sz="2000" dirty="0">
              <a:latin typeface="Symbol" panose="05050102010706020507" pitchFamily="18" charset="2"/>
            </a:endParaRPr>
          </a:p>
        </p:txBody>
      </p:sp>
      <p:sp>
        <p:nvSpPr>
          <p:cNvPr id="55335" name="Text Box 76"/>
          <p:cNvSpPr txBox="1">
            <a:spLocks noChangeArrowheads="1"/>
          </p:cNvSpPr>
          <p:nvPr/>
        </p:nvSpPr>
        <p:spPr bwMode="auto">
          <a:xfrm>
            <a:off x="6852298" y="3946526"/>
            <a:ext cx="325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</a:t>
            </a:r>
            <a:endParaRPr lang="en-US" altLang="en-US" sz="2000" dirty="0">
              <a:latin typeface="Symbol" panose="05050102010706020507" pitchFamily="18" charset="2"/>
            </a:endParaRPr>
          </a:p>
        </p:txBody>
      </p:sp>
      <p:sp>
        <p:nvSpPr>
          <p:cNvPr id="55336" name="Text Box 77"/>
          <p:cNvSpPr txBox="1">
            <a:spLocks noChangeArrowheads="1"/>
          </p:cNvSpPr>
          <p:nvPr/>
        </p:nvSpPr>
        <p:spPr bwMode="auto">
          <a:xfrm>
            <a:off x="6852298" y="4724401"/>
            <a:ext cx="325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</a:t>
            </a:r>
            <a:endParaRPr lang="en-US" altLang="en-US" sz="2000" dirty="0">
              <a:latin typeface="Symbol" panose="05050102010706020507" pitchFamily="18" charset="2"/>
            </a:endParaRPr>
          </a:p>
        </p:txBody>
      </p:sp>
      <p:sp>
        <p:nvSpPr>
          <p:cNvPr id="55337" name="Text Box 86"/>
          <p:cNvSpPr txBox="1">
            <a:spLocks noChangeArrowheads="1"/>
          </p:cNvSpPr>
          <p:nvPr/>
        </p:nvSpPr>
        <p:spPr bwMode="auto">
          <a:xfrm>
            <a:off x="5502275" y="5378450"/>
            <a:ext cx="274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5338" name="Text Box 87"/>
          <p:cNvSpPr txBox="1">
            <a:spLocks noChangeArrowheads="1"/>
          </p:cNvSpPr>
          <p:nvPr/>
        </p:nvSpPr>
        <p:spPr bwMode="auto">
          <a:xfrm>
            <a:off x="5856873" y="484505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55339" name="Text Box 88"/>
          <p:cNvSpPr txBox="1">
            <a:spLocks noChangeArrowheads="1"/>
          </p:cNvSpPr>
          <p:nvPr/>
        </p:nvSpPr>
        <p:spPr bwMode="auto">
          <a:xfrm>
            <a:off x="6311900" y="4302125"/>
            <a:ext cx="285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55340" name="Rectangle 92"/>
          <p:cNvSpPr>
            <a:spLocks noChangeArrowheads="1"/>
          </p:cNvSpPr>
          <p:nvPr/>
        </p:nvSpPr>
        <p:spPr bwMode="auto">
          <a:xfrm>
            <a:off x="5334000" y="3657600"/>
            <a:ext cx="1524000" cy="914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41" name="Rectangle 93"/>
          <p:cNvSpPr>
            <a:spLocks noChangeArrowheads="1"/>
          </p:cNvSpPr>
          <p:nvPr/>
        </p:nvSpPr>
        <p:spPr bwMode="auto">
          <a:xfrm>
            <a:off x="3429000" y="2057400"/>
            <a:ext cx="1524000" cy="990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42" name="Rectangle 94"/>
          <p:cNvSpPr>
            <a:spLocks noChangeArrowheads="1"/>
          </p:cNvSpPr>
          <p:nvPr/>
        </p:nvSpPr>
        <p:spPr bwMode="auto">
          <a:xfrm>
            <a:off x="5257800" y="4800600"/>
            <a:ext cx="1524000" cy="914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43" name="Rectangle 95"/>
          <p:cNvSpPr>
            <a:spLocks noChangeArrowheads="1"/>
          </p:cNvSpPr>
          <p:nvPr/>
        </p:nvSpPr>
        <p:spPr bwMode="auto">
          <a:xfrm>
            <a:off x="6096000" y="2057400"/>
            <a:ext cx="1524000" cy="990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76373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(ab* | a*b)*</a:t>
            </a:r>
          </a:p>
        </p:txBody>
      </p:sp>
      <p:sp>
        <p:nvSpPr>
          <p:cNvPr id="57349" name="Oval 19"/>
          <p:cNvSpPr>
            <a:spLocks noChangeArrowheads="1"/>
          </p:cNvSpPr>
          <p:nvPr/>
        </p:nvSpPr>
        <p:spPr bwMode="auto">
          <a:xfrm>
            <a:off x="3352800" y="2168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7350" name="Oval 20"/>
          <p:cNvSpPr>
            <a:spLocks noChangeArrowheads="1"/>
          </p:cNvSpPr>
          <p:nvPr/>
        </p:nvSpPr>
        <p:spPr bwMode="auto">
          <a:xfrm>
            <a:off x="4114800" y="2168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7351" name="Line 21"/>
          <p:cNvSpPr>
            <a:spLocks noChangeShapeType="1"/>
          </p:cNvSpPr>
          <p:nvPr/>
        </p:nvSpPr>
        <p:spPr bwMode="auto">
          <a:xfrm>
            <a:off x="3657600" y="23209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22"/>
          <p:cNvSpPr txBox="1">
            <a:spLocks noChangeArrowheads="1"/>
          </p:cNvSpPr>
          <p:nvPr/>
        </p:nvSpPr>
        <p:spPr bwMode="auto">
          <a:xfrm>
            <a:off x="3803650" y="2016125"/>
            <a:ext cx="28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57353" name="Freeform 23"/>
          <p:cNvSpPr>
            <a:spLocks/>
          </p:cNvSpPr>
          <p:nvPr/>
        </p:nvSpPr>
        <p:spPr bwMode="auto">
          <a:xfrm>
            <a:off x="4064000" y="2397125"/>
            <a:ext cx="406400" cy="355600"/>
          </a:xfrm>
          <a:custGeom>
            <a:avLst/>
            <a:gdLst>
              <a:gd name="T0" fmla="*/ 2147483646 w 256"/>
              <a:gd name="T1" fmla="*/ 0 h 224"/>
              <a:gd name="T2" fmla="*/ 2147483646 w 256"/>
              <a:gd name="T3" fmla="*/ 2147483646 h 224"/>
              <a:gd name="T4" fmla="*/ 2147483646 w 256"/>
              <a:gd name="T5" fmla="*/ 2147483646 h 224"/>
              <a:gd name="T6" fmla="*/ 2147483646 w 256"/>
              <a:gd name="T7" fmla="*/ 0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224"/>
              <a:gd name="T14" fmla="*/ 256 w 256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224">
                <a:moveTo>
                  <a:pt x="32" y="0"/>
                </a:moveTo>
                <a:cubicBezTo>
                  <a:pt x="16" y="80"/>
                  <a:pt x="0" y="160"/>
                  <a:pt x="32" y="192"/>
                </a:cubicBezTo>
                <a:cubicBezTo>
                  <a:pt x="64" y="224"/>
                  <a:pt x="192" y="224"/>
                  <a:pt x="224" y="192"/>
                </a:cubicBezTo>
                <a:cubicBezTo>
                  <a:pt x="256" y="160"/>
                  <a:pt x="240" y="80"/>
                  <a:pt x="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Oval 24"/>
          <p:cNvSpPr>
            <a:spLocks noChangeArrowheads="1"/>
          </p:cNvSpPr>
          <p:nvPr/>
        </p:nvSpPr>
        <p:spPr bwMode="auto">
          <a:xfrm>
            <a:off x="4114800" y="3235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7355" name="Oval 25"/>
          <p:cNvSpPr>
            <a:spLocks noChangeArrowheads="1"/>
          </p:cNvSpPr>
          <p:nvPr/>
        </p:nvSpPr>
        <p:spPr bwMode="auto">
          <a:xfrm>
            <a:off x="3352800" y="3235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7356" name="Line 26"/>
          <p:cNvSpPr>
            <a:spLocks noChangeShapeType="1"/>
          </p:cNvSpPr>
          <p:nvPr/>
        </p:nvSpPr>
        <p:spPr bwMode="auto">
          <a:xfrm>
            <a:off x="3657600" y="3387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Freeform 27"/>
          <p:cNvSpPr>
            <a:spLocks/>
          </p:cNvSpPr>
          <p:nvPr/>
        </p:nvSpPr>
        <p:spPr bwMode="auto">
          <a:xfrm>
            <a:off x="3276600" y="3463925"/>
            <a:ext cx="406400" cy="355600"/>
          </a:xfrm>
          <a:custGeom>
            <a:avLst/>
            <a:gdLst>
              <a:gd name="T0" fmla="*/ 2147483646 w 256"/>
              <a:gd name="T1" fmla="*/ 0 h 224"/>
              <a:gd name="T2" fmla="*/ 2147483646 w 256"/>
              <a:gd name="T3" fmla="*/ 2147483646 h 224"/>
              <a:gd name="T4" fmla="*/ 2147483646 w 256"/>
              <a:gd name="T5" fmla="*/ 2147483646 h 224"/>
              <a:gd name="T6" fmla="*/ 2147483646 w 256"/>
              <a:gd name="T7" fmla="*/ 0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224"/>
              <a:gd name="T14" fmla="*/ 256 w 256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224">
                <a:moveTo>
                  <a:pt x="32" y="0"/>
                </a:moveTo>
                <a:cubicBezTo>
                  <a:pt x="16" y="80"/>
                  <a:pt x="0" y="160"/>
                  <a:pt x="32" y="192"/>
                </a:cubicBezTo>
                <a:cubicBezTo>
                  <a:pt x="64" y="224"/>
                  <a:pt x="192" y="224"/>
                  <a:pt x="224" y="192"/>
                </a:cubicBezTo>
                <a:cubicBezTo>
                  <a:pt x="256" y="160"/>
                  <a:pt x="240" y="80"/>
                  <a:pt x="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Oval 28"/>
          <p:cNvSpPr>
            <a:spLocks noChangeArrowheads="1"/>
          </p:cNvSpPr>
          <p:nvPr/>
        </p:nvSpPr>
        <p:spPr bwMode="auto">
          <a:xfrm>
            <a:off x="2667000" y="2701925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7359" name="Oval 29"/>
          <p:cNvSpPr>
            <a:spLocks noChangeArrowheads="1"/>
          </p:cNvSpPr>
          <p:nvPr/>
        </p:nvSpPr>
        <p:spPr bwMode="auto">
          <a:xfrm>
            <a:off x="4876800" y="27019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7360" name="Line 30"/>
          <p:cNvSpPr>
            <a:spLocks noChangeShapeType="1"/>
          </p:cNvSpPr>
          <p:nvPr/>
        </p:nvSpPr>
        <p:spPr bwMode="auto">
          <a:xfrm flipV="1">
            <a:off x="2895600" y="239712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Line 31"/>
          <p:cNvSpPr>
            <a:spLocks noChangeShapeType="1"/>
          </p:cNvSpPr>
          <p:nvPr/>
        </p:nvSpPr>
        <p:spPr bwMode="auto">
          <a:xfrm>
            <a:off x="2895600" y="300672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Line 32"/>
          <p:cNvSpPr>
            <a:spLocks noChangeShapeType="1"/>
          </p:cNvSpPr>
          <p:nvPr/>
        </p:nvSpPr>
        <p:spPr bwMode="auto">
          <a:xfrm flipV="1">
            <a:off x="4419600" y="3006725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Line 33"/>
          <p:cNvSpPr>
            <a:spLocks noChangeShapeType="1"/>
          </p:cNvSpPr>
          <p:nvPr/>
        </p:nvSpPr>
        <p:spPr bwMode="auto">
          <a:xfrm>
            <a:off x="4419600" y="2320925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34"/>
          <p:cNvSpPr>
            <a:spLocks noChangeArrowheads="1"/>
          </p:cNvSpPr>
          <p:nvPr/>
        </p:nvSpPr>
        <p:spPr bwMode="auto">
          <a:xfrm>
            <a:off x="7391400" y="3810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7365" name="Oval 35"/>
          <p:cNvSpPr>
            <a:spLocks noChangeArrowheads="1"/>
          </p:cNvSpPr>
          <p:nvPr/>
        </p:nvSpPr>
        <p:spPr bwMode="auto">
          <a:xfrm>
            <a:off x="8153400" y="3810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7366" name="Line 36"/>
          <p:cNvSpPr>
            <a:spLocks noChangeShapeType="1"/>
          </p:cNvSpPr>
          <p:nvPr/>
        </p:nvSpPr>
        <p:spPr bwMode="auto">
          <a:xfrm>
            <a:off x="76962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Text Box 37"/>
          <p:cNvSpPr txBox="1">
            <a:spLocks noChangeArrowheads="1"/>
          </p:cNvSpPr>
          <p:nvPr/>
        </p:nvSpPr>
        <p:spPr bwMode="auto">
          <a:xfrm>
            <a:off x="7766050" y="3657600"/>
            <a:ext cx="28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57368" name="Freeform 38"/>
          <p:cNvSpPr>
            <a:spLocks/>
          </p:cNvSpPr>
          <p:nvPr/>
        </p:nvSpPr>
        <p:spPr bwMode="auto">
          <a:xfrm>
            <a:off x="8102600" y="4038600"/>
            <a:ext cx="406400" cy="355600"/>
          </a:xfrm>
          <a:custGeom>
            <a:avLst/>
            <a:gdLst>
              <a:gd name="T0" fmla="*/ 2147483646 w 256"/>
              <a:gd name="T1" fmla="*/ 0 h 224"/>
              <a:gd name="T2" fmla="*/ 2147483646 w 256"/>
              <a:gd name="T3" fmla="*/ 2147483646 h 224"/>
              <a:gd name="T4" fmla="*/ 2147483646 w 256"/>
              <a:gd name="T5" fmla="*/ 2147483646 h 224"/>
              <a:gd name="T6" fmla="*/ 2147483646 w 256"/>
              <a:gd name="T7" fmla="*/ 0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224"/>
              <a:gd name="T14" fmla="*/ 256 w 256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224">
                <a:moveTo>
                  <a:pt x="32" y="0"/>
                </a:moveTo>
                <a:cubicBezTo>
                  <a:pt x="16" y="80"/>
                  <a:pt x="0" y="160"/>
                  <a:pt x="32" y="192"/>
                </a:cubicBezTo>
                <a:cubicBezTo>
                  <a:pt x="64" y="224"/>
                  <a:pt x="192" y="224"/>
                  <a:pt x="224" y="192"/>
                </a:cubicBezTo>
                <a:cubicBezTo>
                  <a:pt x="256" y="160"/>
                  <a:pt x="240" y="80"/>
                  <a:pt x="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Oval 39"/>
          <p:cNvSpPr>
            <a:spLocks noChangeArrowheads="1"/>
          </p:cNvSpPr>
          <p:nvPr/>
        </p:nvSpPr>
        <p:spPr bwMode="auto">
          <a:xfrm>
            <a:off x="8153400" y="4876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57370" name="Oval 40"/>
          <p:cNvSpPr>
            <a:spLocks noChangeArrowheads="1"/>
          </p:cNvSpPr>
          <p:nvPr/>
        </p:nvSpPr>
        <p:spPr bwMode="auto">
          <a:xfrm>
            <a:off x="7391400" y="4876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57371" name="Line 41"/>
          <p:cNvSpPr>
            <a:spLocks noChangeShapeType="1"/>
          </p:cNvSpPr>
          <p:nvPr/>
        </p:nvSpPr>
        <p:spPr bwMode="auto">
          <a:xfrm>
            <a:off x="76962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Freeform 42"/>
          <p:cNvSpPr>
            <a:spLocks/>
          </p:cNvSpPr>
          <p:nvPr/>
        </p:nvSpPr>
        <p:spPr bwMode="auto">
          <a:xfrm>
            <a:off x="7315200" y="5105400"/>
            <a:ext cx="406400" cy="355600"/>
          </a:xfrm>
          <a:custGeom>
            <a:avLst/>
            <a:gdLst>
              <a:gd name="T0" fmla="*/ 2147483646 w 256"/>
              <a:gd name="T1" fmla="*/ 0 h 224"/>
              <a:gd name="T2" fmla="*/ 2147483646 w 256"/>
              <a:gd name="T3" fmla="*/ 2147483646 h 224"/>
              <a:gd name="T4" fmla="*/ 2147483646 w 256"/>
              <a:gd name="T5" fmla="*/ 2147483646 h 224"/>
              <a:gd name="T6" fmla="*/ 2147483646 w 256"/>
              <a:gd name="T7" fmla="*/ 0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224"/>
              <a:gd name="T14" fmla="*/ 256 w 256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224">
                <a:moveTo>
                  <a:pt x="32" y="0"/>
                </a:moveTo>
                <a:cubicBezTo>
                  <a:pt x="16" y="80"/>
                  <a:pt x="0" y="160"/>
                  <a:pt x="32" y="192"/>
                </a:cubicBezTo>
                <a:cubicBezTo>
                  <a:pt x="64" y="224"/>
                  <a:pt x="192" y="224"/>
                  <a:pt x="224" y="192"/>
                </a:cubicBezTo>
                <a:cubicBezTo>
                  <a:pt x="256" y="160"/>
                  <a:pt x="240" y="80"/>
                  <a:pt x="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Oval 43"/>
          <p:cNvSpPr>
            <a:spLocks noChangeArrowheads="1"/>
          </p:cNvSpPr>
          <p:nvPr/>
        </p:nvSpPr>
        <p:spPr bwMode="auto">
          <a:xfrm>
            <a:off x="67056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57374" name="Oval 44"/>
          <p:cNvSpPr>
            <a:spLocks noChangeArrowheads="1"/>
          </p:cNvSpPr>
          <p:nvPr/>
        </p:nvSpPr>
        <p:spPr bwMode="auto">
          <a:xfrm>
            <a:off x="89154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57375" name="Line 45"/>
          <p:cNvSpPr>
            <a:spLocks noChangeShapeType="1"/>
          </p:cNvSpPr>
          <p:nvPr/>
        </p:nvSpPr>
        <p:spPr bwMode="auto">
          <a:xfrm flipV="1">
            <a:off x="6934200" y="4038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Line 46"/>
          <p:cNvSpPr>
            <a:spLocks noChangeShapeType="1"/>
          </p:cNvSpPr>
          <p:nvPr/>
        </p:nvSpPr>
        <p:spPr bwMode="auto">
          <a:xfrm>
            <a:off x="6934200" y="4648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Line 47"/>
          <p:cNvSpPr>
            <a:spLocks noChangeShapeType="1"/>
          </p:cNvSpPr>
          <p:nvPr/>
        </p:nvSpPr>
        <p:spPr bwMode="auto">
          <a:xfrm flipV="1">
            <a:off x="8458200" y="4648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Line 48"/>
          <p:cNvSpPr>
            <a:spLocks noChangeShapeType="1"/>
          </p:cNvSpPr>
          <p:nvPr/>
        </p:nvSpPr>
        <p:spPr bwMode="auto">
          <a:xfrm>
            <a:off x="8458200" y="3962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9" name="Text Box 49"/>
          <p:cNvSpPr txBox="1">
            <a:spLocks noChangeArrowheads="1"/>
          </p:cNvSpPr>
          <p:nvPr/>
        </p:nvSpPr>
        <p:spPr bwMode="auto">
          <a:xfrm>
            <a:off x="2057400" y="1524000"/>
            <a:ext cx="127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ab* | a*b</a:t>
            </a:r>
          </a:p>
        </p:txBody>
      </p:sp>
      <p:sp>
        <p:nvSpPr>
          <p:cNvPr id="57380" name="Rectangle 50"/>
          <p:cNvSpPr>
            <a:spLocks noChangeArrowheads="1"/>
          </p:cNvSpPr>
          <p:nvPr/>
        </p:nvSpPr>
        <p:spPr bwMode="auto">
          <a:xfrm>
            <a:off x="6019800" y="33528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(ab* | a*b)*</a:t>
            </a:r>
          </a:p>
        </p:txBody>
      </p:sp>
      <p:sp>
        <p:nvSpPr>
          <p:cNvPr id="57381" name="Oval 51"/>
          <p:cNvSpPr>
            <a:spLocks noChangeArrowheads="1"/>
          </p:cNvSpPr>
          <p:nvPr/>
        </p:nvSpPr>
        <p:spPr bwMode="auto">
          <a:xfrm>
            <a:off x="6019800" y="43434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7382" name="Oval 52"/>
          <p:cNvSpPr>
            <a:spLocks noChangeArrowheads="1"/>
          </p:cNvSpPr>
          <p:nvPr/>
        </p:nvSpPr>
        <p:spPr bwMode="auto">
          <a:xfrm>
            <a:off x="96012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57383" name="Line 53"/>
          <p:cNvSpPr>
            <a:spLocks noChangeShapeType="1"/>
          </p:cNvSpPr>
          <p:nvPr/>
        </p:nvSpPr>
        <p:spPr bwMode="auto">
          <a:xfrm>
            <a:off x="6324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4" name="Line 54"/>
          <p:cNvSpPr>
            <a:spLocks noChangeShapeType="1"/>
          </p:cNvSpPr>
          <p:nvPr/>
        </p:nvSpPr>
        <p:spPr bwMode="auto">
          <a:xfrm>
            <a:off x="92202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5" name="Freeform 55"/>
          <p:cNvSpPr>
            <a:spLocks/>
          </p:cNvSpPr>
          <p:nvPr/>
        </p:nvSpPr>
        <p:spPr bwMode="auto">
          <a:xfrm>
            <a:off x="6629400" y="4648200"/>
            <a:ext cx="2781300" cy="1066800"/>
          </a:xfrm>
          <a:custGeom>
            <a:avLst/>
            <a:gdLst>
              <a:gd name="T0" fmla="*/ 2147483646 w 1752"/>
              <a:gd name="T1" fmla="*/ 0 h 608"/>
              <a:gd name="T2" fmla="*/ 2147483646 w 1752"/>
              <a:gd name="T3" fmla="*/ 2147483646 h 608"/>
              <a:gd name="T4" fmla="*/ 2147483646 w 1752"/>
              <a:gd name="T5" fmla="*/ 2147483646 h 608"/>
              <a:gd name="T6" fmla="*/ 2147483646 w 1752"/>
              <a:gd name="T7" fmla="*/ 0 h 608"/>
              <a:gd name="T8" fmla="*/ 0 60000 65536"/>
              <a:gd name="T9" fmla="*/ 0 60000 65536"/>
              <a:gd name="T10" fmla="*/ 0 60000 65536"/>
              <a:gd name="T11" fmla="*/ 0 60000 65536"/>
              <a:gd name="T12" fmla="*/ 0 w 1752"/>
              <a:gd name="T13" fmla="*/ 0 h 608"/>
              <a:gd name="T14" fmla="*/ 1752 w 1752"/>
              <a:gd name="T15" fmla="*/ 608 h 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2" h="608">
                <a:moveTo>
                  <a:pt x="1536" y="0"/>
                </a:moveTo>
                <a:cubicBezTo>
                  <a:pt x="1644" y="196"/>
                  <a:pt x="1752" y="392"/>
                  <a:pt x="1536" y="480"/>
                </a:cubicBezTo>
                <a:cubicBezTo>
                  <a:pt x="1320" y="568"/>
                  <a:pt x="480" y="608"/>
                  <a:pt x="240" y="528"/>
                </a:cubicBezTo>
                <a:cubicBezTo>
                  <a:pt x="0" y="448"/>
                  <a:pt x="48" y="224"/>
                  <a:pt x="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6" name="Freeform 56"/>
          <p:cNvSpPr>
            <a:spLocks/>
          </p:cNvSpPr>
          <p:nvPr/>
        </p:nvSpPr>
        <p:spPr bwMode="auto">
          <a:xfrm>
            <a:off x="6108700" y="4648200"/>
            <a:ext cx="3568700" cy="1143000"/>
          </a:xfrm>
          <a:custGeom>
            <a:avLst/>
            <a:gdLst>
              <a:gd name="T0" fmla="*/ 2147483646 w 2336"/>
              <a:gd name="T1" fmla="*/ 0 h 840"/>
              <a:gd name="T2" fmla="*/ 2147483646 w 2336"/>
              <a:gd name="T3" fmla="*/ 2147483646 h 840"/>
              <a:gd name="T4" fmla="*/ 2147483646 w 2336"/>
              <a:gd name="T5" fmla="*/ 2147483646 h 840"/>
              <a:gd name="T6" fmla="*/ 2147483646 w 2336"/>
              <a:gd name="T7" fmla="*/ 0 h 840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840"/>
              <a:gd name="T14" fmla="*/ 2336 w 2336"/>
              <a:gd name="T15" fmla="*/ 840 h 8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840">
                <a:moveTo>
                  <a:pt x="40" y="0"/>
                </a:moveTo>
                <a:cubicBezTo>
                  <a:pt x="20" y="300"/>
                  <a:pt x="0" y="600"/>
                  <a:pt x="328" y="720"/>
                </a:cubicBezTo>
                <a:cubicBezTo>
                  <a:pt x="656" y="840"/>
                  <a:pt x="1680" y="840"/>
                  <a:pt x="2008" y="720"/>
                </a:cubicBezTo>
                <a:cubicBezTo>
                  <a:pt x="2336" y="600"/>
                  <a:pt x="2316" y="300"/>
                  <a:pt x="2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7" name="Text Box 57"/>
          <p:cNvSpPr txBox="1">
            <a:spLocks noChangeArrowheads="1"/>
          </p:cNvSpPr>
          <p:nvPr/>
        </p:nvSpPr>
        <p:spPr bwMode="auto">
          <a:xfrm>
            <a:off x="2956573" y="2778126"/>
            <a:ext cx="325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</a:t>
            </a:r>
            <a:endParaRPr lang="en-US" altLang="en-US" sz="2000" dirty="0">
              <a:latin typeface="Symbol" panose="05050102010706020507" pitchFamily="18" charset="2"/>
            </a:endParaRPr>
          </a:p>
        </p:txBody>
      </p:sp>
      <p:sp>
        <p:nvSpPr>
          <p:cNvPr id="57388" name="Text Box 58"/>
          <p:cNvSpPr txBox="1">
            <a:spLocks noChangeArrowheads="1"/>
          </p:cNvSpPr>
          <p:nvPr/>
        </p:nvSpPr>
        <p:spPr bwMode="auto">
          <a:xfrm>
            <a:off x="2880373" y="2244726"/>
            <a:ext cx="325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</a:t>
            </a:r>
            <a:endParaRPr lang="en-US" altLang="en-US" sz="2000" dirty="0">
              <a:latin typeface="Symbol" panose="05050102010706020507" pitchFamily="18" charset="2"/>
            </a:endParaRPr>
          </a:p>
        </p:txBody>
      </p:sp>
      <p:sp>
        <p:nvSpPr>
          <p:cNvPr id="57389" name="Text Box 59"/>
          <p:cNvSpPr txBox="1">
            <a:spLocks noChangeArrowheads="1"/>
          </p:cNvSpPr>
          <p:nvPr/>
        </p:nvSpPr>
        <p:spPr bwMode="auto">
          <a:xfrm>
            <a:off x="4556773" y="2168526"/>
            <a:ext cx="325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</a:t>
            </a:r>
            <a:endParaRPr lang="en-US" altLang="en-US" sz="2000" dirty="0">
              <a:latin typeface="Symbol" panose="05050102010706020507" pitchFamily="18" charset="2"/>
            </a:endParaRPr>
          </a:p>
        </p:txBody>
      </p:sp>
      <p:sp>
        <p:nvSpPr>
          <p:cNvPr id="57390" name="Text Box 60"/>
          <p:cNvSpPr txBox="1">
            <a:spLocks noChangeArrowheads="1"/>
          </p:cNvSpPr>
          <p:nvPr/>
        </p:nvSpPr>
        <p:spPr bwMode="auto">
          <a:xfrm>
            <a:off x="4480573" y="3159126"/>
            <a:ext cx="325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</a:t>
            </a:r>
            <a:endParaRPr lang="en-US" altLang="en-US" sz="2000" dirty="0">
              <a:latin typeface="Symbol" panose="05050102010706020507" pitchFamily="18" charset="2"/>
            </a:endParaRPr>
          </a:p>
        </p:txBody>
      </p:sp>
      <p:sp>
        <p:nvSpPr>
          <p:cNvPr id="57391" name="Text Box 61"/>
          <p:cNvSpPr txBox="1">
            <a:spLocks noChangeArrowheads="1"/>
          </p:cNvSpPr>
          <p:nvPr/>
        </p:nvSpPr>
        <p:spPr bwMode="auto">
          <a:xfrm>
            <a:off x="6080773" y="4724401"/>
            <a:ext cx="325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</a:t>
            </a:r>
            <a:endParaRPr lang="en-US" altLang="en-US" sz="2000" dirty="0">
              <a:latin typeface="Symbol" panose="05050102010706020507" pitchFamily="18" charset="2"/>
            </a:endParaRPr>
          </a:p>
        </p:txBody>
      </p:sp>
      <p:sp>
        <p:nvSpPr>
          <p:cNvPr id="57392" name="Text Box 62"/>
          <p:cNvSpPr txBox="1">
            <a:spLocks noChangeArrowheads="1"/>
          </p:cNvSpPr>
          <p:nvPr/>
        </p:nvSpPr>
        <p:spPr bwMode="auto">
          <a:xfrm>
            <a:off x="6690373" y="4876801"/>
            <a:ext cx="325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</a:t>
            </a:r>
            <a:endParaRPr lang="en-US" altLang="en-US" sz="2000" dirty="0">
              <a:latin typeface="Symbol" panose="05050102010706020507" pitchFamily="18" charset="2"/>
            </a:endParaRPr>
          </a:p>
        </p:txBody>
      </p:sp>
      <p:sp>
        <p:nvSpPr>
          <p:cNvPr id="57393" name="Text Box 63"/>
          <p:cNvSpPr txBox="1">
            <a:spLocks noChangeArrowheads="1"/>
          </p:cNvSpPr>
          <p:nvPr/>
        </p:nvSpPr>
        <p:spPr bwMode="auto">
          <a:xfrm>
            <a:off x="6233173" y="4098926"/>
            <a:ext cx="325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</a:t>
            </a:r>
            <a:endParaRPr lang="en-US" altLang="en-US" sz="2000" dirty="0">
              <a:latin typeface="Symbol" panose="05050102010706020507" pitchFamily="18" charset="2"/>
            </a:endParaRPr>
          </a:p>
        </p:txBody>
      </p:sp>
      <p:sp>
        <p:nvSpPr>
          <p:cNvPr id="57394" name="Text Box 64"/>
          <p:cNvSpPr txBox="1">
            <a:spLocks noChangeArrowheads="1"/>
          </p:cNvSpPr>
          <p:nvPr/>
        </p:nvSpPr>
        <p:spPr bwMode="auto">
          <a:xfrm>
            <a:off x="9281173" y="4098926"/>
            <a:ext cx="325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</a:t>
            </a:r>
            <a:endParaRPr lang="en-US" altLang="en-US" sz="2000" dirty="0">
              <a:latin typeface="Symbol" panose="05050102010706020507" pitchFamily="18" charset="2"/>
            </a:endParaRPr>
          </a:p>
        </p:txBody>
      </p:sp>
      <p:sp>
        <p:nvSpPr>
          <p:cNvPr id="57395" name="Text Box 65"/>
          <p:cNvSpPr txBox="1">
            <a:spLocks noChangeArrowheads="1"/>
          </p:cNvSpPr>
          <p:nvPr/>
        </p:nvSpPr>
        <p:spPr bwMode="auto">
          <a:xfrm>
            <a:off x="6842773" y="3886201"/>
            <a:ext cx="325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</a:t>
            </a:r>
            <a:endParaRPr lang="en-US" altLang="en-US" sz="2000" dirty="0">
              <a:latin typeface="Symbol" panose="05050102010706020507" pitchFamily="18" charset="2"/>
            </a:endParaRPr>
          </a:p>
        </p:txBody>
      </p:sp>
      <p:sp>
        <p:nvSpPr>
          <p:cNvPr id="57396" name="Text Box 66"/>
          <p:cNvSpPr txBox="1">
            <a:spLocks noChangeArrowheads="1"/>
          </p:cNvSpPr>
          <p:nvPr/>
        </p:nvSpPr>
        <p:spPr bwMode="auto">
          <a:xfrm>
            <a:off x="6995173" y="4419601"/>
            <a:ext cx="325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</a:t>
            </a:r>
            <a:endParaRPr lang="en-US" altLang="en-US" sz="2000" dirty="0">
              <a:latin typeface="Symbol" panose="05050102010706020507" pitchFamily="18" charset="2"/>
            </a:endParaRPr>
          </a:p>
        </p:txBody>
      </p:sp>
      <p:sp>
        <p:nvSpPr>
          <p:cNvPr id="57397" name="Text Box 67"/>
          <p:cNvSpPr txBox="1">
            <a:spLocks noChangeArrowheads="1"/>
          </p:cNvSpPr>
          <p:nvPr/>
        </p:nvSpPr>
        <p:spPr bwMode="auto">
          <a:xfrm>
            <a:off x="8519173" y="4495801"/>
            <a:ext cx="325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</a:t>
            </a:r>
            <a:endParaRPr lang="en-US" altLang="en-US" sz="2000" dirty="0">
              <a:latin typeface="Symbol" panose="05050102010706020507" pitchFamily="18" charset="2"/>
            </a:endParaRPr>
          </a:p>
        </p:txBody>
      </p:sp>
      <p:sp>
        <p:nvSpPr>
          <p:cNvPr id="57398" name="Text Box 68"/>
          <p:cNvSpPr txBox="1">
            <a:spLocks noChangeArrowheads="1"/>
          </p:cNvSpPr>
          <p:nvPr/>
        </p:nvSpPr>
        <p:spPr bwMode="auto">
          <a:xfrm>
            <a:off x="8595373" y="3810001"/>
            <a:ext cx="325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</a:t>
            </a:r>
            <a:endParaRPr lang="en-US" altLang="en-US" sz="2000" dirty="0">
              <a:latin typeface="Symbol" panose="05050102010706020507" pitchFamily="18" charset="2"/>
            </a:endParaRPr>
          </a:p>
        </p:txBody>
      </p:sp>
      <p:sp>
        <p:nvSpPr>
          <p:cNvPr id="57399" name="Text Box 69"/>
          <p:cNvSpPr txBox="1">
            <a:spLocks noChangeArrowheads="1"/>
          </p:cNvSpPr>
          <p:nvPr/>
        </p:nvSpPr>
        <p:spPr bwMode="auto">
          <a:xfrm>
            <a:off x="3329658" y="3692526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57400" name="Text Box 70"/>
          <p:cNvSpPr txBox="1">
            <a:spLocks noChangeArrowheads="1"/>
          </p:cNvSpPr>
          <p:nvPr/>
        </p:nvSpPr>
        <p:spPr bwMode="auto">
          <a:xfrm>
            <a:off x="3740150" y="3159126"/>
            <a:ext cx="273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b</a:t>
            </a:r>
          </a:p>
        </p:txBody>
      </p:sp>
      <p:sp>
        <p:nvSpPr>
          <p:cNvPr id="57401" name="Text Box 71"/>
          <p:cNvSpPr txBox="1">
            <a:spLocks noChangeArrowheads="1"/>
          </p:cNvSpPr>
          <p:nvPr/>
        </p:nvSpPr>
        <p:spPr bwMode="auto">
          <a:xfrm>
            <a:off x="4106864" y="2625725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57402" name="Text Box 72"/>
          <p:cNvSpPr txBox="1">
            <a:spLocks noChangeArrowheads="1"/>
          </p:cNvSpPr>
          <p:nvPr/>
        </p:nvSpPr>
        <p:spPr bwMode="auto">
          <a:xfrm>
            <a:off x="8145464" y="42672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57403" name="Text Box 73"/>
          <p:cNvSpPr txBox="1">
            <a:spLocks noChangeArrowheads="1"/>
          </p:cNvSpPr>
          <p:nvPr/>
        </p:nvSpPr>
        <p:spPr bwMode="auto">
          <a:xfrm>
            <a:off x="7764464" y="47244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57404" name="Text Box 74"/>
          <p:cNvSpPr txBox="1">
            <a:spLocks noChangeArrowheads="1"/>
          </p:cNvSpPr>
          <p:nvPr/>
        </p:nvSpPr>
        <p:spPr bwMode="auto">
          <a:xfrm>
            <a:off x="7391400" y="5181600"/>
            <a:ext cx="274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7405" name="Rectangle 75"/>
          <p:cNvSpPr>
            <a:spLocks noChangeArrowheads="1"/>
          </p:cNvSpPr>
          <p:nvPr/>
        </p:nvSpPr>
        <p:spPr bwMode="auto">
          <a:xfrm>
            <a:off x="2514600" y="2057400"/>
            <a:ext cx="2819400" cy="19050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406" name="Rectangle 76"/>
          <p:cNvSpPr>
            <a:spLocks noChangeArrowheads="1"/>
          </p:cNvSpPr>
          <p:nvPr/>
        </p:nvSpPr>
        <p:spPr bwMode="auto">
          <a:xfrm>
            <a:off x="6515100" y="3875088"/>
            <a:ext cx="2819400" cy="1676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620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58535</TotalTime>
  <Words>4731</Words>
  <Application>Microsoft Office PowerPoint</Application>
  <PresentationFormat>Widescreen</PresentationFormat>
  <Paragraphs>877</Paragraphs>
  <Slides>94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7" baseType="lpstr">
      <vt:lpstr>Arial</vt:lpstr>
      <vt:lpstr>Calibri</vt:lpstr>
      <vt:lpstr>Cambria Math</vt:lpstr>
      <vt:lpstr>Comic Sans MS</vt:lpstr>
      <vt:lpstr>Courier New</vt:lpstr>
      <vt:lpstr>Symbol</vt:lpstr>
      <vt:lpstr>Times</vt:lpstr>
      <vt:lpstr>Times New Roman</vt:lpstr>
      <vt:lpstr>Verdana</vt:lpstr>
      <vt:lpstr>Wingdings</vt:lpstr>
      <vt:lpstr>1_Default Design</vt:lpstr>
      <vt:lpstr>Office Theme</vt:lpstr>
      <vt:lpstr>Equation</vt:lpstr>
      <vt:lpstr>CSCE 222 Discrete Structures</vt:lpstr>
      <vt:lpstr>Based on Chapter 13 of Rosen  Discrete Mathematics and its Applications</vt:lpstr>
      <vt:lpstr>Modeling Computation</vt:lpstr>
      <vt:lpstr>Early Models of Computation</vt:lpstr>
      <vt:lpstr>§13.1 – Languages &amp; Grammars</vt:lpstr>
      <vt:lpstr>Computers as Transition Functions</vt:lpstr>
      <vt:lpstr>Vocabularies and Sentences</vt:lpstr>
      <vt:lpstr>Strings</vt:lpstr>
      <vt:lpstr>Languages</vt:lpstr>
      <vt:lpstr>Operations on Languages</vt:lpstr>
      <vt:lpstr>Suppose S = {a,b,c}.  Some languages over S could be:</vt:lpstr>
      <vt:lpstr>Grammars</vt:lpstr>
      <vt:lpstr>Phrase-Structure Grammars</vt:lpstr>
      <vt:lpstr>Productions</vt:lpstr>
      <vt:lpstr>PSG Example – English Fragment</vt:lpstr>
      <vt:lpstr>Productions for our Language</vt:lpstr>
      <vt:lpstr>Backus-Naur Form</vt:lpstr>
      <vt:lpstr>A Sample Sentence Derivation</vt:lpstr>
      <vt:lpstr>Another Example</vt:lpstr>
      <vt:lpstr>A Simple Definition of L(G)</vt:lpstr>
      <vt:lpstr>Language Generated by a Grammar</vt:lpstr>
      <vt:lpstr>Generating Infinite Languages</vt:lpstr>
      <vt:lpstr>Types of Grammars -  Chomsky hierarchy of languages</vt:lpstr>
      <vt:lpstr>Defining the PSG Types</vt:lpstr>
      <vt:lpstr>PowerPoint Presentation</vt:lpstr>
      <vt:lpstr>Regular Expressions for Regular Languages</vt:lpstr>
      <vt:lpstr>Definition of Regular Expressions</vt:lpstr>
      <vt:lpstr>Definition of Regular Expressions (2)</vt:lpstr>
      <vt:lpstr>Precedence Rules for REs</vt:lpstr>
      <vt:lpstr>Examples</vt:lpstr>
      <vt:lpstr>Properties of regular expressions</vt:lpstr>
      <vt:lpstr>Notational Shorthands</vt:lpstr>
      <vt:lpstr>PowerPoint Presentation</vt:lpstr>
      <vt:lpstr>PowerPoint Presentation</vt:lpstr>
      <vt:lpstr>PowerPoint Presentation</vt:lpstr>
      <vt:lpstr>PowerPoint Presentation</vt:lpstr>
      <vt:lpstr>§13.2 – Finite State Machines  with Output</vt:lpstr>
      <vt:lpstr>PowerPoint Presentation</vt:lpstr>
      <vt:lpstr>Vending Machine Example</vt:lpstr>
      <vt:lpstr>Modeling the Machine</vt:lpstr>
      <vt:lpstr>Transition Function Table</vt:lpstr>
      <vt:lpstr>Transition Function Table cont.</vt:lpstr>
      <vt:lpstr>Another Format: State Table</vt:lpstr>
      <vt:lpstr>Directed-Graph State Diagram</vt:lpstr>
      <vt:lpstr>Formalizing FSMs</vt:lpstr>
      <vt:lpstr>PowerPoint Presentation</vt:lpstr>
      <vt:lpstr>§13.23 – Finite State Machines  with NO Output</vt:lpstr>
      <vt:lpstr>Implementing Regular Expressions</vt:lpstr>
      <vt:lpstr>Three Equivalent Representations</vt:lpstr>
      <vt:lpstr>Finite (State) Automata</vt:lpstr>
      <vt:lpstr>Finite Automaton</vt:lpstr>
      <vt:lpstr>Finite State Automata</vt:lpstr>
      <vt:lpstr>Nondeterministic Finite Automata</vt:lpstr>
      <vt:lpstr>Transition Graph</vt:lpstr>
      <vt:lpstr>Transition Table</vt:lpstr>
      <vt:lpstr>The Language Defined by an NFA</vt:lpstr>
      <vt:lpstr>PowerPoint Presentation</vt:lpstr>
      <vt:lpstr>Deterministic Finite Automata</vt:lpstr>
      <vt:lpstr>DFA Examples</vt:lpstr>
      <vt:lpstr>Transition Graph</vt:lpstr>
      <vt:lpstr>Initial Configuration</vt:lpstr>
      <vt:lpstr>Reading the Input</vt:lpstr>
      <vt:lpstr>PowerPoint Presentation</vt:lpstr>
      <vt:lpstr>PowerPoint Presentation</vt:lpstr>
      <vt:lpstr>PowerPoint Presentation</vt:lpstr>
      <vt:lpstr>PowerPoint Presentation</vt:lpstr>
      <vt:lpstr>Rejection</vt:lpstr>
      <vt:lpstr>PowerPoint Presentation</vt:lpstr>
      <vt:lpstr>PowerPoint Presentation</vt:lpstr>
      <vt:lpstr>PowerPoint Presentation</vt:lpstr>
      <vt:lpstr>PowerPoint Presentation</vt:lpstr>
      <vt:lpstr>Another Rejection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Rejection Example</vt:lpstr>
      <vt:lpstr>PowerPoint Presentation</vt:lpstr>
      <vt:lpstr>PowerPoint Presentation</vt:lpstr>
      <vt:lpstr>PowerPoint Presentation</vt:lpstr>
      <vt:lpstr>PowerPoint Presentation</vt:lpstr>
      <vt:lpstr>Deterministic FSA’s</vt:lpstr>
      <vt:lpstr>Example FSA</vt:lpstr>
      <vt:lpstr>Example NFSA</vt:lpstr>
      <vt:lpstr>Regular Languages</vt:lpstr>
      <vt:lpstr>From Regular Expression to NFA (Thompson’s Construction)</vt:lpstr>
      <vt:lpstr>Converting Regular Expressions to NFAs (Thompson’s Construction)</vt:lpstr>
      <vt:lpstr>Converting Regular Expressions to NFAs</vt:lpstr>
      <vt:lpstr>Converting Regular Expressions to NFAs</vt:lpstr>
      <vt:lpstr>Example (ab* | a*b)*</vt:lpstr>
      <vt:lpstr>Example (ab* | a*b)*</vt:lpstr>
      <vt:lpstr>Example (ab* | a*b)*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SHSU</dc:creator>
  <cp:lastModifiedBy>McGuire, Timothy J</cp:lastModifiedBy>
  <cp:revision>1515</cp:revision>
  <cp:lastPrinted>2019-11-21T17:05:28Z</cp:lastPrinted>
  <dcterms:created xsi:type="dcterms:W3CDTF">1601-01-01T00:00:00Z</dcterms:created>
  <dcterms:modified xsi:type="dcterms:W3CDTF">2020-11-19T14:43:19Z</dcterms:modified>
</cp:coreProperties>
</file>