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56"/>
  </p:notesMasterIdLst>
  <p:handoutMasterIdLst>
    <p:handoutMasterId r:id="rId57"/>
  </p:handoutMasterIdLst>
  <p:sldIdLst>
    <p:sldId id="1020" r:id="rId3"/>
    <p:sldId id="956" r:id="rId4"/>
    <p:sldId id="1047" r:id="rId5"/>
    <p:sldId id="1048" r:id="rId6"/>
    <p:sldId id="1049" r:id="rId7"/>
    <p:sldId id="1050" r:id="rId8"/>
    <p:sldId id="1051" r:id="rId9"/>
    <p:sldId id="1053" r:id="rId10"/>
    <p:sldId id="1054" r:id="rId11"/>
    <p:sldId id="1066" r:id="rId12"/>
    <p:sldId id="1056" r:id="rId13"/>
    <p:sldId id="1057" r:id="rId14"/>
    <p:sldId id="1058" r:id="rId15"/>
    <p:sldId id="1059" r:id="rId16"/>
    <p:sldId id="1060" r:id="rId17"/>
    <p:sldId id="1061" r:id="rId18"/>
    <p:sldId id="1062" r:id="rId19"/>
    <p:sldId id="1063" r:id="rId20"/>
    <p:sldId id="1064" r:id="rId21"/>
    <p:sldId id="1065" r:id="rId22"/>
    <p:sldId id="1067" r:id="rId23"/>
    <p:sldId id="1068" r:id="rId24"/>
    <p:sldId id="1069" r:id="rId25"/>
    <p:sldId id="1071" r:id="rId26"/>
    <p:sldId id="1072" r:id="rId27"/>
    <p:sldId id="1079" r:id="rId28"/>
    <p:sldId id="1080" r:id="rId29"/>
    <p:sldId id="1081" r:id="rId30"/>
    <p:sldId id="1082" r:id="rId31"/>
    <p:sldId id="1084" r:id="rId32"/>
    <p:sldId id="1087" r:id="rId33"/>
    <p:sldId id="1088" r:id="rId34"/>
    <p:sldId id="1089" r:id="rId35"/>
    <p:sldId id="1090" r:id="rId36"/>
    <p:sldId id="1091" r:id="rId37"/>
    <p:sldId id="1092" r:id="rId38"/>
    <p:sldId id="1093" r:id="rId39"/>
    <p:sldId id="1094" r:id="rId40"/>
    <p:sldId id="1095" r:id="rId41"/>
    <p:sldId id="1096" r:id="rId42"/>
    <p:sldId id="1097" r:id="rId43"/>
    <p:sldId id="1098" r:id="rId44"/>
    <p:sldId id="1099" r:id="rId45"/>
    <p:sldId id="1100" r:id="rId46"/>
    <p:sldId id="1101" r:id="rId47"/>
    <p:sldId id="1102" r:id="rId48"/>
    <p:sldId id="1103" r:id="rId49"/>
    <p:sldId id="1104" r:id="rId50"/>
    <p:sldId id="1105" r:id="rId51"/>
    <p:sldId id="1106" r:id="rId52"/>
    <p:sldId id="1107" r:id="rId53"/>
    <p:sldId id="1108" r:id="rId54"/>
    <p:sldId id="1070" r:id="rId5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0000"/>
    <a:srgbClr val="0000FF"/>
    <a:srgbClr val="009900"/>
    <a:srgbClr val="FF0000"/>
    <a:srgbClr val="660033"/>
    <a:srgbClr val="CC6600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612" autoAdjust="0"/>
  </p:normalViewPr>
  <p:slideViewPr>
    <p:cSldViewPr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53066-3434-47D0-8438-407AEE43930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C520940D-517A-46A6-A434-985C541C66C9}">
      <dgm:prSet/>
      <dgm:spPr/>
      <dgm:t>
        <a:bodyPr/>
        <a:lstStyle/>
        <a:p>
          <a:pPr rtl="0"/>
          <a:r>
            <a:rPr lang="en-US" i="1" smtClean="0"/>
            <a:t>Steam-powered Turing Machine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Artist: Sieg Hall, 1987</a:t>
          </a:r>
          <a:endParaRPr lang="en-US"/>
        </a:p>
      </dgm:t>
    </dgm:pt>
    <dgm:pt modelId="{6B3580E1-30C7-4255-8B82-7367E8D5EB84}" type="parTrans" cxnId="{5EC58281-674D-4341-B5DA-D90E3C217B49}">
      <dgm:prSet/>
      <dgm:spPr/>
      <dgm:t>
        <a:bodyPr/>
        <a:lstStyle/>
        <a:p>
          <a:endParaRPr lang="en-US"/>
        </a:p>
      </dgm:t>
    </dgm:pt>
    <dgm:pt modelId="{628FB5F0-3770-447B-BA6C-FF18CCD20A6E}" type="sibTrans" cxnId="{5EC58281-674D-4341-B5DA-D90E3C217B49}">
      <dgm:prSet/>
      <dgm:spPr/>
      <dgm:t>
        <a:bodyPr/>
        <a:lstStyle/>
        <a:p>
          <a:endParaRPr lang="en-US"/>
        </a:p>
      </dgm:t>
    </dgm:pt>
    <dgm:pt modelId="{C4483FBF-7E6B-4A40-9500-77A66B7AEE8C}" type="pres">
      <dgm:prSet presAssocID="{D9153066-3434-47D0-8438-407AEE4393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851E8-ADFF-432E-89A3-F52D5C6E9E25}" type="pres">
      <dgm:prSet presAssocID="{C520940D-517A-46A6-A434-985C541C66C9}" presName="parentText" presStyleLbl="node1" presStyleIdx="0" presStyleCnt="1" custLinFactY="4535" custLinFactNeighborX="-243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10A76-92E4-4C1E-9D71-A3B28767EEC7}" type="presOf" srcId="{D9153066-3434-47D0-8438-407AEE43930F}" destId="{C4483FBF-7E6B-4A40-9500-77A66B7AEE8C}" srcOrd="0" destOrd="0" presId="urn:microsoft.com/office/officeart/2005/8/layout/vList2"/>
    <dgm:cxn modelId="{B9402BBC-8486-44D8-BE9E-F349EBA40C78}" type="presOf" srcId="{C520940D-517A-46A6-A434-985C541C66C9}" destId="{3BE851E8-ADFF-432E-89A3-F52D5C6E9E25}" srcOrd="0" destOrd="0" presId="urn:microsoft.com/office/officeart/2005/8/layout/vList2"/>
    <dgm:cxn modelId="{5EC58281-674D-4341-B5DA-D90E3C217B49}" srcId="{D9153066-3434-47D0-8438-407AEE43930F}" destId="{C520940D-517A-46A6-A434-985C541C66C9}" srcOrd="0" destOrd="0" parTransId="{6B3580E1-30C7-4255-8B82-7367E8D5EB84}" sibTransId="{628FB5F0-3770-447B-BA6C-FF18CCD20A6E}"/>
    <dgm:cxn modelId="{945BF31B-2304-419D-B9B0-511AAADEA955}" type="presParOf" srcId="{C4483FBF-7E6B-4A40-9500-77A66B7AEE8C}" destId="{3BE851E8-ADFF-432E-89A3-F52D5C6E9E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991D6-0A37-47AC-A905-9DDE47351A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D9D60-57F9-4F95-9466-5CF576A5222B}">
      <dgm:prSet/>
      <dgm:spPr/>
      <dgm:t>
        <a:bodyPr/>
        <a:lstStyle/>
        <a:p>
          <a:pPr rtl="0"/>
          <a:r>
            <a:rPr lang="en-US" dirty="0" smtClean="0"/>
            <a:t>See also Module 7, Algorithms for another look at the Halting problem.</a:t>
          </a:r>
          <a:endParaRPr lang="en-US" dirty="0"/>
        </a:p>
      </dgm:t>
    </dgm:pt>
    <dgm:pt modelId="{6A4F9156-6140-41DC-B543-9269EBDD233E}" type="parTrans" cxnId="{D5CD1C07-6BB3-4A03-B0C8-0A315377A96B}">
      <dgm:prSet/>
      <dgm:spPr/>
      <dgm:t>
        <a:bodyPr/>
        <a:lstStyle/>
        <a:p>
          <a:endParaRPr lang="en-US"/>
        </a:p>
      </dgm:t>
    </dgm:pt>
    <dgm:pt modelId="{76B43D15-0AA2-48A7-9E22-1CBC42987716}" type="sibTrans" cxnId="{D5CD1C07-6BB3-4A03-B0C8-0A315377A96B}">
      <dgm:prSet/>
      <dgm:spPr/>
      <dgm:t>
        <a:bodyPr/>
        <a:lstStyle/>
        <a:p>
          <a:endParaRPr lang="en-US"/>
        </a:p>
      </dgm:t>
    </dgm:pt>
    <dgm:pt modelId="{FEA87459-FC93-4939-B440-196E33282EC8}" type="pres">
      <dgm:prSet presAssocID="{5C2991D6-0A37-47AC-A905-9DDE47351A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3AC9C4-A479-429C-8E52-0E251C5139FD}" type="pres">
      <dgm:prSet presAssocID="{0DFD9D60-57F9-4F95-9466-5CF576A522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CD1C07-6BB3-4A03-B0C8-0A315377A96B}" srcId="{5C2991D6-0A37-47AC-A905-9DDE47351A78}" destId="{0DFD9D60-57F9-4F95-9466-5CF576A5222B}" srcOrd="0" destOrd="0" parTransId="{6A4F9156-6140-41DC-B543-9269EBDD233E}" sibTransId="{76B43D15-0AA2-48A7-9E22-1CBC42987716}"/>
    <dgm:cxn modelId="{AB66C214-20EA-4D54-BF6A-964FDA6A74C2}" type="presOf" srcId="{5C2991D6-0A37-47AC-A905-9DDE47351A78}" destId="{FEA87459-FC93-4939-B440-196E33282EC8}" srcOrd="0" destOrd="0" presId="urn:microsoft.com/office/officeart/2005/8/layout/vList2"/>
    <dgm:cxn modelId="{FCE47A9F-8ECB-4A45-A9B0-DDEB77A2AA53}" type="presOf" srcId="{0DFD9D60-57F9-4F95-9466-5CF576A5222B}" destId="{513AC9C4-A479-429C-8E52-0E251C5139FD}" srcOrd="0" destOrd="0" presId="urn:microsoft.com/office/officeart/2005/8/layout/vList2"/>
    <dgm:cxn modelId="{17B685D8-4569-492A-8D6B-3FFC5FA9A1C9}" type="presParOf" srcId="{FEA87459-FC93-4939-B440-196E33282EC8}" destId="{513AC9C4-A479-429C-8E52-0E251C5139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851E8-ADFF-432E-89A3-F52D5C6E9E25}">
      <dsp:nvSpPr>
        <dsp:cNvPr id="0" name=""/>
        <dsp:cNvSpPr/>
      </dsp:nvSpPr>
      <dsp:spPr>
        <a:xfrm>
          <a:off x="0" y="42028"/>
          <a:ext cx="3124200" cy="1158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smtClean="0"/>
            <a:t>Steam-powered Turing Machine</a:t>
          </a:r>
          <a:r>
            <a:rPr lang="en-US" sz="2200" kern="1200" smtClean="0"/>
            <a:t/>
          </a:r>
          <a:br>
            <a:rPr lang="en-US" sz="2200" kern="1200" smtClean="0"/>
          </a:br>
          <a:r>
            <a:rPr lang="en-US" sz="2200" kern="1200" smtClean="0"/>
            <a:t>Artist: Sieg Hall, 1987</a:t>
          </a:r>
          <a:endParaRPr lang="en-US" sz="2200" kern="1200"/>
        </a:p>
      </dsp:txBody>
      <dsp:txXfrm>
        <a:off x="56544" y="98572"/>
        <a:ext cx="3011112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AC9C4-A479-429C-8E52-0E251C5139FD}">
      <dsp:nvSpPr>
        <dsp:cNvPr id="0" name=""/>
        <dsp:cNvSpPr/>
      </dsp:nvSpPr>
      <dsp:spPr>
        <a:xfrm>
          <a:off x="0" y="10093"/>
          <a:ext cx="52578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See also Module 7, Algorithms for another look at the Halting problem.</a:t>
          </a:r>
          <a:endParaRPr lang="en-US" sz="2100" kern="1200" dirty="0"/>
        </a:p>
      </dsp:txBody>
      <dsp:txXfrm>
        <a:off x="39580" y="49673"/>
        <a:ext cx="5178640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CBE65-F1EE-46F4-9EB3-3A94FE86443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3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10EE0-EEC2-4081-9574-E809EBCAE7F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22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A4FA5-5E96-4850-83B9-5BBF82E087E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9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21AAA-5FBE-437E-BE3E-0AF805E61BC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38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0C770-9BBA-4E95-AC17-4886FC2EC14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989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9CB1F-9B03-423F-9D09-5B795FE76C5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17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9C4E6-57F5-468E-BA39-9259AAB014A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08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AD1B4-3F74-495E-AAFF-5D516589399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70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CD27B-9EBC-417C-BD51-9270392288F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9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9B9E5-4062-4E9B-BC58-ACAD30E8767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90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CFB82-471E-45DC-824C-4202A571237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7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0224F-F044-4AA4-84D1-49406D615E8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6238" y="701675"/>
            <a:ext cx="6107112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60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1" tIns="44955" rIns="89911" bIns="4495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59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468BA-17B1-4161-9B51-6821A858BB9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8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3C069-1F37-4FEF-B9AC-13D1E47BC74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5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D124D-5F84-47B6-B4A4-0759DB130FA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7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40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34E6C-D0D4-4AE8-A25F-8011D47F354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78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1E076-63A2-45F4-B4ED-06960FDD838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7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34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2A65E-B471-4365-B247-44AFE34B50B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0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l.ed.ac.uk/~gpullum/loopsnoop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5479" y="3602038"/>
            <a:ext cx="10948087" cy="16557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Turing Machines, Computability, </a:t>
            </a:r>
            <a:br>
              <a:rPr lang="en-US" altLang="en-US" sz="5400" dirty="0" smtClean="0"/>
            </a:br>
            <a:r>
              <a:rPr lang="en-US" altLang="en-US" sz="5400" dirty="0" smtClean="0"/>
              <a:t>and NP-Completeness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Dr. Richard Anderson, University </a:t>
            </a:r>
            <a:r>
              <a:rPr lang="en-US" sz="1800" i="1" smtClean="0"/>
              <a:t>of Washington,  </a:t>
            </a:r>
            <a:r>
              <a:rPr lang="en-US" sz="1800" i="1" dirty="0" smtClean="0"/>
              <a:t>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00000"/>
                </a:solidFill>
              </a:rPr>
              <a:t>What is a Turing Machine?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1838547-1D61-4781-B818-D87D7E5FA6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3698"/>
            <a:ext cx="5562600" cy="629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3498999"/>
              </p:ext>
            </p:extLst>
          </p:nvPr>
        </p:nvGraphicFramePr>
        <p:xfrm>
          <a:off x="914400" y="1524000"/>
          <a:ext cx="31242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78323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Turing Machine?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Recording Medium</a:t>
            </a:r>
          </a:p>
          <a:p>
            <a:pPr lvl="1" eaLnBrk="1" hangingPunct="1">
              <a:defRPr/>
            </a:pPr>
            <a:r>
              <a:rPr lang="en-US" sz="3100" dirty="0" smtClean="0"/>
              <a:t>An infinite read/write “tape” marked off into cells</a:t>
            </a:r>
            <a:endParaRPr lang="en-US" sz="3100" dirty="0"/>
          </a:p>
          <a:p>
            <a:pPr lvl="1" eaLnBrk="1" hangingPunct="1">
              <a:defRPr/>
            </a:pPr>
            <a:r>
              <a:rPr lang="en-US" sz="3100" dirty="0" smtClean="0"/>
              <a:t>Each cell can store one symbol or be “blank”</a:t>
            </a:r>
          </a:p>
          <a:p>
            <a:pPr lvl="1" eaLnBrk="1" hangingPunct="1">
              <a:defRPr/>
            </a:pPr>
            <a:r>
              <a:rPr lang="en-US" sz="3100" dirty="0" smtClean="0"/>
              <a:t>Tape is initially all blank except a few cells of the tape containing the input string</a:t>
            </a:r>
          </a:p>
          <a:p>
            <a:pPr lvl="1" eaLnBrk="1" hangingPunct="1">
              <a:defRPr/>
            </a:pPr>
            <a:r>
              <a:rPr lang="en-US" sz="3100" dirty="0" smtClean="0"/>
              <a:t>Read/write head can scan one cell of the tape - starts on input</a:t>
            </a:r>
            <a:endParaRPr lang="en-US" sz="3100" dirty="0"/>
          </a:p>
          <a:p>
            <a:pPr eaLnBrk="1" hangingPunct="1">
              <a:defRPr/>
            </a:pPr>
            <a:r>
              <a:rPr lang="en-US" dirty="0" smtClean="0"/>
              <a:t>In each step, a Turing Machine</a:t>
            </a:r>
          </a:p>
          <a:p>
            <a:pPr lvl="1" eaLnBrk="1" hangingPunct="1">
              <a:defRPr/>
            </a:pPr>
            <a:r>
              <a:rPr lang="en-US" sz="3100" dirty="0" smtClean="0"/>
              <a:t>Reads the currently scanned symbol</a:t>
            </a:r>
          </a:p>
          <a:p>
            <a:pPr lvl="1" eaLnBrk="1" hangingPunct="1">
              <a:defRPr/>
            </a:pPr>
            <a:r>
              <a:rPr lang="en-US" sz="3100" dirty="0" smtClean="0"/>
              <a:t>Based on state of mind and scanned symbol</a:t>
            </a:r>
          </a:p>
          <a:p>
            <a:pPr lvl="2" eaLnBrk="1" hangingPunct="1">
              <a:defRPr/>
            </a:pPr>
            <a:r>
              <a:rPr lang="en-US" sz="3100" dirty="0"/>
              <a:t>Overwrites symbol in scanned cell</a:t>
            </a:r>
          </a:p>
          <a:p>
            <a:pPr lvl="2" eaLnBrk="1" hangingPunct="1">
              <a:defRPr/>
            </a:pPr>
            <a:r>
              <a:rPr lang="en-US" sz="3100" dirty="0"/>
              <a:t>Moves read/write head left or right one cell</a:t>
            </a:r>
          </a:p>
          <a:p>
            <a:pPr lvl="2" eaLnBrk="1" hangingPunct="1">
              <a:defRPr/>
            </a:pPr>
            <a:r>
              <a:rPr lang="en-US" sz="3100" dirty="0"/>
              <a:t>Changes to a new state</a:t>
            </a:r>
          </a:p>
          <a:p>
            <a:pPr eaLnBrk="1" hangingPunct="1">
              <a:defRPr/>
            </a:pPr>
            <a:r>
              <a:rPr lang="en-US" dirty="0" smtClean="0"/>
              <a:t>Each Turing Machine is specified by its finite set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00000"/>
                </a:solidFill>
              </a:rPr>
              <a:t>Sample Turing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3" y="1447800"/>
            <a:ext cx="1073759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158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Turing Machine?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8A1FB7E-C5DB-4CCD-A2ED-A2044BFBA8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29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1"/>
            <a:ext cx="66992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57103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Turing Machine </a:t>
            </a:r>
            <a:r>
              <a:rPr lang="en-US" sz="4000">
                <a:cs typeface="Arial" charset="0"/>
              </a:rPr>
              <a:t>≡</a:t>
            </a:r>
            <a:r>
              <a:rPr lang="en-US" sz="4000"/>
              <a:t> Ideal Java/C Program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Ideal C/C++/Java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Just like the C/C++/Java you’re used to programming with, except you never run out of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constructor methods always succeed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/>
              <a:t> never fails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Equivalent to Turing machines except a lot easier to program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Turing machine definition is useful for breaking computation down into simplest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only care about high level so we use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7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Turing’s idea: Machines as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Original Turing machine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different “machine”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M</a:t>
            </a:r>
            <a:r>
              <a:rPr lang="en-US" dirty="0" smtClean="0"/>
              <a:t> for each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machine </a:t>
            </a:r>
            <a:r>
              <a:rPr lang="en-US" b="1" dirty="0" smtClean="0">
                <a:solidFill>
                  <a:srgbClr val="0033CC"/>
                </a:solidFill>
              </a:rPr>
              <a:t>M</a:t>
            </a:r>
            <a:r>
              <a:rPr lang="en-US" dirty="0" smtClean="0"/>
              <a:t> is defined by a finite set of possible operations on finite set of symbols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33CC"/>
                </a:solidFill>
              </a:rPr>
              <a:t>M</a:t>
            </a:r>
            <a:r>
              <a:rPr lang="en-US" sz="2800" dirty="0"/>
              <a:t> has a finite description as a sequence of symbols, its “code”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already are used to this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We’ll write</a:t>
            </a:r>
            <a:r>
              <a:rPr lang="en-US" dirty="0" smtClean="0">
                <a:solidFill>
                  <a:srgbClr val="0033CC"/>
                </a:solidFill>
              </a:rPr>
              <a:t> &lt;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&gt; </a:t>
            </a:r>
            <a:r>
              <a:rPr lang="en-US" dirty="0" smtClean="0"/>
              <a:t>for the code of program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i.e. </a:t>
            </a:r>
            <a:r>
              <a:rPr lang="en-US" dirty="0" smtClean="0">
                <a:solidFill>
                  <a:srgbClr val="0033CC"/>
                </a:solidFill>
              </a:rPr>
              <a:t>&lt;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&gt;</a:t>
            </a:r>
            <a:r>
              <a:rPr lang="en-US" dirty="0" smtClean="0"/>
              <a:t> is the program text as a sequence of ASCII symbols and 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/>
              <a:t> is what actually executes</a:t>
            </a: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9277350" y="54229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9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Turing’s Idea: A Universal Turing Machine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Turing machine interpreter  </a:t>
            </a:r>
            <a:r>
              <a:rPr lang="en-US" b="1" smtClean="0">
                <a:solidFill>
                  <a:srgbClr val="0033CC"/>
                </a:solidFill>
              </a:rPr>
              <a:t>U</a:t>
            </a:r>
          </a:p>
          <a:p>
            <a:pPr lvl="1" eaLnBrk="1" hangingPunct="1"/>
            <a:r>
              <a:rPr lang="en-US" sz="2400"/>
              <a:t>On input </a:t>
            </a:r>
            <a:r>
              <a:rPr lang="en-US" sz="2400">
                <a:solidFill>
                  <a:schemeClr val="tx2"/>
                </a:solidFill>
              </a:rPr>
              <a:t>&lt;</a:t>
            </a:r>
            <a:r>
              <a:rPr lang="en-US" sz="2400" b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&gt;</a:t>
            </a:r>
            <a:r>
              <a:rPr lang="en-US" sz="2400"/>
              <a:t> and its input </a:t>
            </a:r>
            <a:r>
              <a:rPr lang="en-US" sz="2400" b="1">
                <a:solidFill>
                  <a:srgbClr val="0033CC"/>
                </a:solidFill>
              </a:rPr>
              <a:t>x</a:t>
            </a:r>
            <a:r>
              <a:rPr lang="en-US" sz="2400"/>
              <a:t>, </a:t>
            </a:r>
            <a:r>
              <a:rPr lang="en-US" sz="2400" b="1">
                <a:solidFill>
                  <a:srgbClr val="0033CC"/>
                </a:solidFill>
              </a:rPr>
              <a:t>U</a:t>
            </a:r>
            <a:r>
              <a:rPr lang="en-US" sz="2400"/>
              <a:t> outputs the same thing as </a:t>
            </a:r>
            <a:r>
              <a:rPr lang="en-US" sz="2400" b="1">
                <a:solidFill>
                  <a:srgbClr val="0033CC"/>
                </a:solidFill>
              </a:rPr>
              <a:t>P</a:t>
            </a:r>
            <a:r>
              <a:rPr lang="en-US" sz="2400"/>
              <a:t> does on input </a:t>
            </a:r>
            <a:r>
              <a:rPr lang="en-US" sz="2400" b="1">
                <a:solidFill>
                  <a:srgbClr val="0033CC"/>
                </a:solidFill>
              </a:rPr>
              <a:t>x</a:t>
            </a:r>
          </a:p>
          <a:p>
            <a:pPr lvl="1" eaLnBrk="1" hangingPunct="1"/>
            <a:r>
              <a:rPr lang="en-US" sz="2400"/>
              <a:t>At each step it decodes which operation</a:t>
            </a:r>
            <a:r>
              <a:rPr lang="en-US" sz="2400">
                <a:solidFill>
                  <a:schemeClr val="bg2"/>
                </a:solidFill>
              </a:rPr>
              <a:t> </a:t>
            </a:r>
            <a:r>
              <a:rPr lang="en-US" sz="2400" b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 </a:t>
            </a:r>
            <a:r>
              <a:rPr lang="en-US" sz="2400"/>
              <a:t>would have performed and simulates it.</a:t>
            </a:r>
          </a:p>
          <a:p>
            <a:pPr eaLnBrk="1" hangingPunct="1"/>
            <a:r>
              <a:rPr lang="en-US" smtClean="0"/>
              <a:t>One Turing machine is enough</a:t>
            </a:r>
          </a:p>
          <a:p>
            <a:pPr lvl="1" eaLnBrk="1" hangingPunct="1"/>
            <a:r>
              <a:rPr lang="en-US" smtClean="0"/>
              <a:t>Basis for modern stored-program computer</a:t>
            </a:r>
          </a:p>
          <a:p>
            <a:pPr lvl="2" eaLnBrk="1" hangingPunct="1"/>
            <a:r>
              <a:rPr lang="en-US" smtClean="0"/>
              <a:t>Von Neumann studied Turing’s UTM design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2093913" y="5378450"/>
            <a:ext cx="2959100" cy="935038"/>
            <a:chOff x="1061" y="1660"/>
            <a:chExt cx="3356" cy="617"/>
          </a:xfrm>
        </p:grpSpPr>
        <p:sp>
          <p:nvSpPr>
            <p:cNvPr id="15375" name="Rectangle 5"/>
            <p:cNvSpPr>
              <a:spLocks noChangeArrowheads="1"/>
            </p:cNvSpPr>
            <p:nvPr/>
          </p:nvSpPr>
          <p:spPr bwMode="auto">
            <a:xfrm>
              <a:off x="2240" y="1810"/>
              <a:ext cx="603" cy="4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800" b="1" dirty="0">
                  <a:solidFill>
                    <a:schemeClr val="tx2"/>
                  </a:solidFill>
                  <a:latin typeface="Arial" pitchFamily="34" charset="0"/>
                </a:rPr>
                <a:t>P</a:t>
              </a:r>
              <a:endParaRPr lang="en-US" sz="2800" b="1" baseline="-25000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5376" name="Line 6"/>
            <p:cNvSpPr>
              <a:spLocks noChangeShapeType="1"/>
            </p:cNvSpPr>
            <p:nvPr/>
          </p:nvSpPr>
          <p:spPr bwMode="auto">
            <a:xfrm>
              <a:off x="1691" y="206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7" name="Text Box 7"/>
            <p:cNvSpPr txBox="1">
              <a:spLocks noChangeArrowheads="1"/>
            </p:cNvSpPr>
            <p:nvPr/>
          </p:nvSpPr>
          <p:spPr bwMode="auto">
            <a:xfrm>
              <a:off x="1061" y="1686"/>
              <a:ext cx="96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tx2"/>
                  </a:solidFill>
                  <a:latin typeface="Arial" pitchFamily="34" charset="0"/>
                </a:rPr>
                <a:t>input</a:t>
              </a:r>
            </a:p>
          </p:txBody>
        </p:sp>
        <p:sp>
          <p:nvSpPr>
            <p:cNvPr id="15378" name="Text Box 8"/>
            <p:cNvSpPr txBox="1">
              <a:spLocks noChangeArrowheads="1"/>
            </p:cNvSpPr>
            <p:nvPr/>
          </p:nvSpPr>
          <p:spPr bwMode="auto">
            <a:xfrm>
              <a:off x="1304" y="1874"/>
              <a:ext cx="43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800" b="1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15379" name="Line 9"/>
            <p:cNvSpPr>
              <a:spLocks noChangeShapeType="1"/>
            </p:cNvSpPr>
            <p:nvPr/>
          </p:nvSpPr>
          <p:spPr bwMode="auto">
            <a:xfrm>
              <a:off x="2880" y="2039"/>
              <a:ext cx="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0" name="Text Box 10"/>
            <p:cNvSpPr txBox="1">
              <a:spLocks noChangeArrowheads="1"/>
            </p:cNvSpPr>
            <p:nvPr/>
          </p:nvSpPr>
          <p:spPr bwMode="auto">
            <a:xfrm>
              <a:off x="3247" y="1660"/>
              <a:ext cx="117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tx2"/>
                  </a:solidFill>
                  <a:latin typeface="Arial" pitchFamily="34" charset="0"/>
                </a:rPr>
                <a:t>output</a:t>
              </a:r>
            </a:p>
          </p:txBody>
        </p:sp>
        <p:sp>
          <p:nvSpPr>
            <p:cNvPr id="15381" name="Text Box 11"/>
            <p:cNvSpPr txBox="1">
              <a:spLocks noChangeArrowheads="1"/>
            </p:cNvSpPr>
            <p:nvPr/>
          </p:nvSpPr>
          <p:spPr bwMode="auto">
            <a:xfrm>
              <a:off x="3333" y="1883"/>
              <a:ext cx="9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800" b="1">
                  <a:solidFill>
                    <a:schemeClr val="tx2"/>
                  </a:solidFill>
                </a:rPr>
                <a:t>P(x)</a:t>
              </a:r>
            </a:p>
          </p:txBody>
        </p:sp>
      </p:grp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7364413" y="5568951"/>
            <a:ext cx="531812" cy="708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</a:rPr>
              <a:t>U</a:t>
            </a:r>
            <a:endParaRPr lang="en-US" sz="2800" b="1" baseline="-250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67" name="Line 14"/>
          <p:cNvSpPr>
            <a:spLocks noChangeShapeType="1"/>
          </p:cNvSpPr>
          <p:nvPr/>
        </p:nvSpPr>
        <p:spPr bwMode="auto">
          <a:xfrm>
            <a:off x="6837364" y="56800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6580188" y="50212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sz="28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6467475" y="5391151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370" name="Line 17"/>
          <p:cNvSpPr>
            <a:spLocks noChangeShapeType="1"/>
          </p:cNvSpPr>
          <p:nvPr/>
        </p:nvSpPr>
        <p:spPr bwMode="auto">
          <a:xfrm>
            <a:off x="7929564" y="5915025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Text Box 18"/>
          <p:cNvSpPr txBox="1">
            <a:spLocks noChangeArrowheads="1"/>
          </p:cNvSpPr>
          <p:nvPr/>
        </p:nvSpPr>
        <p:spPr bwMode="auto">
          <a:xfrm>
            <a:off x="8251826" y="5341938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output</a:t>
            </a:r>
          </a:p>
        </p:txBody>
      </p:sp>
      <p:sp>
        <p:nvSpPr>
          <p:cNvPr id="15372" name="Text Box 19"/>
          <p:cNvSpPr txBox="1">
            <a:spLocks noChangeArrowheads="1"/>
          </p:cNvSpPr>
          <p:nvPr/>
        </p:nvSpPr>
        <p:spPr bwMode="auto">
          <a:xfrm>
            <a:off x="8328025" y="5678488"/>
            <a:ext cx="85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P(x)</a:t>
            </a:r>
          </a:p>
        </p:txBody>
      </p:sp>
      <p:sp>
        <p:nvSpPr>
          <p:cNvPr id="15373" name="Line 20"/>
          <p:cNvSpPr>
            <a:spLocks noChangeShapeType="1"/>
          </p:cNvSpPr>
          <p:nvPr/>
        </p:nvSpPr>
        <p:spPr bwMode="auto">
          <a:xfrm>
            <a:off x="6831014" y="618172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Rectangle 21"/>
          <p:cNvSpPr>
            <a:spLocks noChangeArrowheads="1"/>
          </p:cNvSpPr>
          <p:nvPr/>
        </p:nvSpPr>
        <p:spPr bwMode="auto">
          <a:xfrm>
            <a:off x="5997576" y="5837238"/>
            <a:ext cx="9302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sym typeface="Symbol" pitchFamily="18" charset="2"/>
              </a:rPr>
              <a:t></a:t>
            </a:r>
            <a:r>
              <a:rPr lang="en-US" sz="2800" b="1">
                <a:solidFill>
                  <a:schemeClr val="tx2"/>
                </a:solidFill>
              </a:rPr>
              <a:t>P</a:t>
            </a:r>
            <a:r>
              <a:rPr lang="en-US" sz="3600" b="1">
                <a:solidFill>
                  <a:schemeClr val="tx2"/>
                </a:solidFill>
                <a:cs typeface="Arial" charset="0"/>
                <a:sym typeface="Symbol" pitchFamily="18" charset="2"/>
              </a:rPr>
              <a:t></a:t>
            </a:r>
            <a:endParaRPr lang="en-US" sz="2800" b="1">
              <a:solidFill>
                <a:schemeClr val="tx2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081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Given:</a:t>
            </a:r>
            <a:r>
              <a:rPr lang="en-US" dirty="0" smtClean="0"/>
              <a:t> the code of a program 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/>
              <a:t> and an input </a:t>
            </a:r>
            <a:r>
              <a:rPr lang="en-US" b="1" dirty="0" smtClean="0">
                <a:solidFill>
                  <a:srgbClr val="0033CC"/>
                </a:solidFill>
              </a:rPr>
              <a:t>x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/>
              <a:t>, i.e. given </a:t>
            </a:r>
            <a:r>
              <a:rPr lang="en-US" dirty="0" smtClean="0">
                <a:solidFill>
                  <a:srgbClr val="0033CC"/>
                </a:solidFill>
              </a:rPr>
              <a:t>(&lt;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&gt;,</a:t>
            </a:r>
            <a:r>
              <a:rPr lang="en-US" b="1" dirty="0" smtClean="0">
                <a:solidFill>
                  <a:srgbClr val="0033CC"/>
                </a:solidFill>
              </a:rPr>
              <a:t>x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  <a:r>
              <a:rPr lang="en-US" dirty="0" smtClean="0"/>
              <a:t> 	</a:t>
            </a:r>
            <a:r>
              <a:rPr lang="en-US" b="1" dirty="0" smtClean="0">
                <a:solidFill>
                  <a:srgbClr val="0033CC"/>
                </a:solidFill>
              </a:rPr>
              <a:t>1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/>
              <a:t> halts on input </a:t>
            </a:r>
            <a:r>
              <a:rPr lang="en-US" b="1" dirty="0" smtClean="0">
                <a:solidFill>
                  <a:srgbClr val="0033CC"/>
                </a:solidFill>
              </a:rPr>
              <a:t>x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</a:rPr>
              <a:t>	</a:t>
            </a:r>
            <a:r>
              <a:rPr lang="en-US" dirty="0" smtClean="0"/>
              <a:t>      	</a:t>
            </a:r>
            <a:r>
              <a:rPr lang="en-US" b="1" dirty="0" smtClean="0">
                <a:solidFill>
                  <a:srgbClr val="0033CC"/>
                </a:solidFill>
              </a:rPr>
              <a:t>0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0033CC"/>
                </a:solidFill>
              </a:rPr>
              <a:t>P</a:t>
            </a:r>
            <a:r>
              <a:rPr lang="en-US" dirty="0" smtClean="0"/>
              <a:t> does not halt on input </a:t>
            </a:r>
            <a:r>
              <a:rPr lang="en-US" b="1" dirty="0" smtClean="0">
                <a:solidFill>
                  <a:srgbClr val="0033CC"/>
                </a:solidFill>
              </a:rPr>
              <a:t>x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33CC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b="1" dirty="0" smtClean="0"/>
              <a:t>Theorem</a:t>
            </a:r>
            <a:r>
              <a:rPr lang="en-US" dirty="0" smtClean="0"/>
              <a:t> (Turing):</a:t>
            </a:r>
            <a:r>
              <a:rPr lang="en-US" dirty="0" smtClean="0">
                <a:solidFill>
                  <a:srgbClr val="0033CC"/>
                </a:solidFill>
              </a:rPr>
              <a:t>  </a:t>
            </a:r>
            <a:r>
              <a:rPr lang="en-US" dirty="0" smtClean="0"/>
              <a:t>There is no program that solves the halting problem 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“The halting problem is undecidable”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33368339"/>
              </p:ext>
            </p:extLst>
          </p:nvPr>
        </p:nvGraphicFramePr>
        <p:xfrm>
          <a:off x="6400800" y="685800"/>
          <a:ext cx="525780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79356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22226"/>
            <a:ext cx="8229600" cy="892175"/>
          </a:xfrm>
        </p:spPr>
        <p:txBody>
          <a:bodyPr/>
          <a:lstStyle/>
          <a:p>
            <a:r>
              <a:rPr lang="en-US" dirty="0" smtClean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9525000" cy="5257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Suppose that </a:t>
            </a:r>
            <a:r>
              <a:rPr lang="en-US" b="1" dirty="0" smtClean="0">
                <a:solidFill>
                  <a:srgbClr val="0033CC"/>
                </a:solidFill>
              </a:rPr>
              <a:t>H</a:t>
            </a:r>
            <a:r>
              <a:rPr lang="en-US" dirty="0" smtClean="0"/>
              <a:t> is a Turing machine that solves the Halting problem</a:t>
            </a:r>
          </a:p>
          <a:p>
            <a:pPr marL="457200" lvl="1" indent="0" eaLnBrk="1" hangingPunct="1">
              <a:buNone/>
              <a:defRPr/>
            </a:pPr>
            <a:r>
              <a:rPr lang="en-US" dirty="0" smtClean="0"/>
              <a:t> Function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:</a:t>
            </a:r>
          </a:p>
          <a:p>
            <a:pPr lvl="2" eaLnBrk="1" hangingPunct="1">
              <a:defRPr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0033CC"/>
                </a:solidFill>
              </a:rPr>
              <a:t>H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</a:rPr>
              <a:t>x</a:t>
            </a:r>
            <a:r>
              <a:rPr lang="en-US" dirty="0" err="1" smtClean="0">
                <a:solidFill>
                  <a:srgbClr val="0033CC"/>
                </a:solidFill>
              </a:rPr>
              <a:t>,</a:t>
            </a:r>
            <a:r>
              <a:rPr lang="en-US" b="1" dirty="0" err="1" smtClean="0">
                <a:solidFill>
                  <a:srgbClr val="0033CC"/>
                </a:solidFill>
              </a:rPr>
              <a:t>x</a:t>
            </a:r>
            <a:r>
              <a:rPr lang="en-US" dirty="0" smtClean="0">
                <a:solidFill>
                  <a:srgbClr val="0033CC"/>
                </a:solidFill>
              </a:rPr>
              <a:t>)=</a:t>
            </a:r>
            <a:r>
              <a:rPr lang="en-US" b="1" dirty="0" smtClean="0">
                <a:solidFill>
                  <a:srgbClr val="0033CC"/>
                </a:solidFill>
              </a:rPr>
              <a:t>1</a:t>
            </a:r>
            <a:r>
              <a:rPr lang="en-US" dirty="0" smtClean="0"/>
              <a:t> then</a:t>
            </a:r>
          </a:p>
          <a:p>
            <a:pPr lvl="3" eaLnBrk="1" hangingPunct="1">
              <a:defRPr/>
            </a:pPr>
            <a:r>
              <a:rPr lang="en-US" b="1" dirty="0" smtClean="0"/>
              <a:t>while</a:t>
            </a:r>
            <a:r>
              <a:rPr lang="en-US" dirty="0" smtClean="0"/>
              <a:t> (true); /* loop forever */</a:t>
            </a:r>
          </a:p>
          <a:p>
            <a:pPr lvl="2" eaLnBrk="1" hangingPunct="1">
              <a:defRPr/>
            </a:pPr>
            <a:r>
              <a:rPr lang="en-US" dirty="0" smtClean="0"/>
              <a:t>else</a:t>
            </a:r>
          </a:p>
          <a:p>
            <a:pPr lvl="3" eaLnBrk="1" hangingPunct="1">
              <a:defRPr/>
            </a:pPr>
            <a:r>
              <a:rPr lang="en-US" b="1" dirty="0" smtClean="0"/>
              <a:t>no-op</a:t>
            </a:r>
            <a:r>
              <a:rPr lang="en-US" dirty="0" smtClean="0"/>
              <a:t>; /* do nothing and halt */</a:t>
            </a:r>
          </a:p>
          <a:p>
            <a:pPr lvl="2" eaLnBrk="1" hangingPunct="1">
              <a:defRPr/>
            </a:pPr>
            <a:r>
              <a:rPr lang="en-US" dirty="0" err="1" smtClean="0"/>
              <a:t>endif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What does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do on input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?</a:t>
            </a:r>
          </a:p>
          <a:p>
            <a:pPr lvl="1" eaLnBrk="1" hangingPunct="1">
              <a:defRPr/>
            </a:pPr>
            <a:r>
              <a:rPr lang="en-US" dirty="0" smtClean="0"/>
              <a:t>Does it halt?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021CC41-446A-4CB5-989D-AED2A4732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247900"/>
            <a:ext cx="4724400" cy="2362200"/>
          </a:xfrm>
          <a:prstGeom prst="rec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7847"/>
      </p:ext>
    </p:extLst>
  </p:cSld>
  <p:clrMapOvr>
    <a:masterClrMapping/>
  </p:clrMapOvr>
  <p:transition spd="med" advTm="1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9677400" cy="3505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halts on input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44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⇔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ea typeface="Cambria Math" pitchFamily="18" charset="0"/>
                <a:cs typeface="Cambria Math" pitchFamily="18" charset="0"/>
              </a:rPr>
              <a:t>H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outputs </a:t>
            </a:r>
            <a:r>
              <a:rPr lang="en-US" b="1" dirty="0" smtClean="0">
                <a:solidFill>
                  <a:srgbClr val="0033CC"/>
                </a:solidFill>
                <a:ea typeface="Cambria Math" pitchFamily="18" charset="0"/>
                <a:cs typeface="Cambria Math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on input </a:t>
            </a:r>
            <a:r>
              <a:rPr lang="en-US" dirty="0" smtClean="0">
                <a:solidFill>
                  <a:srgbClr val="0033CC"/>
                </a:solidFill>
                <a:ea typeface="Cambria Math" pitchFamily="18" charset="0"/>
                <a:cs typeface="Cambria Math" pitchFamily="18" charset="0"/>
              </a:rPr>
              <a:t>(</a:t>
            </a:r>
            <a:r>
              <a:rPr lang="en-US" dirty="0" smtClean="0">
                <a:solidFill>
                  <a:srgbClr val="0033CC"/>
                </a:solidFill>
              </a:rPr>
              <a:t>&lt;</a:t>
            </a:r>
            <a:r>
              <a:rPr lang="en-US" b="1" dirty="0" smtClean="0">
                <a:solidFill>
                  <a:srgbClr val="0033CC"/>
                </a:solidFill>
              </a:rPr>
              <a:t>D</a:t>
            </a:r>
            <a:r>
              <a:rPr lang="en-US" dirty="0" smtClean="0">
                <a:solidFill>
                  <a:srgbClr val="0033CC"/>
                </a:solidFill>
              </a:rPr>
              <a:t>&gt;,&lt;</a:t>
            </a:r>
            <a:r>
              <a:rPr lang="en-US" b="1" dirty="0" smtClean="0">
                <a:solidFill>
                  <a:srgbClr val="0033CC"/>
                </a:solidFill>
              </a:rPr>
              <a:t>D</a:t>
            </a:r>
            <a:r>
              <a:rPr lang="en-US" dirty="0" smtClean="0">
                <a:solidFill>
                  <a:srgbClr val="0033CC"/>
                </a:solidFill>
              </a:rPr>
              <a:t>&gt;) </a:t>
            </a:r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0033CC"/>
                </a:solidFill>
              </a:rPr>
              <a:t>       </a:t>
            </a:r>
            <a:r>
              <a:rPr lang="en-US" sz="2800" dirty="0">
                <a:solidFill>
                  <a:srgbClr val="00B050"/>
                </a:solidFill>
              </a:rPr>
              <a:t> [since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>
                <a:solidFill>
                  <a:srgbClr val="00B050"/>
                </a:solidFill>
              </a:rPr>
              <a:t> solves the halting problem and so    	  	   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(&lt;</a:t>
            </a:r>
            <a:r>
              <a:rPr lang="en-US" sz="2800" b="1" dirty="0">
                <a:solidFill>
                  <a:srgbClr val="0033CC"/>
                </a:solidFill>
              </a:rPr>
              <a:t>D</a:t>
            </a:r>
            <a:r>
              <a:rPr lang="en-US" sz="2800" dirty="0">
                <a:solidFill>
                  <a:srgbClr val="0033CC"/>
                </a:solidFill>
              </a:rPr>
              <a:t>&gt;,</a:t>
            </a:r>
            <a:r>
              <a:rPr lang="en-US" sz="2800" b="1" dirty="0">
                <a:solidFill>
                  <a:srgbClr val="0033CC"/>
                </a:solidFill>
              </a:rPr>
              <a:t>x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srgbClr val="00B050"/>
                </a:solidFill>
              </a:rPr>
              <a:t> outputs </a:t>
            </a:r>
            <a:r>
              <a:rPr lang="en-US" sz="2800" b="1" dirty="0">
                <a:solidFill>
                  <a:srgbClr val="0033CC"/>
                </a:solidFill>
              </a:rPr>
              <a:t>1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iff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b="1" dirty="0">
                <a:solidFill>
                  <a:srgbClr val="0033CC"/>
                </a:solidFill>
              </a:rPr>
              <a:t>D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halts on input </a:t>
            </a:r>
            <a:r>
              <a:rPr lang="en-US" sz="2800" b="1" dirty="0">
                <a:solidFill>
                  <a:srgbClr val="0033CC"/>
                </a:solidFill>
              </a:rPr>
              <a:t>x</a:t>
            </a:r>
            <a:r>
              <a:rPr lang="en-US" sz="2800" dirty="0">
                <a:solidFill>
                  <a:srgbClr val="00B050"/>
                </a:solidFill>
              </a:rPr>
              <a:t>]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4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⇔</a:t>
            </a:r>
            <a:r>
              <a:rPr lang="en-US" sz="28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runs forever on input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FF0000"/>
                </a:solidFill>
              </a:rPr>
              <a:t>       </a:t>
            </a:r>
            <a:r>
              <a:rPr lang="en-US" sz="2800" dirty="0">
                <a:solidFill>
                  <a:srgbClr val="00B050"/>
                </a:solidFill>
              </a:rPr>
              <a:t> [since 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goes into an infinite loop on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iff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b="1" dirty="0" err="1">
                <a:solidFill>
                  <a:srgbClr val="0033CC"/>
                </a:solidFill>
              </a:rPr>
              <a:t>x</a:t>
            </a:r>
            <a:r>
              <a:rPr lang="en-US" sz="2800" dirty="0" err="1">
                <a:solidFill>
                  <a:srgbClr val="0033CC"/>
                </a:solidFill>
              </a:rPr>
              <a:t>,</a:t>
            </a:r>
            <a:r>
              <a:rPr lang="en-US" sz="2800" b="1" dirty="0" err="1">
                <a:solidFill>
                  <a:srgbClr val="0033CC"/>
                </a:solidFill>
              </a:rPr>
              <a:t>x</a:t>
            </a:r>
            <a:r>
              <a:rPr lang="en-US" sz="2800" dirty="0">
                <a:solidFill>
                  <a:srgbClr val="0033CC"/>
                </a:solidFill>
              </a:rPr>
              <a:t>)=</a:t>
            </a:r>
            <a:r>
              <a:rPr lang="en-US" sz="2800" b="1" dirty="0">
                <a:solidFill>
                  <a:srgbClr val="0033CC"/>
                </a:solidFill>
              </a:rPr>
              <a:t>1</a:t>
            </a:r>
            <a:r>
              <a:rPr lang="en-US" sz="2800" dirty="0">
                <a:solidFill>
                  <a:srgbClr val="009900"/>
                </a:solidFill>
              </a:rPr>
              <a:t>]</a:t>
            </a:r>
          </a:p>
          <a:p>
            <a:pPr marL="0" indent="0" eaLnBrk="1" hangingPunct="1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F16548F-CCFD-4E53-AD1D-2ABF10B7FC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6248400" y="381000"/>
            <a:ext cx="4800600" cy="3200400"/>
            <a:chOff x="4354286" y="859971"/>
            <a:chExt cx="4800600" cy="2797175"/>
          </a:xfrm>
        </p:grpSpPr>
        <p:sp>
          <p:nvSpPr>
            <p:cNvPr id="12" name="Rectangle 11"/>
            <p:cNvSpPr/>
            <p:nvPr/>
          </p:nvSpPr>
          <p:spPr>
            <a:xfrm>
              <a:off x="5028973" y="859971"/>
              <a:ext cx="4038600" cy="2797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2" name="Content Placeholder 2"/>
            <p:cNvSpPr txBox="1">
              <a:spLocks/>
            </p:cNvSpPr>
            <p:nvPr/>
          </p:nvSpPr>
          <p:spPr bwMode="auto">
            <a:xfrm>
              <a:off x="4354286" y="914400"/>
              <a:ext cx="4800600" cy="268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Font typeface="Arial" charset="0"/>
                <a:buNone/>
              </a:pPr>
              <a:r>
                <a:rPr lang="en-US" dirty="0">
                  <a:latin typeface="Calibri" pitchFamily="34" charset="0"/>
                </a:rPr>
                <a:t>   Function 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D</a:t>
              </a:r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r>
                <a:rPr lang="en-US" dirty="0">
                  <a:latin typeface="Calibri" pitchFamily="34" charset="0"/>
                </a:rPr>
                <a:t>:</a:t>
              </a:r>
            </a:p>
            <a:p>
              <a:pPr lvl="2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000" dirty="0">
                  <a:latin typeface="Calibri" pitchFamily="34" charset="0"/>
                </a:rPr>
                <a:t>if </a:t>
              </a:r>
              <a:r>
                <a:rPr lang="en-US" sz="2000" b="1" dirty="0">
                  <a:solidFill>
                    <a:srgbClr val="0033CC"/>
                  </a:solidFill>
                  <a:latin typeface="Calibri" pitchFamily="34" charset="0"/>
                </a:rPr>
                <a:t>H</a:t>
              </a:r>
              <a:r>
                <a:rPr lang="en-US" sz="2000" dirty="0">
                  <a:solidFill>
                    <a:srgbClr val="0033CC"/>
                  </a:solidFill>
                  <a:latin typeface="Calibri" pitchFamily="34" charset="0"/>
                </a:rPr>
                <a:t>(</a:t>
              </a:r>
              <a:r>
                <a:rPr lang="en-US" sz="2000" b="1" dirty="0" err="1">
                  <a:solidFill>
                    <a:srgbClr val="0033CC"/>
                  </a:solidFill>
                  <a:latin typeface="Calibri" pitchFamily="34" charset="0"/>
                </a:rPr>
                <a:t>x</a:t>
              </a:r>
              <a:r>
                <a:rPr lang="en-US" sz="2000" dirty="0" err="1">
                  <a:solidFill>
                    <a:srgbClr val="0033CC"/>
                  </a:solidFill>
                  <a:latin typeface="Calibri" pitchFamily="34" charset="0"/>
                </a:rPr>
                <a:t>,</a:t>
              </a:r>
              <a:r>
                <a:rPr lang="en-US" sz="2000" b="1" dirty="0" err="1">
                  <a:solidFill>
                    <a:srgbClr val="0033CC"/>
                  </a:solidFill>
                  <a:latin typeface="Calibri" pitchFamily="34" charset="0"/>
                </a:rPr>
                <a:t>x</a:t>
              </a:r>
              <a:r>
                <a:rPr lang="en-US" sz="2000" dirty="0">
                  <a:solidFill>
                    <a:srgbClr val="0033CC"/>
                  </a:solidFill>
                  <a:latin typeface="Calibri" pitchFamily="34" charset="0"/>
                </a:rPr>
                <a:t>)=</a:t>
              </a:r>
              <a:r>
                <a:rPr lang="en-US" sz="2000" b="1" dirty="0">
                  <a:solidFill>
                    <a:srgbClr val="0033CC"/>
                  </a:solidFill>
                  <a:latin typeface="Calibri" pitchFamily="34" charset="0"/>
                </a:rPr>
                <a:t>1</a:t>
              </a:r>
              <a:r>
                <a:rPr lang="en-US" sz="2000" dirty="0">
                  <a:latin typeface="Calibri" pitchFamily="34" charset="0"/>
                </a:rPr>
                <a:t> then</a:t>
              </a:r>
            </a:p>
            <a:p>
              <a:pPr lvl="3" eaLnBrk="1" hangingPunct="1">
                <a:spcBef>
                  <a:spcPct val="20000"/>
                </a:spcBef>
                <a:buFont typeface="Arial" charset="0"/>
                <a:buChar char="–"/>
              </a:pPr>
              <a:r>
                <a:rPr lang="en-US" b="1" dirty="0">
                  <a:latin typeface="Calibri" pitchFamily="34" charset="0"/>
                </a:rPr>
                <a:t>while</a:t>
              </a:r>
              <a:r>
                <a:rPr lang="en-US" dirty="0">
                  <a:latin typeface="Calibri" pitchFamily="34" charset="0"/>
                </a:rPr>
                <a:t> (true); /* loop forever */</a:t>
              </a:r>
            </a:p>
            <a:p>
              <a:pPr lvl="2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000" dirty="0">
                  <a:latin typeface="Calibri" pitchFamily="34" charset="0"/>
                </a:rPr>
                <a:t>else</a:t>
              </a:r>
            </a:p>
            <a:p>
              <a:pPr lvl="3" eaLnBrk="1" hangingPunct="1">
                <a:spcBef>
                  <a:spcPct val="20000"/>
                </a:spcBef>
                <a:buFont typeface="Arial" charset="0"/>
                <a:buChar char="–"/>
              </a:pPr>
              <a:r>
                <a:rPr lang="en-US" b="1" dirty="0">
                  <a:latin typeface="Calibri" pitchFamily="34" charset="0"/>
                </a:rPr>
                <a:t>no-op</a:t>
              </a:r>
              <a:r>
                <a:rPr lang="en-US" dirty="0">
                  <a:latin typeface="Calibri" pitchFamily="34" charset="0"/>
                </a:rPr>
                <a:t>; /* do nothing and halt */</a:t>
              </a:r>
            </a:p>
            <a:p>
              <a:pPr lvl="2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000" dirty="0" err="1">
                  <a:latin typeface="Calibri" pitchFamily="34" charset="0"/>
                </a:rPr>
                <a:t>endif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09600" y="914854"/>
            <a:ext cx="408637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 halt on input </a:t>
            </a: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1215672"/>
      </p:ext>
    </p:extLst>
  </p:cSld>
  <p:clrMapOvr>
    <a:masterClrMapping/>
  </p:clrMapOvr>
  <p:transition spd="med" advTm="1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13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That’s it!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endParaRPr lang="en-US" dirty="0" smtClean="0"/>
          </a:p>
          <a:p>
            <a:pPr eaLnBrk="1" hangingPunct="1"/>
            <a:r>
              <a:rPr lang="en-US" dirty="0" smtClean="0"/>
              <a:t>This tells us that there is no compiler that can check our programs and guarantee to find any infinite loops they might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8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601200" cy="1524000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pitchFamily="34" charset="-128"/>
              </a:rPr>
              <a:t>SCOOPING THE LOOP SNOOPER</a:t>
            </a:r>
            <a:r>
              <a:rPr lang="en-US" sz="2000">
                <a:latin typeface="Arial" charset="0"/>
                <a:ea typeface="MS PGothic" pitchFamily="34" charset="-128"/>
              </a:rPr>
              <a:t/>
            </a:r>
            <a:br>
              <a:rPr lang="en-US" sz="2000">
                <a:latin typeface="Arial" charset="0"/>
                <a:ea typeface="MS PGothic" pitchFamily="34" charset="-128"/>
              </a:rPr>
            </a:br>
            <a:r>
              <a:rPr lang="en-US" sz="2000">
                <a:latin typeface="Arial" charset="0"/>
                <a:ea typeface="MS PGothic" pitchFamily="34" charset="-128"/>
              </a:rPr>
              <a:t>A proof that the Halting Problem is undecidable </a:t>
            </a:r>
            <a:br>
              <a:rPr lang="en-US" sz="2000">
                <a:latin typeface="Arial" charset="0"/>
                <a:ea typeface="MS PGothic" pitchFamily="34" charset="-128"/>
              </a:rPr>
            </a:br>
            <a:r>
              <a:rPr lang="en-US" sz="2000">
                <a:latin typeface="Arial" charset="0"/>
                <a:ea typeface="MS PGothic" pitchFamily="34" charset="-128"/>
              </a:rPr>
              <a:t/>
            </a:r>
            <a:br>
              <a:rPr lang="en-US" sz="2000">
                <a:latin typeface="Arial" charset="0"/>
                <a:ea typeface="MS PGothic" pitchFamily="34" charset="-128"/>
              </a:rPr>
            </a:br>
            <a:r>
              <a:rPr lang="en-US" sz="2000">
                <a:latin typeface="Arial" charset="0"/>
                <a:ea typeface="MS PGothic" pitchFamily="34" charset="-128"/>
              </a:rPr>
              <a:t>by Geoffrey K. Pullum (U. Edinburgh)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26C27E4-982F-4B94-82C8-0DEBB2F841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0" y="1600201"/>
            <a:ext cx="8229600" cy="4525963"/>
          </a:xfrm>
        </p:spPr>
        <p:txBody>
          <a:bodyPr/>
          <a:lstStyle/>
          <a:p>
            <a:pPr marL="0" indent="0" eaLnBrk="1" fontAlgn="ctr" hangingPunct="1">
              <a:buNone/>
              <a:defRPr/>
            </a:pPr>
            <a:r>
              <a:rPr lang="en-US" sz="2000" i="1" dirty="0"/>
              <a:t>No general procedure for bug checks succeeds.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Now, I won’t just assert that, I’ll show where it leads: </a:t>
            </a:r>
            <a:br>
              <a:rPr lang="en-US" sz="2000" dirty="0"/>
            </a:br>
            <a:r>
              <a:rPr lang="en-US" sz="2000" dirty="0"/>
              <a:t>I will prove that although you might work till you drop, </a:t>
            </a:r>
            <a:br>
              <a:rPr lang="en-US" sz="2000" dirty="0"/>
            </a:br>
            <a:r>
              <a:rPr lang="en-US" sz="2000" dirty="0"/>
              <a:t>you cannot tell if computation will stop.</a:t>
            </a:r>
          </a:p>
          <a:p>
            <a:pPr marL="0" indent="0" eaLnBrk="1" fontAlgn="ctr" hangingPunct="1">
              <a:buNone/>
              <a:defRPr/>
            </a:pPr>
            <a:r>
              <a:rPr lang="en-US" sz="2000" dirty="0"/>
              <a:t> </a:t>
            </a:r>
          </a:p>
          <a:p>
            <a:pPr marL="0" indent="0" eaLnBrk="1" fontAlgn="ctr" hangingPunct="1">
              <a:buNone/>
              <a:defRPr/>
            </a:pPr>
            <a:r>
              <a:rPr lang="en-US" sz="2000" dirty="0"/>
              <a:t>For imagine we have a procedure called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that for specified input permits you to see</a:t>
            </a:r>
            <a:br>
              <a:rPr lang="en-US" sz="2000" dirty="0"/>
            </a:br>
            <a:r>
              <a:rPr lang="en-US" sz="2000" dirty="0"/>
              <a:t>whether specified source code, with all of its faults,</a:t>
            </a:r>
            <a:br>
              <a:rPr lang="en-US" sz="2000" dirty="0"/>
            </a:br>
            <a:r>
              <a:rPr lang="en-US" sz="2000" dirty="0"/>
              <a:t>defines a routine that eventually halts.</a:t>
            </a:r>
          </a:p>
          <a:p>
            <a:pPr marL="0" indent="0" eaLnBrk="1" fontAlgn="ctr" hangingPunct="1">
              <a:buNone/>
              <a:defRPr/>
            </a:pPr>
            <a:endParaRPr lang="en-US" sz="2000" dirty="0"/>
          </a:p>
          <a:p>
            <a:pPr marL="0" indent="0" eaLnBrk="1" fontAlgn="ctr" hangingPunct="1">
              <a:buNone/>
              <a:defRPr/>
            </a:pPr>
            <a:r>
              <a:rPr lang="en-US" sz="2000" dirty="0"/>
              <a:t>You feed in your program, with suitable data, 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i="1" dirty="0"/>
              <a:t>P</a:t>
            </a:r>
            <a:r>
              <a:rPr lang="en-US" sz="2000" dirty="0"/>
              <a:t> gets to work, and a little while later </a:t>
            </a:r>
            <a:br>
              <a:rPr lang="en-US" sz="2000" dirty="0"/>
            </a:br>
            <a:r>
              <a:rPr lang="en-US" sz="2000" dirty="0"/>
              <a:t>(in finite compute time) correctly infers</a:t>
            </a:r>
            <a:br>
              <a:rPr lang="en-US" sz="2000" dirty="0"/>
            </a:br>
            <a:r>
              <a:rPr lang="en-US" sz="2000" dirty="0"/>
              <a:t>whether infinite looping behavior occurs... 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84851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pitchFamily="34" charset="-128"/>
              </a:rPr>
              <a:t>SCOOPING THE LOOP SNOOPER</a:t>
            </a:r>
            <a:r>
              <a:rPr lang="en-US" sz="2000">
                <a:latin typeface="Arial" charset="0"/>
                <a:ea typeface="MS PGothic" pitchFamily="34" charset="-128"/>
              </a:rPr>
              <a:t/>
            </a:r>
            <a:br>
              <a:rPr lang="en-US" sz="2000">
                <a:latin typeface="Arial" charset="0"/>
                <a:ea typeface="MS PGothic" pitchFamily="34" charset="-128"/>
              </a:rPr>
            </a:br>
            <a:endParaRPr lang="en-US" sz="2000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C7690AE-C3FE-41FC-9B49-709ABF0F760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6390" name="Content Placeholder 8"/>
          <p:cNvSpPr>
            <a:spLocks noGrp="1"/>
          </p:cNvSpPr>
          <p:nvPr>
            <p:ph idx="1"/>
          </p:nvPr>
        </p:nvSpPr>
        <p:spPr>
          <a:xfrm>
            <a:off x="2209800" y="1066801"/>
            <a:ext cx="8229600" cy="4525963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sz="2000" dirty="0"/>
              <a:t>...</a:t>
            </a:r>
          </a:p>
          <a:p>
            <a:pPr marL="0" indent="0" eaLnBrk="1" fontAlgn="ctr" hangingPunct="1">
              <a:buNone/>
            </a:pPr>
            <a:r>
              <a:rPr lang="en-US" sz="2000" dirty="0"/>
              <a:t>Here’s the trick that I’ll use -- and it’s simple to do. </a:t>
            </a:r>
            <a:br>
              <a:rPr lang="en-US" sz="2000" dirty="0"/>
            </a:br>
            <a:r>
              <a:rPr lang="en-US" sz="2000" dirty="0"/>
              <a:t>I’ll define a procedure, which I will call </a:t>
            </a:r>
            <a:r>
              <a:rPr lang="en-US" sz="2000" i="1" dirty="0"/>
              <a:t>Q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that will use </a:t>
            </a:r>
            <a:r>
              <a:rPr lang="en-US" sz="2000" i="1" dirty="0"/>
              <a:t>P</a:t>
            </a:r>
            <a:r>
              <a:rPr lang="en-US" sz="2000" dirty="0"/>
              <a:t>’s predictions of halting success </a:t>
            </a:r>
            <a:br>
              <a:rPr lang="en-US" sz="2000" dirty="0"/>
            </a:br>
            <a:r>
              <a:rPr lang="en-US" sz="2000" dirty="0"/>
              <a:t>to stir up a terrible logical mess. </a:t>
            </a:r>
          </a:p>
          <a:p>
            <a:pPr marL="0" indent="0" eaLnBrk="1" fontAlgn="ctr" hangingPunct="1">
              <a:buNone/>
            </a:pPr>
            <a:r>
              <a:rPr lang="en-US" sz="2000" dirty="0" smtClean="0"/>
              <a:t>...</a:t>
            </a:r>
            <a:endParaRPr lang="en-US" sz="2000" dirty="0"/>
          </a:p>
          <a:p>
            <a:pPr marL="0" indent="0" eaLnBrk="1" fontAlgn="ctr" hangingPunct="1">
              <a:buNone/>
            </a:pPr>
            <a:r>
              <a:rPr lang="en-US" sz="2000" dirty="0"/>
              <a:t>And this program called </a:t>
            </a:r>
            <a:r>
              <a:rPr lang="en-US" sz="2000" i="1" dirty="0"/>
              <a:t>Q</a:t>
            </a:r>
            <a:r>
              <a:rPr lang="en-US" sz="2000" dirty="0"/>
              <a:t> wouldn’t stay on the shelf; </a:t>
            </a:r>
            <a:br>
              <a:rPr lang="en-US" sz="2000" dirty="0"/>
            </a:br>
            <a:r>
              <a:rPr lang="en-US" sz="2000" dirty="0"/>
              <a:t>I would ask it to forecast its run on </a:t>
            </a:r>
            <a:r>
              <a:rPr lang="en-US" sz="2000" i="1" dirty="0"/>
              <a:t>itself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When it reads its own source code, just what will it do? </a:t>
            </a:r>
            <a:br>
              <a:rPr lang="en-US" sz="2000" dirty="0"/>
            </a:br>
            <a:r>
              <a:rPr lang="en-US" sz="2000" dirty="0"/>
              <a:t>What’s the looping behavior of </a:t>
            </a:r>
            <a:r>
              <a:rPr lang="en-US" sz="2000" i="1" dirty="0"/>
              <a:t>Q</a:t>
            </a:r>
            <a:r>
              <a:rPr lang="en-US" sz="2000" dirty="0"/>
              <a:t> run on </a:t>
            </a:r>
            <a:r>
              <a:rPr lang="en-US" sz="2000" i="1" dirty="0"/>
              <a:t>Q</a:t>
            </a:r>
            <a:r>
              <a:rPr lang="en-US" sz="2000" dirty="0"/>
              <a:t>?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0" indent="0" eaLnBrk="1" fontAlgn="ctr" hangingPunct="1">
              <a:buNone/>
            </a:pPr>
            <a:r>
              <a:rPr lang="en-US" sz="2000" dirty="0"/>
              <a:t>If P warns of infinite loops, Q will quit; </a:t>
            </a:r>
            <a:br>
              <a:rPr lang="en-US" sz="2000" dirty="0"/>
            </a:br>
            <a:r>
              <a:rPr lang="en-US" sz="2000" dirty="0"/>
              <a:t>yet P is supposed to speak truly of it! </a:t>
            </a:r>
            <a:br>
              <a:rPr lang="en-US" sz="2000" dirty="0"/>
            </a:br>
            <a:r>
              <a:rPr lang="en-US" sz="2000" dirty="0"/>
              <a:t>And if Q’s going to quit, then P should say ‘Good.’</a:t>
            </a:r>
            <a:br>
              <a:rPr lang="en-US" sz="2000" dirty="0"/>
            </a:br>
            <a:r>
              <a:rPr lang="en-US" sz="2000" dirty="0"/>
              <a:t>Which makes Q start to loop! (P denied that it would.)</a:t>
            </a:r>
          </a:p>
        </p:txBody>
      </p:sp>
    </p:spTree>
    <p:extLst>
      <p:ext uri="{BB962C8B-B14F-4D97-AF65-F5344CB8AC3E}">
        <p14:creationId xmlns:p14="http://schemas.microsoft.com/office/powerpoint/2010/main" val="423291575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pitchFamily="34" charset="-128"/>
              </a:rPr>
              <a:t>SCOOPING THE LOOP SNOOPER</a:t>
            </a:r>
            <a:r>
              <a:rPr lang="en-US" sz="2000">
                <a:latin typeface="Arial" charset="0"/>
                <a:ea typeface="MS PGothic" pitchFamily="34" charset="-128"/>
              </a:rPr>
              <a:t/>
            </a:r>
            <a:br>
              <a:rPr lang="en-US" sz="2000">
                <a:latin typeface="Arial" charset="0"/>
                <a:ea typeface="MS PGothic" pitchFamily="34" charset="-128"/>
              </a:rPr>
            </a:br>
            <a:endParaRPr lang="en-US" sz="2000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C7690AE-C3FE-41FC-9B49-709ABF0F760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6390" name="Content Placeholder 8"/>
          <p:cNvSpPr>
            <a:spLocks noGrp="1"/>
          </p:cNvSpPr>
          <p:nvPr>
            <p:ph idx="1"/>
          </p:nvPr>
        </p:nvSpPr>
        <p:spPr>
          <a:xfrm>
            <a:off x="2209800" y="1066801"/>
            <a:ext cx="8229600" cy="4525963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sz="2400" dirty="0"/>
              <a:t>I’ve created a paradox, neat as can be —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and simply by using your putative </a:t>
            </a:r>
            <a:r>
              <a:rPr lang="en-US" sz="2400" i="1" dirty="0"/>
              <a:t>P</a:t>
            </a:r>
            <a:r>
              <a:rPr lang="en-US" sz="2400" dirty="0"/>
              <a:t>.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When you posited </a:t>
            </a:r>
            <a:r>
              <a:rPr lang="en-US" sz="2400" i="1" dirty="0"/>
              <a:t>P</a:t>
            </a:r>
            <a:r>
              <a:rPr lang="en-US" sz="2400" dirty="0"/>
              <a:t> you stepped into a snare;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Your assumption has led you right into my lair</a:t>
            </a:r>
            <a:r>
              <a:rPr lang="en-US" sz="1600" dirty="0" smtClean="0"/>
              <a:t>...</a:t>
            </a:r>
            <a:endParaRPr lang="en-US" sz="1600" dirty="0"/>
          </a:p>
          <a:p>
            <a:pPr marL="0" indent="0" eaLnBrk="1" fontAlgn="ctr" hangingPunct="1">
              <a:buNone/>
            </a:pPr>
            <a:endParaRPr lang="en-US" sz="1600" dirty="0"/>
          </a:p>
          <a:p>
            <a:pPr marL="0" indent="0" eaLnBrk="1" fontAlgn="ctr" hangingPunct="1">
              <a:buNone/>
            </a:pPr>
            <a:r>
              <a:rPr lang="en-US" sz="2400" dirty="0"/>
              <a:t>So where can this argument possibly go?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I don’t have to tell you; I’m sure you must know.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A </a:t>
            </a:r>
            <a:r>
              <a:rPr lang="en-US" sz="2400" i="1" dirty="0" err="1"/>
              <a:t>reductio</a:t>
            </a:r>
            <a:r>
              <a:rPr lang="en-US" sz="2400" dirty="0"/>
              <a:t>: There cannot possibly be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a procedure that acts like the mythical </a:t>
            </a:r>
            <a:r>
              <a:rPr lang="en-US" sz="2400" i="1" dirty="0"/>
              <a:t>P</a:t>
            </a:r>
            <a:r>
              <a:rPr lang="en-US" sz="2400" dirty="0" smtClean="0"/>
              <a:t>.</a:t>
            </a:r>
          </a:p>
          <a:p>
            <a:pPr marL="0" indent="0" eaLnBrk="1" fontAlgn="ctr" hangingPunct="1">
              <a:buNone/>
            </a:pPr>
            <a:r>
              <a:rPr lang="en-US" sz="2000" dirty="0" smtClean="0"/>
              <a:t>...</a:t>
            </a:r>
            <a:endParaRPr lang="en-US" sz="2000" dirty="0"/>
          </a:p>
          <a:p>
            <a:pPr marL="0" indent="0" eaLnBrk="1" fontAlgn="ctr" hangingPunct="1">
              <a:buNone/>
            </a:pPr>
            <a:endParaRPr lang="en-US" sz="2000" dirty="0"/>
          </a:p>
          <a:p>
            <a:pPr marL="0" indent="0" eaLnBrk="1" fontAlgn="ctr" hangingPunct="1">
              <a:buNone/>
            </a:pPr>
            <a:r>
              <a:rPr lang="en-US" sz="2000" dirty="0"/>
              <a:t>Full poem at:</a:t>
            </a:r>
          </a:p>
          <a:p>
            <a:pPr marL="0" indent="0" eaLnBrk="1" fontAlgn="ctr" hangingPunct="1">
              <a:buNone/>
            </a:pPr>
            <a:r>
              <a:rPr lang="en-US" sz="2800" b="1" dirty="0" smtClean="0">
                <a:hlinkClick r:id="rId2"/>
              </a:rPr>
              <a:t>www.lel.ed.ac.uk/~gpullum/loopsnoop.html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351067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/>
        </p:nvSpPr>
        <p:spPr bwMode="auto">
          <a:xfrm>
            <a:off x="2362200" y="2438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1600" dirty="0"/>
          </a:p>
        </p:txBody>
      </p:sp>
      <p:sp>
        <p:nvSpPr>
          <p:cNvPr id="1224709" name="Rectangle 5"/>
          <p:cNvSpPr>
            <a:spLocks noChangeArrowheads="1"/>
          </p:cNvSpPr>
          <p:nvPr/>
        </p:nvSpPr>
        <p:spPr bwMode="auto">
          <a:xfrm>
            <a:off x="3836989" y="47815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12" y="3009900"/>
            <a:ext cx="10515600" cy="2852737"/>
          </a:xfrm>
        </p:spPr>
        <p:txBody>
          <a:bodyPr/>
          <a:lstStyle/>
          <a:p>
            <a:r>
              <a:rPr lang="en-US" altLang="en-US" dirty="0"/>
              <a:t>The P vs. NP Question</a:t>
            </a:r>
            <a:r>
              <a:rPr lang="en-US" altLang="en-US" sz="4400" dirty="0"/>
              <a:t/>
            </a:r>
            <a:br>
              <a:rPr lang="en-US" altLang="en-US" sz="4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9713"/>
            <a:ext cx="10515600" cy="150018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Finally,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71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$1M question</a:t>
            </a:r>
          </a:p>
        </p:txBody>
      </p:sp>
      <p:sp>
        <p:nvSpPr>
          <p:cNvPr id="10823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en-US" sz="2800" dirty="0"/>
              <a:t>The Clay Mathematics Institute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800" dirty="0"/>
              <a:t>	Millennium Prize Problems</a:t>
            </a:r>
          </a:p>
          <a:p>
            <a:pPr marL="533400" indent="-533400"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2"/>
                </a:solidFill>
              </a:rPr>
              <a:t>Is P = NP? </a:t>
            </a:r>
            <a:br>
              <a:rPr lang="en-US" altLang="en-US" sz="2800" dirty="0" smtClean="0">
                <a:solidFill>
                  <a:schemeClr val="tx2"/>
                </a:solidFill>
              </a:rPr>
            </a:br>
            <a:r>
              <a:rPr lang="en-US" altLang="en-US" sz="2800" dirty="0" smtClean="0">
                <a:solidFill>
                  <a:schemeClr val="tx2"/>
                </a:solidFill>
              </a:rPr>
              <a:t>The most important open problem in computer science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52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0363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The P versus NP problem (informally)</a:t>
            </a:r>
          </a:p>
        </p:txBody>
      </p:sp>
      <p:sp>
        <p:nvSpPr>
          <p:cNvPr id="1089540" name="Text Box 4"/>
          <p:cNvSpPr txBox="1">
            <a:spLocks noChangeArrowheads="1"/>
          </p:cNvSpPr>
          <p:nvPr/>
        </p:nvSpPr>
        <p:spPr bwMode="auto">
          <a:xfrm>
            <a:off x="609600" y="3124200"/>
            <a:ext cx="10024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Is proving a theorem </a:t>
            </a:r>
            <a:r>
              <a:rPr lang="en-US" altLang="en-US" sz="2400" dirty="0">
                <a:solidFill>
                  <a:schemeClr val="tx2"/>
                </a:solidFill>
              </a:rPr>
              <a:t>much</a:t>
            </a:r>
            <a:r>
              <a:rPr lang="en-US" altLang="en-US" sz="2400" dirty="0"/>
              <a:t> more difficult than checking the proof of a theorem?</a:t>
            </a:r>
          </a:p>
        </p:txBody>
      </p:sp>
    </p:spTree>
    <p:extLst>
      <p:ext uri="{BB962C8B-B14F-4D97-AF65-F5344CB8AC3E}">
        <p14:creationId xmlns:p14="http://schemas.microsoft.com/office/powerpoint/2010/main" val="3339622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en-US" sz="4000"/>
              <a:t>Let’s start at the beginning…</a:t>
            </a:r>
          </a:p>
        </p:txBody>
      </p:sp>
    </p:spTree>
    <p:extLst>
      <p:ext uri="{BB962C8B-B14F-4D97-AF65-F5344CB8AC3E}">
        <p14:creationId xmlns:p14="http://schemas.microsoft.com/office/powerpoint/2010/main" val="343864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8" name="Text Box 68"/>
          <p:cNvSpPr txBox="1">
            <a:spLocks noChangeArrowheads="1"/>
          </p:cNvSpPr>
          <p:nvPr/>
        </p:nvSpPr>
        <p:spPr bwMode="auto">
          <a:xfrm>
            <a:off x="4327525" y="288926"/>
            <a:ext cx="39330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Hamilton Cycle</a:t>
            </a:r>
          </a:p>
        </p:txBody>
      </p:sp>
      <p:sp>
        <p:nvSpPr>
          <p:cNvPr id="1085509" name="Text Box 69"/>
          <p:cNvSpPr txBox="1">
            <a:spLocks noChangeArrowheads="1"/>
          </p:cNvSpPr>
          <p:nvPr/>
        </p:nvSpPr>
        <p:spPr bwMode="auto">
          <a:xfrm>
            <a:off x="2200276" y="1216025"/>
            <a:ext cx="7789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/>
              <a:t>Given a graph G = (V,E), a cycle that visits all the nodes exactly once</a:t>
            </a:r>
          </a:p>
        </p:txBody>
      </p:sp>
      <p:grpSp>
        <p:nvGrpSpPr>
          <p:cNvPr id="1085539" name="Group 99"/>
          <p:cNvGrpSpPr>
            <a:grpSpLocks/>
          </p:cNvGrpSpPr>
          <p:nvPr/>
        </p:nvGrpSpPr>
        <p:grpSpPr bwMode="auto">
          <a:xfrm>
            <a:off x="4371975" y="2613026"/>
            <a:ext cx="3448050" cy="2659063"/>
            <a:chOff x="1794" y="1646"/>
            <a:chExt cx="2172" cy="1675"/>
          </a:xfrm>
        </p:grpSpPr>
        <p:sp>
          <p:nvSpPr>
            <p:cNvPr id="1085510" name="Oval 70"/>
            <p:cNvSpPr>
              <a:spLocks noChangeArrowheads="1"/>
            </p:cNvSpPr>
            <p:nvPr/>
          </p:nvSpPr>
          <p:spPr bwMode="auto">
            <a:xfrm>
              <a:off x="1794" y="1646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5511" name="Oval 71"/>
            <p:cNvSpPr>
              <a:spLocks noChangeArrowheads="1"/>
            </p:cNvSpPr>
            <p:nvPr/>
          </p:nvSpPr>
          <p:spPr bwMode="auto">
            <a:xfrm>
              <a:off x="1794" y="3081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5512" name="Oval 72"/>
            <p:cNvSpPr>
              <a:spLocks noChangeArrowheads="1"/>
            </p:cNvSpPr>
            <p:nvPr/>
          </p:nvSpPr>
          <p:spPr bwMode="auto">
            <a:xfrm>
              <a:off x="3741" y="1646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5513" name="Oval 73"/>
            <p:cNvSpPr>
              <a:spLocks noChangeArrowheads="1"/>
            </p:cNvSpPr>
            <p:nvPr/>
          </p:nvSpPr>
          <p:spPr bwMode="auto">
            <a:xfrm>
              <a:off x="3741" y="3081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5514" name="Oval 74"/>
            <p:cNvSpPr>
              <a:spLocks noChangeArrowheads="1"/>
            </p:cNvSpPr>
            <p:nvPr/>
          </p:nvSpPr>
          <p:spPr bwMode="auto">
            <a:xfrm>
              <a:off x="2443" y="2363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5515" name="Oval 75"/>
            <p:cNvSpPr>
              <a:spLocks noChangeArrowheads="1"/>
            </p:cNvSpPr>
            <p:nvPr/>
          </p:nvSpPr>
          <p:spPr bwMode="auto">
            <a:xfrm>
              <a:off x="3092" y="2363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5516" name="Line 76"/>
            <p:cNvSpPr>
              <a:spLocks noChangeShapeType="1"/>
            </p:cNvSpPr>
            <p:nvPr/>
          </p:nvSpPr>
          <p:spPr bwMode="auto">
            <a:xfrm>
              <a:off x="1909" y="1848"/>
              <a:ext cx="0" cy="1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17" name="Line 77"/>
            <p:cNvSpPr>
              <a:spLocks noChangeShapeType="1"/>
            </p:cNvSpPr>
            <p:nvPr/>
          </p:nvSpPr>
          <p:spPr bwMode="auto">
            <a:xfrm>
              <a:off x="3859" y="1831"/>
              <a:ext cx="0" cy="1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18" name="Line 78"/>
            <p:cNvSpPr>
              <a:spLocks noChangeShapeType="1"/>
            </p:cNvSpPr>
            <p:nvPr/>
          </p:nvSpPr>
          <p:spPr bwMode="auto">
            <a:xfrm>
              <a:off x="1975" y="1771"/>
              <a:ext cx="17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19" name="Line 79"/>
            <p:cNvSpPr>
              <a:spLocks noChangeShapeType="1"/>
            </p:cNvSpPr>
            <p:nvPr/>
          </p:nvSpPr>
          <p:spPr bwMode="auto">
            <a:xfrm>
              <a:off x="1981" y="3199"/>
              <a:ext cx="17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0" name="Line 80"/>
            <p:cNvSpPr>
              <a:spLocks noChangeShapeType="1"/>
            </p:cNvSpPr>
            <p:nvPr/>
          </p:nvSpPr>
          <p:spPr bwMode="auto">
            <a:xfrm>
              <a:off x="2617" y="2480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1" name="Line 81"/>
            <p:cNvSpPr>
              <a:spLocks noChangeShapeType="1"/>
            </p:cNvSpPr>
            <p:nvPr/>
          </p:nvSpPr>
          <p:spPr bwMode="auto">
            <a:xfrm>
              <a:off x="1944" y="1821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2" name="Line 82"/>
            <p:cNvSpPr>
              <a:spLocks noChangeShapeType="1"/>
            </p:cNvSpPr>
            <p:nvPr/>
          </p:nvSpPr>
          <p:spPr bwMode="auto">
            <a:xfrm>
              <a:off x="3229" y="2507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3" name="Line 83"/>
            <p:cNvSpPr>
              <a:spLocks noChangeShapeType="1"/>
            </p:cNvSpPr>
            <p:nvPr/>
          </p:nvSpPr>
          <p:spPr bwMode="auto">
            <a:xfrm flipH="1">
              <a:off x="1966" y="2493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5" name="Line 85"/>
            <p:cNvSpPr>
              <a:spLocks noChangeShapeType="1"/>
            </p:cNvSpPr>
            <p:nvPr/>
          </p:nvSpPr>
          <p:spPr bwMode="auto">
            <a:xfrm flipH="1">
              <a:off x="3236" y="1818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6" name="Line 86"/>
            <p:cNvSpPr>
              <a:spLocks noChangeShapeType="1"/>
            </p:cNvSpPr>
            <p:nvPr/>
          </p:nvSpPr>
          <p:spPr bwMode="auto">
            <a:xfrm flipH="1">
              <a:off x="1927" y="2574"/>
              <a:ext cx="1257" cy="6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28" name="Line 88"/>
            <p:cNvSpPr>
              <a:spLocks noChangeShapeType="1"/>
            </p:cNvSpPr>
            <p:nvPr/>
          </p:nvSpPr>
          <p:spPr bwMode="auto">
            <a:xfrm>
              <a:off x="1949" y="1794"/>
              <a:ext cx="1257" cy="6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30" name="Line 90"/>
            <p:cNvSpPr>
              <a:spLocks noChangeShapeType="1"/>
            </p:cNvSpPr>
            <p:nvPr/>
          </p:nvSpPr>
          <p:spPr bwMode="auto">
            <a:xfrm>
              <a:off x="2583" y="2569"/>
              <a:ext cx="1257" cy="6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1085538" name="Group 98"/>
          <p:cNvGrpSpPr>
            <a:grpSpLocks/>
          </p:cNvGrpSpPr>
          <p:nvPr/>
        </p:nvGrpSpPr>
        <p:grpSpPr bwMode="auto">
          <a:xfrm>
            <a:off x="4570414" y="2822575"/>
            <a:ext cx="3095625" cy="2260600"/>
            <a:chOff x="457" y="2637"/>
            <a:chExt cx="1950" cy="1424"/>
          </a:xfrm>
        </p:grpSpPr>
        <p:sp>
          <p:nvSpPr>
            <p:cNvPr id="1085532" name="Line 92"/>
            <p:cNvSpPr>
              <a:spLocks noChangeShapeType="1"/>
            </p:cNvSpPr>
            <p:nvPr/>
          </p:nvSpPr>
          <p:spPr bwMode="auto">
            <a:xfrm>
              <a:off x="457" y="2714"/>
              <a:ext cx="0" cy="1272"/>
            </a:xfrm>
            <a:prstGeom prst="line">
              <a:avLst/>
            </a:prstGeom>
            <a:noFill/>
            <a:ln w="152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33" name="Line 93"/>
            <p:cNvSpPr>
              <a:spLocks noChangeShapeType="1"/>
            </p:cNvSpPr>
            <p:nvPr/>
          </p:nvSpPr>
          <p:spPr bwMode="auto">
            <a:xfrm>
              <a:off x="2407" y="2697"/>
              <a:ext cx="0" cy="1272"/>
            </a:xfrm>
            <a:prstGeom prst="line">
              <a:avLst/>
            </a:prstGeom>
            <a:noFill/>
            <a:ln w="152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34" name="Line 94"/>
            <p:cNvSpPr>
              <a:spLocks noChangeShapeType="1"/>
            </p:cNvSpPr>
            <p:nvPr/>
          </p:nvSpPr>
          <p:spPr bwMode="auto">
            <a:xfrm>
              <a:off x="523" y="2637"/>
              <a:ext cx="1795" cy="0"/>
            </a:xfrm>
            <a:prstGeom prst="line">
              <a:avLst/>
            </a:prstGeom>
            <a:noFill/>
            <a:ln w="152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35" name="Line 95"/>
            <p:cNvSpPr>
              <a:spLocks noChangeShapeType="1"/>
            </p:cNvSpPr>
            <p:nvPr/>
          </p:nvSpPr>
          <p:spPr bwMode="auto">
            <a:xfrm>
              <a:off x="1165" y="3346"/>
              <a:ext cx="539" cy="0"/>
            </a:xfrm>
            <a:prstGeom prst="line">
              <a:avLst/>
            </a:prstGeom>
            <a:noFill/>
            <a:ln w="152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36" name="Line 96"/>
            <p:cNvSpPr>
              <a:spLocks noChangeShapeType="1"/>
            </p:cNvSpPr>
            <p:nvPr/>
          </p:nvSpPr>
          <p:spPr bwMode="auto">
            <a:xfrm flipH="1">
              <a:off x="475" y="3440"/>
              <a:ext cx="1257" cy="621"/>
            </a:xfrm>
            <a:prstGeom prst="line">
              <a:avLst/>
            </a:prstGeom>
            <a:noFill/>
            <a:ln w="152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5537" name="Line 97"/>
            <p:cNvSpPr>
              <a:spLocks noChangeShapeType="1"/>
            </p:cNvSpPr>
            <p:nvPr/>
          </p:nvSpPr>
          <p:spPr bwMode="auto">
            <a:xfrm>
              <a:off x="1131" y="3435"/>
              <a:ext cx="1257" cy="621"/>
            </a:xfrm>
            <a:prstGeom prst="line">
              <a:avLst/>
            </a:prstGeom>
            <a:noFill/>
            <a:ln w="152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0657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75" name="Text Box 43"/>
          <p:cNvSpPr txBox="1">
            <a:spLocks noChangeArrowheads="1"/>
          </p:cNvSpPr>
          <p:nvPr/>
        </p:nvSpPr>
        <p:spPr bwMode="auto">
          <a:xfrm>
            <a:off x="2366963" y="569914"/>
            <a:ext cx="59234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/>
              <a:t>The Problem “HAM”</a:t>
            </a:r>
          </a:p>
        </p:txBody>
      </p:sp>
      <p:sp>
        <p:nvSpPr>
          <p:cNvPr id="1093677" name="Text Box 45"/>
          <p:cNvSpPr txBox="1">
            <a:spLocks noChangeArrowheads="1"/>
          </p:cNvSpPr>
          <p:nvPr/>
        </p:nvSpPr>
        <p:spPr bwMode="auto">
          <a:xfrm>
            <a:off x="1295400" y="1600200"/>
            <a:ext cx="37994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Input: Graph G = (V,E)</a:t>
            </a:r>
          </a:p>
        </p:txBody>
      </p:sp>
      <p:sp>
        <p:nvSpPr>
          <p:cNvPr id="1093678" name="Text Box 46"/>
          <p:cNvSpPr txBox="1">
            <a:spLocks noChangeArrowheads="1"/>
          </p:cNvSpPr>
          <p:nvPr/>
        </p:nvSpPr>
        <p:spPr bwMode="auto">
          <a:xfrm>
            <a:off x="1295401" y="2371725"/>
            <a:ext cx="1492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Output:</a:t>
            </a:r>
          </a:p>
        </p:txBody>
      </p:sp>
      <p:sp>
        <p:nvSpPr>
          <p:cNvPr id="1093679" name="Text Box 47"/>
          <p:cNvSpPr txBox="1">
            <a:spLocks noChangeArrowheads="1"/>
          </p:cNvSpPr>
          <p:nvPr/>
        </p:nvSpPr>
        <p:spPr bwMode="auto">
          <a:xfrm>
            <a:off x="2833688" y="2371725"/>
            <a:ext cx="4941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YES if G has a Hamilton cycle</a:t>
            </a:r>
          </a:p>
        </p:txBody>
      </p:sp>
      <p:sp>
        <p:nvSpPr>
          <p:cNvPr id="1093680" name="Text Box 48"/>
          <p:cNvSpPr txBox="1">
            <a:spLocks noChangeArrowheads="1"/>
          </p:cNvSpPr>
          <p:nvPr/>
        </p:nvSpPr>
        <p:spPr bwMode="auto">
          <a:xfrm>
            <a:off x="2833687" y="3046413"/>
            <a:ext cx="5128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NO if G has no Hamilton cycle</a:t>
            </a:r>
          </a:p>
        </p:txBody>
      </p:sp>
    </p:spTree>
    <p:extLst>
      <p:ext uri="{BB962C8B-B14F-4D97-AF65-F5344CB8AC3E}">
        <p14:creationId xmlns:p14="http://schemas.microsoft.com/office/powerpoint/2010/main" val="1655102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77" grpId="0"/>
      <p:bldP spid="1093678" grpId="0"/>
      <p:bldP spid="1093679" grpId="0"/>
      <p:bldP spid="10936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Modeling Computation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0896600" cy="4419600"/>
          </a:xfrm>
          <a:ln/>
        </p:spPr>
        <p:txBody>
          <a:bodyPr/>
          <a:lstStyle/>
          <a:p>
            <a:r>
              <a:rPr lang="en-US" altLang="en-US" dirty="0"/>
              <a:t>We learned earlier the concept of an algorithm.</a:t>
            </a:r>
          </a:p>
          <a:p>
            <a:pPr lvl="1"/>
            <a:r>
              <a:rPr lang="en-US" altLang="en-US" dirty="0"/>
              <a:t>A description of a computational procedure.</a:t>
            </a:r>
          </a:p>
          <a:p>
            <a:r>
              <a:rPr lang="en-US" altLang="en-US" dirty="0"/>
              <a:t>Now, how can we model the computer itself, and what it is doing when it carries out an algorithm?</a:t>
            </a:r>
          </a:p>
          <a:p>
            <a:pPr lvl="1"/>
            <a:r>
              <a:rPr lang="en-US" altLang="en-US" dirty="0"/>
              <a:t>For this, we want to model the abstract process of </a:t>
            </a:r>
            <a:r>
              <a:rPr lang="en-US" altLang="en-US" i="1" dirty="0"/>
              <a:t>computation</a:t>
            </a:r>
            <a:r>
              <a:rPr lang="en-US" altLang="en-US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54394583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3FEA8BF-98A9-4702-A943-E122A70935C5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697788" cy="762000"/>
          </a:xfrm>
        </p:spPr>
        <p:txBody>
          <a:bodyPr anchor="ctr"/>
          <a:lstStyle/>
          <a:p>
            <a:r>
              <a:rPr lang="en-US" altLang="zh-TW" sz="3200" dirty="0">
                <a:ea typeface="新細明體" pitchFamily="18" charset="-120"/>
              </a:rPr>
              <a:t>Satisfiability </a:t>
            </a:r>
            <a:r>
              <a:rPr lang="en-US" altLang="zh-TW" sz="3200" dirty="0" smtClean="0">
                <a:ea typeface="新細明體" pitchFamily="18" charset="-120"/>
              </a:rPr>
              <a:t>problem SAT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4235" y="1066801"/>
            <a:ext cx="10955546" cy="5241925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zh-TW" altLang="en-US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Input:</a:t>
            </a:r>
            <a:r>
              <a:rPr lang="en-US" altLang="zh-TW" sz="2800" dirty="0">
                <a:ea typeface="新細明體" pitchFamily="18" charset="-120"/>
              </a:rPr>
              <a:t> conjunctive normal form with </a:t>
            </a:r>
            <a:r>
              <a:rPr lang="en-US" altLang="zh-TW" sz="2800" i="1" dirty="0">
                <a:ea typeface="新細明體" pitchFamily="18" charset="-120"/>
              </a:rPr>
              <a:t>n</a:t>
            </a:r>
            <a:r>
              <a:rPr lang="en-US" altLang="zh-TW" sz="2800" dirty="0">
                <a:ea typeface="新細明體" pitchFamily="18" charset="-120"/>
              </a:rPr>
              <a:t> variables, </a:t>
            </a:r>
            <a:r>
              <a:rPr lang="en-US" altLang="zh-TW" sz="2800" i="1" dirty="0">
                <a:ea typeface="新細明體" pitchFamily="18" charset="-120"/>
              </a:rPr>
              <a:t>x</a:t>
            </a:r>
            <a:r>
              <a:rPr lang="en-US" altLang="zh-TW" sz="2800" i="1" baseline="-25000" dirty="0">
                <a:ea typeface="新細明體" pitchFamily="18" charset="-120"/>
              </a:rPr>
              <a:t>1</a:t>
            </a:r>
            <a:r>
              <a:rPr lang="en-US" altLang="zh-TW" sz="2800" i="1" dirty="0">
                <a:ea typeface="新細明體" pitchFamily="18" charset="-120"/>
              </a:rPr>
              <a:t>, x</a:t>
            </a:r>
            <a:r>
              <a:rPr lang="en-US" altLang="zh-TW" sz="2800" i="1" baseline="-25000" dirty="0">
                <a:ea typeface="新細明體" pitchFamily="18" charset="-120"/>
              </a:rPr>
              <a:t>2</a:t>
            </a:r>
            <a:r>
              <a:rPr lang="en-US" altLang="zh-TW" sz="2800" i="1" dirty="0">
                <a:ea typeface="新細明體" pitchFamily="18" charset="-120"/>
              </a:rPr>
              <a:t>, …, </a:t>
            </a:r>
            <a:r>
              <a:rPr lang="en-US" altLang="zh-TW" sz="2800" i="1" dirty="0" err="1">
                <a:ea typeface="新細明體" pitchFamily="18" charset="-120"/>
              </a:rPr>
              <a:t>x</a:t>
            </a:r>
            <a:r>
              <a:rPr lang="en-US" altLang="zh-TW" sz="2800" i="1" baseline="-25000" dirty="0" err="1">
                <a:ea typeface="新細明體" pitchFamily="18" charset="-120"/>
              </a:rPr>
              <a:t>n</a:t>
            </a:r>
            <a:r>
              <a:rPr lang="en-US" altLang="zh-TW" sz="2800" i="1" dirty="0">
                <a:ea typeface="新細明體" pitchFamily="18" charset="-120"/>
              </a:rPr>
              <a:t>.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Problem:</a:t>
            </a:r>
            <a:r>
              <a:rPr lang="en-US" altLang="zh-TW" sz="2800" dirty="0">
                <a:ea typeface="新細明體" pitchFamily="18" charset="-120"/>
              </a:rPr>
              <a:t> find  an assignment of </a:t>
            </a:r>
            <a:r>
              <a:rPr lang="en-US" altLang="zh-TW" sz="2800" i="1" dirty="0">
                <a:ea typeface="新細明體" pitchFamily="18" charset="-120"/>
              </a:rPr>
              <a:t>x</a:t>
            </a:r>
            <a:r>
              <a:rPr lang="en-US" altLang="zh-TW" sz="2800" i="1" baseline="-25000" dirty="0">
                <a:ea typeface="新細明體" pitchFamily="18" charset="-120"/>
              </a:rPr>
              <a:t>1</a:t>
            </a:r>
            <a:r>
              <a:rPr lang="en-US" altLang="zh-TW" sz="2800" i="1" dirty="0">
                <a:ea typeface="新細明體" pitchFamily="18" charset="-120"/>
              </a:rPr>
              <a:t>, x</a:t>
            </a:r>
            <a:r>
              <a:rPr lang="en-US" altLang="zh-TW" sz="2800" i="1" baseline="-25000" dirty="0">
                <a:ea typeface="新細明體" pitchFamily="18" charset="-120"/>
              </a:rPr>
              <a:t>2</a:t>
            </a:r>
            <a:r>
              <a:rPr lang="en-US" altLang="zh-TW" sz="2800" i="1" dirty="0">
                <a:ea typeface="新細明體" pitchFamily="18" charset="-120"/>
              </a:rPr>
              <a:t>, …, </a:t>
            </a:r>
            <a:r>
              <a:rPr lang="en-US" altLang="zh-TW" sz="2800" i="1" dirty="0" err="1">
                <a:ea typeface="新細明體" pitchFamily="18" charset="-120"/>
              </a:rPr>
              <a:t>x</a:t>
            </a:r>
            <a:r>
              <a:rPr lang="en-US" altLang="zh-TW" sz="2800" i="1" baseline="-25000" dirty="0" err="1">
                <a:ea typeface="新細明體" pitchFamily="18" charset="-120"/>
              </a:rPr>
              <a:t>n</a:t>
            </a:r>
            <a:r>
              <a:rPr lang="en-US" altLang="zh-TW" sz="2800" dirty="0">
                <a:ea typeface="新細明體" pitchFamily="18" charset="-120"/>
              </a:rPr>
              <a:t> (setting each </a:t>
            </a:r>
            <a:r>
              <a:rPr lang="en-US" altLang="zh-TW" sz="2800" i="1" dirty="0">
                <a:ea typeface="新細明體" pitchFamily="18" charset="-120"/>
              </a:rPr>
              <a:t>x</a:t>
            </a:r>
            <a:r>
              <a:rPr lang="en-US" altLang="zh-TW" sz="2800" i="1" baseline="-25000" dirty="0">
                <a:ea typeface="新細明體" pitchFamily="18" charset="-120"/>
              </a:rPr>
              <a:t>i</a:t>
            </a:r>
            <a:r>
              <a:rPr lang="en-US" altLang="zh-TW" sz="2800" dirty="0">
                <a:ea typeface="新細明體" pitchFamily="18" charset="-120"/>
              </a:rPr>
              <a:t> to be 0 or 1) such that the formula is true (satisfied).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Example:</a:t>
            </a:r>
            <a:r>
              <a:rPr lang="en-US" altLang="zh-TW" sz="2800" dirty="0">
                <a:ea typeface="新細明體" pitchFamily="18" charset="-120"/>
              </a:rPr>
              <a:t> conjunctive normal form is</a:t>
            </a:r>
          </a:p>
          <a:p>
            <a:pPr algn="l"/>
            <a:r>
              <a:rPr lang="en-US" altLang="zh-TW" sz="2800" dirty="0">
                <a:ea typeface="新細明體" pitchFamily="18" charset="-120"/>
              </a:rPr>
              <a:t>         (x1 OR </a:t>
            </a:r>
            <a:r>
              <a:rPr lang="en-US" altLang="zh-TW" sz="2800" dirty="0" smtClean="0">
                <a:ea typeface="新細明體" pitchFamily="18" charset="-120"/>
              </a:rPr>
              <a:t>NOT x2</a:t>
            </a:r>
            <a:r>
              <a:rPr lang="en-US" altLang="zh-TW" sz="2800" dirty="0">
                <a:ea typeface="新細明體" pitchFamily="18" charset="-120"/>
              </a:rPr>
              <a:t>) AND (NOT x1 OR x3). 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 The formula is true for </a:t>
            </a:r>
            <a:r>
              <a:rPr lang="en-US" altLang="zh-TW" sz="2800" i="1" dirty="0">
                <a:ea typeface="新細明體" pitchFamily="18" charset="-120"/>
              </a:rPr>
              <a:t>assignment </a:t>
            </a:r>
          </a:p>
          <a:p>
            <a:pPr algn="l"/>
            <a:r>
              <a:rPr lang="en-US" altLang="zh-TW" sz="2800" dirty="0">
                <a:ea typeface="新細明體" pitchFamily="18" charset="-120"/>
              </a:rPr>
              <a:t>                  x1=1, x2=0, x3=1. </a:t>
            </a:r>
            <a:endParaRPr lang="en-US" altLang="zh-CN" sz="2800" dirty="0">
              <a:ea typeface="新細明體" pitchFamily="18" charset="-120"/>
            </a:endParaRPr>
          </a:p>
          <a:p>
            <a:pPr algn="l"/>
            <a:r>
              <a:rPr lang="en-US" altLang="zh-CN" b="1" dirty="0">
                <a:ea typeface="新細明體" pitchFamily="18" charset="-120"/>
              </a:rPr>
              <a:t>Note:</a:t>
            </a:r>
            <a:r>
              <a:rPr lang="en-US" altLang="zh-CN" dirty="0">
                <a:ea typeface="新細明體" pitchFamily="18" charset="-120"/>
              </a:rPr>
              <a:t> for </a:t>
            </a:r>
            <a:r>
              <a:rPr lang="en-US" altLang="zh-CN" i="1" dirty="0">
                <a:ea typeface="新細明體" pitchFamily="18" charset="-120"/>
              </a:rPr>
              <a:t>n</a:t>
            </a:r>
            <a:r>
              <a:rPr lang="en-US" altLang="zh-CN" dirty="0">
                <a:ea typeface="新細明體" pitchFamily="18" charset="-120"/>
              </a:rPr>
              <a:t> Boolean variables, there are </a:t>
            </a:r>
            <a:r>
              <a:rPr lang="en-US" altLang="zh-CN" i="1" dirty="0">
                <a:ea typeface="新細明體" pitchFamily="18" charset="-120"/>
              </a:rPr>
              <a:t>2</a:t>
            </a:r>
            <a:r>
              <a:rPr lang="en-US" altLang="zh-CN" i="1" baseline="30000" dirty="0">
                <a:ea typeface="新細明體" pitchFamily="18" charset="-120"/>
              </a:rPr>
              <a:t>n</a:t>
            </a:r>
            <a:r>
              <a:rPr lang="en-US" altLang="zh-CN" dirty="0">
                <a:ea typeface="新細明體" pitchFamily="18" charset="-120"/>
              </a:rPr>
              <a:t> assignments.</a:t>
            </a:r>
          </a:p>
          <a:p>
            <a:pPr algn="l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Testing if  formula=1 can be done in polynomial time for any given assignment.</a:t>
            </a:r>
          </a:p>
          <a:p>
            <a:pPr algn="l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Given an assignment that satisfies  formula=1  is hard.</a:t>
            </a:r>
          </a:p>
          <a:p>
            <a:pPr algn="l"/>
            <a:endParaRPr lang="zh-CN" altLang="en-US" sz="2000" dirty="0">
              <a:ea typeface="宋体" panose="02010600030101010101" pitchFamily="2" charset="-122"/>
            </a:endParaRPr>
          </a:p>
          <a:p>
            <a:pPr algn="l"/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7157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820" name="Text Box 44"/>
          <p:cNvSpPr txBox="1">
            <a:spLocks noChangeArrowheads="1"/>
          </p:cNvSpPr>
          <p:nvPr/>
        </p:nvSpPr>
        <p:spPr bwMode="auto">
          <a:xfrm>
            <a:off x="2233614" y="788989"/>
            <a:ext cx="8376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Decision Versus Search Problems</a:t>
            </a:r>
          </a:p>
        </p:txBody>
      </p:sp>
      <p:sp>
        <p:nvSpPr>
          <p:cNvPr id="1099821" name="Line 45"/>
          <p:cNvSpPr>
            <a:spLocks noChangeShapeType="1"/>
          </p:cNvSpPr>
          <p:nvPr/>
        </p:nvSpPr>
        <p:spPr bwMode="auto">
          <a:xfrm>
            <a:off x="6096000" y="1592264"/>
            <a:ext cx="0" cy="3881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099822" name="Text Box 46"/>
          <p:cNvSpPr txBox="1">
            <a:spLocks noChangeArrowheads="1"/>
          </p:cNvSpPr>
          <p:nvPr/>
        </p:nvSpPr>
        <p:spPr bwMode="auto">
          <a:xfrm>
            <a:off x="2071689" y="1839913"/>
            <a:ext cx="27308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</a:rPr>
              <a:t>Decision Problem</a:t>
            </a:r>
          </a:p>
        </p:txBody>
      </p:sp>
      <p:sp>
        <p:nvSpPr>
          <p:cNvPr id="1099823" name="Text Box 47"/>
          <p:cNvSpPr txBox="1">
            <a:spLocks noChangeArrowheads="1"/>
          </p:cNvSpPr>
          <p:nvPr/>
        </p:nvSpPr>
        <p:spPr bwMode="auto">
          <a:xfrm>
            <a:off x="2919413" y="2513013"/>
            <a:ext cx="1304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YES/NO</a:t>
            </a:r>
          </a:p>
        </p:txBody>
      </p:sp>
      <p:sp>
        <p:nvSpPr>
          <p:cNvPr id="1099824" name="Text Box 48"/>
          <p:cNvSpPr txBox="1">
            <a:spLocks noChangeArrowheads="1"/>
          </p:cNvSpPr>
          <p:nvPr/>
        </p:nvSpPr>
        <p:spPr bwMode="auto">
          <a:xfrm>
            <a:off x="1941513" y="2995613"/>
            <a:ext cx="3486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Does G have a Hamilton cycle?</a:t>
            </a:r>
          </a:p>
        </p:txBody>
      </p:sp>
      <p:sp>
        <p:nvSpPr>
          <p:cNvPr id="1099825" name="Text Box 49"/>
          <p:cNvSpPr txBox="1">
            <a:spLocks noChangeArrowheads="1"/>
          </p:cNvSpPr>
          <p:nvPr/>
        </p:nvSpPr>
        <p:spPr bwMode="auto">
          <a:xfrm>
            <a:off x="6873875" y="1839913"/>
            <a:ext cx="2472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</a:rPr>
              <a:t>Search Problem</a:t>
            </a:r>
          </a:p>
        </p:txBody>
      </p:sp>
      <p:sp>
        <p:nvSpPr>
          <p:cNvPr id="1099826" name="Text Box 50"/>
          <p:cNvSpPr txBox="1">
            <a:spLocks noChangeArrowheads="1"/>
          </p:cNvSpPr>
          <p:nvPr/>
        </p:nvSpPr>
        <p:spPr bwMode="auto">
          <a:xfrm>
            <a:off x="6411913" y="2513014"/>
            <a:ext cx="38909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Find a Hamilton cycle in G if one exists, else return NO</a:t>
            </a:r>
          </a:p>
        </p:txBody>
      </p:sp>
    </p:spTree>
    <p:extLst>
      <p:ext uri="{BB962C8B-B14F-4D97-AF65-F5344CB8AC3E}">
        <p14:creationId xmlns:p14="http://schemas.microsoft.com/office/powerpoint/2010/main" val="91135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22" grpId="0"/>
      <p:bldP spid="1099823" grpId="0"/>
      <p:bldP spid="1099824" grpId="0"/>
      <p:bldP spid="1099825" grpId="0"/>
      <p:bldP spid="10998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904" name="Text Box 32"/>
          <p:cNvSpPr txBox="1">
            <a:spLocks noChangeArrowheads="1"/>
          </p:cNvSpPr>
          <p:nvPr/>
        </p:nvSpPr>
        <p:spPr bwMode="auto">
          <a:xfrm>
            <a:off x="3063876" y="1611314"/>
            <a:ext cx="616572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Decision/Search Problems</a:t>
            </a:r>
          </a:p>
        </p:txBody>
      </p:sp>
      <p:sp>
        <p:nvSpPr>
          <p:cNvPr id="1103905" name="Text Box 33"/>
          <p:cNvSpPr txBox="1">
            <a:spLocks noChangeArrowheads="1"/>
          </p:cNvSpPr>
          <p:nvPr/>
        </p:nvSpPr>
        <p:spPr bwMode="auto">
          <a:xfrm>
            <a:off x="641131" y="2563814"/>
            <a:ext cx="109833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We’ll look at decision problems because they have almost the same (asymptotically) complexity as their search counterparts</a:t>
            </a:r>
          </a:p>
        </p:txBody>
      </p:sp>
    </p:spTree>
    <p:extLst>
      <p:ext uri="{BB962C8B-B14F-4D97-AF65-F5344CB8AC3E}">
        <p14:creationId xmlns:p14="http://schemas.microsoft.com/office/powerpoint/2010/main" val="450331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503" name="Text Box 15"/>
          <p:cNvSpPr txBox="1">
            <a:spLocks noChangeArrowheads="1"/>
          </p:cNvSpPr>
          <p:nvPr/>
        </p:nvSpPr>
        <p:spPr bwMode="auto">
          <a:xfrm>
            <a:off x="662153" y="1952625"/>
            <a:ext cx="108992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800" dirty="0"/>
              <a:t>Polynomial Time and The Class “P” of Decision Problems</a:t>
            </a:r>
          </a:p>
        </p:txBody>
      </p:sp>
    </p:spTree>
    <p:extLst>
      <p:ext uri="{BB962C8B-B14F-4D97-AF65-F5344CB8AC3E}">
        <p14:creationId xmlns:p14="http://schemas.microsoft.com/office/powerpoint/2010/main" val="570406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690" y="291553"/>
            <a:ext cx="10515600" cy="1325563"/>
          </a:xfrm>
        </p:spPr>
        <p:txBody>
          <a:bodyPr/>
          <a:lstStyle/>
          <a:p>
            <a:r>
              <a:rPr lang="en-US" altLang="en-US" sz="6000">
                <a:solidFill>
                  <a:schemeClr val="tx1"/>
                </a:solidFill>
              </a:rPr>
              <a:t>What is an efficient algorithm?</a:t>
            </a:r>
          </a:p>
        </p:txBody>
      </p:sp>
      <p:sp>
        <p:nvSpPr>
          <p:cNvPr id="1014788" name="Line 4"/>
          <p:cNvSpPr>
            <a:spLocks noChangeShapeType="1"/>
          </p:cNvSpPr>
          <p:nvPr/>
        </p:nvSpPr>
        <p:spPr bwMode="auto">
          <a:xfrm>
            <a:off x="1911953" y="4239666"/>
            <a:ext cx="5465762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7868031" y="1785222"/>
            <a:ext cx="290335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dirty="0">
                <a:solidFill>
                  <a:srgbClr val="C00000"/>
                </a:solidFill>
              </a:rPr>
              <a:t>polynomial time</a:t>
            </a:r>
          </a:p>
          <a:p>
            <a:pPr algn="l" eaLnBrk="1" hangingPunct="1"/>
            <a:endParaRPr lang="en-US" altLang="en-US" sz="3200" dirty="0">
              <a:solidFill>
                <a:srgbClr val="C00000"/>
              </a:solidFill>
            </a:endParaRPr>
          </a:p>
          <a:p>
            <a:pPr algn="l" eaLnBrk="1" hangingPunct="1"/>
            <a:r>
              <a:rPr lang="en-US" altLang="en-US" sz="3200" dirty="0">
                <a:solidFill>
                  <a:srgbClr val="C00000"/>
                </a:solidFill>
              </a:rPr>
              <a:t>O(</a:t>
            </a:r>
            <a:r>
              <a:rPr lang="en-US" altLang="en-US" sz="3200" dirty="0" err="1">
                <a:solidFill>
                  <a:srgbClr val="C00000"/>
                </a:solidFill>
              </a:rPr>
              <a:t>n</a:t>
            </a:r>
            <a:r>
              <a:rPr lang="en-US" altLang="en-US" sz="3200" baseline="30000" dirty="0" err="1">
                <a:solidFill>
                  <a:srgbClr val="C00000"/>
                </a:solidFill>
              </a:rPr>
              <a:t>c</a:t>
            </a:r>
            <a:r>
              <a:rPr lang="en-US" altLang="en-US" sz="3200" dirty="0">
                <a:solidFill>
                  <a:srgbClr val="C00000"/>
                </a:solidFill>
              </a:rPr>
              <a:t>) for some </a:t>
            </a:r>
          </a:p>
          <a:p>
            <a:pPr algn="l" eaLnBrk="1" hangingPunct="1"/>
            <a:r>
              <a:rPr lang="en-US" altLang="en-US" sz="3200" dirty="0">
                <a:solidFill>
                  <a:srgbClr val="C00000"/>
                </a:solidFill>
              </a:rPr>
              <a:t>constant c</a:t>
            </a:r>
          </a:p>
        </p:txBody>
      </p:sp>
      <p:sp>
        <p:nvSpPr>
          <p:cNvPr id="1014790" name="AutoShape 6"/>
          <p:cNvSpPr>
            <a:spLocks/>
          </p:cNvSpPr>
          <p:nvPr/>
        </p:nvSpPr>
        <p:spPr bwMode="auto">
          <a:xfrm>
            <a:off x="7301515" y="4239666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14791" name="Text Box 7"/>
          <p:cNvSpPr txBox="1">
            <a:spLocks noChangeArrowheads="1"/>
          </p:cNvSpPr>
          <p:nvPr/>
        </p:nvSpPr>
        <p:spPr bwMode="auto">
          <a:xfrm>
            <a:off x="7876190" y="4801642"/>
            <a:ext cx="28200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/>
              <a:t>non-polynomial</a:t>
            </a:r>
          </a:p>
          <a:p>
            <a:pPr algn="l" eaLnBrk="1" hangingPunct="1"/>
            <a:r>
              <a:rPr lang="en-US" altLang="en-US" sz="3200"/>
              <a:t>time</a:t>
            </a:r>
          </a:p>
        </p:txBody>
      </p:sp>
      <p:sp>
        <p:nvSpPr>
          <p:cNvPr id="1014792" name="AutoShape 8"/>
          <p:cNvSpPr>
            <a:spLocks/>
          </p:cNvSpPr>
          <p:nvPr/>
        </p:nvSpPr>
        <p:spPr bwMode="auto">
          <a:xfrm>
            <a:off x="7301515" y="1607592"/>
            <a:ext cx="457200" cy="2632075"/>
          </a:xfrm>
          <a:prstGeom prst="rightBrace">
            <a:avLst>
              <a:gd name="adj1" fmla="val 47975"/>
              <a:gd name="adj2" fmla="val 50000"/>
            </a:avLst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14793" name="Text Box 9"/>
          <p:cNvSpPr txBox="1">
            <a:spLocks noChangeArrowheads="1"/>
          </p:cNvSpPr>
          <p:nvPr/>
        </p:nvSpPr>
        <p:spPr bwMode="auto">
          <a:xfrm>
            <a:off x="2038954" y="1663153"/>
            <a:ext cx="3894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Is an O(n) algorithm efficient?</a:t>
            </a:r>
          </a:p>
        </p:txBody>
      </p:sp>
      <p:sp>
        <p:nvSpPr>
          <p:cNvPr id="1014794" name="Text Box 10"/>
          <p:cNvSpPr txBox="1">
            <a:spLocks noChangeArrowheads="1"/>
          </p:cNvSpPr>
          <p:nvPr/>
        </p:nvSpPr>
        <p:spPr bwMode="auto">
          <a:xfrm>
            <a:off x="2037365" y="2320378"/>
            <a:ext cx="3001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400"/>
              <a:t>How about O(n log n)?</a:t>
            </a:r>
          </a:p>
        </p:txBody>
      </p:sp>
      <p:sp>
        <p:nvSpPr>
          <p:cNvPr id="1014795" name="Text Box 11"/>
          <p:cNvSpPr txBox="1">
            <a:spLocks noChangeArrowheads="1"/>
          </p:cNvSpPr>
          <p:nvPr/>
        </p:nvSpPr>
        <p:spPr bwMode="auto">
          <a:xfrm>
            <a:off x="2038954" y="2977603"/>
            <a:ext cx="1051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400"/>
              <a:t>O(n</a:t>
            </a:r>
            <a:r>
              <a:rPr lang="en-US" altLang="en-US" sz="2400" baseline="30000"/>
              <a:t>2</a:t>
            </a:r>
            <a:r>
              <a:rPr lang="en-US" altLang="en-US" sz="2400"/>
              <a:t>) ?</a:t>
            </a:r>
          </a:p>
        </p:txBody>
      </p:sp>
      <p:sp>
        <p:nvSpPr>
          <p:cNvPr id="1014796" name="Text Box 12"/>
          <p:cNvSpPr txBox="1">
            <a:spLocks noChangeArrowheads="1"/>
          </p:cNvSpPr>
          <p:nvPr/>
        </p:nvSpPr>
        <p:spPr bwMode="auto">
          <a:xfrm>
            <a:off x="2038954" y="3634828"/>
            <a:ext cx="1156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O(n</a:t>
            </a:r>
            <a:r>
              <a:rPr lang="en-US" altLang="en-US" sz="2400" baseline="30000"/>
              <a:t>10</a:t>
            </a:r>
            <a:r>
              <a:rPr lang="en-US" altLang="en-US" sz="2400"/>
              <a:t>) ?</a:t>
            </a:r>
          </a:p>
        </p:txBody>
      </p:sp>
      <p:sp>
        <p:nvSpPr>
          <p:cNvPr id="1014797" name="Text Box 13"/>
          <p:cNvSpPr txBox="1">
            <a:spLocks noChangeArrowheads="1"/>
          </p:cNvSpPr>
          <p:nvPr/>
        </p:nvSpPr>
        <p:spPr bwMode="auto">
          <a:xfrm>
            <a:off x="2038953" y="4292054"/>
            <a:ext cx="15552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O(n</a:t>
            </a:r>
            <a:r>
              <a:rPr lang="en-US" altLang="en-US" sz="3600" baseline="30000"/>
              <a:t>log n</a:t>
            </a:r>
            <a:r>
              <a:rPr lang="en-US" altLang="en-US" sz="2400"/>
              <a:t>) ?</a:t>
            </a:r>
          </a:p>
        </p:txBody>
      </p:sp>
      <p:sp>
        <p:nvSpPr>
          <p:cNvPr id="1014798" name="Text Box 14"/>
          <p:cNvSpPr txBox="1">
            <a:spLocks noChangeArrowheads="1"/>
          </p:cNvSpPr>
          <p:nvPr/>
        </p:nvSpPr>
        <p:spPr bwMode="auto">
          <a:xfrm>
            <a:off x="2038954" y="4949279"/>
            <a:ext cx="1103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O(2</a:t>
            </a:r>
            <a:r>
              <a:rPr lang="en-US" altLang="en-US" sz="3600" baseline="30000"/>
              <a:t>n</a:t>
            </a:r>
            <a:r>
              <a:rPr lang="en-US" altLang="en-US" sz="2400"/>
              <a:t>) ?</a:t>
            </a:r>
          </a:p>
        </p:txBody>
      </p:sp>
      <p:sp>
        <p:nvSpPr>
          <p:cNvPr id="1014799" name="Text Box 15"/>
          <p:cNvSpPr txBox="1">
            <a:spLocks noChangeArrowheads="1"/>
          </p:cNvSpPr>
          <p:nvPr/>
        </p:nvSpPr>
        <p:spPr bwMode="auto">
          <a:xfrm>
            <a:off x="2040541" y="5606503"/>
            <a:ext cx="1048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400"/>
              <a:t>O(n!) ?</a:t>
            </a:r>
          </a:p>
        </p:txBody>
      </p:sp>
    </p:spTree>
    <p:extLst>
      <p:ext uri="{BB962C8B-B14F-4D97-AF65-F5344CB8AC3E}">
        <p14:creationId xmlns:p14="http://schemas.microsoft.com/office/powerpoint/2010/main" val="3890863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9" grpId="0"/>
      <p:bldP spid="1014791" grpId="0"/>
      <p:bldP spid="1014793" grpId="0"/>
      <p:bldP spid="1014794" grpId="0"/>
      <p:bldP spid="1014795" grpId="0"/>
      <p:bldP spid="1014796" grpId="0"/>
      <p:bldP spid="1014797" grpId="0"/>
      <p:bldP spid="1014798" grpId="0"/>
      <p:bldP spid="10147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83" name="Text Box 27"/>
          <p:cNvSpPr txBox="1">
            <a:spLocks noChangeArrowheads="1"/>
          </p:cNvSpPr>
          <p:nvPr/>
        </p:nvSpPr>
        <p:spPr bwMode="auto">
          <a:xfrm>
            <a:off x="651641" y="1822451"/>
            <a:ext cx="10941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We consider </a:t>
            </a:r>
            <a:r>
              <a:rPr lang="en-US" altLang="en-US" sz="3200" b="1" dirty="0">
                <a:solidFill>
                  <a:srgbClr val="0070C0"/>
                </a:solidFill>
              </a:rPr>
              <a:t>non-polynomial</a:t>
            </a:r>
            <a:r>
              <a:rPr lang="en-US" altLang="en-US" sz="3200" dirty="0"/>
              <a:t> time algorithms to be </a:t>
            </a:r>
            <a:r>
              <a:rPr lang="en-US" altLang="en-US" sz="3200" dirty="0">
                <a:solidFill>
                  <a:schemeClr val="tx2"/>
                </a:solidFill>
              </a:rPr>
              <a:t>inefficient</a:t>
            </a:r>
            <a:r>
              <a:rPr lang="en-US" altLang="en-US" sz="3200" dirty="0"/>
              <a:t>.</a:t>
            </a:r>
          </a:p>
          <a:p>
            <a:endParaRPr lang="en-US" altLang="en-US" sz="3200" dirty="0"/>
          </a:p>
          <a:p>
            <a:r>
              <a:rPr lang="en-US" altLang="en-US" sz="3200" dirty="0"/>
              <a:t>And hence a </a:t>
            </a:r>
            <a:r>
              <a:rPr lang="en-US" altLang="en-US" sz="3200" b="1" dirty="0">
                <a:solidFill>
                  <a:srgbClr val="0070C0"/>
                </a:solidFill>
              </a:rPr>
              <a:t>necessary</a:t>
            </a:r>
            <a:r>
              <a:rPr lang="en-US" altLang="en-US" sz="3200" dirty="0"/>
              <a:t> condition for an algorithm to be efficient is that it should run in </a:t>
            </a:r>
            <a:r>
              <a:rPr lang="en-US" altLang="en-US" sz="3200" dirty="0" smtClean="0"/>
              <a:t>polynomial-time</a:t>
            </a:r>
            <a:r>
              <a:rPr lang="en-US" alt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57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31" name="Rectangle 27"/>
          <p:cNvSpPr>
            <a:spLocks noChangeArrowheads="1"/>
          </p:cNvSpPr>
          <p:nvPr/>
        </p:nvSpPr>
        <p:spPr bwMode="auto">
          <a:xfrm>
            <a:off x="641130" y="2257426"/>
            <a:ext cx="1088871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Asking for a </a:t>
            </a:r>
            <a:r>
              <a:rPr lang="en-US" altLang="en-US" sz="3200" dirty="0" smtClean="0"/>
              <a:t>polynomial-time </a:t>
            </a:r>
            <a:r>
              <a:rPr lang="en-US" altLang="en-US" sz="3200" dirty="0"/>
              <a:t>algorithm for a problem sets a (very) low bar when asking for efficient algorithms.</a:t>
            </a:r>
          </a:p>
          <a:p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The question is: can we achieve even this?</a:t>
            </a:r>
          </a:p>
        </p:txBody>
      </p:sp>
    </p:spTree>
    <p:extLst>
      <p:ext uri="{BB962C8B-B14F-4D97-AF65-F5344CB8AC3E}">
        <p14:creationId xmlns:p14="http://schemas.microsoft.com/office/powerpoint/2010/main" val="559203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0045C91-F7BA-4977-A901-8E99FBDDDB4C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697788" cy="762000"/>
          </a:xfrm>
        </p:spPr>
        <p:txBody>
          <a:bodyPr anchor="ctr"/>
          <a:lstStyle/>
          <a:p>
            <a:pPr algn="l"/>
            <a:r>
              <a:rPr lang="en-US" altLang="zh-TW" sz="3200" b="1" dirty="0">
                <a:ea typeface="新細明體" pitchFamily="18" charset="-120"/>
              </a:rPr>
              <a:t>Class P and Class NP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2152" y="1066800"/>
            <a:ext cx="10930758" cy="51816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Class P contains those problems that are solvable in  polynomial time.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They are problems that can be solved in </a:t>
            </a:r>
            <a:r>
              <a:rPr lang="en-US" altLang="zh-TW" sz="2800" i="1" dirty="0">
                <a:ea typeface="新細明體" pitchFamily="18" charset="-120"/>
              </a:rPr>
              <a:t>O(</a:t>
            </a:r>
            <a:r>
              <a:rPr lang="en-US" altLang="zh-TW" sz="2800" i="1" dirty="0" err="1">
                <a:ea typeface="新細明體" pitchFamily="18" charset="-120"/>
              </a:rPr>
              <a:t>n</a:t>
            </a:r>
            <a:r>
              <a:rPr lang="en-US" altLang="zh-TW" sz="2800" i="1" baseline="30000" dirty="0" err="1">
                <a:ea typeface="新細明體" pitchFamily="18" charset="-120"/>
              </a:rPr>
              <a:t>k</a:t>
            </a:r>
            <a:r>
              <a:rPr lang="en-US" altLang="zh-TW" sz="2800" i="1" dirty="0">
                <a:ea typeface="新細明體" pitchFamily="18" charset="-120"/>
              </a:rPr>
              <a:t>)</a:t>
            </a:r>
            <a:r>
              <a:rPr lang="en-US" altLang="zh-TW" sz="2800" dirty="0">
                <a:ea typeface="新細明體" pitchFamily="18" charset="-120"/>
              </a:rPr>
              <a:t> time, where </a:t>
            </a:r>
            <a:r>
              <a:rPr lang="en-US" altLang="zh-TW" sz="2800" i="1" dirty="0">
                <a:ea typeface="新細明體" pitchFamily="18" charset="-120"/>
              </a:rPr>
              <a:t>n</a:t>
            </a:r>
            <a:r>
              <a:rPr lang="en-US" altLang="zh-TW" sz="2800" dirty="0">
                <a:ea typeface="新細明體" pitchFamily="18" charset="-120"/>
              </a:rPr>
              <a:t> is the input size and </a:t>
            </a:r>
            <a:r>
              <a:rPr lang="en-US" altLang="zh-TW" sz="2800" i="1" dirty="0">
                <a:ea typeface="新細明體" pitchFamily="18" charset="-120"/>
              </a:rPr>
              <a:t>k</a:t>
            </a:r>
            <a:r>
              <a:rPr lang="en-US" altLang="zh-TW" sz="2800" dirty="0">
                <a:ea typeface="新細明體" pitchFamily="18" charset="-120"/>
              </a:rPr>
              <a:t> is a constant.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Class NP consists of those problem that are </a:t>
            </a:r>
            <a:r>
              <a:rPr lang="en-US" altLang="zh-TW" sz="3200" i="1" dirty="0">
                <a:ea typeface="新細明體" pitchFamily="18" charset="-120"/>
              </a:rPr>
              <a:t>verifiable</a:t>
            </a:r>
            <a:r>
              <a:rPr lang="en-US" altLang="zh-TW" sz="3200" dirty="0">
                <a:ea typeface="新細明體" pitchFamily="18" charset="-120"/>
              </a:rPr>
              <a:t> in polynomial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What we mean here is that if we were somehow given a solution, then we can verify that the solution is correct in time polynomial in the input </a:t>
            </a:r>
            <a:r>
              <a:rPr lang="en-US" altLang="zh-CN" sz="3200" dirty="0">
                <a:ea typeface="新細明體" pitchFamily="18" charset="-120"/>
              </a:rPr>
              <a:t>size </a:t>
            </a:r>
            <a:r>
              <a:rPr lang="en-US" altLang="zh-TW" sz="3200" dirty="0">
                <a:ea typeface="新細明體" pitchFamily="18" charset="-120"/>
              </a:rPr>
              <a:t>to the problem.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新細明體" pitchFamily="18" charset="-120"/>
              </a:rPr>
              <a:t> Example</a:t>
            </a:r>
            <a:r>
              <a:rPr lang="en-US" altLang="zh-TW" sz="2800" dirty="0">
                <a:ea typeface="新細明體" pitchFamily="18" charset="-120"/>
              </a:rPr>
              <a:t>:</a:t>
            </a:r>
            <a:r>
              <a:rPr lang="en-US" altLang="zh-TW" sz="36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Hamilton Circuit: given</a:t>
            </a:r>
            <a:r>
              <a:rPr lang="en-US" altLang="zh-CN" sz="2800" dirty="0">
                <a:ea typeface="新細明體" pitchFamily="18" charset="-120"/>
              </a:rPr>
              <a:t> an order of the </a:t>
            </a:r>
            <a:r>
              <a:rPr lang="en-US" altLang="zh-CN" sz="2800" i="1" dirty="0">
                <a:ea typeface="新細明體" pitchFamily="18" charset="-120"/>
              </a:rPr>
              <a:t>n</a:t>
            </a:r>
            <a:r>
              <a:rPr lang="en-US" altLang="zh-CN" sz="2800" dirty="0">
                <a:ea typeface="新細明體" pitchFamily="18" charset="-120"/>
              </a:rPr>
              <a:t> distinct vertices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i="1" dirty="0">
                <a:ea typeface="新細明體" pitchFamily="18" charset="-120"/>
              </a:rPr>
              <a:t>(v</a:t>
            </a:r>
            <a:r>
              <a:rPr lang="en-US" altLang="zh-TW" sz="2800" i="1" baseline="-25000" dirty="0">
                <a:ea typeface="新細明體" pitchFamily="18" charset="-120"/>
              </a:rPr>
              <a:t>1</a:t>
            </a:r>
            <a:r>
              <a:rPr lang="en-US" altLang="zh-TW" sz="2800" i="1" dirty="0">
                <a:ea typeface="新細明體" pitchFamily="18" charset="-120"/>
              </a:rPr>
              <a:t>, v</a:t>
            </a:r>
            <a:r>
              <a:rPr lang="en-US" altLang="zh-TW" sz="2800" i="1" baseline="-25000" dirty="0">
                <a:ea typeface="新細明體" pitchFamily="18" charset="-120"/>
              </a:rPr>
              <a:t>2</a:t>
            </a:r>
            <a:r>
              <a:rPr lang="en-US" altLang="zh-TW" sz="2800" i="1" dirty="0">
                <a:ea typeface="新細明體" pitchFamily="18" charset="-120"/>
              </a:rPr>
              <a:t>, …, </a:t>
            </a:r>
            <a:r>
              <a:rPr lang="en-US" altLang="zh-TW" sz="2800" i="1" dirty="0" err="1">
                <a:ea typeface="新細明體" pitchFamily="18" charset="-120"/>
              </a:rPr>
              <a:t>v</a:t>
            </a:r>
            <a:r>
              <a:rPr lang="en-US" altLang="zh-TW" sz="2800" i="1" baseline="-25000" dirty="0" err="1">
                <a:ea typeface="新細明體" pitchFamily="18" charset="-120"/>
              </a:rPr>
              <a:t>n</a:t>
            </a:r>
            <a:r>
              <a:rPr lang="en-US" altLang="zh-TW" sz="2800" i="1" dirty="0">
                <a:ea typeface="新細明體" pitchFamily="18" charset="-120"/>
              </a:rPr>
              <a:t>),</a:t>
            </a:r>
            <a:r>
              <a:rPr lang="en-US" altLang="zh-TW" sz="2800" dirty="0">
                <a:ea typeface="新細明體" pitchFamily="18" charset="-120"/>
              </a:rPr>
              <a:t> we can test if </a:t>
            </a:r>
            <a:r>
              <a:rPr lang="en-US" altLang="zh-TW" sz="2800" i="1" dirty="0">
                <a:ea typeface="新細明體" pitchFamily="18" charset="-120"/>
              </a:rPr>
              <a:t>(v</a:t>
            </a:r>
            <a:r>
              <a:rPr lang="en-US" altLang="zh-TW" sz="2800" i="1" baseline="-25000" dirty="0">
                <a:ea typeface="新細明體" pitchFamily="18" charset="-120"/>
              </a:rPr>
              <a:t>i</a:t>
            </a:r>
            <a:r>
              <a:rPr lang="en-US" altLang="zh-TW" sz="2800" i="1" dirty="0">
                <a:ea typeface="新細明體" pitchFamily="18" charset="-120"/>
              </a:rPr>
              <a:t>, v </a:t>
            </a:r>
            <a:r>
              <a:rPr lang="en-US" altLang="zh-TW" sz="2800" i="1" baseline="-25000" dirty="0">
                <a:ea typeface="新細明體" pitchFamily="18" charset="-120"/>
              </a:rPr>
              <a:t>i+1</a:t>
            </a:r>
            <a:r>
              <a:rPr lang="en-US" altLang="zh-TW" sz="2800" i="1" dirty="0">
                <a:ea typeface="新細明體" pitchFamily="18" charset="-120"/>
              </a:rPr>
              <a:t>)</a:t>
            </a:r>
            <a:r>
              <a:rPr lang="en-US" altLang="zh-TW" sz="2800" dirty="0">
                <a:ea typeface="新細明體" pitchFamily="18" charset="-120"/>
              </a:rPr>
              <a:t> is an edge in </a:t>
            </a:r>
            <a:r>
              <a:rPr lang="en-US" altLang="zh-TW" sz="2800" i="1" dirty="0">
                <a:ea typeface="新細明體" pitchFamily="18" charset="-120"/>
              </a:rPr>
              <a:t>G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CN" sz="2800" dirty="0">
                <a:ea typeface="新細明體" pitchFamily="18" charset="-120"/>
              </a:rPr>
              <a:t> for </a:t>
            </a:r>
            <a:r>
              <a:rPr lang="en-US" altLang="zh-CN" sz="2800" i="1" dirty="0" err="1">
                <a:ea typeface="新細明體" pitchFamily="18" charset="-120"/>
              </a:rPr>
              <a:t>i</a:t>
            </a:r>
            <a:r>
              <a:rPr lang="en-US" altLang="zh-CN" sz="2800" i="1" dirty="0">
                <a:ea typeface="新細明體" pitchFamily="18" charset="-120"/>
              </a:rPr>
              <a:t>=1, 2, …, n-1</a:t>
            </a:r>
            <a:r>
              <a:rPr lang="en-US" altLang="zh-CN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and </a:t>
            </a:r>
            <a:r>
              <a:rPr lang="en-US" altLang="zh-TW" sz="2800" i="1" dirty="0">
                <a:ea typeface="新細明體" pitchFamily="18" charset="-120"/>
              </a:rPr>
              <a:t>(</a:t>
            </a:r>
            <a:r>
              <a:rPr lang="en-US" altLang="zh-TW" sz="2800" i="1" dirty="0" err="1">
                <a:ea typeface="新細明體" pitchFamily="18" charset="-120"/>
              </a:rPr>
              <a:t>v</a:t>
            </a:r>
            <a:r>
              <a:rPr lang="en-US" altLang="zh-TW" sz="2800" i="1" baseline="-25000" dirty="0" err="1">
                <a:ea typeface="新細明體" pitchFamily="18" charset="-120"/>
              </a:rPr>
              <a:t>n</a:t>
            </a:r>
            <a:r>
              <a:rPr lang="en-US" altLang="zh-TW" sz="2800" i="1" dirty="0">
                <a:ea typeface="新細明體" pitchFamily="18" charset="-120"/>
              </a:rPr>
              <a:t>, v</a:t>
            </a:r>
            <a:r>
              <a:rPr lang="en-US" altLang="zh-TW" sz="2800" i="1" baseline="-25000" dirty="0">
                <a:ea typeface="新細明體" pitchFamily="18" charset="-120"/>
              </a:rPr>
              <a:t>1</a:t>
            </a:r>
            <a:r>
              <a:rPr lang="en-US" altLang="zh-TW" sz="2800" i="1" dirty="0">
                <a:ea typeface="新細明體" pitchFamily="18" charset="-120"/>
              </a:rPr>
              <a:t>)</a:t>
            </a:r>
            <a:r>
              <a:rPr lang="en-US" altLang="zh-TW" sz="2800" dirty="0">
                <a:ea typeface="新細明體" pitchFamily="18" charset="-120"/>
              </a:rPr>
              <a:t> is an edge in </a:t>
            </a:r>
            <a:r>
              <a:rPr lang="en-US" altLang="zh-TW" sz="2800" i="1" dirty="0">
                <a:ea typeface="新細明體" pitchFamily="18" charset="-120"/>
              </a:rPr>
              <a:t>G</a:t>
            </a:r>
            <a:r>
              <a:rPr lang="en-US" altLang="zh-CN" sz="2800" dirty="0">
                <a:ea typeface="新細明體" pitchFamily="18" charset="-120"/>
              </a:rPr>
              <a:t> in time </a:t>
            </a:r>
            <a:r>
              <a:rPr lang="en-US" altLang="zh-CN" sz="2800" i="1" dirty="0">
                <a:ea typeface="新細明體" pitchFamily="18" charset="-120"/>
              </a:rPr>
              <a:t>O(n)</a:t>
            </a:r>
            <a:r>
              <a:rPr lang="en-US" altLang="zh-CN" sz="2800" dirty="0">
                <a:ea typeface="新細明體" pitchFamily="18" charset="-120"/>
              </a:rPr>
              <a:t> (polynomial in the input size).</a:t>
            </a:r>
            <a:endParaRPr lang="en-US" altLang="zh-TW" sz="2800" dirty="0">
              <a:ea typeface="新細明體" pitchFamily="18" charset="-120"/>
            </a:endParaRPr>
          </a:p>
          <a:p>
            <a:pPr algn="l"/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9940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251201-4F74-4D81-998C-F208034DF644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697788" cy="762000"/>
          </a:xfrm>
        </p:spPr>
        <p:txBody>
          <a:bodyPr anchor="ctr"/>
          <a:lstStyle/>
          <a:p>
            <a:pPr algn="l"/>
            <a:r>
              <a:rPr lang="en-US" altLang="zh-TW" sz="3200" b="1" dirty="0">
                <a:ea typeface="新細明體" pitchFamily="18" charset="-120"/>
              </a:rPr>
              <a:t>Class P and Class NP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2152" y="1066800"/>
            <a:ext cx="10909738" cy="5181600"/>
          </a:xfrm>
        </p:spPr>
        <p:txBody>
          <a:bodyPr>
            <a:normAutofit/>
          </a:bodyPr>
          <a:lstStyle/>
          <a:p>
            <a:pPr marL="609600" indent="-609600" algn="l">
              <a:buFontTx/>
              <a:buChar char="•"/>
            </a:pPr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Based on definitions, P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NP. </a:t>
            </a:r>
          </a:p>
          <a:p>
            <a:pPr marL="609600" indent="-609600" algn="l">
              <a:buFontTx/>
              <a:buChar char="•"/>
            </a:pPr>
            <a:r>
              <a:rPr lang="en-US" altLang="zh-TW" sz="3200" dirty="0">
                <a:ea typeface="新細明體" pitchFamily="18" charset="-120"/>
              </a:rPr>
              <a:t>If we can design a polynomial time algorithm for problem </a:t>
            </a:r>
            <a:r>
              <a:rPr lang="en-US" altLang="zh-TW" sz="3200" i="1" dirty="0">
                <a:ea typeface="新細明體" pitchFamily="18" charset="-120"/>
              </a:rPr>
              <a:t>A</a:t>
            </a:r>
            <a:r>
              <a:rPr lang="en-US" altLang="zh-TW" sz="3200" dirty="0">
                <a:ea typeface="新細明體" pitchFamily="18" charset="-120"/>
              </a:rPr>
              <a:t>, then problem </a:t>
            </a:r>
            <a:r>
              <a:rPr lang="en-US" altLang="zh-TW" sz="3200" i="1" dirty="0">
                <a:ea typeface="新細明體" pitchFamily="18" charset="-120"/>
              </a:rPr>
              <a:t>A </a:t>
            </a:r>
            <a:r>
              <a:rPr lang="en-US" altLang="zh-TW" sz="3200" dirty="0">
                <a:ea typeface="新細明體" pitchFamily="18" charset="-120"/>
              </a:rPr>
              <a:t>is in </a:t>
            </a:r>
            <a:r>
              <a:rPr lang="en-US" altLang="zh-TW" sz="3200" i="1" dirty="0">
                <a:ea typeface="新細明體" pitchFamily="18" charset="-120"/>
              </a:rPr>
              <a:t>P</a:t>
            </a:r>
            <a:r>
              <a:rPr lang="en-US" altLang="zh-TW" sz="3200" dirty="0">
                <a:ea typeface="新細明體" pitchFamily="18" charset="-120"/>
              </a:rPr>
              <a:t>.</a:t>
            </a:r>
          </a:p>
          <a:p>
            <a:pPr marL="609600" indent="-609600" algn="l">
              <a:buFontTx/>
              <a:buChar char="•"/>
            </a:pPr>
            <a:r>
              <a:rPr lang="en-US" altLang="zh-TW" sz="3200" dirty="0">
                <a:ea typeface="新細明體" pitchFamily="18" charset="-120"/>
              </a:rPr>
              <a:t>However, if we have not been able to  design a polynomial time algorithm for problem </a:t>
            </a:r>
            <a:r>
              <a:rPr lang="en-US" altLang="zh-TW" sz="3200" i="1" dirty="0">
                <a:ea typeface="新細明體" pitchFamily="18" charset="-120"/>
              </a:rPr>
              <a:t>A</a:t>
            </a:r>
            <a:r>
              <a:rPr lang="en-US" altLang="zh-TW" sz="3200" dirty="0">
                <a:ea typeface="新細明體" pitchFamily="18" charset="-120"/>
              </a:rPr>
              <a:t>, then there are two possibilities: </a:t>
            </a:r>
          </a:p>
          <a:p>
            <a:pPr marL="990600" lvl="1" indent="-533400" algn="l">
              <a:buFontTx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polynomial time algorithm does not exist for  problem </a:t>
            </a:r>
            <a:r>
              <a:rPr lang="en-US" altLang="zh-TW" sz="2800" i="1" dirty="0"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CN" sz="2800" dirty="0">
                <a:ea typeface="新細明體" pitchFamily="18" charset="-120"/>
              </a:rPr>
              <a:t>  </a:t>
            </a:r>
            <a:r>
              <a:rPr lang="en-US" altLang="zh-CN" sz="2800" b="1" dirty="0">
                <a:ea typeface="新細明體" pitchFamily="18" charset="-120"/>
              </a:rPr>
              <a:t>or </a:t>
            </a:r>
            <a:r>
              <a:rPr lang="en-US" altLang="zh-CN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 </a:t>
            </a:r>
          </a:p>
          <a:p>
            <a:pPr marL="990600" lvl="1" indent="-533400" algn="l">
              <a:buFontTx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we are not smart. </a:t>
            </a:r>
          </a:p>
          <a:p>
            <a:pPr marL="990600" lvl="1" indent="-533400" algn="l"/>
            <a:r>
              <a:rPr lang="en-US" altLang="zh-TW" sz="2800" b="1" dirty="0">
                <a:ea typeface="新細明體" pitchFamily="18" charset="-120"/>
              </a:rPr>
              <a:t>Open problem:</a:t>
            </a:r>
            <a:r>
              <a:rPr lang="en-US" altLang="zh-TW" sz="2800" dirty="0">
                <a:ea typeface="新細明體" pitchFamily="18" charset="-120"/>
              </a:rPr>
              <a:t> P</a:t>
            </a:r>
            <a:r>
              <a:rPr lang="en-US" altLang="zh-TW" sz="2800" dirty="0">
                <a:ea typeface="新細明體" pitchFamily="18" charset="-120"/>
                <a:sym typeface="Symbol" panose="05050102010706020507" pitchFamily="18" charset="2"/>
              </a:rPr>
              <a:t>NP?</a:t>
            </a:r>
          </a:p>
          <a:p>
            <a:pPr marL="990600" lvl="1" indent="-533400" algn="l"/>
            <a:r>
              <a:rPr lang="en-US" altLang="zh-TW" sz="2800" dirty="0">
                <a:ea typeface="新細明體" pitchFamily="18" charset="-120"/>
              </a:rPr>
              <a:t>Clay  $1 million prize.</a:t>
            </a:r>
          </a:p>
        </p:txBody>
      </p:sp>
    </p:spTree>
    <p:extLst>
      <p:ext uri="{BB962C8B-B14F-4D97-AF65-F5344CB8AC3E}">
        <p14:creationId xmlns:p14="http://schemas.microsoft.com/office/powerpoint/2010/main" val="12789917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6" name="Text Box 8"/>
          <p:cNvSpPr txBox="1">
            <a:spLocks noChangeArrowheads="1"/>
          </p:cNvSpPr>
          <p:nvPr/>
        </p:nvSpPr>
        <p:spPr bwMode="auto">
          <a:xfrm>
            <a:off x="4397376" y="2346326"/>
            <a:ext cx="28854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Why Care?</a:t>
            </a:r>
          </a:p>
        </p:txBody>
      </p:sp>
    </p:spTree>
    <p:extLst>
      <p:ext uri="{BB962C8B-B14F-4D97-AF65-F5344CB8AC3E}">
        <p14:creationId xmlns:p14="http://schemas.microsoft.com/office/powerpoint/2010/main" val="4001211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Cardinality??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53000"/>
          </a:xfrm>
        </p:spPr>
        <p:txBody>
          <a:bodyPr/>
          <a:lstStyle/>
          <a:p>
            <a:r>
              <a:rPr lang="en-US" sz="2800" dirty="0"/>
              <a:t>Cardinality</a:t>
            </a:r>
          </a:p>
          <a:p>
            <a:r>
              <a:rPr lang="en-US" sz="2800" dirty="0"/>
              <a:t>A set S is </a:t>
            </a:r>
            <a:r>
              <a:rPr lang="en-US" sz="2800" i="1" dirty="0"/>
              <a:t>countable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we can write</a:t>
            </a:r>
            <a:r>
              <a:rPr lang="en-US" sz="2800" dirty="0">
                <a:ea typeface="Cambria Math" pitchFamily="18" charset="0"/>
                <a:cs typeface="Cambria Math" pitchFamily="18" charset="0"/>
              </a:rPr>
              <a:t> it </a:t>
            </a:r>
            <a:r>
              <a:rPr lang="en-US" sz="2800" dirty="0" smtClean="0">
                <a:ea typeface="Cambria Math" pitchFamily="18" charset="0"/>
                <a:cs typeface="Cambria Math" pitchFamily="18" charset="0"/>
              </a:rPr>
              <a:t>as S</a:t>
            </a:r>
            <a:r>
              <a:rPr lang="en-US" sz="2800" dirty="0">
                <a:ea typeface="Cambria Math" pitchFamily="18" charset="0"/>
                <a:cs typeface="Cambria Math" pitchFamily="18" charset="0"/>
              </a:rPr>
              <a:t>={s</a:t>
            </a:r>
            <a:r>
              <a:rPr lang="en-US" sz="2800" baseline="-25000" dirty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800" dirty="0">
                <a:ea typeface="Cambria Math" pitchFamily="18" charset="0"/>
                <a:cs typeface="Cambria Math" pitchFamily="18" charset="0"/>
              </a:rPr>
              <a:t>, s</a:t>
            </a:r>
            <a:r>
              <a:rPr lang="en-US" sz="2800" baseline="-25000" dirty="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800" dirty="0">
                <a:ea typeface="Cambria Math" pitchFamily="18" charset="0"/>
                <a:cs typeface="Cambria Math" pitchFamily="18" charset="0"/>
              </a:rPr>
              <a:t>, s</a:t>
            </a:r>
            <a:r>
              <a:rPr lang="en-US" sz="2800" baseline="-25000" dirty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2800" dirty="0">
                <a:ea typeface="Cambria Math" pitchFamily="18" charset="0"/>
                <a:cs typeface="Cambria Math" pitchFamily="18" charset="0"/>
              </a:rPr>
              <a:t>, ...} indexed by </a:t>
            </a:r>
            <a:r>
              <a:rPr lang="en-US" sz="2800" b="1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ℕ</a:t>
            </a:r>
          </a:p>
          <a:p>
            <a:r>
              <a:rPr lang="en-US" sz="2800" dirty="0">
                <a:ea typeface="Cambria Math" pitchFamily="18" charset="0"/>
                <a:cs typeface="Cambria Math" pitchFamily="18" charset="0"/>
              </a:rPr>
              <a:t>Set of </a:t>
            </a:r>
            <a:r>
              <a:rPr lang="en-US" sz="2800" dirty="0" err="1">
                <a:ea typeface="Cambria Math" pitchFamily="18" charset="0"/>
                <a:cs typeface="Cambria Math" pitchFamily="18" charset="0"/>
              </a:rPr>
              <a:t>rationals</a:t>
            </a:r>
            <a:r>
              <a:rPr lang="en-US" sz="2800" dirty="0">
                <a:ea typeface="Cambria Math" pitchFamily="18" charset="0"/>
                <a:cs typeface="Cambria Math" pitchFamily="18" charset="0"/>
              </a:rPr>
              <a:t> is countable</a:t>
            </a:r>
          </a:p>
          <a:p>
            <a:pPr lvl="1"/>
            <a:r>
              <a:rPr lang="en-US" sz="2400" dirty="0">
                <a:ea typeface="Cambria Math" pitchFamily="18" charset="0"/>
                <a:cs typeface="Cambria Math" pitchFamily="18" charset="0"/>
              </a:rPr>
              <a:t>“dovetailing”</a:t>
            </a:r>
          </a:p>
          <a:p>
            <a:pPr>
              <a:buFont typeface="Arial" charset="0"/>
              <a:buNone/>
            </a:pPr>
            <a:endParaRPr lang="en-US" sz="2800" dirty="0">
              <a:ea typeface="Cambria Math" pitchFamily="18" charset="0"/>
              <a:cs typeface="Cambria Math" pitchFamily="18" charset="0"/>
            </a:endParaRPr>
          </a:p>
          <a:p>
            <a:pPr lvl="1">
              <a:buFont typeface="Arial" charset="0"/>
              <a:buNone/>
            </a:pPr>
            <a:endParaRPr lang="en-US" sz="2400" dirty="0">
              <a:ea typeface="Cambria Math" pitchFamily="18" charset="0"/>
              <a:cs typeface="Cambria Math" pitchFamily="18" charset="0"/>
            </a:endParaRPr>
          </a:p>
          <a:p>
            <a:r>
              <a:rPr lang="el-GR" sz="28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*</a:t>
            </a:r>
            <a:r>
              <a:rPr lang="en-US" sz="2800" dirty="0"/>
              <a:t> is countable</a:t>
            </a:r>
          </a:p>
          <a:p>
            <a:pPr lvl="1"/>
            <a:r>
              <a:rPr lang="en-US" sz="2400" dirty="0"/>
              <a:t>{0,1}* = {</a:t>
            </a:r>
            <a:r>
              <a:rPr lang="el-GR" sz="2400" dirty="0"/>
              <a:t>λ</a:t>
            </a:r>
            <a:r>
              <a:rPr lang="en-US" sz="2400" dirty="0"/>
              <a:t>,0,1,00,01,10,11,000,001,010,011,100,101,...}</a:t>
            </a:r>
          </a:p>
          <a:p>
            <a:pPr lvl="4"/>
            <a:endParaRPr lang="en-US" sz="900" dirty="0"/>
          </a:p>
          <a:p>
            <a:r>
              <a:rPr lang="en-US" sz="2800" dirty="0"/>
              <a:t>Set of all </a:t>
            </a:r>
            <a:r>
              <a:rPr lang="en-US" sz="2800" dirty="0" smtClean="0"/>
              <a:t>(C++, Java, etc.) </a:t>
            </a:r>
            <a:r>
              <a:rPr lang="en-US" sz="2800" dirty="0"/>
              <a:t>programs is countable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2A68C-1173-4010-AC38-9D07674EE5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860251"/>
              </p:ext>
            </p:extLst>
          </p:nvPr>
        </p:nvGraphicFramePr>
        <p:xfrm>
          <a:off x="5410200" y="2286000"/>
          <a:ext cx="3733803" cy="242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2/8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3/8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4/8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5/7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6/6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7/1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7/2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7/3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7/4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7/5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176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4" y="2362200"/>
            <a:ext cx="259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89644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588579" y="1693863"/>
            <a:ext cx="9484109" cy="4525962"/>
          </a:xfrm>
        </p:spPr>
        <p:txBody>
          <a:bodyPr/>
          <a:lstStyle/>
          <a:p>
            <a:endParaRPr lang="en-US" altLang="en-US" sz="2400" dirty="0"/>
          </a:p>
          <a:p>
            <a:r>
              <a:rPr lang="en-US" altLang="en-US" sz="2400" dirty="0"/>
              <a:t>Classroom Scheduling</a:t>
            </a:r>
          </a:p>
          <a:p>
            <a:r>
              <a:rPr lang="en-US" altLang="en-US" sz="2400" dirty="0"/>
              <a:t>Packing objects into bins</a:t>
            </a:r>
          </a:p>
          <a:p>
            <a:r>
              <a:rPr lang="en-US" altLang="en-US" sz="2400" dirty="0"/>
              <a:t>Scheduling jobs on machines</a:t>
            </a:r>
          </a:p>
          <a:p>
            <a:r>
              <a:rPr lang="en-US" altLang="en-US" sz="2400" dirty="0"/>
              <a:t>Finding cheap tours visiting a subset of cities</a:t>
            </a:r>
          </a:p>
          <a:p>
            <a:r>
              <a:rPr lang="en-US" altLang="en-US" sz="2400" dirty="0"/>
              <a:t>Allocating variables to registers</a:t>
            </a:r>
          </a:p>
          <a:p>
            <a:r>
              <a:rPr lang="en-US" altLang="en-US" sz="2400" dirty="0"/>
              <a:t>Finding good packet routings in networks</a:t>
            </a:r>
          </a:p>
          <a:p>
            <a:r>
              <a:rPr lang="en-US" altLang="en-US" sz="2400" dirty="0"/>
              <a:t>Decryption</a:t>
            </a:r>
          </a:p>
          <a:p>
            <a:r>
              <a:rPr lang="en-US" altLang="en-US" sz="2400" dirty="0"/>
              <a:t>…</a:t>
            </a:r>
          </a:p>
        </p:txBody>
      </p:sp>
      <p:sp>
        <p:nvSpPr>
          <p:cNvPr id="1053703" name="Text Box 7"/>
          <p:cNvSpPr txBox="1">
            <a:spLocks noChangeArrowheads="1"/>
          </p:cNvSpPr>
          <p:nvPr/>
        </p:nvSpPr>
        <p:spPr bwMode="auto">
          <a:xfrm>
            <a:off x="588579" y="503239"/>
            <a:ext cx="11035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dirty="0"/>
              <a:t>NP Contains Lots of </a:t>
            </a:r>
            <a:r>
              <a:rPr lang="en-US" altLang="en-US" sz="3600" dirty="0" smtClean="0"/>
              <a:t>Problems We </a:t>
            </a:r>
            <a:r>
              <a:rPr lang="en-US" altLang="en-US" sz="3600" dirty="0"/>
              <a:t>Don’t Know to be in P</a:t>
            </a:r>
          </a:p>
        </p:txBody>
      </p:sp>
    </p:spTree>
    <p:extLst>
      <p:ext uri="{BB962C8B-B14F-4D97-AF65-F5344CB8AC3E}">
        <p14:creationId xmlns:p14="http://schemas.microsoft.com/office/powerpoint/2010/main" val="3268463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684463" y="2239963"/>
            <a:ext cx="58399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OK, OK, I care.</a:t>
            </a:r>
          </a:p>
          <a:p>
            <a:r>
              <a:rPr lang="en-US" altLang="en-US" sz="4800"/>
              <a:t>But Where Do I Begin?</a:t>
            </a:r>
          </a:p>
        </p:txBody>
      </p:sp>
    </p:spTree>
    <p:extLst>
      <p:ext uri="{BB962C8B-B14F-4D97-AF65-F5344CB8AC3E}">
        <p14:creationId xmlns:p14="http://schemas.microsoft.com/office/powerpoint/2010/main" val="3238315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62" name="Text Box 18"/>
          <p:cNvSpPr txBox="1">
            <a:spLocks noChangeArrowheads="1"/>
          </p:cNvSpPr>
          <p:nvPr/>
        </p:nvSpPr>
        <p:spPr bwMode="auto">
          <a:xfrm>
            <a:off x="630622" y="817564"/>
            <a:ext cx="109622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We know P </a:t>
            </a:r>
            <a:r>
              <a:rPr lang="en-US" altLang="en-US" sz="3200" dirty="0">
                <a:sym typeface="Symbol" panose="05050102010706020507" pitchFamily="18" charset="2"/>
              </a:rPr>
              <a:t></a:t>
            </a:r>
            <a:r>
              <a:rPr lang="en-US" altLang="en-US" sz="3200" dirty="0" smtClean="0"/>
              <a:t> NP.  How could </a:t>
            </a:r>
            <a:r>
              <a:rPr lang="en-US" altLang="en-US" sz="3200" dirty="0"/>
              <a:t>we prove </a:t>
            </a:r>
            <a:r>
              <a:rPr lang="en-US" altLang="en-US" sz="3200" dirty="0" smtClean="0"/>
              <a:t>that NP </a:t>
            </a:r>
            <a:r>
              <a:rPr lang="en-US" altLang="en-US" sz="3200" dirty="0">
                <a:sym typeface="Symbol" panose="05050102010706020507" pitchFamily="18" charset="2"/>
              </a:rPr>
              <a:t> P?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>
                <a:sym typeface="Symbol" panose="05050102010706020507" pitchFamily="18" charset="2"/>
              </a:rPr>
              <a:t>I would have to show </a:t>
            </a:r>
            <a:r>
              <a:rPr lang="en-US" altLang="en-US" sz="3200" dirty="0" smtClean="0">
                <a:sym typeface="Symbol" panose="05050102010706020507" pitchFamily="18" charset="2"/>
              </a:rPr>
              <a:t>that every </a:t>
            </a:r>
            <a:r>
              <a:rPr lang="en-US" altLang="en-US" sz="3200" dirty="0">
                <a:sym typeface="Symbol" panose="05050102010706020507" pitchFamily="18" charset="2"/>
              </a:rPr>
              <a:t>set in NP has </a:t>
            </a:r>
            <a:r>
              <a:rPr lang="en-US" altLang="en-US" sz="3200" dirty="0" smtClean="0">
                <a:sym typeface="Symbol" panose="05050102010706020507" pitchFamily="18" charset="2"/>
              </a:rPr>
              <a:t>a polynomial </a:t>
            </a:r>
            <a:r>
              <a:rPr lang="en-US" altLang="en-US" sz="3200" dirty="0">
                <a:sym typeface="Symbol" panose="05050102010706020507" pitchFamily="18" charset="2"/>
              </a:rPr>
              <a:t>time algorithm…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>
                <a:sym typeface="Symbol" panose="05050102010706020507" pitchFamily="18" charset="2"/>
              </a:rPr>
              <a:t>How do I do that?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It may take forever!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Also, what if I forgot one </a:t>
            </a:r>
            <a:r>
              <a:rPr lang="en-US" altLang="en-US" sz="3200" dirty="0" smtClean="0">
                <a:sym typeface="Symbol" panose="05050102010706020507" pitchFamily="18" charset="2"/>
              </a:rPr>
              <a:t>of the </a:t>
            </a:r>
            <a:r>
              <a:rPr lang="en-US" altLang="en-US" sz="3200" dirty="0">
                <a:sym typeface="Symbol" panose="05050102010706020507" pitchFamily="18" charset="2"/>
              </a:rPr>
              <a:t>sets in NP?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3453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820" name="Text Box 28"/>
          <p:cNvSpPr txBox="1">
            <a:spLocks noChangeArrowheads="1"/>
          </p:cNvSpPr>
          <p:nvPr/>
        </p:nvSpPr>
        <p:spPr bwMode="auto">
          <a:xfrm>
            <a:off x="662152" y="911225"/>
            <a:ext cx="1086769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dirty="0"/>
              <a:t>We can describe </a:t>
            </a:r>
            <a:r>
              <a:rPr lang="en-US" altLang="en-US" sz="4000" dirty="0" smtClean="0">
                <a:solidFill>
                  <a:schemeClr val="tx2"/>
                </a:solidFill>
              </a:rPr>
              <a:t>one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problem L in NP</a:t>
            </a:r>
            <a:r>
              <a:rPr lang="en-US" altLang="en-US" sz="4000" dirty="0" smtClean="0"/>
              <a:t>, such that if </a:t>
            </a:r>
            <a:r>
              <a:rPr lang="en-US" altLang="en-US" sz="4000" dirty="0"/>
              <a:t>this problem L is in P, </a:t>
            </a:r>
            <a:r>
              <a:rPr lang="en-US" altLang="en-US" sz="4000" dirty="0" smtClean="0"/>
              <a:t>then </a:t>
            </a:r>
            <a:r>
              <a:rPr lang="en-US" altLang="en-US" sz="4000" dirty="0"/>
              <a:t>NP </a:t>
            </a:r>
            <a:r>
              <a:rPr lang="en-US" altLang="en-US" sz="4000" dirty="0">
                <a:sym typeface="Symbol" panose="05050102010706020507" pitchFamily="18" charset="2"/>
              </a:rPr>
              <a:t> P.</a:t>
            </a:r>
          </a:p>
          <a:p>
            <a:endParaRPr lang="en-US" altLang="en-US" sz="4000" dirty="0">
              <a:sym typeface="Symbol" panose="05050102010706020507" pitchFamily="18" charset="2"/>
            </a:endParaRPr>
          </a:p>
          <a:p>
            <a:r>
              <a:rPr lang="en-US" altLang="en-US" sz="4000" dirty="0">
                <a:sym typeface="Symbol" panose="05050102010706020507" pitchFamily="18" charset="2"/>
              </a:rPr>
              <a:t>It is a problem that </a:t>
            </a:r>
            <a:r>
              <a:rPr lang="en-US" altLang="en-US" sz="4000" dirty="0" smtClean="0">
                <a:sym typeface="Symbol" panose="05050102010706020507" pitchFamily="18" charset="2"/>
              </a:rPr>
              <a:t>can capture </a:t>
            </a:r>
            <a:r>
              <a:rPr lang="en-US" altLang="en-US" sz="4000" dirty="0">
                <a:sym typeface="Symbol" panose="05050102010706020507" pitchFamily="18" charset="2"/>
              </a:rPr>
              <a:t>all other </a:t>
            </a:r>
            <a:r>
              <a:rPr lang="en-US" altLang="en-US" sz="4000" dirty="0" smtClean="0">
                <a:sym typeface="Symbol" panose="05050102010706020507" pitchFamily="18" charset="2"/>
              </a:rPr>
              <a:t>problems in </a:t>
            </a:r>
            <a:r>
              <a:rPr lang="en-US" altLang="en-US" sz="4000" dirty="0">
                <a:sym typeface="Symbol" panose="05050102010706020507" pitchFamily="18" charset="2"/>
              </a:rPr>
              <a:t>NP.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385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79034B5-0A27-4313-8E6C-AFAA78BD2D04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621" y="381000"/>
            <a:ext cx="9276967" cy="762000"/>
          </a:xfrm>
        </p:spPr>
        <p:txBody>
          <a:bodyPr anchor="ctr"/>
          <a:lstStyle/>
          <a:p>
            <a:pPr algn="l"/>
            <a:r>
              <a:rPr lang="en-US" altLang="zh-TW" sz="3200" b="1" dirty="0">
                <a:ea typeface="新細明體" pitchFamily="18" charset="-120"/>
              </a:rPr>
              <a:t>Polynomial-Time Reductions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621" y="1066800"/>
            <a:ext cx="10930758" cy="51816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altLang="zh-TW" sz="3200" dirty="0">
                <a:ea typeface="新細明體" pitchFamily="18" charset="-120"/>
              </a:rPr>
              <a:t>Suppose  we have a black box (an algorithm) that could solve instances of a problem X; If we give the input of an instance of X, then in a single step, the black box will return the correct answer. </a:t>
            </a:r>
          </a:p>
          <a:p>
            <a:pPr marL="609600" indent="-609600" algn="l"/>
            <a:r>
              <a:rPr lang="en-US" altLang="zh-TW" sz="3200" dirty="0">
                <a:ea typeface="新細明體" pitchFamily="18" charset="-120"/>
              </a:rPr>
              <a:t>Question: </a:t>
            </a:r>
          </a:p>
          <a:p>
            <a:pPr marL="609600" indent="-609600" algn="l"/>
            <a:r>
              <a:rPr lang="en-US" altLang="zh-TW" sz="3200" dirty="0">
                <a:ea typeface="新細明體" pitchFamily="18" charset="-120"/>
              </a:rPr>
              <a:t>Can arbitrary instances of problem Y be solved using polynomial number of standard computational steps, plus a polynomial number of calls to a black box that solves problem X?</a:t>
            </a:r>
          </a:p>
          <a:p>
            <a:pPr marL="609600" indent="-609600" algn="l"/>
            <a:r>
              <a:rPr lang="en-US" altLang="zh-TW" sz="3200" dirty="0">
                <a:ea typeface="新細明體" pitchFamily="18" charset="-120"/>
              </a:rPr>
              <a:t>If yes, then Y is </a:t>
            </a:r>
            <a:r>
              <a:rPr lang="en-US" altLang="zh-TW" sz="3200" b="1" dirty="0">
                <a:solidFill>
                  <a:srgbClr val="0070C0"/>
                </a:solidFill>
                <a:ea typeface="新細明體" pitchFamily="18" charset="-120"/>
              </a:rPr>
              <a:t>polynomial-time reducible </a:t>
            </a:r>
            <a:r>
              <a:rPr lang="en-US" altLang="zh-TW" sz="3200" dirty="0">
                <a:ea typeface="新細明體" pitchFamily="18" charset="-120"/>
              </a:rPr>
              <a:t>to X.  </a:t>
            </a:r>
          </a:p>
        </p:txBody>
      </p:sp>
    </p:spTree>
    <p:extLst>
      <p:ext uri="{BB962C8B-B14F-4D97-AF65-F5344CB8AC3E}">
        <p14:creationId xmlns:p14="http://schemas.microsoft.com/office/powerpoint/2010/main" val="47827663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94" name="Text Box 10"/>
          <p:cNvSpPr txBox="1">
            <a:spLocks noChangeArrowheads="1"/>
          </p:cNvSpPr>
          <p:nvPr/>
        </p:nvSpPr>
        <p:spPr bwMode="auto">
          <a:xfrm>
            <a:off x="3360739" y="2784476"/>
            <a:ext cx="4641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The “Hardest” Set in NP</a:t>
            </a:r>
          </a:p>
        </p:txBody>
      </p:sp>
    </p:spTree>
    <p:extLst>
      <p:ext uri="{BB962C8B-B14F-4D97-AF65-F5344CB8AC3E}">
        <p14:creationId xmlns:p14="http://schemas.microsoft.com/office/powerpoint/2010/main" val="3809981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113B20-9002-43C5-8038-F32582C90BA7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131" y="381000"/>
            <a:ext cx="9266457" cy="762000"/>
          </a:xfrm>
        </p:spPr>
        <p:txBody>
          <a:bodyPr anchor="ctr"/>
          <a:lstStyle/>
          <a:p>
            <a:pPr algn="l"/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b="1" dirty="0">
                <a:ea typeface="新細明體" pitchFamily="18" charset="-120"/>
              </a:rPr>
              <a:t>NP-Complete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131" y="1066800"/>
            <a:ext cx="10899228" cy="5181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A problem X is NP-complete if it is in NP and any problem Y in NP has a  polynomial time reduction to X.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CN" sz="3200" dirty="0">
                <a:ea typeface="新細明體" pitchFamily="18" charset="-120"/>
              </a:rPr>
              <a:t>it </a:t>
            </a:r>
            <a:r>
              <a:rPr lang="en-US" altLang="zh-TW" sz="3200" dirty="0">
                <a:ea typeface="新細明體" pitchFamily="18" charset="-120"/>
              </a:rPr>
              <a:t>is </a:t>
            </a:r>
            <a:r>
              <a:rPr lang="en-US" altLang="zh-CN" sz="3200" dirty="0">
                <a:ea typeface="新細明體" pitchFamily="18" charset="-120"/>
              </a:rPr>
              <a:t>the hardest problem in NP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If an NP-complete problem can be solved in polynomial time, then any problem in class NP  can be solved in polynomial time.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The first NPC problem is </a:t>
            </a:r>
            <a:r>
              <a:rPr lang="en-US" altLang="zh-TW" sz="3200" i="1" dirty="0">
                <a:ea typeface="新細明體" pitchFamily="18" charset="-120"/>
              </a:rPr>
              <a:t>Satisfiability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err="1">
                <a:ea typeface="新細明體" pitchFamily="18" charset="-120"/>
              </a:rPr>
              <a:t>probelm</a:t>
            </a:r>
            <a:r>
              <a:rPr lang="en-US" altLang="zh-TW" sz="3200" dirty="0">
                <a:ea typeface="新細明體" pitchFamily="18" charset="-120"/>
              </a:rPr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Proved by Cook in 1971 and obtains the Turing Award for this work</a:t>
            </a:r>
          </a:p>
        </p:txBody>
      </p:sp>
    </p:spTree>
    <p:extLst>
      <p:ext uri="{BB962C8B-B14F-4D97-AF65-F5344CB8AC3E}">
        <p14:creationId xmlns:p14="http://schemas.microsoft.com/office/powerpoint/2010/main" val="184538760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3FEA8BF-98A9-4702-A943-E122A70935C5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1" y="381000"/>
            <a:ext cx="9297987" cy="762000"/>
          </a:xfrm>
        </p:spPr>
        <p:txBody>
          <a:bodyPr anchor="ctr"/>
          <a:lstStyle/>
          <a:p>
            <a:pPr algn="l"/>
            <a:r>
              <a:rPr lang="en-US" altLang="zh-TW" dirty="0">
                <a:ea typeface="新細明體" pitchFamily="18" charset="-120"/>
              </a:rPr>
              <a:t>Satisfiability</a:t>
            </a:r>
            <a:r>
              <a:rPr lang="en-US" altLang="zh-TW" sz="3200" dirty="0">
                <a:ea typeface="新細明體" pitchFamily="18" charset="-120"/>
              </a:rPr>
              <a:t> problem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1" y="1066801"/>
            <a:ext cx="11014840" cy="524192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b="1" dirty="0">
                <a:ea typeface="新細明體" pitchFamily="18" charset="-120"/>
              </a:rPr>
              <a:t>Input:</a:t>
            </a:r>
            <a:r>
              <a:rPr lang="en-US" altLang="zh-TW" sz="3200" dirty="0">
                <a:ea typeface="新細明體" pitchFamily="18" charset="-120"/>
              </a:rPr>
              <a:t> conjunctive normal form with </a:t>
            </a:r>
            <a:r>
              <a:rPr lang="en-US" altLang="zh-TW" sz="3200" i="1" dirty="0">
                <a:ea typeface="新細明體" pitchFamily="18" charset="-120"/>
              </a:rPr>
              <a:t>n</a:t>
            </a:r>
            <a:r>
              <a:rPr lang="en-US" altLang="zh-TW" sz="3200" dirty="0">
                <a:ea typeface="新細明體" pitchFamily="18" charset="-120"/>
              </a:rPr>
              <a:t> variables, </a:t>
            </a:r>
            <a:r>
              <a:rPr lang="en-US" altLang="zh-TW" sz="3200" i="1" dirty="0">
                <a:ea typeface="新細明體" pitchFamily="18" charset="-120"/>
              </a:rPr>
              <a:t>x</a:t>
            </a:r>
            <a:r>
              <a:rPr lang="en-US" altLang="zh-TW" sz="3200" i="1" baseline="-25000" dirty="0">
                <a:ea typeface="新細明體" pitchFamily="18" charset="-120"/>
              </a:rPr>
              <a:t>1</a:t>
            </a:r>
            <a:r>
              <a:rPr lang="en-US" altLang="zh-TW" sz="3200" i="1" dirty="0">
                <a:ea typeface="新細明體" pitchFamily="18" charset="-120"/>
              </a:rPr>
              <a:t>, x</a:t>
            </a:r>
            <a:r>
              <a:rPr lang="en-US" altLang="zh-TW" sz="3200" i="1" baseline="-25000" dirty="0">
                <a:ea typeface="新細明體" pitchFamily="18" charset="-120"/>
              </a:rPr>
              <a:t>2</a:t>
            </a:r>
            <a:r>
              <a:rPr lang="en-US" altLang="zh-TW" sz="3200" i="1" dirty="0">
                <a:ea typeface="新細明體" pitchFamily="18" charset="-120"/>
              </a:rPr>
              <a:t>, …, </a:t>
            </a:r>
            <a:r>
              <a:rPr lang="en-US" altLang="zh-TW" sz="3200" i="1" dirty="0" err="1">
                <a:ea typeface="新細明體" pitchFamily="18" charset="-120"/>
              </a:rPr>
              <a:t>x</a:t>
            </a:r>
            <a:r>
              <a:rPr lang="en-US" altLang="zh-TW" sz="3200" i="1" baseline="-25000" dirty="0" err="1">
                <a:ea typeface="新細明體" pitchFamily="18" charset="-120"/>
              </a:rPr>
              <a:t>n</a:t>
            </a:r>
            <a:r>
              <a:rPr lang="en-US" altLang="zh-TW" sz="3200" i="1" dirty="0">
                <a:ea typeface="新細明體" pitchFamily="18" charset="-12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b="1" dirty="0">
                <a:ea typeface="新細明體" pitchFamily="18" charset="-120"/>
              </a:rPr>
              <a:t>Problem:</a:t>
            </a:r>
            <a:r>
              <a:rPr lang="en-US" altLang="zh-TW" sz="3200" dirty="0">
                <a:ea typeface="新細明體" pitchFamily="18" charset="-120"/>
              </a:rPr>
              <a:t> find  an assignment of </a:t>
            </a:r>
            <a:r>
              <a:rPr lang="en-US" altLang="zh-TW" sz="3200" i="1" dirty="0">
                <a:ea typeface="新細明體" pitchFamily="18" charset="-120"/>
              </a:rPr>
              <a:t>x</a:t>
            </a:r>
            <a:r>
              <a:rPr lang="en-US" altLang="zh-TW" sz="3200" i="1" baseline="-25000" dirty="0">
                <a:ea typeface="新細明體" pitchFamily="18" charset="-120"/>
              </a:rPr>
              <a:t>1</a:t>
            </a:r>
            <a:r>
              <a:rPr lang="en-US" altLang="zh-TW" sz="3200" i="1" dirty="0">
                <a:ea typeface="新細明體" pitchFamily="18" charset="-120"/>
              </a:rPr>
              <a:t>, x</a:t>
            </a:r>
            <a:r>
              <a:rPr lang="en-US" altLang="zh-TW" sz="3200" i="1" baseline="-25000" dirty="0">
                <a:ea typeface="新細明體" pitchFamily="18" charset="-120"/>
              </a:rPr>
              <a:t>2</a:t>
            </a:r>
            <a:r>
              <a:rPr lang="en-US" altLang="zh-TW" sz="3200" i="1" dirty="0">
                <a:ea typeface="新細明體" pitchFamily="18" charset="-120"/>
              </a:rPr>
              <a:t>, …, </a:t>
            </a:r>
            <a:r>
              <a:rPr lang="en-US" altLang="zh-TW" sz="3200" i="1" dirty="0" err="1">
                <a:ea typeface="新細明體" pitchFamily="18" charset="-120"/>
              </a:rPr>
              <a:t>x</a:t>
            </a:r>
            <a:r>
              <a:rPr lang="en-US" altLang="zh-TW" sz="3200" i="1" baseline="-25000" dirty="0" err="1">
                <a:ea typeface="新細明體" pitchFamily="18" charset="-120"/>
              </a:rPr>
              <a:t>n</a:t>
            </a:r>
            <a:r>
              <a:rPr lang="en-US" altLang="zh-TW" sz="3200" dirty="0">
                <a:ea typeface="新細明體" pitchFamily="18" charset="-120"/>
              </a:rPr>
              <a:t> (setting each </a:t>
            </a:r>
            <a:r>
              <a:rPr lang="en-US" altLang="zh-TW" sz="3200" i="1" dirty="0">
                <a:ea typeface="新細明體" pitchFamily="18" charset="-120"/>
              </a:rPr>
              <a:t>x</a:t>
            </a:r>
            <a:r>
              <a:rPr lang="en-US" altLang="zh-TW" sz="3200" i="1" baseline="-25000" dirty="0">
                <a:ea typeface="新細明體" pitchFamily="18" charset="-120"/>
              </a:rPr>
              <a:t>i</a:t>
            </a:r>
            <a:r>
              <a:rPr lang="en-US" altLang="zh-TW" sz="3200" dirty="0">
                <a:ea typeface="新細明體" pitchFamily="18" charset="-120"/>
              </a:rPr>
              <a:t> to be 0 or 1) such that the formula is true (satisfied).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b="1" dirty="0">
                <a:ea typeface="新細明體" pitchFamily="18" charset="-120"/>
              </a:rPr>
              <a:t>Example:</a:t>
            </a:r>
            <a:r>
              <a:rPr lang="en-US" altLang="zh-TW" sz="3200" dirty="0">
                <a:ea typeface="新細明體" pitchFamily="18" charset="-120"/>
              </a:rPr>
              <a:t> conjunctive normal form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        (x1 OR </a:t>
            </a:r>
            <a:r>
              <a:rPr lang="en-US" altLang="zh-TW" sz="3200" dirty="0" smtClean="0">
                <a:ea typeface="新細明體" pitchFamily="18" charset="-120"/>
              </a:rPr>
              <a:t>NOT x2</a:t>
            </a:r>
            <a:r>
              <a:rPr lang="en-US" altLang="zh-TW" sz="3200" dirty="0">
                <a:ea typeface="新細明體" pitchFamily="18" charset="-120"/>
              </a:rPr>
              <a:t>) AND (NOT x1 OR x3).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The formula is true for </a:t>
            </a:r>
            <a:r>
              <a:rPr lang="en-US" altLang="zh-TW" sz="3200" i="1" dirty="0">
                <a:ea typeface="新細明體" pitchFamily="18" charset="-120"/>
              </a:rPr>
              <a:t>assignment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                 x1=1, x2=0, x3=1. </a:t>
            </a:r>
            <a:endParaRPr lang="en-US" altLang="zh-CN" sz="3200" dirty="0">
              <a:ea typeface="新細明體" pitchFamily="18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新細明體" pitchFamily="18" charset="-120"/>
              </a:rPr>
              <a:t>Note:</a:t>
            </a:r>
            <a:r>
              <a:rPr lang="en-US" altLang="zh-CN" sz="2800" dirty="0">
                <a:ea typeface="新細明體" pitchFamily="18" charset="-120"/>
              </a:rPr>
              <a:t> for </a:t>
            </a:r>
            <a:r>
              <a:rPr lang="en-US" altLang="zh-CN" sz="2800" i="1" dirty="0">
                <a:ea typeface="新細明體" pitchFamily="18" charset="-120"/>
              </a:rPr>
              <a:t>n</a:t>
            </a:r>
            <a:r>
              <a:rPr lang="en-US" altLang="zh-CN" sz="2800" dirty="0">
                <a:ea typeface="新細明體" pitchFamily="18" charset="-120"/>
              </a:rPr>
              <a:t> Boolean variables, there are </a:t>
            </a:r>
            <a:r>
              <a:rPr lang="en-US" altLang="zh-CN" sz="2800" i="1" dirty="0">
                <a:ea typeface="新細明體" pitchFamily="18" charset="-120"/>
              </a:rPr>
              <a:t>2</a:t>
            </a:r>
            <a:r>
              <a:rPr lang="en-US" altLang="zh-CN" sz="2800" i="1" baseline="30000" dirty="0">
                <a:ea typeface="新細明體" pitchFamily="18" charset="-120"/>
              </a:rPr>
              <a:t>n</a:t>
            </a:r>
            <a:r>
              <a:rPr lang="en-US" altLang="zh-CN" sz="2800" dirty="0">
                <a:ea typeface="新細明體" pitchFamily="18" charset="-120"/>
              </a:rPr>
              <a:t> assignments.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Testing if  formula=1 can be done in polynomial time for any given assignment.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Given an assignment that satisfies  formula=1  is hard.</a:t>
            </a:r>
          </a:p>
          <a:p>
            <a:pPr algn="l"/>
            <a:endParaRPr lang="zh-CN" altLang="en-US" sz="2000" dirty="0">
              <a:ea typeface="宋体" panose="02010600030101010101" pitchFamily="2" charset="-122"/>
            </a:endParaRPr>
          </a:p>
          <a:p>
            <a:pPr algn="l"/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03650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AEC282A-094F-46B3-9AA6-0C524C9F50F2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9297988" cy="762000"/>
          </a:xfrm>
        </p:spPr>
        <p:txBody>
          <a:bodyPr anchor="ctr"/>
          <a:lstStyle/>
          <a:p>
            <a:pPr algn="l"/>
            <a:r>
              <a:rPr lang="en-US" altLang="zh-CN" sz="3200" b="1" dirty="0">
                <a:ea typeface="新細明體" pitchFamily="18" charset="-120"/>
              </a:rPr>
              <a:t>The First NP-complete P</a:t>
            </a:r>
            <a:r>
              <a:rPr lang="en-US" altLang="zh-TW" sz="3200" b="1" dirty="0">
                <a:ea typeface="新細明體" pitchFamily="18" charset="-120"/>
              </a:rPr>
              <a:t>roblem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171" y="1066800"/>
            <a:ext cx="10857187" cy="5181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Theorem: Satisfiability problem is NP-complete.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It is the first NP-complete problem.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S. A. Cook in 1971 </a:t>
            </a:r>
            <a:r>
              <a:rPr lang="en-US" altLang="zh-TW" sz="1800" dirty="0">
                <a:ea typeface="新細明體" pitchFamily="18" charset="-120"/>
              </a:rPr>
              <a:t>http://en.wikipedia.org/wiki/Stephen_Cook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Won Turing prize for his work.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 Significance: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If Satisfiability problem can be solved in polynomial time, then ALL problems in class NP can be solved in polynomial time.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If you want to solve P</a:t>
            </a:r>
            <a:r>
              <a:rPr lang="en-US" altLang="zh-TW" sz="2800" dirty="0">
                <a:ea typeface="新細明體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2800" dirty="0">
                <a:ea typeface="新細明體" pitchFamily="18" charset="-120"/>
              </a:rPr>
              <a:t>NP, then you should work on </a:t>
            </a:r>
            <a:r>
              <a:rPr lang="en-US" altLang="zh-TW" sz="2800" dirty="0" smtClean="0">
                <a:ea typeface="新細明體" pitchFamily="18" charset="-120"/>
              </a:rPr>
              <a:t>NP-Complete </a:t>
            </a:r>
            <a:r>
              <a:rPr lang="en-US" altLang="zh-TW" sz="2800" dirty="0">
                <a:ea typeface="新細明體" pitchFamily="18" charset="-120"/>
              </a:rPr>
              <a:t>problems such as satisfiability problem.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We can use the first NPC problem, Satisfiability problem, to show that other problems are also NP-complete. </a:t>
            </a:r>
          </a:p>
        </p:txBody>
      </p:sp>
    </p:spTree>
    <p:extLst>
      <p:ext uri="{BB962C8B-B14F-4D97-AF65-F5344CB8AC3E}">
        <p14:creationId xmlns:p14="http://schemas.microsoft.com/office/powerpoint/2010/main" val="216212360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ADC9394-1F50-45F9-9C70-BE51340A0908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9089" y="381000"/>
            <a:ext cx="9308499" cy="762000"/>
          </a:xfrm>
        </p:spPr>
        <p:txBody>
          <a:bodyPr anchor="ctr"/>
          <a:lstStyle/>
          <a:p>
            <a:pPr algn="l"/>
            <a:r>
              <a:rPr lang="en-US" altLang="zh-TW" sz="3200" b="1" dirty="0">
                <a:ea typeface="新細明體" pitchFamily="18" charset="-120"/>
              </a:rPr>
              <a:t>How to show that a problem is </a:t>
            </a:r>
            <a:r>
              <a:rPr lang="en-US" altLang="zh-TW" sz="3200" b="1" dirty="0" smtClean="0">
                <a:ea typeface="新細明體" pitchFamily="18" charset="-120"/>
              </a:rPr>
              <a:t>NP-Complete?</a:t>
            </a: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9089" y="1066800"/>
            <a:ext cx="11014841" cy="51816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ea typeface="新細明體" pitchFamily="18" charset="-120"/>
              </a:rPr>
              <a:t>To show that problem A is NP-complete, we can</a:t>
            </a:r>
          </a:p>
          <a:p>
            <a:pPr marL="914400" lvl="1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First find a problem B that has been proved to be NP-complete.</a:t>
            </a:r>
          </a:p>
          <a:p>
            <a:pPr marL="914400" lvl="1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Show that if Problem A can be solved in polynomial time, then problem B can also be solved in polynomial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600" dirty="0">
                <a:ea typeface="新細明體" pitchFamily="18" charset="-120"/>
              </a:rPr>
              <a:t>That is, to give a polynomial time reduction from B to 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600" b="1" i="1" dirty="0" smtClean="0">
                <a:ea typeface="新細明體" pitchFamily="18" charset="-120"/>
              </a:rPr>
              <a:t>Remark:</a:t>
            </a:r>
            <a:r>
              <a:rPr lang="en-US" altLang="zh-TW" sz="3600" dirty="0" smtClean="0">
                <a:ea typeface="新細明體" pitchFamily="18" charset="-120"/>
              </a:rPr>
              <a:t> </a:t>
            </a:r>
            <a:r>
              <a:rPr lang="en-US" altLang="zh-TW" sz="3600" i="1" dirty="0">
                <a:ea typeface="新細明體" pitchFamily="18" charset="-120"/>
              </a:rPr>
              <a:t>Since </a:t>
            </a:r>
            <a:r>
              <a:rPr lang="en-US" altLang="zh-CN" sz="3600" i="1" dirty="0">
                <a:ea typeface="新細明體" pitchFamily="18" charset="-120"/>
              </a:rPr>
              <a:t>a</a:t>
            </a:r>
            <a:r>
              <a:rPr lang="en-US" altLang="zh-TW" sz="3600" i="1" dirty="0">
                <a:ea typeface="新細明體" pitchFamily="18" charset="-120"/>
              </a:rPr>
              <a:t> </a:t>
            </a:r>
            <a:r>
              <a:rPr lang="en-US" altLang="zh-TW" sz="3600" i="1" dirty="0" smtClean="0">
                <a:ea typeface="新細明體" pitchFamily="18" charset="-120"/>
              </a:rPr>
              <a:t>NP-Complete </a:t>
            </a:r>
            <a:r>
              <a:rPr lang="en-US" altLang="zh-TW" sz="3600" i="1" dirty="0">
                <a:ea typeface="新細明體" pitchFamily="18" charset="-120"/>
              </a:rPr>
              <a:t>problem</a:t>
            </a:r>
            <a:r>
              <a:rPr lang="en-US" altLang="zh-CN" sz="3600" i="1" dirty="0">
                <a:ea typeface="新細明體" pitchFamily="18" charset="-120"/>
              </a:rPr>
              <a:t>, </a:t>
            </a:r>
            <a:r>
              <a:rPr lang="en-US" altLang="zh-CN" sz="3600" dirty="0">
                <a:ea typeface="新細明體" pitchFamily="18" charset="-120"/>
              </a:rPr>
              <a:t>problem B</a:t>
            </a:r>
            <a:r>
              <a:rPr lang="en-US" altLang="zh-CN" sz="3600" i="1" dirty="0">
                <a:ea typeface="新細明體" pitchFamily="18" charset="-120"/>
              </a:rPr>
              <a:t>, </a:t>
            </a:r>
            <a:r>
              <a:rPr lang="en-US" altLang="zh-TW" sz="3600" i="1" dirty="0">
                <a:ea typeface="新細明體" pitchFamily="18" charset="-120"/>
              </a:rPr>
              <a:t> is the hardest in class NP, problem A is also the hardest</a:t>
            </a:r>
          </a:p>
        </p:txBody>
      </p:sp>
    </p:spTree>
    <p:extLst>
      <p:ext uri="{BB962C8B-B14F-4D97-AF65-F5344CB8AC3E}">
        <p14:creationId xmlns:p14="http://schemas.microsoft.com/office/powerpoint/2010/main" val="17979258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However, …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9601200" cy="4953000"/>
          </a:xfrm>
        </p:spPr>
        <p:txBody>
          <a:bodyPr/>
          <a:lstStyle/>
          <a:p>
            <a:r>
              <a:rPr lang="en-US" dirty="0" smtClean="0"/>
              <a:t>The set of real numbers is not countable</a:t>
            </a:r>
          </a:p>
          <a:p>
            <a:pPr lvl="1"/>
            <a:r>
              <a:rPr lang="en-US" dirty="0" smtClean="0"/>
              <a:t>“diagonalization”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F8F1FB0-EB2A-4A58-9327-A0EE7C7ACDD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12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4" y="1828801"/>
            <a:ext cx="56784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66388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9C620A3-F5D5-4091-997A-F7233220B99A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41" y="609600"/>
            <a:ext cx="9787759" cy="1066800"/>
          </a:xfrm>
        </p:spPr>
        <p:txBody>
          <a:bodyPr/>
          <a:lstStyle/>
          <a:p>
            <a:r>
              <a:rPr lang="en-US" altLang="zh-TW" sz="3200" dirty="0">
                <a:ea typeface="新細明體" pitchFamily="18" charset="-120"/>
                <a:cs typeface="Times New Roman" panose="02020603050405020304" pitchFamily="18" charset="0"/>
              </a:rPr>
              <a:t>Hamilton circuit  and</a:t>
            </a:r>
            <a:r>
              <a:rPr lang="en-US" altLang="zh-CN" sz="3200" dirty="0">
                <a:ea typeface="新細明體" pitchFamily="18" charset="-120"/>
                <a:cs typeface="Times New Roman" panose="02020603050405020304" pitchFamily="18" charset="0"/>
              </a:rPr>
              <a:t> Longest Simple Path </a:t>
            </a:r>
            <a:endParaRPr lang="en-US" altLang="zh-TW" sz="3200" dirty="0"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641" y="1524000"/>
            <a:ext cx="10909738" cy="4572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Hamilton circuit :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a circuit  uses every vertex of the graph exactly once except for the last vertex, which duplicates the first vertex.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It was shown to be  NP-complete.</a:t>
            </a:r>
            <a:r>
              <a:rPr lang="en-US" altLang="zh-TW" dirty="0">
                <a:ea typeface="新細明體" pitchFamily="18" charset="-120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800" b="1" dirty="0">
                <a:ea typeface="新細明體" pitchFamily="18" charset="-120"/>
                <a:cs typeface="Times New Roman" panose="02020603050405020304" pitchFamily="18" charset="0"/>
              </a:rPr>
              <a:t>Longest Simple Path: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Input:  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V={v</a:t>
            </a:r>
            <a:r>
              <a:rPr lang="en-US" altLang="zh-TW" sz="2800" i="1" baseline="-30000" dirty="0"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, v</a:t>
            </a:r>
            <a:r>
              <a:rPr lang="en-US" altLang="zh-TW" sz="2800" i="1" baseline="-30000" dirty="0"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, ..., </a:t>
            </a:r>
            <a:r>
              <a:rPr lang="en-US" altLang="zh-TW" sz="2800" i="1" dirty="0" err="1"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2800" i="1" baseline="-30000" dirty="0" err="1"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}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be a set of nodes  in a graph  and    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d(v</a:t>
            </a:r>
            <a:r>
              <a:rPr lang="en-US" altLang="zh-TW" sz="2800" i="1" baseline="-30000" dirty="0"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2800" i="1" baseline="-30000" dirty="0" err="1">
                <a:ea typeface="新細明體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800" i="1" dirty="0">
                <a:ea typeface="新細明體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the distance between v</a:t>
            </a:r>
            <a:r>
              <a:rPr lang="en-US" altLang="zh-TW" sz="2800" baseline="-30000" dirty="0"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800" dirty="0" err="1"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2800" baseline="-30000" dirty="0" err="1">
                <a:ea typeface="新細明體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800" baseline="-30000" dirty="0">
                <a:ea typeface="新細明體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, find  a </a:t>
            </a:r>
            <a:r>
              <a:rPr lang="en-US" altLang="zh-CN" sz="2800" dirty="0">
                <a:ea typeface="新細明體" pitchFamily="18" charset="-120"/>
                <a:cs typeface="Times New Roman" panose="02020603050405020304" pitchFamily="18" charset="0"/>
              </a:rPr>
              <a:t>longest simple path from u to v . 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  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altLang="zh-TW" dirty="0">
              <a:ea typeface="新細明體" pitchFamily="18" charset="-12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TW" sz="2800" b="1" dirty="0" smtClean="0">
                <a:ea typeface="新細明體" pitchFamily="18" charset="-120"/>
                <a:cs typeface="Times New Roman" panose="02020603050405020304" pitchFamily="18" charset="0"/>
              </a:rPr>
              <a:t>Theorem: </a:t>
            </a:r>
            <a:r>
              <a:rPr lang="en-US" altLang="zh-CN" sz="2800" b="1" dirty="0">
                <a:ea typeface="新細明體" pitchFamily="18" charset="-120"/>
                <a:cs typeface="Times New Roman" panose="02020603050405020304" pitchFamily="18" charset="0"/>
              </a:rPr>
              <a:t>The longest simple path problem is NP</a:t>
            </a:r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-complete. </a:t>
            </a:r>
            <a:endParaRPr lang="en-US" altLang="zh-TW" sz="3600" dirty="0"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985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79C35A-1514-4508-8408-882CB379604C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96" y="274638"/>
            <a:ext cx="10878207" cy="10668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ea typeface="新細明體" pitchFamily="18" charset="-120"/>
                <a:cs typeface="Times New Roman" panose="02020603050405020304" pitchFamily="18" charset="0"/>
              </a:rPr>
              <a:t>Theorem: </a:t>
            </a:r>
            <a:r>
              <a:rPr lang="en-US" altLang="zh-CN" sz="3600" dirty="0">
                <a:ea typeface="新細明體" pitchFamily="18" charset="-120"/>
                <a:cs typeface="Times New Roman" panose="02020603050405020304" pitchFamily="18" charset="0"/>
              </a:rPr>
              <a:t>The longest simple path (LSP)  problem is NP</a:t>
            </a:r>
            <a:r>
              <a:rPr lang="en-US" altLang="zh-TW" sz="3600" dirty="0">
                <a:ea typeface="新細明體" pitchFamily="18" charset="-120"/>
                <a:cs typeface="Times New Roman" panose="02020603050405020304" pitchFamily="18" charset="0"/>
              </a:rPr>
              <a:t>-complete. </a:t>
            </a:r>
            <a:br>
              <a:rPr lang="en-US" altLang="zh-TW" sz="3600" dirty="0"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3600" dirty="0"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95" y="1341438"/>
            <a:ext cx="10967545" cy="55165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</a:rPr>
              <a:t>Proof: 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</a:rPr>
              <a:t>Hamilton Circuit Problem (HC):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</a:rPr>
              <a:t>Given a graph G=(V, E), find a Hamilton Circuit.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</a:rPr>
              <a:t>We want to show that if we can solve the longest simple path problem in polynomial time, then we can also solve the Hamilton circuit problem in polynomial time.  </a:t>
            </a:r>
            <a:r>
              <a:rPr lang="en-US" altLang="zh-CN" sz="2400" dirty="0"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</a:rPr>
              <a:t>  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</a:rPr>
              <a:t>Design a polynomial time algorithm to solve HC by using an algorithm for  LSP. 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</a:rPr>
              <a:t>Step </a:t>
            </a:r>
            <a:r>
              <a:rPr lang="en-US" altLang="zh-TW" sz="2400" dirty="0" smtClean="0">
                <a:ea typeface="新細明體" pitchFamily="18" charset="-120"/>
                <a:cs typeface="Times New Roman" panose="02020603050405020304" pitchFamily="18" charset="0"/>
              </a:rPr>
              <a:t>0:	 Set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</a:rPr>
              <a:t>the length of each edge in G to be  1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</a:rPr>
              <a:t>Step 1:  for each edge (u, v)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E </a:t>
            </a: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TW" sz="2400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find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the longest simple path P from u to v in G.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Step 2:  </a:t>
            </a:r>
            <a:r>
              <a:rPr lang="en-US" altLang="zh-TW" sz="2400" b="1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TW" sz="2400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the length of P is n-1  </a:t>
            </a: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by adding edge (u, v)  </a:t>
            </a:r>
            <a:r>
              <a:rPr lang="en-US" altLang="zh-TW" sz="2400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we obtain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an Hamilton circuit in G.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Step 3:  </a:t>
            </a: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no Hamilton circuit is found for every (u, v) </a:t>
            </a:r>
            <a:r>
              <a:rPr lang="en-US" altLang="zh-TW" sz="2400" b="1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then </a:t>
            </a:r>
            <a:r>
              <a:rPr lang="en-US" altLang="zh-TW" sz="2400" b="1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TW" sz="2400" b="1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400" b="1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		</a:t>
            </a:r>
            <a:r>
              <a:rPr lang="en-US" altLang="zh-TW" sz="2400" dirty="0" smtClean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print </a:t>
            </a:r>
            <a:r>
              <a:rPr lang="en-US" altLang="zh-TW" sz="2400" dirty="0">
                <a:ea typeface="新細明體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“no Hamilton circuit exists”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Conclusion: 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</a:pP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if LSP can be solved in polynomial time, then HC  can also be solved in polynomial.</a:t>
            </a:r>
          </a:p>
          <a:p>
            <a:pPr marL="609600" indent="-609600">
              <a:lnSpc>
                <a:spcPct val="80000"/>
              </a:lnSpc>
              <a:spcBef>
                <a:spcPts val="300"/>
              </a:spcBef>
            </a:pP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Since HC was proved to be NP-complete, LSP is also NP-complete.</a:t>
            </a:r>
          </a:p>
        </p:txBody>
      </p:sp>
    </p:spTree>
    <p:extLst>
      <p:ext uri="{BB962C8B-B14F-4D97-AF65-F5344CB8AC3E}">
        <p14:creationId xmlns:p14="http://schemas.microsoft.com/office/powerpoint/2010/main" val="63311274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46CFA1B-B9D1-4610-B956-A2F4DEEF4E4E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52" y="609600"/>
            <a:ext cx="9777248" cy="1066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Some basic NP-complete problems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579" y="1600200"/>
            <a:ext cx="10993821" cy="4648200"/>
          </a:xfrm>
        </p:spPr>
        <p:txBody>
          <a:bodyPr/>
          <a:lstStyle/>
          <a:p>
            <a:pPr marL="609600" indent="-609600"/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3-Satisfiability : 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Each clause contains at most three </a:t>
            </a:r>
            <a:r>
              <a:rPr lang="en-US" altLang="zh-TW" sz="2800" dirty="0" err="1">
                <a:ea typeface="新細明體" pitchFamily="18" charset="-120"/>
                <a:cs typeface="Times New Roman" panose="02020603050405020304" pitchFamily="18" charset="0"/>
              </a:rPr>
              <a:t>variavles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or their negations. </a:t>
            </a:r>
          </a:p>
          <a:p>
            <a:pPr marL="609600" indent="-609600"/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Vertex Cover: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Given a graph G=(V, E), find a subset V’ of V such that for each edge (u, v) in E, at least one of u and v is in V’ and the size of V’ is minimized. </a:t>
            </a:r>
          </a:p>
          <a:p>
            <a:pPr marL="609600" indent="-609600"/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Hamilton Circuit: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 (definition was given before)</a:t>
            </a:r>
          </a:p>
          <a:p>
            <a:pPr marL="609600" indent="-609600"/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</a:rPr>
              <a:t>History:  Satisfiability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3-Satisfiabilityvertex </a:t>
            </a:r>
            <a:r>
              <a:rPr lang="en-US" altLang="zh-TW" sz="2800" dirty="0" err="1">
                <a:ea typeface="新細明體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coverHamilton</a:t>
            </a:r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circuit.</a:t>
            </a:r>
          </a:p>
          <a:p>
            <a:pPr marL="609600" indent="-609600"/>
            <a:r>
              <a:rPr lang="en-US" altLang="zh-TW" sz="2800" dirty="0">
                <a:ea typeface="新細明體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Those proofs are very hard. </a:t>
            </a:r>
          </a:p>
        </p:txBody>
      </p:sp>
    </p:spTree>
    <p:extLst>
      <p:ext uri="{BB962C8B-B14F-4D97-AF65-F5344CB8AC3E}">
        <p14:creationId xmlns:p14="http://schemas.microsoft.com/office/powerpoint/2010/main" val="232765708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That’s all folks!</a:t>
            </a:r>
          </a:p>
        </p:txBody>
      </p:sp>
      <p:sp>
        <p:nvSpPr>
          <p:cNvPr id="1945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8C4F91-5787-4070-AF11-37B4DB76DDF5}" type="slidenum">
              <a:rPr lang="en-US" smtClean="0">
                <a:solidFill>
                  <a:srgbClr val="898989"/>
                </a:solidFill>
              </a:rPr>
              <a:pPr eaLnBrk="1" hangingPunct="1"/>
              <a:t>53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5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440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Therefore, 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343400"/>
          </a:xfrm>
        </p:spPr>
        <p:txBody>
          <a:bodyPr/>
          <a:lstStyle/>
          <a:p>
            <a:r>
              <a:rPr lang="en-US" dirty="0" smtClean="0"/>
              <a:t>There exist functions that cannot be computed by any program</a:t>
            </a:r>
          </a:p>
          <a:p>
            <a:pPr lvl="1"/>
            <a:r>
              <a:rPr lang="en-US" sz="3200" dirty="0" smtClean="0"/>
              <a:t>The set of all functions  f :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ℕ→</a:t>
            </a:r>
            <a:r>
              <a:rPr lang="en-US" sz="3200" dirty="0" smtClean="0"/>
              <a:t>{0,1,...,9}</a:t>
            </a:r>
            <a:br>
              <a:rPr lang="en-US" sz="3200" dirty="0" smtClean="0"/>
            </a:br>
            <a:r>
              <a:rPr lang="en-US" sz="3200" dirty="0" smtClean="0"/>
              <a:t>is not countable</a:t>
            </a:r>
          </a:p>
          <a:p>
            <a:pPr lvl="1"/>
            <a:r>
              <a:rPr lang="en-US" sz="3200" dirty="0" smtClean="0"/>
              <a:t>The set of all (Java/C/C++) programs is countable</a:t>
            </a:r>
          </a:p>
          <a:p>
            <a:pPr lvl="1"/>
            <a:r>
              <a:rPr lang="en-US" sz="3200" dirty="0" smtClean="0"/>
              <a:t>So there are simply more functions than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0E2E82B-FA2D-4342-A471-0FA16FACD5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261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we care?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any of these functions ones that we would actually want to compute?</a:t>
            </a:r>
          </a:p>
          <a:p>
            <a:pPr lvl="1"/>
            <a:r>
              <a:rPr lang="en-US" dirty="0" smtClean="0"/>
              <a:t>The argument does not even give any example of something that can’t be done, it just says that such an example exists</a:t>
            </a:r>
          </a:p>
          <a:p>
            <a:r>
              <a:rPr lang="en-US" dirty="0" smtClean="0"/>
              <a:t>We haven’t used much of anything about what computers (programs or people) can do</a:t>
            </a:r>
          </a:p>
          <a:p>
            <a:pPr lvl="1"/>
            <a:r>
              <a:rPr lang="en-US" dirty="0" smtClean="0"/>
              <a:t>Once we figure that out, we’ll be able to show that some of these functions are really important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5C2651E-CA13-4E77-AA83-A975EFF72B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358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85800" y="1371600"/>
            <a:ext cx="9829800" cy="2379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8074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Turing Machines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Church-Turing Thesis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Any reasonable model of computation that includes all possible algorithms is equivalent in power to a Turing machine</a:t>
            </a: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Evidence</a:t>
            </a:r>
          </a:p>
          <a:p>
            <a:pPr lvl="1" eaLnBrk="1" hangingPunct="1"/>
            <a:r>
              <a:rPr lang="en-US" dirty="0" smtClean="0"/>
              <a:t>Intuitive justification</a:t>
            </a:r>
          </a:p>
          <a:p>
            <a:pPr lvl="1" eaLnBrk="1" hangingPunct="1"/>
            <a:r>
              <a:rPr lang="en-US" dirty="0" smtClean="0"/>
              <a:t>Huge numbers of equivalent models to TM’s based on radically different ideas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A50B0E3-551B-4FD3-8873-7A631C224E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429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 Components of Turing’s Intuitive Model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Finite Control</a:t>
            </a:r>
          </a:p>
          <a:p>
            <a:pPr lvl="1">
              <a:defRPr/>
            </a:pPr>
            <a:r>
              <a:rPr lang="en-US" dirty="0" smtClean="0"/>
              <a:t>Brain/CPU  that has only a finite # of possible “states of mind”</a:t>
            </a:r>
          </a:p>
          <a:p>
            <a:pPr>
              <a:defRPr/>
            </a:pPr>
            <a:r>
              <a:rPr lang="en-US" dirty="0" smtClean="0"/>
              <a:t>Recording medium</a:t>
            </a:r>
          </a:p>
          <a:p>
            <a:pPr lvl="1">
              <a:defRPr/>
            </a:pPr>
            <a:r>
              <a:rPr lang="en-US" dirty="0" smtClean="0"/>
              <a:t>An unlimited supply of blank “scratch paper” on which to write &amp; read symbols, each chosen from a finite set of possibilities</a:t>
            </a:r>
          </a:p>
          <a:p>
            <a:pPr lvl="1">
              <a:defRPr/>
            </a:pPr>
            <a:r>
              <a:rPr lang="en-US" dirty="0" smtClean="0"/>
              <a:t>Input also supplied on the scratch paper</a:t>
            </a:r>
          </a:p>
          <a:p>
            <a:pPr>
              <a:defRPr/>
            </a:pPr>
            <a:r>
              <a:rPr lang="en-US" dirty="0" smtClean="0"/>
              <a:t>Focus of attention</a:t>
            </a:r>
          </a:p>
          <a:p>
            <a:pPr lvl="1">
              <a:defRPr/>
            </a:pPr>
            <a:r>
              <a:rPr lang="en-US" dirty="0" smtClean="0"/>
              <a:t>Finite control can only focus on a small portion of the recording medium at once</a:t>
            </a:r>
          </a:p>
          <a:p>
            <a:pPr lvl="1">
              <a:defRPr/>
            </a:pPr>
            <a:r>
              <a:rPr lang="en-US" dirty="0" smtClean="0"/>
              <a:t>Focus of attention can only shift a small amount at a time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E4B194C-D40E-4015-A553-B6F99D7B34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922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69397</TotalTime>
  <Words>3294</Words>
  <Application>Microsoft Office PowerPoint</Application>
  <PresentationFormat>Widescreen</PresentationFormat>
  <Paragraphs>429</Paragraphs>
  <Slides>53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ＭＳ Ｐゴシック</vt:lpstr>
      <vt:lpstr>宋体</vt:lpstr>
      <vt:lpstr>Arial</vt:lpstr>
      <vt:lpstr>Calibri</vt:lpstr>
      <vt:lpstr>Cambria Math</vt:lpstr>
      <vt:lpstr>新細明體</vt:lpstr>
      <vt:lpstr>Symbol</vt:lpstr>
      <vt:lpstr>Times New Roman</vt:lpstr>
      <vt:lpstr>Wingdings</vt:lpstr>
      <vt:lpstr>1_Default Design</vt:lpstr>
      <vt:lpstr>Office Theme</vt:lpstr>
      <vt:lpstr>CSCE 222 Discrete Structures</vt:lpstr>
      <vt:lpstr>Based on Chapter 13 of Rosen  Discrete Mathematics and its Applications</vt:lpstr>
      <vt:lpstr>Modeling Computation</vt:lpstr>
      <vt:lpstr>Remember Cardinality??</vt:lpstr>
      <vt:lpstr>However, …</vt:lpstr>
      <vt:lpstr>Therefore, </vt:lpstr>
      <vt:lpstr>Do we care?</vt:lpstr>
      <vt:lpstr>Turing Machines</vt:lpstr>
      <vt:lpstr> Components of Turing’s Intuitive Model of Computers</vt:lpstr>
      <vt:lpstr>What is a Turing Machine?</vt:lpstr>
      <vt:lpstr>What is a Turing Machine?</vt:lpstr>
      <vt:lpstr>Sample Turing Machine</vt:lpstr>
      <vt:lpstr>What is a Turing Machine?</vt:lpstr>
      <vt:lpstr>Turing Machine ≡ Ideal Java/C Program</vt:lpstr>
      <vt:lpstr>Turing’s idea: Machines as data</vt:lpstr>
      <vt:lpstr>Turing’s Idea: A Universal Turing Machine</vt:lpstr>
      <vt:lpstr>Halting Problem</vt:lpstr>
      <vt:lpstr>Proof by contradiction</vt:lpstr>
      <vt:lpstr>PowerPoint Presentation</vt:lpstr>
      <vt:lpstr>That’s it!</vt:lpstr>
      <vt:lpstr>SCOOPING THE LOOP SNOOPER A proof that the Halting Problem is undecidable   by Geoffrey K. Pullum (U. Edinburgh)</vt:lpstr>
      <vt:lpstr>SCOOPING THE LOOP SNOOPER </vt:lpstr>
      <vt:lpstr>SCOOPING THE LOOP SNOOPER </vt:lpstr>
      <vt:lpstr>The P vs. NP Question </vt:lpstr>
      <vt:lpstr>The $1M question</vt:lpstr>
      <vt:lpstr>The P versus NP problem (informally)</vt:lpstr>
      <vt:lpstr>Let’s start at the beginning…</vt:lpstr>
      <vt:lpstr>PowerPoint Presentation</vt:lpstr>
      <vt:lpstr>PowerPoint Presentation</vt:lpstr>
      <vt:lpstr>Satisfiability problem SAT</vt:lpstr>
      <vt:lpstr>PowerPoint Presentation</vt:lpstr>
      <vt:lpstr>PowerPoint Presentation</vt:lpstr>
      <vt:lpstr>PowerPoint Presentation</vt:lpstr>
      <vt:lpstr>What is an efficient algorithm?</vt:lpstr>
      <vt:lpstr>PowerPoint Presentation</vt:lpstr>
      <vt:lpstr>PowerPoint Presentation</vt:lpstr>
      <vt:lpstr>Class P and Class NP</vt:lpstr>
      <vt:lpstr>Class P and Class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Polynomial-Time Reductions</vt:lpstr>
      <vt:lpstr>PowerPoint Presentation</vt:lpstr>
      <vt:lpstr> NP-Complete</vt:lpstr>
      <vt:lpstr>Satisfiability problem</vt:lpstr>
      <vt:lpstr>The First NP-complete Problem</vt:lpstr>
      <vt:lpstr>How to show that a problem is NP-Complete?</vt:lpstr>
      <vt:lpstr>Hamilton circuit  and Longest Simple Path </vt:lpstr>
      <vt:lpstr>Theorem: The longest simple path (LSP)  problem is NP-complete.  </vt:lpstr>
      <vt:lpstr>Some basic NP-complete problems</vt:lpstr>
      <vt:lpstr>That’s all folks!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1521</cp:revision>
  <cp:lastPrinted>2019-11-21T17:18:29Z</cp:lastPrinted>
  <dcterms:created xsi:type="dcterms:W3CDTF">1601-01-01T00:00:00Z</dcterms:created>
  <dcterms:modified xsi:type="dcterms:W3CDTF">2020-11-09T16:38:14Z</dcterms:modified>
</cp:coreProperties>
</file>