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31" r:id="rId49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82168" autoAdjust="0"/>
  </p:normalViewPr>
  <p:slideViewPr>
    <p:cSldViewPr>
      <p:cViewPr varScale="1">
        <p:scale>
          <a:sx n="87" d="100"/>
          <a:sy n="87" d="100"/>
        </p:scale>
        <p:origin x="16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271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2A57DA2-3A82-4C13-976D-CFC9F93BB3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277" tIns="48139" rIns="96277" bIns="48139" numCol="1" anchor="t" anchorCtr="0" compatLnSpc="1">
            <a:prstTxWarp prst="textNoShape">
              <a:avLst/>
            </a:prstTxWarp>
          </a:bodyPr>
          <a:lstStyle>
            <a:lvl1pPr defTabSz="962025" eaLnBrk="1" hangingPunct="1">
              <a:defRPr sz="13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4148945-0F38-48E0-991C-FAFDAAF1BD9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277" tIns="48139" rIns="96277" bIns="48139" numCol="1" anchor="t" anchorCtr="0" compatLnSpc="1">
            <a:prstTxWarp prst="textNoShape">
              <a:avLst/>
            </a:prstTxWarp>
          </a:bodyPr>
          <a:lstStyle>
            <a:lvl1pPr algn="r" defTabSz="962025" eaLnBrk="1" hangingPunct="1">
              <a:defRPr sz="13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A8F2EF0A-CDA2-4892-99B6-F398261121DA}" type="datetimeFigureOut">
              <a:rPr lang="zh-CN" altLang="en-US"/>
              <a:pPr>
                <a:defRPr/>
              </a:pPr>
              <a:t>2021/1/18</a:t>
            </a:fld>
            <a:endParaRPr lang="en-US" altLang="zh-CN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27AD5E72-3609-4191-880F-50C25221F65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277" tIns="48139" rIns="96277" bIns="48139" numCol="1" anchor="b" anchorCtr="0" compatLnSpc="1">
            <a:prstTxWarp prst="textNoShape">
              <a:avLst/>
            </a:prstTxWarp>
          </a:bodyPr>
          <a:lstStyle>
            <a:lvl1pPr defTabSz="962025" eaLnBrk="1" hangingPunct="1">
              <a:defRPr sz="13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84831761-0013-4C2A-A7F1-F187552E079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277" tIns="48139" rIns="96277" bIns="48139" numCol="1" anchor="b" anchorCtr="0" compatLnSpc="1">
            <a:prstTxWarp prst="textNoShape">
              <a:avLst/>
            </a:prstTxWarp>
          </a:bodyPr>
          <a:lstStyle>
            <a:lvl1pPr algn="r" defTabSz="962025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FE183D0-41C4-4BFE-AEA1-41FDCB589D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4786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C5E2C518-5F28-4A03-A6BA-1B954B89B1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31D77DF-3128-4536-A90C-A6A40DF306E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A7A4B66B-2A32-48B1-B251-9FFE63B51D17}" type="datetimeFigureOut">
              <a:rPr lang="zh-CN" altLang="en-US"/>
              <a:pPr>
                <a:defRPr/>
              </a:pPr>
              <a:t>2021/1/18</a:t>
            </a:fld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0074C7B0-3571-47C1-879F-BAC39E1F242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04AC6006-9C8C-4B97-80CB-1C735A2166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9" name="Rectangle 7">
            <a:extLst>
              <a:ext uri="{FF2B5EF4-FFF2-40B4-BE49-F238E27FC236}">
                <a16:creationId xmlns:a16="http://schemas.microsoft.com/office/drawing/2014/main" id="{FF15B029-4C38-4F80-9348-655EDB1299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AF53B1C-8410-49E4-B454-FED4721CF9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4850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48262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A2CB0-2729-4EE8-A61D-FD4ED2B8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DCE07-BF10-4291-97F8-DC377167ED44}" type="datetime1">
              <a:rPr lang="zh-CN" altLang="en-US"/>
              <a:pPr>
                <a:defRPr/>
              </a:pPr>
              <a:t>2021/1/18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5E8C9-4F23-4425-AF30-95ACE1A1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A4F16-7B78-422F-8CB8-7BEA5562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769D6-56EA-46F8-994B-72B76376AF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386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A2CB0-2729-4EE8-A61D-FD4ED2B8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27B7B-3B88-45DB-84CA-77B7DFD08BC0}" type="datetime1">
              <a:rPr lang="zh-CN" altLang="en-US"/>
              <a:pPr>
                <a:defRPr/>
              </a:pPr>
              <a:t>2021/1/18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5E8C9-4F23-4425-AF30-95ACE1A1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A4F16-7B78-422F-8CB8-7BEA5562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0CD0A-2CB3-4219-9429-4391D45650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667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A2CB0-2729-4EE8-A61D-FD4ED2B8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BF78E-3C04-4074-81C4-6A38DF924B27}" type="datetime1">
              <a:rPr lang="zh-CN" altLang="en-US"/>
              <a:pPr>
                <a:defRPr/>
              </a:pPr>
              <a:t>2021/1/18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5E8C9-4F23-4425-AF30-95ACE1A1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A4F16-7B78-422F-8CB8-7BEA5562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69082-AD0F-4031-9A15-4608CC38B6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0418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368160"/>
            <a:ext cx="109728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10508341" y="6428232"/>
            <a:ext cx="12192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 </a:t>
            </a: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23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A2CB0-2729-4EE8-A61D-FD4ED2B8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62905-2489-49A0-98D7-C59E1ECB7D81}" type="datetime1">
              <a:rPr lang="zh-CN" altLang="en-US"/>
              <a:pPr>
                <a:defRPr/>
              </a:pPr>
              <a:t>2021/1/18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5E8C9-4F23-4425-AF30-95ACE1A1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A4F16-7B78-422F-8CB8-7BEA5562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87612-D602-4529-AD4C-A18BD9F99C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119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A2CB0-2729-4EE8-A61D-FD4ED2B8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F0FCD-C8AC-4B06-BAF8-E32C44E5E1B5}" type="datetime1">
              <a:rPr lang="zh-CN" altLang="en-US"/>
              <a:pPr>
                <a:defRPr/>
              </a:pPr>
              <a:t>2021/1/18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5E8C9-4F23-4425-AF30-95ACE1A1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A4F16-7B78-422F-8CB8-7BEA5562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26D4E-BA9E-4361-8F6A-FB9C438A35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911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AA2CB0-2729-4EE8-A61D-FD4ED2B8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3022A-FC75-4B5C-8A3A-30887ADC97BD}" type="datetime1">
              <a:rPr lang="zh-CN" altLang="en-US"/>
              <a:pPr>
                <a:defRPr/>
              </a:pPr>
              <a:t>2021/1/18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25E8C9-4F23-4425-AF30-95ACE1A1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2DA4F16-7B78-422F-8CB8-7BEA5562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CA090-8712-487C-B461-360E935A06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159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6AA2CB0-2729-4EE8-A61D-FD4ED2B8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D98F2-3E33-455D-9681-7CCACFB26264}" type="datetime1">
              <a:rPr lang="zh-CN" altLang="en-US"/>
              <a:pPr>
                <a:defRPr/>
              </a:pPr>
              <a:t>2021/1/18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925E8C9-4F23-4425-AF30-95ACE1A1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2DA4F16-7B78-422F-8CB8-7BEA5562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C3EF4-F6E6-4C37-A5D8-2254527F29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536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6AA2CB0-2729-4EE8-A61D-FD4ED2B8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A2A68-BF3E-44D3-9990-32122FAD65BB}" type="datetime1">
              <a:rPr lang="zh-CN" altLang="en-US"/>
              <a:pPr>
                <a:defRPr/>
              </a:pPr>
              <a:t>2021/1/18</a:t>
            </a:fld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925E8C9-4F23-4425-AF30-95ACE1A1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DA4F16-7B78-422F-8CB8-7BEA5562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67C4A-4969-4104-874C-F278393EB0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381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6AA2CB0-2729-4EE8-A61D-FD4ED2B8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88D08-F571-4731-A25B-37E4C923DC83}" type="datetime1">
              <a:rPr lang="zh-CN" altLang="en-US"/>
              <a:pPr>
                <a:defRPr/>
              </a:pPr>
              <a:t>2021/1/18</a:t>
            </a:fld>
            <a:endParaRPr lang="en-US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925E8C9-4F23-4425-AF30-95ACE1A1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2DA4F16-7B78-422F-8CB8-7BEA5562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40AE3-33BA-4922-9032-EBAE3665B6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623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AA2CB0-2729-4EE8-A61D-FD4ED2B8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C70F1-F151-4DB7-8B25-67C67F5337B9}" type="datetime1">
              <a:rPr lang="zh-CN" altLang="en-US"/>
              <a:pPr>
                <a:defRPr/>
              </a:pPr>
              <a:t>2021/1/18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25E8C9-4F23-4425-AF30-95ACE1A1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2DA4F16-7B78-422F-8CB8-7BEA5562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0CF4B-7773-4F4E-94E4-3E5860E3DB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847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AA2CB0-2729-4EE8-A61D-FD4ED2B8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3A8C1-A52D-49F8-9881-8B809C0CB763}" type="datetime1">
              <a:rPr lang="zh-CN" altLang="en-US"/>
              <a:pPr>
                <a:defRPr/>
              </a:pPr>
              <a:t>2021/1/18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25E8C9-4F23-4425-AF30-95ACE1A1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2DA4F16-7B78-422F-8CB8-7BEA5562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475B5-A86B-4742-9D6D-63579F183F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461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chemeClr val="tx2">
                <a:lumMod val="20000"/>
                <a:lumOff val="80000"/>
              </a:schemeClr>
            </a:gs>
            <a:gs pos="0">
              <a:schemeClr val="tx2">
                <a:lumMod val="20000"/>
                <a:lumOff val="80000"/>
              </a:schemeClr>
            </a:gs>
            <a:gs pos="74000">
              <a:schemeClr val="tx2">
                <a:lumMod val="20000"/>
                <a:lumOff val="80000"/>
              </a:schemeClr>
            </a:gs>
            <a:gs pos="83000">
              <a:schemeClr val="tx2">
                <a:lumMod val="20000"/>
                <a:lumOff val="8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A2CB0-2729-4EE8-A61D-FD4ED2B8D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95F8B3DE-7E85-47B9-B725-1B9ABCA9D5CB}" type="datetime1">
              <a:rPr lang="zh-CN" altLang="en-US"/>
              <a:pPr>
                <a:defRPr/>
              </a:pPr>
              <a:t>2021/1/18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5E8C9-4F23-4425-AF30-95ACE1A13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A4F16-7B78-422F-8CB8-7BEA55621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7055914-BFAC-4B3C-B904-A7A1F0CC29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5C5E10-5C29-4623-9C10-7E0CD197C761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09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5400" dirty="0" smtClean="0"/>
              <a:t>Module 2</a:t>
            </a:r>
            <a:br>
              <a:rPr lang="en-US" altLang="zh-CN" sz="5400" dirty="0" smtClean="0"/>
            </a:br>
            <a:r>
              <a:rPr lang="en-US" altLang="zh-CN" sz="5400" dirty="0" smtClean="0"/>
              <a:t>Writing Programs</a:t>
            </a:r>
            <a:endParaRPr lang="en-US" altLang="zh-CN" sz="5400" dirty="0" smtClean="0"/>
          </a:p>
        </p:txBody>
      </p:sp>
      <p:sp>
        <p:nvSpPr>
          <p:cNvPr id="4100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CA" altLang="zh-CN" sz="4000" dirty="0" smtClean="0">
                <a:solidFill>
                  <a:srgbClr val="898989"/>
                </a:solidFill>
              </a:rPr>
              <a:t>Dr. Tim McGuire</a:t>
            </a:r>
            <a:r>
              <a:rPr lang="en-CA" altLang="zh-CN" dirty="0" smtClean="0">
                <a:solidFill>
                  <a:srgbClr val="898989"/>
                </a:solidFill>
              </a:rPr>
              <a:t/>
            </a:r>
            <a:br>
              <a:rPr lang="en-CA" altLang="zh-CN" dirty="0" smtClean="0">
                <a:solidFill>
                  <a:srgbClr val="898989"/>
                </a:solidFill>
              </a:rPr>
            </a:br>
            <a:r>
              <a:rPr lang="en-CA" altLang="zh-CN" dirty="0" smtClean="0">
                <a:solidFill>
                  <a:srgbClr val="898989"/>
                </a:solidFill>
              </a:rPr>
              <a:t/>
            </a:r>
            <a:br>
              <a:rPr lang="en-CA" altLang="zh-CN" dirty="0" smtClean="0">
                <a:solidFill>
                  <a:srgbClr val="898989"/>
                </a:solidFill>
              </a:rPr>
            </a:br>
            <a:r>
              <a:rPr lang="en-CA" altLang="zh-CN" sz="1600" dirty="0" smtClean="0">
                <a:solidFill>
                  <a:srgbClr val="898989"/>
                </a:solidFill>
              </a:rPr>
              <a:t>Grateful acknowledgement to Dr. </a:t>
            </a:r>
            <a:r>
              <a:rPr lang="en-CA" altLang="zh-CN" sz="1600" dirty="0" smtClean="0">
                <a:solidFill>
                  <a:srgbClr val="898989"/>
                </a:solidFill>
              </a:rPr>
              <a:t>Tony Gaddis, Haywood Community College for </a:t>
            </a:r>
            <a:r>
              <a:rPr lang="en-CA" altLang="zh-CN" sz="1600" dirty="0" smtClean="0">
                <a:solidFill>
                  <a:srgbClr val="898989"/>
                </a:solidFill>
              </a:rPr>
              <a:t>some of the material contained in these slides</a:t>
            </a:r>
            <a:endParaRPr lang="en-US" altLang="zh-CN" sz="1600" dirty="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849308F-ABA2-4A4E-BF0A-488C36927C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Input, Processing, and Output</a:t>
            </a:r>
            <a:endParaRPr lang="he-IL" altLang="en-US" dirty="0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45FE166B-C8BE-47C6-B479-0B98BA204C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Typically, computer performs three-step process</a:t>
            </a:r>
          </a:p>
          <a:p>
            <a:pPr lvl="1" eaLnBrk="1" hangingPunct="1"/>
            <a:r>
              <a:rPr lang="en-US" altLang="en-US" sz="3200" dirty="0"/>
              <a:t>Receive input</a:t>
            </a:r>
          </a:p>
          <a:p>
            <a:pPr lvl="2" eaLnBrk="1" hangingPunct="1"/>
            <a:r>
              <a:rPr lang="en-US" altLang="en-US" sz="2800" dirty="0"/>
              <a:t>Input: any data that the program receives while it is running</a:t>
            </a:r>
          </a:p>
          <a:p>
            <a:pPr lvl="1" eaLnBrk="1" hangingPunct="1"/>
            <a:r>
              <a:rPr lang="en-US" altLang="en-US" sz="3200" dirty="0"/>
              <a:t>Perform some process on the input</a:t>
            </a:r>
          </a:p>
          <a:p>
            <a:pPr lvl="2" eaLnBrk="1" hangingPunct="1"/>
            <a:r>
              <a:rPr lang="en-US" altLang="en-US" sz="2800" dirty="0"/>
              <a:t>Example: mathematical calculation</a:t>
            </a:r>
          </a:p>
          <a:p>
            <a:pPr lvl="1" eaLnBrk="1" hangingPunct="1"/>
            <a:r>
              <a:rPr lang="en-US" altLang="en-US" sz="3200" dirty="0"/>
              <a:t>Produce output</a:t>
            </a:r>
          </a:p>
        </p:txBody>
      </p:sp>
    </p:spTree>
    <p:extLst>
      <p:ext uri="{BB962C8B-B14F-4D97-AF65-F5344CB8AC3E}">
        <p14:creationId xmlns:p14="http://schemas.microsoft.com/office/powerpoint/2010/main" val="820714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9F9310F0-62B0-4E82-9C2F-7558D5122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Displaying Output with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/>
              <a:t> Function</a:t>
            </a:r>
            <a:endParaRPr lang="he-IL" altLang="en-US" dirty="0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73E998F2-4DE9-43EC-97D2-CF729BF1C1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Function</a:t>
            </a:r>
            <a:r>
              <a:rPr lang="en-US" altLang="en-US" dirty="0"/>
              <a:t>: piece of prewritten code that performs an operation</a:t>
            </a:r>
          </a:p>
          <a:p>
            <a:pPr eaLnBrk="1" hangingPunct="1"/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u="sng" dirty="0"/>
              <a:t> function</a:t>
            </a:r>
            <a:r>
              <a:rPr lang="en-US" altLang="en-US" dirty="0"/>
              <a:t>: displays output on the screen</a:t>
            </a:r>
          </a:p>
          <a:p>
            <a:pPr eaLnBrk="1" hangingPunct="1"/>
            <a:r>
              <a:rPr lang="en-US" altLang="en-US" u="sng" dirty="0"/>
              <a:t>Argument</a:t>
            </a:r>
            <a:r>
              <a:rPr lang="en-US" altLang="en-US" dirty="0"/>
              <a:t>: data given to a function</a:t>
            </a:r>
          </a:p>
          <a:p>
            <a:pPr lvl="1" eaLnBrk="1" hangingPunct="1"/>
            <a:r>
              <a:rPr lang="en-US" altLang="en-US" sz="2400" dirty="0"/>
              <a:t>Example: data that is printed to screen</a:t>
            </a:r>
          </a:p>
          <a:p>
            <a:pPr eaLnBrk="1" hangingPunct="1"/>
            <a:r>
              <a:rPr lang="en-US" altLang="en-US" dirty="0"/>
              <a:t>Statements in a program execute in the order that they appear</a:t>
            </a:r>
          </a:p>
          <a:p>
            <a:pPr lvl="1" eaLnBrk="1" hangingPunct="1"/>
            <a:r>
              <a:rPr lang="en-US" altLang="en-US" sz="2400" dirty="0"/>
              <a:t>From top to bottom</a:t>
            </a:r>
            <a:endParaRPr lang="he-IL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52010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CEF4675F-A254-42F6-845A-326DB72C4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Strings and String Literals</a:t>
            </a:r>
            <a:endParaRPr lang="he-IL" altLang="en-US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21EB65DB-CF47-478C-A029-ECC7402EA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u="sng" dirty="0"/>
              <a:t>String</a:t>
            </a:r>
            <a:r>
              <a:rPr lang="en-US" sz="3600" dirty="0"/>
              <a:t>: sequence of characters that is used as data</a:t>
            </a:r>
          </a:p>
          <a:p>
            <a:pPr eaLnBrk="1" hangingPunct="1">
              <a:defRPr/>
            </a:pPr>
            <a:r>
              <a:rPr lang="en-US" sz="3600" u="sng" dirty="0"/>
              <a:t>String literal</a:t>
            </a:r>
            <a:r>
              <a:rPr lang="en-US" sz="3600" dirty="0"/>
              <a:t>: string that appears in actual code of a program</a:t>
            </a:r>
          </a:p>
          <a:p>
            <a:pPr lvl="1" eaLnBrk="1" hangingPunct="1">
              <a:defRPr/>
            </a:pPr>
            <a:r>
              <a:rPr lang="en-US" dirty="0"/>
              <a:t>Must be enclosed in single (') or double (") quote marks</a:t>
            </a:r>
          </a:p>
          <a:p>
            <a:pPr lvl="1" eaLnBrk="1" hangingPunct="1">
              <a:defRPr/>
            </a:pPr>
            <a:r>
              <a:rPr lang="en-US" dirty="0"/>
              <a:t>String literal can be enclosed in triple quotes ('''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"""</a:t>
            </a:r>
            <a:r>
              <a:rPr lang="en-US" dirty="0">
                <a:latin typeface="+mj-lt"/>
                <a:cs typeface="Courier New" pitchFamily="49" charset="0"/>
              </a:rPr>
              <a:t>)</a:t>
            </a:r>
          </a:p>
          <a:p>
            <a:pPr lvl="2" eaLnBrk="1" hangingPunct="1">
              <a:defRPr/>
            </a:pPr>
            <a:r>
              <a:rPr lang="en-US" dirty="0"/>
              <a:t>Enclosed string can contain both single and double quotes and can have multiple lines</a:t>
            </a:r>
          </a:p>
        </p:txBody>
      </p:sp>
    </p:spTree>
    <p:extLst>
      <p:ext uri="{BB962C8B-B14F-4D97-AF65-F5344CB8AC3E}">
        <p14:creationId xmlns:p14="http://schemas.microsoft.com/office/powerpoint/2010/main" val="1038108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C1B9365-8C8E-46DD-B187-B84BCF51E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Comments</a:t>
            </a:r>
            <a:endParaRPr lang="he-IL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EF6F0EF1-556C-4E61-A8E2-6A34B9473F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600" u="sng" dirty="0"/>
              <a:t>Comments</a:t>
            </a:r>
            <a:r>
              <a:rPr lang="en-US" altLang="en-US" sz="3600" dirty="0"/>
              <a:t>: notes of explanation within a program</a:t>
            </a:r>
          </a:p>
          <a:p>
            <a:pPr lvl="1" eaLnBrk="1" hangingPunct="1"/>
            <a:r>
              <a:rPr lang="en-US" altLang="en-US" sz="3200" dirty="0"/>
              <a:t>Ignored by Python interpreter</a:t>
            </a:r>
          </a:p>
          <a:p>
            <a:pPr lvl="2" eaLnBrk="1" hangingPunct="1"/>
            <a:r>
              <a:rPr lang="en-US" altLang="en-US" sz="2800" dirty="0"/>
              <a:t>Intended for a person reading the program’s code</a:t>
            </a:r>
          </a:p>
          <a:p>
            <a:pPr lvl="1" eaLnBrk="1" hangingPunct="1"/>
            <a:r>
              <a:rPr lang="en-US" altLang="en-US" sz="3200" dirty="0"/>
              <a:t>Begin with a # character</a:t>
            </a:r>
          </a:p>
          <a:p>
            <a:pPr eaLnBrk="1" hangingPunct="1"/>
            <a:r>
              <a:rPr lang="en-US" altLang="en-US" sz="3600" u="sng" dirty="0"/>
              <a:t>End-line comment</a:t>
            </a:r>
            <a:r>
              <a:rPr lang="en-US" altLang="en-US" sz="3600" dirty="0"/>
              <a:t>: appears at the end of a line of code</a:t>
            </a:r>
          </a:p>
          <a:p>
            <a:pPr lvl="1" eaLnBrk="1" hangingPunct="1"/>
            <a:r>
              <a:rPr lang="en-US" altLang="en-US" sz="3200" dirty="0"/>
              <a:t>Typically explains the purpose of that line</a:t>
            </a:r>
          </a:p>
        </p:txBody>
      </p:sp>
    </p:spTree>
    <p:extLst>
      <p:ext uri="{BB962C8B-B14F-4D97-AF65-F5344CB8AC3E}">
        <p14:creationId xmlns:p14="http://schemas.microsoft.com/office/powerpoint/2010/main" val="1799850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33F2CA2-FAC7-412F-9946-3E37EB57AD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</a:t>
            </a:r>
            <a:endParaRPr lang="he-IL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BC94ACB2-89B7-44F5-9F51-673212072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u="sng" dirty="0"/>
              <a:t>Variable</a:t>
            </a:r>
            <a:r>
              <a:rPr lang="en-US" dirty="0"/>
              <a:t>: name that represents a value stored in the computer memory</a:t>
            </a:r>
          </a:p>
          <a:p>
            <a:pPr lvl="1" eaLnBrk="1" hangingPunct="1">
              <a:defRPr/>
            </a:pPr>
            <a:r>
              <a:rPr lang="en-US" sz="2400" dirty="0"/>
              <a:t>Used to access and manipulate data stored in memory</a:t>
            </a:r>
          </a:p>
          <a:p>
            <a:pPr lvl="1" eaLnBrk="1" hangingPunct="1">
              <a:defRPr/>
            </a:pPr>
            <a:r>
              <a:rPr lang="en-US" sz="2400" dirty="0"/>
              <a:t>A variable references the value it represents</a:t>
            </a:r>
          </a:p>
          <a:p>
            <a:pPr eaLnBrk="1" hangingPunct="1">
              <a:defRPr/>
            </a:pPr>
            <a:r>
              <a:rPr lang="en-US" u="sng" dirty="0"/>
              <a:t>Assignment statement</a:t>
            </a:r>
            <a:r>
              <a:rPr lang="en-US" dirty="0"/>
              <a:t>: used to create a variable and make it reference data</a:t>
            </a:r>
          </a:p>
          <a:p>
            <a:pPr lvl="1" eaLnBrk="1" hangingPunct="1">
              <a:defRPr/>
            </a:pPr>
            <a:r>
              <a:rPr lang="en-US" sz="2400" dirty="0"/>
              <a:t>General format is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variable = expression</a:t>
            </a:r>
          </a:p>
          <a:p>
            <a:pPr lvl="2" eaLnBrk="1" hangingPunct="1">
              <a:defRPr/>
            </a:pPr>
            <a:r>
              <a:rPr lang="en-US" sz="2000" dirty="0"/>
              <a:t>Example: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age = 29</a:t>
            </a:r>
          </a:p>
          <a:p>
            <a:pPr lvl="2" eaLnBrk="1" hangingPunct="1">
              <a:defRPr/>
            </a:pPr>
            <a:r>
              <a:rPr lang="en-US" sz="2000" u="sng" dirty="0">
                <a:latin typeface="+mj-lt"/>
                <a:cs typeface="Courier New" pitchFamily="49" charset="0"/>
              </a:rPr>
              <a:t>Assignment operator</a:t>
            </a:r>
            <a:r>
              <a:rPr lang="en-US" sz="2000" dirty="0">
                <a:latin typeface="+mj-lt"/>
                <a:cs typeface="Courier New" pitchFamily="49" charset="0"/>
              </a:rPr>
              <a:t>: the equal sign (=)</a:t>
            </a:r>
            <a:endParaRPr lang="he-IL" sz="2000" dirty="0"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039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5CA7D19F-486F-40A2-A85D-0D70D2F06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 (cont’d.)</a:t>
            </a:r>
            <a:endParaRPr lang="he-IL" altLang="en-US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77F49EB4-B48D-4F09-A450-9CEBA1BF33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In assignment statement, variable receiving value must be on left side</a:t>
            </a:r>
          </a:p>
          <a:p>
            <a:pPr eaLnBrk="1" hangingPunct="1"/>
            <a:r>
              <a:rPr lang="en-US" altLang="en-US" sz="3600" dirty="0"/>
              <a:t>A variable can be passed as an argument to a function</a:t>
            </a:r>
          </a:p>
          <a:p>
            <a:pPr lvl="1" eaLnBrk="1" hangingPunct="1"/>
            <a:r>
              <a:rPr lang="en-US" altLang="en-US" sz="3200" dirty="0"/>
              <a:t>Variable name should not be enclosed in quote marks</a:t>
            </a:r>
          </a:p>
          <a:p>
            <a:pPr eaLnBrk="1" hangingPunct="1"/>
            <a:r>
              <a:rPr lang="en-US" altLang="en-US" sz="3600" dirty="0"/>
              <a:t>You can only use a variable if a value is assigned to it</a:t>
            </a:r>
          </a:p>
          <a:p>
            <a:pPr eaLnBrk="1" hangingPunct="1"/>
            <a:endParaRPr lang="he-IL" altLang="en-US" dirty="0"/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3551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66D77C9F-D2CF-4619-9C5C-5B52792EFF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Naming Rules</a:t>
            </a:r>
            <a:endParaRPr lang="he-IL" altLang="en-US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8A14F22E-8A9C-4012-8612-B518E5A9D9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Rules for naming variables in Python:</a:t>
            </a:r>
          </a:p>
          <a:p>
            <a:pPr lvl="1" eaLnBrk="1" hangingPunct="1"/>
            <a:r>
              <a:rPr lang="en-US" altLang="en-US" dirty="0"/>
              <a:t>Variable name cannot be a Python key word </a:t>
            </a:r>
          </a:p>
          <a:p>
            <a:pPr lvl="1" eaLnBrk="1" hangingPunct="1"/>
            <a:r>
              <a:rPr lang="en-US" altLang="en-US" dirty="0"/>
              <a:t>Variable name cannot contain spaces</a:t>
            </a:r>
          </a:p>
          <a:p>
            <a:pPr lvl="1" eaLnBrk="1" hangingPunct="1"/>
            <a:r>
              <a:rPr lang="en-US" altLang="en-US" dirty="0"/>
              <a:t>First character must be a letter or an underscore</a:t>
            </a:r>
          </a:p>
          <a:p>
            <a:pPr lvl="1" eaLnBrk="1" hangingPunct="1"/>
            <a:r>
              <a:rPr lang="en-US" altLang="en-US" dirty="0"/>
              <a:t>After first character may use letters, digits, or underscores</a:t>
            </a:r>
          </a:p>
          <a:p>
            <a:pPr lvl="1" eaLnBrk="1" hangingPunct="1"/>
            <a:r>
              <a:rPr lang="en-US" altLang="en-US" dirty="0"/>
              <a:t>Variable names are case sensitive</a:t>
            </a:r>
          </a:p>
          <a:p>
            <a:pPr eaLnBrk="1" hangingPunct="1"/>
            <a:r>
              <a:rPr lang="en-US" altLang="en-US" dirty="0"/>
              <a:t>Variable name should reflect its use</a:t>
            </a:r>
          </a:p>
        </p:txBody>
      </p:sp>
    </p:spTree>
    <p:extLst>
      <p:ext uri="{BB962C8B-B14F-4D97-AF65-F5344CB8AC3E}">
        <p14:creationId xmlns:p14="http://schemas.microsoft.com/office/powerpoint/2010/main" val="3855635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103188C2-9FEB-4962-8866-1F482BDFF1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Displaying Multiple Items with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/>
              <a:t> Function</a:t>
            </a:r>
            <a:endParaRPr lang="he-IL" altLang="en-US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6C3A7AF6-F734-462E-81B6-20FA7C8447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Python allows one to display multiple items with a single call to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  <a:p>
            <a:pPr lvl="1" eaLnBrk="1" hangingPunct="1"/>
            <a:r>
              <a:rPr lang="en-US" altLang="en-US" dirty="0"/>
              <a:t>Items are separated by commas when passed as arguments</a:t>
            </a:r>
          </a:p>
          <a:p>
            <a:pPr lvl="1" eaLnBrk="1" hangingPunct="1"/>
            <a:r>
              <a:rPr lang="en-US" altLang="en-US" dirty="0"/>
              <a:t>Arguments displayed in the order they are passed to the function</a:t>
            </a:r>
          </a:p>
          <a:p>
            <a:pPr lvl="1" eaLnBrk="1" hangingPunct="1"/>
            <a:r>
              <a:rPr lang="en-US" altLang="en-US" dirty="0"/>
              <a:t>Items are automatically separated by a space when displayed on screen</a:t>
            </a:r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792176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E99F6E76-D55C-4BBC-BB0A-6815034B5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Reassignment</a:t>
            </a:r>
            <a:endParaRPr lang="he-IL" altLang="en-US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44082D29-4D1B-4A7B-9FF2-18D0C66B92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Variables can reference different values while program is running</a:t>
            </a:r>
          </a:p>
          <a:p>
            <a:pPr eaLnBrk="1" hangingPunct="1"/>
            <a:r>
              <a:rPr lang="en-US" altLang="en-US" u="sng" dirty="0"/>
              <a:t>Garbage collection</a:t>
            </a:r>
            <a:r>
              <a:rPr lang="en-US" altLang="en-US" dirty="0"/>
              <a:t>: removal of values that are no longer referenced by variables</a:t>
            </a:r>
          </a:p>
          <a:p>
            <a:pPr lvl="1" eaLnBrk="1" hangingPunct="1"/>
            <a:r>
              <a:rPr lang="en-US" altLang="en-US" sz="2400" dirty="0"/>
              <a:t>Carried out by Python interpreter</a:t>
            </a:r>
          </a:p>
          <a:p>
            <a:pPr eaLnBrk="1" hangingPunct="1"/>
            <a:r>
              <a:rPr lang="en-US" altLang="en-US" dirty="0"/>
              <a:t>A variable can refer to item of any type</a:t>
            </a:r>
          </a:p>
          <a:p>
            <a:pPr lvl="1" eaLnBrk="1" hangingPunct="1"/>
            <a:r>
              <a:rPr lang="en-US" altLang="en-US" sz="2400" dirty="0"/>
              <a:t>Variable that has been assigned to one type can be reassigned to another type</a:t>
            </a:r>
            <a:endParaRPr lang="he-IL" altLang="en-US" sz="2400" dirty="0"/>
          </a:p>
          <a:p>
            <a:pPr lvl="1"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0699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1A476F1-821E-4417-876B-5152F0DD25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1201400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Numeric Data Types, Literals, and the </a:t>
            </a:r>
            <a:r>
              <a:rPr lang="en-US" alt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4000" dirty="0"/>
              <a:t> Data Type</a:t>
            </a:r>
            <a:endParaRPr lang="he-IL" altLang="en-US" sz="4000" dirty="0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02317E92-E56A-4A58-8250-350E7411BD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600" u="sng" dirty="0"/>
              <a:t>Data types</a:t>
            </a:r>
            <a:r>
              <a:rPr lang="en-US" altLang="en-US" sz="3600" dirty="0"/>
              <a:t>: categorize value in memory</a:t>
            </a:r>
          </a:p>
          <a:p>
            <a:pPr lvl="1" eaLnBrk="1" hangingPunct="1"/>
            <a:r>
              <a:rPr lang="en-US" altLang="en-US" dirty="0"/>
              <a:t>e.g., int for integer, float for real number, str used for storing strings in memory</a:t>
            </a:r>
          </a:p>
          <a:p>
            <a:pPr eaLnBrk="1" hangingPunct="1"/>
            <a:r>
              <a:rPr lang="en-US" altLang="en-US" sz="3600" u="sng" dirty="0"/>
              <a:t>Numeric literal</a:t>
            </a:r>
            <a:r>
              <a:rPr lang="en-US" altLang="en-US" sz="3600" dirty="0"/>
              <a:t>: number written in a program</a:t>
            </a:r>
          </a:p>
          <a:p>
            <a:pPr lvl="1" eaLnBrk="1" hangingPunct="1"/>
            <a:r>
              <a:rPr lang="en-US" altLang="en-US" dirty="0"/>
              <a:t>No decimal point considered int, otherwise, considered float</a:t>
            </a:r>
          </a:p>
          <a:p>
            <a:pPr eaLnBrk="1" hangingPunct="1"/>
            <a:r>
              <a:rPr lang="en-US" altLang="en-US" sz="3600" dirty="0"/>
              <a:t>Some operations behave differently depending on data type</a:t>
            </a:r>
          </a:p>
        </p:txBody>
      </p:sp>
    </p:spTree>
    <p:extLst>
      <p:ext uri="{BB962C8B-B14F-4D97-AF65-F5344CB8AC3E}">
        <p14:creationId xmlns:p14="http://schemas.microsoft.com/office/powerpoint/2010/main" val="285502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AE2E6CFE-22B1-4CB5-A87A-25876786F2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Topics</a:t>
            </a:r>
            <a:r>
              <a:rPr lang="en-US" altLang="en-US" sz="2000" dirty="0"/>
              <a:t> (1 of 2)</a:t>
            </a:r>
            <a:endParaRPr lang="he-IL" alt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DEC2B-3C11-44DA-A6EB-9DDCB1040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9601200" cy="4648200"/>
          </a:xfrm>
        </p:spPr>
        <p:txBody>
          <a:bodyPr/>
          <a:lstStyle/>
          <a:p>
            <a:r>
              <a:rPr lang="en-US" altLang="en-US" dirty="0"/>
              <a:t>Designing a Program</a:t>
            </a:r>
          </a:p>
          <a:p>
            <a:r>
              <a:rPr lang="en-US" altLang="en-US" dirty="0"/>
              <a:t>Input, Processing, and Output</a:t>
            </a:r>
          </a:p>
          <a:p>
            <a:r>
              <a:rPr lang="en-US" altLang="en-US" dirty="0"/>
              <a:t>Displaying Output with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/>
              <a:t> Function</a:t>
            </a:r>
          </a:p>
          <a:p>
            <a:r>
              <a:rPr lang="en-US" altLang="en-US" dirty="0"/>
              <a:t>Comments </a:t>
            </a:r>
          </a:p>
          <a:p>
            <a:r>
              <a:rPr lang="en-US" altLang="en-US" dirty="0"/>
              <a:t>Variables</a:t>
            </a:r>
          </a:p>
          <a:p>
            <a:r>
              <a:rPr lang="en-US" altLang="en-US" dirty="0"/>
              <a:t>Reading Input from the Keyboard</a:t>
            </a:r>
          </a:p>
          <a:p>
            <a:r>
              <a:rPr lang="en-US" altLang="en-US" dirty="0"/>
              <a:t>Performing Calculations</a:t>
            </a:r>
          </a:p>
          <a:p>
            <a:r>
              <a:rPr lang="en-US" altLang="en-US" dirty="0"/>
              <a:t>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08405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3983F465-5C44-4A5C-B37A-A47E60D658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Reassigning a Variable to a Different Type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96EE2E2B-F165-4274-83C9-665BCC3220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1"/>
            <a:ext cx="9601200" cy="762000"/>
          </a:xfrm>
        </p:spPr>
        <p:txBody>
          <a:bodyPr/>
          <a:lstStyle/>
          <a:p>
            <a:pPr eaLnBrk="1" hangingPunct="1"/>
            <a:r>
              <a:rPr lang="en-US" altLang="en-US" b="0" dirty="0"/>
              <a:t>A variable in Python can refer to items of any type</a:t>
            </a:r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9D19E2-4B75-4CDC-BB12-1654A09CE0AD}"/>
              </a:ext>
            </a:extLst>
          </p:cNvPr>
          <p:cNvSpPr/>
          <p:nvPr/>
        </p:nvSpPr>
        <p:spPr>
          <a:xfrm>
            <a:off x="6248400" y="4546482"/>
            <a:ext cx="42180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</a:rPr>
              <a:t>Here, the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variable x </a:t>
            </a:r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</a:rPr>
              <a:t>has been reassigned to a string</a:t>
            </a:r>
            <a:endParaRPr lang="en-AU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400" y="2667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13814" y="2719936"/>
            <a:ext cx="52346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9D19E2-4B75-4CDC-BB12-1654A09CE0AD}"/>
              </a:ext>
            </a:extLst>
          </p:cNvPr>
          <p:cNvSpPr/>
          <p:nvPr/>
        </p:nvSpPr>
        <p:spPr>
          <a:xfrm>
            <a:off x="4953000" y="2871400"/>
            <a:ext cx="34629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</a:rPr>
              <a:t>Here, the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variable x references an integer</a:t>
            </a:r>
            <a:endParaRPr lang="en-AU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09270" y="3631231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40359" y="3664499"/>
            <a:ext cx="52346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40358" y="4500315"/>
            <a:ext cx="213184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Howdy, </a:t>
            </a:r>
            <a:r>
              <a:rPr lang="en-US" dirty="0" err="1" smtClean="0"/>
              <a:t>y’all</a:t>
            </a:r>
            <a:r>
              <a:rPr lang="en-US" dirty="0" smtClean="0"/>
              <a:t>!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2438400" y="2857500"/>
            <a:ext cx="1447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2" idx="3"/>
            <a:endCxn id="14" idx="1"/>
          </p:cNvCxnSpPr>
          <p:nvPr/>
        </p:nvCxnSpPr>
        <p:spPr>
          <a:xfrm>
            <a:off x="2490270" y="3821731"/>
            <a:ext cx="1550088" cy="86325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19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 animBg="1"/>
      <p:bldP spid="11" grpId="0"/>
      <p:bldP spid="12" grpId="0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7B40E18F-CDE4-417A-A8C7-AD7BC9081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Input from the Keyboard</a:t>
            </a:r>
            <a:endParaRPr lang="he-IL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CDDB46C0-537B-4EFE-9A1E-36AB0057F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/>
              <a:t>Most programs need to read input from the user</a:t>
            </a:r>
          </a:p>
          <a:p>
            <a:pPr eaLnBrk="1" hangingPunct="1">
              <a:defRPr/>
            </a:pPr>
            <a:r>
              <a:rPr lang="en-US" sz="3600" dirty="0"/>
              <a:t>Built-in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3600" dirty="0"/>
              <a:t> function reads input from keyboard</a:t>
            </a:r>
          </a:p>
          <a:p>
            <a:pPr lvl="1" eaLnBrk="1" hangingPunct="1">
              <a:defRPr/>
            </a:pPr>
            <a:r>
              <a:rPr lang="en-US" dirty="0"/>
              <a:t>Returns the data as a string</a:t>
            </a:r>
          </a:p>
          <a:p>
            <a:pPr lvl="1" eaLnBrk="1" hangingPunct="1">
              <a:defRPr/>
            </a:pPr>
            <a:r>
              <a:rPr lang="en-US" dirty="0"/>
              <a:t>Format: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variable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input(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prompt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prompt </a:t>
            </a:r>
            <a:r>
              <a:rPr lang="en-US" dirty="0">
                <a:latin typeface="+mj-lt"/>
                <a:cs typeface="Courier New" pitchFamily="49" charset="0"/>
              </a:rPr>
              <a:t>is typically a string instructing user to enter a value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Does not automatically display a space after the prompt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18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3901F27A-1C69-4825-9817-8FA1B158A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Numbers with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en-US"/>
              <a:t> Function</a:t>
            </a:r>
            <a:endParaRPr lang="he-IL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F4BA5-F9EF-4F31-81C5-25E3F7BBA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input </a:t>
            </a:r>
            <a:r>
              <a:rPr lang="en-US" sz="3600" dirty="0"/>
              <a:t>function always returns a string</a:t>
            </a:r>
          </a:p>
          <a:p>
            <a:pPr eaLnBrk="1" hangingPunct="1">
              <a:defRPr/>
            </a:pPr>
            <a:r>
              <a:rPr lang="en-US" sz="3600" dirty="0"/>
              <a:t>Built-in functions convert between data types</a:t>
            </a:r>
          </a:p>
          <a:p>
            <a:pPr lvl="1"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int(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 converts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dirty="0"/>
              <a:t> to 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int</a:t>
            </a:r>
          </a:p>
          <a:p>
            <a:pPr lvl="1"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float(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 converts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dirty="0"/>
              <a:t> to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lvl="1" eaLnBrk="1" hangingPunct="1">
              <a:defRPr/>
            </a:pPr>
            <a:r>
              <a:rPr lang="en-US" u="sng" dirty="0">
                <a:latin typeface="+mj-lt"/>
                <a:cs typeface="Courier New" pitchFamily="49" charset="0"/>
              </a:rPr>
              <a:t>Nested function call</a:t>
            </a:r>
            <a:r>
              <a:rPr lang="en-US" dirty="0">
                <a:latin typeface="+mj-lt"/>
                <a:cs typeface="Courier New" pitchFamily="49" charset="0"/>
              </a:rPr>
              <a:t>: general format: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function1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function2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argument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lvl="2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value returned by function2 is passed to function1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Type conversion only works if item is valid numeric value, otherwise, throws exception</a:t>
            </a:r>
            <a:endParaRPr lang="he-IL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09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C5EE4C02-C7E7-4DD3-BCBE-7AF3F97224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Performing Calculations</a:t>
            </a:r>
            <a:endParaRPr lang="he-IL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1CE02-1B70-4BB5-A0D1-944A0ACBC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Math expression: performs calculation and gives a value</a:t>
            </a:r>
          </a:p>
          <a:p>
            <a:pPr lvl="1"/>
            <a:r>
              <a:rPr lang="en-US" altLang="en-US" u="sng" dirty="0"/>
              <a:t>Math operator</a:t>
            </a:r>
            <a:r>
              <a:rPr lang="en-US" altLang="en-US" dirty="0"/>
              <a:t>: tool for performing calculation</a:t>
            </a:r>
          </a:p>
          <a:p>
            <a:pPr lvl="1"/>
            <a:r>
              <a:rPr lang="en-US" altLang="en-US" u="sng" dirty="0"/>
              <a:t>Operands</a:t>
            </a:r>
            <a:r>
              <a:rPr lang="en-US" altLang="en-US" dirty="0"/>
              <a:t>: values surrounding operator</a:t>
            </a:r>
          </a:p>
          <a:p>
            <a:pPr lvl="2"/>
            <a:r>
              <a:rPr lang="en-US" altLang="en-US" sz="2000" dirty="0"/>
              <a:t>Variables can be used as operands</a:t>
            </a:r>
          </a:p>
          <a:p>
            <a:pPr lvl="1"/>
            <a:r>
              <a:rPr lang="en-US" altLang="en-US" dirty="0"/>
              <a:t>Resulting value typically assigned to variable</a:t>
            </a:r>
          </a:p>
          <a:p>
            <a:r>
              <a:rPr lang="en-US" altLang="en-US" dirty="0"/>
              <a:t>Two types of division: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dirty="0"/>
              <a:t> operator performs floating point division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dirty="0"/>
              <a:t> operator performs integer division</a:t>
            </a:r>
          </a:p>
          <a:p>
            <a:pPr lvl="2"/>
            <a:r>
              <a:rPr lang="en-US" altLang="en-US" sz="2000" dirty="0"/>
              <a:t>Positive results truncated, negative rounded away from zero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710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C85B6D40-B5DB-4A2F-B1C1-2BA68FC67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Operator  Precedence and Grouping with Parentheses</a:t>
            </a:r>
            <a:endParaRPr lang="he-IL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7C791-61BB-459B-8C64-6D3D695FC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Python operator precedence:</a:t>
            </a:r>
          </a:p>
          <a:p>
            <a:pPr marL="971550" lvl="1" indent="-514350">
              <a:buFontTx/>
              <a:buAutoNum type="arabicPeriod"/>
              <a:defRPr/>
            </a:pPr>
            <a:r>
              <a:rPr lang="en-US" altLang="en-US" dirty="0"/>
              <a:t>Operations enclosed in parentheses</a:t>
            </a:r>
          </a:p>
          <a:p>
            <a:pPr marL="1371600" lvl="2" indent="-514350">
              <a:defRPr/>
            </a:pPr>
            <a:r>
              <a:rPr lang="en-US" altLang="en-US" sz="2000" dirty="0"/>
              <a:t>Forces operations to be performed before others</a:t>
            </a:r>
          </a:p>
          <a:p>
            <a:pPr marL="971550" lvl="1" indent="-514350">
              <a:buFontTx/>
              <a:buAutoNum type="arabicPeriod"/>
              <a:defRPr/>
            </a:pPr>
            <a:r>
              <a:rPr lang="en-US" altLang="en-US" dirty="0"/>
              <a:t>Exponentiation (**)</a:t>
            </a:r>
          </a:p>
          <a:p>
            <a:pPr marL="971550" lvl="1" indent="-514350">
              <a:buFontTx/>
              <a:buAutoNum type="arabicPeriod"/>
              <a:defRPr/>
            </a:pPr>
            <a:r>
              <a:rPr lang="en-US" altLang="en-US" dirty="0"/>
              <a:t>Multiplication (*), division (/ and //), and remainder (%)</a:t>
            </a:r>
          </a:p>
          <a:p>
            <a:pPr marL="971550" lvl="1" indent="-514350">
              <a:buFontTx/>
              <a:buAutoNum type="arabicPeriod"/>
              <a:defRPr/>
            </a:pPr>
            <a:r>
              <a:rPr lang="en-US" altLang="en-US" dirty="0"/>
              <a:t>Addition (+) and subtraction (-)</a:t>
            </a:r>
          </a:p>
          <a:p>
            <a:pPr>
              <a:defRPr/>
            </a:pPr>
            <a:r>
              <a:rPr lang="en-US" altLang="en-US" dirty="0"/>
              <a:t>Higher precedence performed first</a:t>
            </a:r>
          </a:p>
          <a:p>
            <a:pPr lvl="1">
              <a:defRPr/>
            </a:pPr>
            <a:r>
              <a:rPr lang="en-US" altLang="en-US" dirty="0"/>
              <a:t>Same precedence operators execute from left to right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6521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6465EF28-358F-4780-9B63-CE1ABFDAC0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Exponent Operator and the Remainder Operator</a:t>
            </a:r>
            <a:endParaRPr lang="he-IL" altLang="en-US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2C226AE6-CBD3-4DAA-800E-F22EBD118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u="sng" dirty="0"/>
              <a:t>Exponent operator (</a:t>
            </a:r>
            <a:r>
              <a:rPr lang="en-US" u="sng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u="sng" dirty="0"/>
              <a:t>)</a:t>
            </a:r>
            <a:r>
              <a:rPr lang="en-US" dirty="0"/>
              <a:t>: Raises a number to a power</a:t>
            </a:r>
          </a:p>
          <a:p>
            <a:pPr lvl="1"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 ** y = x</a:t>
            </a:r>
            <a:r>
              <a:rPr lang="en-US" baseline="30000" dirty="0">
                <a:latin typeface="Courier New" pitchFamily="49" charset="0"/>
                <a:cs typeface="Courier New" pitchFamily="49" charset="0"/>
              </a:rPr>
              <a:t>y</a:t>
            </a:r>
            <a:endParaRPr lang="en-US" baseline="30000" dirty="0"/>
          </a:p>
          <a:p>
            <a:pPr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Remainder operator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>
                <a:latin typeface="+mj-lt"/>
                <a:cs typeface="Courier New" pitchFamily="49" charset="0"/>
              </a:rPr>
              <a:t>): Performs division and returns the remainder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a.k.a. modulus operator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4%2=0, 5%2=1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Typically used to convert times and distances, and to detect odd or even numbers</a:t>
            </a:r>
          </a:p>
        </p:txBody>
      </p:sp>
    </p:spTree>
    <p:extLst>
      <p:ext uri="{BB962C8B-B14F-4D97-AF65-F5344CB8AC3E}">
        <p14:creationId xmlns:p14="http://schemas.microsoft.com/office/powerpoint/2010/main" val="344904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548873C1-9274-49CA-822E-1D7D8FB51B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Converting Math Formulas to Programming Statements</a:t>
            </a:r>
            <a:endParaRPr lang="he-IL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62427-2B24-42B1-A351-6877A5C85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/>
              <a:t>Operator required for any mathematical operation </a:t>
            </a:r>
          </a:p>
          <a:p>
            <a:r>
              <a:rPr lang="en-US" altLang="en-US" sz="3600" dirty="0"/>
              <a:t>When converting mathematical expression to programming statement:</a:t>
            </a:r>
          </a:p>
          <a:p>
            <a:pPr lvl="1"/>
            <a:r>
              <a:rPr lang="en-US" altLang="en-US" sz="3200" dirty="0"/>
              <a:t>May need to add multiplication operators</a:t>
            </a:r>
          </a:p>
          <a:p>
            <a:pPr lvl="1"/>
            <a:r>
              <a:rPr lang="en-US" altLang="en-US" sz="3200" dirty="0"/>
              <a:t>May need to insert parentheses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19706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13B35C8F-1333-4E7C-8CB4-D44908B34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Mixed-Type Expressions and Data Type Conversion</a:t>
            </a:r>
            <a:endParaRPr lang="he-IL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DFF87-0E06-4FFC-80F1-8C42412CA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type resulting from math operation depends on data types of operands</a:t>
            </a:r>
          </a:p>
          <a:p>
            <a:pPr lvl="1"/>
            <a:r>
              <a:rPr lang="en-US" altLang="en-US" dirty="0"/>
              <a:t>Two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/>
              <a:t> values: result is an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lvl="1"/>
            <a:r>
              <a:rPr lang="en-US" altLang="en-US" dirty="0"/>
              <a:t>Two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dirty="0"/>
              <a:t> values: result is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dirty="0"/>
              <a:t>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/>
              <a:t> temporarily converted to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dirty="0"/>
              <a:t>, result of the operation is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2"/>
            <a:r>
              <a:rPr lang="en-US" altLang="en-US" sz="2000" dirty="0"/>
              <a:t>Mixed-type expression</a:t>
            </a:r>
          </a:p>
          <a:p>
            <a:pPr lvl="1"/>
            <a:r>
              <a:rPr lang="en-US" altLang="en-US" dirty="0"/>
              <a:t>Type conversion of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dirty="0"/>
              <a:t> to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/>
              <a:t> causes truncation of fractional part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369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4093D08A-3C5F-43BE-9D5E-F98D254A0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Breaking Long Statements into Multiple Lines</a:t>
            </a:r>
            <a:r>
              <a:rPr lang="en-US" altLang="en-US" sz="2000" dirty="0"/>
              <a:t> (1 of 2)</a:t>
            </a:r>
            <a:endParaRPr lang="he-IL" altLang="en-US" sz="2000" dirty="0"/>
          </a:p>
        </p:txBody>
      </p:sp>
      <p:sp>
        <p:nvSpPr>
          <p:cNvPr id="28675" name="Content Placeholder 4">
            <a:extLst>
              <a:ext uri="{FF2B5EF4-FFF2-40B4-BE49-F238E27FC236}">
                <a16:creationId xmlns:a16="http://schemas.microsoft.com/office/drawing/2014/main" id="{392A6BB8-C56B-44E4-BC93-9162F471B2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Long statements cannot be viewed on screen without scrolling and cannot be printed without cutting off</a:t>
            </a:r>
          </a:p>
          <a:p>
            <a:pPr eaLnBrk="1" hangingPunct="1"/>
            <a:r>
              <a:rPr lang="en-US" altLang="en-US" sz="3600" u="sng" dirty="0"/>
              <a:t>Multiline continuation character (</a:t>
            </a:r>
            <a:r>
              <a:rPr lang="en-US" altLang="en-US" sz="3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3600" u="sng" dirty="0"/>
              <a:t>)</a:t>
            </a:r>
            <a:r>
              <a:rPr lang="en-US" altLang="en-US" sz="3600" dirty="0"/>
              <a:t>: Allows to break a statement into multiple lines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 marL="1092200" lvl="2" indent="-177800" eaLnBrk="1" hangingPunct="1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= var1 * 2 + var2 * 3 + \</a:t>
            </a:r>
          </a:p>
          <a:p>
            <a:pPr marL="1092200" lvl="2" indent="-177800" eaLnBrk="1" hangingPunct="1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var3 * 4 + var4 * 5</a:t>
            </a:r>
            <a:r>
              <a:rPr lang="en-US" altLang="en-US" sz="2800" dirty="0"/>
              <a:t>	</a:t>
            </a:r>
            <a:r>
              <a:rPr lang="en-US" altLang="en-US" dirty="0"/>
              <a:t>			</a:t>
            </a:r>
            <a:endParaRPr lang="he-IL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1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F784606E-84BC-4B66-9FAB-8EF4FDCB2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Breaking Long Statements into Multiple Lines</a:t>
            </a:r>
            <a:r>
              <a:rPr lang="en-US" altLang="en-US" sz="2000" dirty="0"/>
              <a:t> (2 of 2)</a:t>
            </a:r>
            <a:endParaRPr lang="he-IL" altLang="en-US" sz="2000" dirty="0"/>
          </a:p>
        </p:txBody>
      </p:sp>
      <p:sp>
        <p:nvSpPr>
          <p:cNvPr id="29699" name="Content Placeholder 4">
            <a:extLst>
              <a:ext uri="{FF2B5EF4-FFF2-40B4-BE49-F238E27FC236}">
                <a16:creationId xmlns:a16="http://schemas.microsoft.com/office/drawing/2014/main" id="{CD838D5B-09A3-408E-A364-076E131586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Any part of a statement that is enclosed in parentheses can be broken without the line continuation character.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endParaRPr lang="en-US" altLang="en-US" sz="2800" dirty="0"/>
          </a:p>
          <a:p>
            <a:pPr marL="1092200" lvl="2" indent="-177800" eaLnBrk="1" hangingPunct="1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print("Monday's sales are",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monday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092200" lvl="2" indent="-177800" eaLnBrk="1" hangingPunct="1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"and Tuesday's sales are",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tuesday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092200" lvl="2" indent="-177800" eaLnBrk="1" hangingPunct="1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"and Wednesday's sales are", Wednesday)</a:t>
            </a:r>
          </a:p>
          <a:p>
            <a:pPr marL="1092200" lvl="2" indent="-177800" eaLnBrk="1" hangingPunct="1"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2200" lvl="2" indent="-177800" eaLnBrk="1" hangingPunct="1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total = (value1 + value2 +</a:t>
            </a:r>
          </a:p>
          <a:p>
            <a:pPr marL="1092200" lvl="2" indent="-177800" eaLnBrk="1" hangingPunct="1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value3 + value4 +</a:t>
            </a:r>
          </a:p>
          <a:p>
            <a:pPr marL="1092200" lvl="2" indent="-177800" eaLnBrk="1" hangingPunct="1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value5 + value6)</a:t>
            </a:r>
            <a:r>
              <a:rPr lang="en-US" altLang="en-US" dirty="0"/>
              <a:t>				</a:t>
            </a:r>
            <a:endParaRPr lang="he-IL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54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AE2E6CFE-22B1-4CB5-A87A-25876786F2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Topics</a:t>
            </a:r>
            <a:r>
              <a:rPr lang="en-US" altLang="en-US" sz="2000" dirty="0"/>
              <a:t> (2 of 2)</a:t>
            </a:r>
            <a:endParaRPr lang="he-IL" alt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DEC2B-3C11-44DA-A6EB-9DDCB1040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More About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/>
              <a:t> Function</a:t>
            </a:r>
          </a:p>
          <a:p>
            <a:r>
              <a:rPr lang="en-US" altLang="en-US" dirty="0"/>
              <a:t>Displaying Formatted Output</a:t>
            </a:r>
          </a:p>
          <a:p>
            <a:r>
              <a:rPr lang="en-US" altLang="en-US" dirty="0"/>
              <a:t>Named </a:t>
            </a:r>
            <a:r>
              <a:rPr lang="en-US" altLang="en-US" dirty="0" smtClean="0"/>
              <a:t>Constants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4670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AAE88E86-1DC0-45D5-81F8-7C3D8F9F08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Concatenation</a:t>
            </a:r>
            <a:r>
              <a:rPr lang="en-US" altLang="en-US" sz="2000" dirty="0"/>
              <a:t> (1 of 2)</a:t>
            </a:r>
            <a:endParaRPr lang="he-IL" altLang="en-US" sz="2000" dirty="0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30ABC984-DF90-45A9-BA65-B1A181B501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53443"/>
            <a:ext cx="10287000" cy="1219200"/>
          </a:xfrm>
        </p:spPr>
        <p:txBody>
          <a:bodyPr/>
          <a:lstStyle/>
          <a:p>
            <a:pPr eaLnBrk="1" hangingPunct="1"/>
            <a:r>
              <a:rPr lang="en-US" altLang="en-US" dirty="0"/>
              <a:t>To append one string to the end of another string</a:t>
            </a:r>
          </a:p>
          <a:p>
            <a:pPr eaLnBrk="1" hangingPunct="1"/>
            <a:r>
              <a:rPr lang="en-US" altLang="en-US" dirty="0"/>
              <a:t>Use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dirty="0"/>
              <a:t> operator to concatenate strings</a:t>
            </a:r>
          </a:p>
        </p:txBody>
      </p:sp>
      <p:sp>
        <p:nvSpPr>
          <p:cNvPr id="30724" name="TextBox 1">
            <a:extLst>
              <a:ext uri="{FF2B5EF4-FFF2-40B4-BE49-F238E27FC236}">
                <a16:creationId xmlns:a16="http://schemas.microsoft.com/office/drawing/2014/main" id="{F68E5642-1665-485D-91DB-2BC25675E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291453"/>
            <a:ext cx="88582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message = 'Hello ' + 'world'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print(message)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 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3144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F06A734B-8002-40CD-B44B-D29CD1B8F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Concatenation</a:t>
            </a:r>
            <a:r>
              <a:rPr lang="en-US" altLang="en-US" sz="2000" dirty="0"/>
              <a:t> (2 of 2)</a:t>
            </a:r>
            <a:endParaRPr lang="he-IL" altLang="en-US" sz="20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AF091F3C-7BF8-4B6F-A0A1-0B1FB51DA8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You can use string concatenation to break up a long string literal</a:t>
            </a:r>
          </a:p>
        </p:txBody>
      </p:sp>
      <p:sp>
        <p:nvSpPr>
          <p:cNvPr id="31748" name="TextBox 1">
            <a:extLst>
              <a:ext uri="{FF2B5EF4-FFF2-40B4-BE49-F238E27FC236}">
                <a16:creationId xmlns:a16="http://schemas.microsoft.com/office/drawing/2014/main" id="{CE024DE6-8BEF-437C-9215-89CC7BD35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971800"/>
            <a:ext cx="7086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the amount of ' +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'sales for each day and ' +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'press Enter.')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A716A-B4EE-430A-953B-D05A26EDBC93}"/>
              </a:ext>
            </a:extLst>
          </p:cNvPr>
          <p:cNvSpPr txBox="1"/>
          <p:nvPr/>
        </p:nvSpPr>
        <p:spPr>
          <a:xfrm>
            <a:off x="3271838" y="4495801"/>
            <a:ext cx="56388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This statement will display the following:</a:t>
            </a:r>
          </a:p>
        </p:txBody>
      </p:sp>
      <p:sp>
        <p:nvSpPr>
          <p:cNvPr id="31749" name="TextBox 4">
            <a:extLst>
              <a:ext uri="{FF2B5EF4-FFF2-40B4-BE49-F238E27FC236}">
                <a16:creationId xmlns:a16="http://schemas.microsoft.com/office/drawing/2014/main" id="{44E95D83-3881-48F0-B32D-30691E2FD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543550"/>
            <a:ext cx="9067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amount of sales for each day and press Enter.</a:t>
            </a:r>
          </a:p>
        </p:txBody>
      </p:sp>
    </p:spTree>
    <p:extLst>
      <p:ext uri="{BB962C8B-B14F-4D97-AF65-F5344CB8AC3E}">
        <p14:creationId xmlns:p14="http://schemas.microsoft.com/office/powerpoint/2010/main" val="337138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62B6-B144-4AA7-A920-F2E6F6C0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15372"/>
            <a:ext cx="8382000" cy="1097280"/>
          </a:xfrm>
        </p:spPr>
        <p:txBody>
          <a:bodyPr/>
          <a:lstStyle/>
          <a:p>
            <a:r>
              <a:rPr lang="en-US" altLang="en-US" dirty="0"/>
              <a:t>Implicit String Literal Concatenation</a:t>
            </a:r>
            <a:r>
              <a:rPr lang="en-US" altLang="en-US" sz="2000" dirty="0"/>
              <a:t> (1 of 2)</a:t>
            </a:r>
            <a:endParaRPr lang="en-AU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8F86-EDA6-41F8-B12E-957BCBB3C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24000"/>
            <a:ext cx="10668000" cy="1097280"/>
          </a:xfrm>
        </p:spPr>
        <p:txBody>
          <a:bodyPr/>
          <a:lstStyle/>
          <a:p>
            <a:r>
              <a:rPr lang="en-US" altLang="en-US" dirty="0"/>
              <a:t>Two or more string literals written adjacent to each other are implicitly concatenated into a single string</a:t>
            </a:r>
            <a:endParaRPr lang="en-US" dirty="0"/>
          </a:p>
          <a:p>
            <a:endParaRPr lang="en-AU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1DF649C4-5094-4BC9-9559-A7116D06C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44938"/>
            <a:ext cx="7086600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'one' 'two' 'three'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onetwothree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08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Box 1">
            <a:extLst>
              <a:ext uri="{FF2B5EF4-FFF2-40B4-BE49-F238E27FC236}">
                <a16:creationId xmlns:a16="http://schemas.microsoft.com/office/drawing/2014/main" id="{EA923577-AB69-41BD-9F0B-70DF18EAD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133600"/>
            <a:ext cx="8686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the amount of 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'sales for each day and 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'press Enter.')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635C8-35C9-48B1-AA86-89A9A8A0C9F6}"/>
              </a:ext>
            </a:extLst>
          </p:cNvPr>
          <p:cNvSpPr txBox="1"/>
          <p:nvPr/>
        </p:nvSpPr>
        <p:spPr>
          <a:xfrm>
            <a:off x="3271838" y="3657601"/>
            <a:ext cx="56388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This statement will display the following:</a:t>
            </a:r>
          </a:p>
        </p:txBody>
      </p:sp>
      <p:sp>
        <p:nvSpPr>
          <p:cNvPr id="33796" name="TextBox 4">
            <a:extLst>
              <a:ext uri="{FF2B5EF4-FFF2-40B4-BE49-F238E27FC236}">
                <a16:creationId xmlns:a16="http://schemas.microsoft.com/office/drawing/2014/main" id="{A3D5DC09-3154-41C4-9869-0149F72C8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443413"/>
            <a:ext cx="82184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amount of sales for each day and press Enter.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FB3075-0BBC-40CF-B338-E000BD75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15372"/>
            <a:ext cx="8305800" cy="1097280"/>
          </a:xfrm>
        </p:spPr>
        <p:txBody>
          <a:bodyPr/>
          <a:lstStyle/>
          <a:p>
            <a:r>
              <a:rPr lang="en-US" altLang="en-US" dirty="0"/>
              <a:t>Implicit String Literal Concatenation</a:t>
            </a:r>
            <a:r>
              <a:rPr lang="en-US" altLang="en-US" sz="2000" dirty="0"/>
              <a:t> (2 of 2)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8033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5ABBECD7-7C63-4F82-A761-6390BF4D31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About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/>
              <a:t> </a:t>
            </a:r>
            <a:r>
              <a:rPr lang="en-US" altLang="en-US" dirty="0" smtClean="0"/>
              <a:t>Function</a:t>
            </a:r>
            <a:endParaRPr lang="he-IL" alt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D60A0-970B-47A6-90CA-243460000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525963"/>
          </a:xfrm>
        </p:spPr>
        <p:txBody>
          <a:bodyPr/>
          <a:lstStyle/>
          <a:p>
            <a:r>
              <a:rPr lang="en-US" altLang="en-US" dirty="0"/>
              <a:t>Special characters appearing in string literal </a:t>
            </a:r>
          </a:p>
          <a:p>
            <a:pPr lvl="1"/>
            <a:r>
              <a:rPr lang="en-US" altLang="en-US" dirty="0"/>
              <a:t>Preceded by backslash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sz="2000" dirty="0"/>
              <a:t>Examples: newline (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000" dirty="0"/>
              <a:t>), horizontal tab (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en-US" altLang="en-US" sz="2000" dirty="0"/>
              <a:t>)</a:t>
            </a:r>
          </a:p>
          <a:p>
            <a:pPr lvl="1"/>
            <a:r>
              <a:rPr lang="en-US" altLang="en-US" dirty="0"/>
              <a:t>Treated as commands embedded in string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101" y="3124200"/>
            <a:ext cx="8577330" cy="357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6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21B340FD-57A0-4D0F-AC0B-71190540A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Magic Numbers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2BCF8AB2-5471-4CA9-B056-5252F78BDB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magic number is an unexplained numeric value that appears in a program’s code. Example: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amount = balance * 0.069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endParaRPr lang="en-US" altLang="en-US" sz="2800" dirty="0"/>
          </a:p>
          <a:p>
            <a:r>
              <a:rPr lang="en-US" altLang="en-US" dirty="0"/>
              <a:t>What is the value 0.069? An interest rate? A fee percentage? Only the person who wrote the code knows for sure.</a:t>
            </a:r>
          </a:p>
        </p:txBody>
      </p:sp>
    </p:spTree>
    <p:extLst>
      <p:ext uri="{BB962C8B-B14F-4D97-AF65-F5344CB8AC3E}">
        <p14:creationId xmlns:p14="http://schemas.microsoft.com/office/powerpoint/2010/main" val="282029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A6358446-ACAE-4694-98B3-ADDC81E13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Problem with Magic Numbers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76FDBCDA-29A1-4192-A392-A35D6A787B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It can be difficult to determine the purpose of the number.</a:t>
            </a:r>
            <a:endParaRPr lang="en-US" altLang="en-US" sz="2400" dirty="0"/>
          </a:p>
          <a:p>
            <a:r>
              <a:rPr lang="en-US" altLang="en-US" dirty="0"/>
              <a:t>If the magic number is used in multiple places in the program, it can take a lot of effort to change the number in each location, should the need arise.</a:t>
            </a:r>
          </a:p>
          <a:p>
            <a:r>
              <a:rPr lang="en-US" altLang="en-US" dirty="0"/>
              <a:t>You take the risk of making a mistake each time you type the magic number in the program’s code. </a:t>
            </a:r>
          </a:p>
          <a:p>
            <a:pPr lvl="1"/>
            <a:r>
              <a:rPr lang="en-US" altLang="en-US" sz="2400" dirty="0"/>
              <a:t>For example, suppose you intend to type 0.069, but you accidentally type .0069. This mistake will cause mathematical errors that can be difficult to find.</a:t>
            </a:r>
          </a:p>
        </p:txBody>
      </p:sp>
    </p:spTree>
    <p:extLst>
      <p:ext uri="{BB962C8B-B14F-4D97-AF65-F5344CB8AC3E}">
        <p14:creationId xmlns:p14="http://schemas.microsoft.com/office/powerpoint/2010/main" val="203495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FE203241-7777-4112-BA77-D7AB6B86A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Named Constants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94FA8136-D63E-41C6-851C-6A88A8B6F6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10972800" cy="4648200"/>
          </a:xfrm>
        </p:spPr>
        <p:txBody>
          <a:bodyPr/>
          <a:lstStyle/>
          <a:p>
            <a:r>
              <a:rPr lang="en-US" altLang="en-US" dirty="0"/>
              <a:t>You should use named constants instead of magic numbers.</a:t>
            </a:r>
          </a:p>
          <a:p>
            <a:r>
              <a:rPr lang="en-US" altLang="en-US" dirty="0"/>
              <a:t>A named constant is a name that represents a value that does not change during the program's execution.</a:t>
            </a:r>
          </a:p>
          <a:p>
            <a:r>
              <a:rPr lang="en-US" altLang="en-US" dirty="0"/>
              <a:t>Example:</a:t>
            </a:r>
          </a:p>
          <a:p>
            <a:pPr marL="0" indent="0">
              <a:buNone/>
              <a:tabLst>
                <a:tab pos="271463" algn="l"/>
              </a:tabLst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INTEREST_RATE = 0.069</a:t>
            </a:r>
            <a:endParaRPr lang="en-US" altLang="en-US" sz="2800" dirty="0"/>
          </a:p>
          <a:p>
            <a:pPr>
              <a:spcBef>
                <a:spcPts val="600"/>
              </a:spcBef>
            </a:pPr>
            <a:r>
              <a:rPr lang="en-US" altLang="en-US" dirty="0"/>
              <a:t>This creates a named constant named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INTEREST_RATE</a:t>
            </a:r>
            <a:r>
              <a:rPr lang="en-US" altLang="en-US" dirty="0"/>
              <a:t>, assigned the value 0.069. It can be used instead of the magic number: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amount = balance * INTEREST_RATE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17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2099C298-2A58-4D3F-836E-95320D2491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Advantages of Using Named Constants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11F720F2-7B60-48DC-83D0-3F1581C9C2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Named constants make code self-explanatory (self-documenting)</a:t>
            </a:r>
          </a:p>
          <a:p>
            <a:r>
              <a:rPr lang="en-US" altLang="en-US" dirty="0"/>
              <a:t>Named constants make code easier to maintain (change the value assigned to the constant, and the new value takes effect everywhere the constant is used)</a:t>
            </a:r>
          </a:p>
          <a:p>
            <a:r>
              <a:rPr lang="en-US" altLang="en-US" dirty="0"/>
              <a:t>Named constants help prevent typographical errors that are common when using magic numbers</a:t>
            </a:r>
          </a:p>
        </p:txBody>
      </p:sp>
    </p:spTree>
    <p:extLst>
      <p:ext uri="{BB962C8B-B14F-4D97-AF65-F5344CB8AC3E}">
        <p14:creationId xmlns:p14="http://schemas.microsoft.com/office/powerpoint/2010/main" val="149734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D33F1A8B-CC7E-4C22-A287-784B479DB0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Turtle Graphics</a:t>
            </a:r>
            <a:r>
              <a:rPr lang="en-US" altLang="en-US" sz="2000" dirty="0"/>
              <a:t> (1 of 2)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5632E271-C0B3-439F-98DA-E15B20ECA6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Python's turtle graphics system displays a small cursor known as a </a:t>
            </a:r>
            <a:r>
              <a:rPr lang="en-US" altLang="en-US" i="1" dirty="0"/>
              <a:t>turtle</a:t>
            </a:r>
            <a:r>
              <a:rPr lang="en-US" altLang="en-US" dirty="0"/>
              <a:t>.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/>
              <a:t/>
            </a:r>
            <a:br>
              <a:rPr lang="en-US" altLang="en-US" sz="2800" dirty="0"/>
            </a:br>
            <a:endParaRPr lang="en-US" altLang="en-US" sz="2800" dirty="0"/>
          </a:p>
          <a:p>
            <a:r>
              <a:rPr lang="en-US" altLang="en-US" dirty="0"/>
              <a:t>You can use Python statements to move the turtle around the screen, drawing lines and shapes.</a:t>
            </a:r>
          </a:p>
        </p:txBody>
      </p:sp>
      <p:pic>
        <p:nvPicPr>
          <p:cNvPr id="49156" name="Picture 5" descr="A dialog box titled, python turtle graphics, displays a small cursor, the turtle, at the center of the dialog box. The turtle points east.">
            <a:extLst>
              <a:ext uri="{FF2B5EF4-FFF2-40B4-BE49-F238E27FC236}">
                <a16:creationId xmlns:a16="http://schemas.microsoft.com/office/drawing/2014/main" id="{661ECE1D-B58C-4D05-B11F-93C3CD4B3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06355" y="2743201"/>
            <a:ext cx="197929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633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9F048F0D-4F86-4ABD-BAE7-805CA5353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Designing a Program</a:t>
            </a:r>
            <a:r>
              <a:rPr lang="en-US" altLang="en-US" sz="2000" dirty="0"/>
              <a:t> (1 of 3)</a:t>
            </a:r>
            <a:endParaRPr lang="he-IL" altLang="en-US" sz="2000" dirty="0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02D4D8C3-D264-4E9D-97A3-DF95CCA950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Programs must be designed before they are written</a:t>
            </a:r>
          </a:p>
          <a:p>
            <a:pPr eaLnBrk="1" hangingPunct="1"/>
            <a:r>
              <a:rPr lang="en-US" altLang="en-US" dirty="0"/>
              <a:t>Program development cycle:</a:t>
            </a:r>
          </a:p>
          <a:p>
            <a:pPr lvl="1" eaLnBrk="1" hangingPunct="1"/>
            <a:r>
              <a:rPr lang="en-US" altLang="en-US" sz="3200" dirty="0"/>
              <a:t>Design the program</a:t>
            </a:r>
          </a:p>
          <a:p>
            <a:pPr lvl="1" eaLnBrk="1" hangingPunct="1"/>
            <a:r>
              <a:rPr lang="en-US" altLang="en-US" sz="3200" dirty="0"/>
              <a:t>Write the code</a:t>
            </a:r>
          </a:p>
          <a:p>
            <a:pPr lvl="1" eaLnBrk="1" hangingPunct="1"/>
            <a:r>
              <a:rPr lang="en-US" altLang="en-US" sz="3200" dirty="0"/>
              <a:t>Correct syntax errors</a:t>
            </a:r>
          </a:p>
          <a:p>
            <a:pPr lvl="1" eaLnBrk="1" hangingPunct="1"/>
            <a:r>
              <a:rPr lang="en-US" altLang="en-US" sz="3200" dirty="0"/>
              <a:t>Test the program</a:t>
            </a:r>
          </a:p>
          <a:p>
            <a:pPr lvl="1" eaLnBrk="1" hangingPunct="1"/>
            <a:r>
              <a:rPr lang="en-US" altLang="en-US" sz="3200" dirty="0"/>
              <a:t>Correct logic errors</a:t>
            </a:r>
            <a:endParaRPr lang="he-IL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99812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3">
            <a:extLst>
              <a:ext uri="{FF2B5EF4-FFF2-40B4-BE49-F238E27FC236}">
                <a16:creationId xmlns:a16="http://schemas.microsoft.com/office/drawing/2014/main" id="{EF67868E-0CD8-48A3-ACDE-D4649DC3F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Turtle Graphics</a:t>
            </a:r>
            <a:r>
              <a:rPr lang="en-US" altLang="en-US" sz="2000" dirty="0"/>
              <a:t> (2 of 2)</a:t>
            </a:r>
          </a:p>
        </p:txBody>
      </p:sp>
      <p:sp>
        <p:nvSpPr>
          <p:cNvPr id="50179" name="Content Placeholder 4">
            <a:extLst>
              <a:ext uri="{FF2B5EF4-FFF2-40B4-BE49-F238E27FC236}">
                <a16:creationId xmlns:a16="http://schemas.microsoft.com/office/drawing/2014/main" id="{97260A97-8832-4C0B-94EA-162D38D194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use the turtle graphics system, you must import the turtle module with this statement: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turtle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This loads the turtle module into memory</a:t>
            </a:r>
          </a:p>
        </p:txBody>
      </p:sp>
    </p:spTree>
    <p:extLst>
      <p:ext uri="{BB962C8B-B14F-4D97-AF65-F5344CB8AC3E}">
        <p14:creationId xmlns:p14="http://schemas.microsoft.com/office/powerpoint/2010/main" val="196677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05D9A80F-C600-4D8C-BAE7-B6476D0F3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Moving the Turtle Forward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C857CD9F-C4EE-4D2A-A69A-EBC0BF27B6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/>
              <a:t> statement to move the turtle forward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dirty="0"/>
              <a:t> pixels.</a:t>
            </a:r>
          </a:p>
        </p:txBody>
      </p:sp>
      <p:pic>
        <p:nvPicPr>
          <p:cNvPr id="51204" name="Picture 3" descr="A dialog box titled, python turtle graphics, displays a line that extends rightward from the center. The turtle is presented at right end of the line.">
            <a:extLst>
              <a:ext uri="{FF2B5EF4-FFF2-40B4-BE49-F238E27FC236}">
                <a16:creationId xmlns:a16="http://schemas.microsoft.com/office/drawing/2014/main" id="{417F2E87-9368-4B90-84A3-4313B8AB9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57509" y="3352800"/>
            <a:ext cx="244893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TextBox 4">
            <a:extLst>
              <a:ext uri="{FF2B5EF4-FFF2-40B4-BE49-F238E27FC236}">
                <a16:creationId xmlns:a16="http://schemas.microsoft.com/office/drawing/2014/main" id="{C7B1B4CD-45BD-4F86-86C5-F13DE40EB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641726"/>
            <a:ext cx="3886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395127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F8218A14-A38A-4642-A532-2DDE34082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Turning the Turtle</a:t>
            </a:r>
            <a:r>
              <a:rPr lang="en-US" altLang="en-US" sz="2000" dirty="0"/>
              <a:t> (1 of 3)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AA29580D-6814-4471-A312-043270FC03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turtle's initial heading is 0 degrees (east)</a:t>
            </a:r>
          </a:p>
          <a:p>
            <a:r>
              <a:rPr lang="en-US" altLang="en-US" dirty="0"/>
              <a:t>Use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turtle.right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/>
              <a:t> statement to turn the turtle right by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en-US" altLang="en-US" dirty="0"/>
              <a:t> degrees.</a:t>
            </a:r>
          </a:p>
          <a:p>
            <a:r>
              <a:rPr lang="en-US" altLang="en-US" dirty="0"/>
              <a:t>Use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turtle.left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/>
              <a:t> statement to turn the turtle left by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en-US" altLang="en-US" dirty="0"/>
              <a:t> degrees.</a:t>
            </a:r>
          </a:p>
        </p:txBody>
      </p:sp>
    </p:spTree>
    <p:extLst>
      <p:ext uri="{BB962C8B-B14F-4D97-AF65-F5344CB8AC3E}">
        <p14:creationId xmlns:p14="http://schemas.microsoft.com/office/powerpoint/2010/main" val="297175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83EE8E4A-BDCB-40D2-80E3-756FD4F12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Turning the Turtle</a:t>
            </a:r>
            <a:r>
              <a:rPr lang="en-US" altLang="en-US" sz="2000" dirty="0"/>
              <a:t> (2 of 3)</a:t>
            </a:r>
          </a:p>
        </p:txBody>
      </p:sp>
      <p:sp>
        <p:nvSpPr>
          <p:cNvPr id="53251" name="TextBox 4">
            <a:extLst>
              <a:ext uri="{FF2B5EF4-FFF2-40B4-BE49-F238E27FC236}">
                <a16:creationId xmlns:a16="http://schemas.microsoft.com/office/drawing/2014/main" id="{3B5B4A20-D7D2-4A11-BD74-8B92A6D7E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667001"/>
            <a:ext cx="3886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turtle.left(90)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3252" name="Picture 5" descr="A dialog box titled, python turtle graphics, displays the trajectory of the turtle. The turtle moves along the 0 degree axis from the center, and then rises upward toward the 90 degree axis. ">
            <a:extLst>
              <a:ext uri="{FF2B5EF4-FFF2-40B4-BE49-F238E27FC236}">
                <a16:creationId xmlns:a16="http://schemas.microsoft.com/office/drawing/2014/main" id="{5A7DB1BC-5116-4BD0-BE67-560E7A038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00800" y="2117814"/>
            <a:ext cx="2914650" cy="2717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47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F46F6AD5-AD12-4FFB-8E19-D1527C6120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Turning the Turtle</a:t>
            </a:r>
            <a:r>
              <a:rPr lang="en-US" altLang="en-US" sz="2000" dirty="0"/>
              <a:t> (3 of 3)</a:t>
            </a:r>
          </a:p>
        </p:txBody>
      </p:sp>
      <p:sp>
        <p:nvSpPr>
          <p:cNvPr id="54275" name="TextBox 4">
            <a:extLst>
              <a:ext uri="{FF2B5EF4-FFF2-40B4-BE49-F238E27FC236}">
                <a16:creationId xmlns:a16="http://schemas.microsoft.com/office/drawing/2014/main" id="{B190F0D4-9EFB-4047-9EA1-51AF74630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667001"/>
            <a:ext cx="3886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turtle.right(45)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4276" name="Picture 2" descr="A dialog box titled, python turtle graphics, displays the trajectory of the turtle. The turtle moves along the 0 degree axis from the center, and then falls parallel to the 270 degree axis. A line with an arrowhead depicts the trajectory of the turtle.">
            <a:extLst>
              <a:ext uri="{FF2B5EF4-FFF2-40B4-BE49-F238E27FC236}">
                <a16:creationId xmlns:a16="http://schemas.microsoft.com/office/drawing/2014/main" id="{6328640D-A7E9-4395-B03D-CD4718CA9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41332" y="2200276"/>
            <a:ext cx="2414513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49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8E42F8D0-447E-4801-8B88-2FAC698D5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Setting the Turtle's Heading</a:t>
            </a:r>
          </a:p>
        </p:txBody>
      </p:sp>
      <p:sp>
        <p:nvSpPr>
          <p:cNvPr id="55299" name="Content Placeholder 3">
            <a:extLst>
              <a:ext uri="{FF2B5EF4-FFF2-40B4-BE49-F238E27FC236}">
                <a16:creationId xmlns:a16="http://schemas.microsoft.com/office/drawing/2014/main" id="{5A5A0602-4641-48CC-B7A2-35965A11C0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turtle.setheading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/>
              <a:t> statement to set the turtle's heading to a specific angle.</a:t>
            </a:r>
          </a:p>
        </p:txBody>
      </p:sp>
      <p:sp>
        <p:nvSpPr>
          <p:cNvPr id="55300" name="TextBox 4">
            <a:extLst>
              <a:ext uri="{FF2B5EF4-FFF2-40B4-BE49-F238E27FC236}">
                <a16:creationId xmlns:a16="http://schemas.microsoft.com/office/drawing/2014/main" id="{C4ADB8C1-1CD4-4A7A-82B6-72B811E8A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725" y="3160714"/>
            <a:ext cx="38862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turtle.forward(50)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turtle.setheading(90)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turtle.setheading(180)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turtle.forward(50)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turtle.setheading(270)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5301" name="Picture 5" descr="A dialog box titled, python turtle graphics, displays the trajectory of the turtle. The path of the turtle forms a rectangle, in the counterclockwise direction, with the turtle pointing to the center.">
            <a:extLst>
              <a:ext uri="{FF2B5EF4-FFF2-40B4-BE49-F238E27FC236}">
                <a16:creationId xmlns:a16="http://schemas.microsoft.com/office/drawing/2014/main" id="{0F128836-E445-4DBF-9D46-28B60CEC0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28707" y="2819401"/>
            <a:ext cx="3398536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72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B6B52B1C-9604-4FA5-A9AE-C731F10E42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Setting the Pen Up or Down</a:t>
            </a:r>
            <a:r>
              <a:rPr lang="en-US" altLang="en-US" sz="2000" dirty="0"/>
              <a:t> (1 of 2)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65A096CB-FE3E-4F5A-9824-41C8A868F2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When the turtle's pen is down, the turtle draws a line as it moves. By default, the pen is down.</a:t>
            </a:r>
          </a:p>
          <a:p>
            <a:r>
              <a:rPr lang="en-US" altLang="en-US" dirty="0"/>
              <a:t>When the turtle's pen is up, the turtle does not draw as it moves.</a:t>
            </a:r>
          </a:p>
          <a:p>
            <a:r>
              <a:rPr lang="en-US" altLang="en-US" dirty="0"/>
              <a:t>Use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turtle.penup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/>
              <a:t> statement to raise the pen.</a:t>
            </a:r>
          </a:p>
          <a:p>
            <a:r>
              <a:rPr lang="en-US" altLang="en-US" dirty="0"/>
              <a:t>Use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turtle.pendown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/>
              <a:t> statement to lower the pen.</a:t>
            </a:r>
          </a:p>
        </p:txBody>
      </p:sp>
    </p:spTree>
    <p:extLst>
      <p:ext uri="{BB962C8B-B14F-4D97-AF65-F5344CB8AC3E}">
        <p14:creationId xmlns:p14="http://schemas.microsoft.com/office/powerpoint/2010/main" val="403316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CB13D8E3-0457-4573-A9A9-40FE3C724F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Setting the Pen Up or Down</a:t>
            </a:r>
            <a:r>
              <a:rPr lang="en-US" altLang="en-US" sz="2000" dirty="0"/>
              <a:t> (2 of 2)</a:t>
            </a:r>
          </a:p>
        </p:txBody>
      </p:sp>
      <p:sp>
        <p:nvSpPr>
          <p:cNvPr id="57347" name="TextBox 4">
            <a:extLst>
              <a:ext uri="{FF2B5EF4-FFF2-40B4-BE49-F238E27FC236}">
                <a16:creationId xmlns:a16="http://schemas.microsoft.com/office/drawing/2014/main" id="{E121536E-09F8-40A2-8753-AB3793BFF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057401"/>
            <a:ext cx="3886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turtle.forward(50)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turtle.penup()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turtle.forward(25)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turtle.pendown()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turtle.forward(50)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turtle.penup()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turtle.forward(25)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turtle.pendown()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turtle.forward(50)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7348" name="Picture 2" descr="A dialog box titled, python turtle graphics, displays the trajectory of the turtle. The turtle moves along the 0 degree axis from the center. A dashed line depicts the trajectory of the turtle.">
            <a:extLst>
              <a:ext uri="{FF2B5EF4-FFF2-40B4-BE49-F238E27FC236}">
                <a16:creationId xmlns:a16="http://schemas.microsoft.com/office/drawing/2014/main" id="{F8C76817-72F9-4C62-B710-18D5888BF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20344" y="2286000"/>
            <a:ext cx="2858124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53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4717FD21-8F44-4A27-9777-6AF7E4B8F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</a:t>
            </a:r>
            <a:endParaRPr lang="he-IL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96171-65C9-4D7F-A921-5A9A61CD2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This </a:t>
            </a:r>
            <a:r>
              <a:rPr lang="en-US" altLang="en-US" dirty="0" smtClean="0"/>
              <a:t>module </a:t>
            </a:r>
            <a:r>
              <a:rPr lang="en-US" altLang="en-US" dirty="0"/>
              <a:t>covered:</a:t>
            </a:r>
          </a:p>
          <a:p>
            <a:pPr lvl="1"/>
            <a:r>
              <a:rPr lang="en-US" altLang="en-US" dirty="0"/>
              <a:t>The program development cycle, tools for program design, and the design process</a:t>
            </a:r>
          </a:p>
          <a:p>
            <a:pPr lvl="1"/>
            <a:r>
              <a:rPr lang="en-US" altLang="en-US" dirty="0"/>
              <a:t>Ways in which programs can receive input, particularly from the keyboard </a:t>
            </a:r>
          </a:p>
          <a:p>
            <a:pPr lvl="1"/>
            <a:r>
              <a:rPr lang="en-US" altLang="en-US" dirty="0"/>
              <a:t>Ways in which programs can present and format output</a:t>
            </a:r>
          </a:p>
          <a:p>
            <a:pPr lvl="1"/>
            <a:r>
              <a:rPr lang="en-US" altLang="en-US" dirty="0"/>
              <a:t>Use of comments in programs</a:t>
            </a:r>
          </a:p>
          <a:p>
            <a:pPr lvl="1"/>
            <a:r>
              <a:rPr lang="en-US" altLang="en-US" dirty="0"/>
              <a:t>Uses of variables and named constants</a:t>
            </a:r>
          </a:p>
          <a:p>
            <a:pPr lvl="1"/>
            <a:r>
              <a:rPr lang="en-US" altLang="en-US" dirty="0"/>
              <a:t>Tools for performing calculations in programs</a:t>
            </a:r>
          </a:p>
          <a:p>
            <a:pPr lvl="1"/>
            <a:r>
              <a:rPr lang="en-US" altLang="en-US" dirty="0"/>
              <a:t>The turtle graphics system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890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127D882-111C-42CA-BF8D-FC8796D35E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Designing a Program</a:t>
            </a:r>
            <a:r>
              <a:rPr lang="en-US" altLang="en-US" sz="2000" dirty="0"/>
              <a:t> (2 of 3)</a:t>
            </a:r>
            <a:endParaRPr lang="he-IL" altLang="en-US" sz="2000" dirty="0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55A9F373-AE3D-4FCB-BC56-77D829700B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Design is the most important part of the program development cycle</a:t>
            </a:r>
          </a:p>
          <a:p>
            <a:pPr eaLnBrk="1" hangingPunct="1"/>
            <a:r>
              <a:rPr lang="en-US" altLang="en-US" sz="3600" dirty="0"/>
              <a:t>Understand the task that the program is to perform</a:t>
            </a:r>
          </a:p>
          <a:p>
            <a:pPr lvl="1" eaLnBrk="1" hangingPunct="1"/>
            <a:r>
              <a:rPr lang="en-US" altLang="en-US" sz="3200" dirty="0"/>
              <a:t>Work with customer to get a sense what the program is supposed to do</a:t>
            </a:r>
          </a:p>
          <a:p>
            <a:pPr lvl="1" eaLnBrk="1" hangingPunct="1"/>
            <a:r>
              <a:rPr lang="en-US" altLang="en-US" sz="3200" dirty="0"/>
              <a:t>Ask questions about program details</a:t>
            </a:r>
          </a:p>
          <a:p>
            <a:pPr lvl="1" eaLnBrk="1" hangingPunct="1"/>
            <a:r>
              <a:rPr lang="en-US" altLang="en-US" sz="3200" dirty="0"/>
              <a:t>Create one or more software requirements</a:t>
            </a:r>
            <a:endParaRPr lang="he-IL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8340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7B40F97-3458-4B74-A49C-1B74B94648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Designing a Program</a:t>
            </a:r>
            <a:r>
              <a:rPr lang="en-US" altLang="en-US" sz="2000" dirty="0"/>
              <a:t> (3 of 3)</a:t>
            </a:r>
            <a:endParaRPr lang="he-IL" altLang="en-US" sz="2000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838A1A9-059C-41AB-AB2F-3530B81D7B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Determine the steps that must be taken to perform the task</a:t>
            </a:r>
          </a:p>
          <a:p>
            <a:pPr lvl="1" eaLnBrk="1" hangingPunct="1"/>
            <a:r>
              <a:rPr lang="en-US" altLang="en-US" sz="3200" dirty="0"/>
              <a:t>Break down required task into a series of steps</a:t>
            </a:r>
          </a:p>
          <a:p>
            <a:pPr lvl="1" eaLnBrk="1" hangingPunct="1"/>
            <a:r>
              <a:rPr lang="en-US" altLang="en-US" sz="3200" dirty="0"/>
              <a:t>Create an algorithm, listing logical steps that must be taken</a:t>
            </a:r>
          </a:p>
          <a:p>
            <a:pPr eaLnBrk="1" hangingPunct="1"/>
            <a:r>
              <a:rPr lang="en-US" altLang="en-US" sz="3600" u="sng" dirty="0"/>
              <a:t>Algorithm</a:t>
            </a:r>
            <a:r>
              <a:rPr lang="en-US" altLang="en-US" sz="3600" dirty="0"/>
              <a:t>: set of well-defined logical steps that must be taken to perform a task</a:t>
            </a:r>
          </a:p>
        </p:txBody>
      </p:sp>
    </p:spTree>
    <p:extLst>
      <p:ext uri="{BB962C8B-B14F-4D97-AF65-F5344CB8AC3E}">
        <p14:creationId xmlns:p14="http://schemas.microsoft.com/office/powerpoint/2010/main" val="137706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998185C7-939E-4058-9524-361A9BB5E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Pseudocode</a:t>
            </a:r>
            <a:endParaRPr lang="he-IL" altLang="en-US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CCC50759-5804-48CB-828F-E1BC9F14DC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600" u="sng" dirty="0"/>
              <a:t>Pseudocode</a:t>
            </a:r>
            <a:r>
              <a:rPr lang="en-US" altLang="en-US" sz="3600" dirty="0"/>
              <a:t>: </a:t>
            </a:r>
            <a:r>
              <a:rPr lang="en-US" altLang="en-US" sz="3600" dirty="0" smtClean="0"/>
              <a:t>“fake” </a:t>
            </a:r>
            <a:r>
              <a:rPr lang="en-US" altLang="en-US" sz="3600" dirty="0"/>
              <a:t>code</a:t>
            </a:r>
          </a:p>
          <a:p>
            <a:pPr lvl="1" eaLnBrk="1" hangingPunct="1"/>
            <a:r>
              <a:rPr lang="en-US" altLang="en-US" sz="3200" dirty="0"/>
              <a:t>Informal language that has no syntax rule </a:t>
            </a:r>
          </a:p>
          <a:p>
            <a:pPr lvl="1" eaLnBrk="1" hangingPunct="1"/>
            <a:r>
              <a:rPr lang="en-US" altLang="en-US" sz="3200" dirty="0"/>
              <a:t>Not meant to be compiled or executed</a:t>
            </a:r>
          </a:p>
          <a:p>
            <a:pPr lvl="1" eaLnBrk="1" hangingPunct="1"/>
            <a:r>
              <a:rPr lang="en-US" altLang="en-US" sz="3200" dirty="0"/>
              <a:t>Used to create model program</a:t>
            </a:r>
          </a:p>
          <a:p>
            <a:pPr lvl="2" eaLnBrk="1" hangingPunct="1"/>
            <a:r>
              <a:rPr lang="en-US" altLang="en-US" sz="2800" dirty="0"/>
              <a:t>No need to worry about syntax errors, can focus on program’s design</a:t>
            </a:r>
          </a:p>
          <a:p>
            <a:pPr lvl="2" eaLnBrk="1" hangingPunct="1"/>
            <a:r>
              <a:rPr lang="en-US" altLang="en-US" sz="2800" dirty="0"/>
              <a:t>Can be translated directly into actual code in any programming language</a:t>
            </a:r>
            <a:endParaRPr lang="he-IL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9383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E90E4FC-46AB-4ED2-B7F7-8CF0BB4FF7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Flowcharts</a:t>
            </a:r>
            <a:r>
              <a:rPr lang="en-US" altLang="en-US" sz="2000" dirty="0"/>
              <a:t> (1 of 2)</a:t>
            </a:r>
            <a:endParaRPr lang="he-IL" altLang="en-US" sz="2000" dirty="0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362AA040-5295-4E26-A18E-834EB6CF51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Flowchart</a:t>
            </a:r>
            <a:r>
              <a:rPr lang="en-US" altLang="en-US" dirty="0"/>
              <a:t>: diagram that graphically depicts the steps in a program</a:t>
            </a:r>
          </a:p>
          <a:p>
            <a:pPr lvl="1" eaLnBrk="1" hangingPunct="1"/>
            <a:r>
              <a:rPr lang="en-US" altLang="en-US" dirty="0"/>
              <a:t>Ovals are terminal symbols</a:t>
            </a:r>
          </a:p>
          <a:p>
            <a:pPr lvl="1" eaLnBrk="1" hangingPunct="1"/>
            <a:r>
              <a:rPr lang="en-US" altLang="en-US" dirty="0"/>
              <a:t>Parallelograms are input and output symbols</a:t>
            </a:r>
          </a:p>
          <a:p>
            <a:pPr lvl="1" eaLnBrk="1" hangingPunct="1"/>
            <a:r>
              <a:rPr lang="en-US" altLang="en-US" dirty="0"/>
              <a:t>Rectangles are processing symbols</a:t>
            </a:r>
          </a:p>
          <a:p>
            <a:pPr lvl="1" eaLnBrk="1" hangingPunct="1"/>
            <a:r>
              <a:rPr lang="en-US" altLang="en-US" dirty="0"/>
              <a:t>Symbols are connected by arrows that represent the flow of the program</a:t>
            </a:r>
          </a:p>
        </p:txBody>
      </p:sp>
    </p:spTree>
    <p:extLst>
      <p:ext uri="{BB962C8B-B14F-4D97-AF65-F5344CB8AC3E}">
        <p14:creationId xmlns:p14="http://schemas.microsoft.com/office/powerpoint/2010/main" val="1742696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7982C3-AC12-4426-AF4A-8EDD46C2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068"/>
            <a:ext cx="6330108" cy="609600"/>
          </a:xfrm>
        </p:spPr>
        <p:txBody>
          <a:bodyPr/>
          <a:lstStyle/>
          <a:p>
            <a:r>
              <a:rPr lang="en-US" altLang="en-US" dirty="0"/>
              <a:t>Flowcharts</a:t>
            </a:r>
            <a:r>
              <a:rPr lang="en-US" altLang="en-US" sz="2000" dirty="0"/>
              <a:t> (2 of 2)</a:t>
            </a:r>
            <a:endParaRPr lang="en-AU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BE2E9-F766-43E4-B667-350862F40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62400" y="6144325"/>
            <a:ext cx="8229600" cy="341416"/>
          </a:xfrm>
        </p:spPr>
        <p:txBody>
          <a:bodyPr/>
          <a:lstStyle/>
          <a:p>
            <a:r>
              <a:rPr lang="en-US" sz="1400" b="1" dirty="0" smtClean="0"/>
              <a:t>The </a:t>
            </a:r>
            <a:r>
              <a:rPr lang="en-US" sz="1400" b="1" dirty="0"/>
              <a:t>program development cycle</a:t>
            </a:r>
            <a:endParaRPr lang="en-AU" sz="1400" b="1" dirty="0"/>
          </a:p>
        </p:txBody>
      </p:sp>
      <p:pic>
        <p:nvPicPr>
          <p:cNvPr id="5" name="Picture 2" descr="The flowchart is as follows.&#10;• An oval reads, start.&#10;• A parallelogram reads, input the hours worked.&#10;A parallelogram reads, input the hourly pay rate.&#10;• A rectangle reads, calculate gross pay as hours worked multiplied by pay rate.&#10;• A parallelogram reads, display the gross pay.&#10;• An oval reads, end. &#10;">
            <a:extLst>
              <a:ext uri="{FF2B5EF4-FFF2-40B4-BE49-F238E27FC236}">
                <a16:creationId xmlns:a16="http://schemas.microsoft.com/office/drawing/2014/main" id="{77A1E72E-C8F1-4E3E-A8B7-7147A4B7D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67200" y="721719"/>
            <a:ext cx="2971800" cy="5476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535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2313</Words>
  <Application>Microsoft Office PowerPoint</Application>
  <PresentationFormat>Widescreen</PresentationFormat>
  <Paragraphs>302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宋体</vt:lpstr>
      <vt:lpstr>Arial</vt:lpstr>
      <vt:lpstr>Calibri</vt:lpstr>
      <vt:lpstr>Courier New</vt:lpstr>
      <vt:lpstr>Times New Roman</vt:lpstr>
      <vt:lpstr>Verdana</vt:lpstr>
      <vt:lpstr>Office Theme</vt:lpstr>
      <vt:lpstr>Module 2 Writing Programs</vt:lpstr>
      <vt:lpstr>Topics (1 of 2)</vt:lpstr>
      <vt:lpstr>Topics (2 of 2)</vt:lpstr>
      <vt:lpstr>Designing a Program (1 of 3)</vt:lpstr>
      <vt:lpstr>Designing a Program (2 of 3)</vt:lpstr>
      <vt:lpstr>Designing a Program (3 of 3)</vt:lpstr>
      <vt:lpstr>Pseudocode</vt:lpstr>
      <vt:lpstr>Flowcharts (1 of 2)</vt:lpstr>
      <vt:lpstr>Flowcharts (2 of 2)</vt:lpstr>
      <vt:lpstr>Input, Processing, and Output</vt:lpstr>
      <vt:lpstr>Displaying Output with the print Function</vt:lpstr>
      <vt:lpstr>Strings and String Literals</vt:lpstr>
      <vt:lpstr>Comments</vt:lpstr>
      <vt:lpstr>Variables</vt:lpstr>
      <vt:lpstr>Variables (cont’d.)</vt:lpstr>
      <vt:lpstr>Variable Naming Rules</vt:lpstr>
      <vt:lpstr>Displaying Multiple Items with the print Function</vt:lpstr>
      <vt:lpstr>Variable Reassignment</vt:lpstr>
      <vt:lpstr>Numeric Data Types, Literals, and the str Data Type</vt:lpstr>
      <vt:lpstr>Reassigning a Variable to a Different Type</vt:lpstr>
      <vt:lpstr>Reading Input from the Keyboard</vt:lpstr>
      <vt:lpstr>Reading Numbers with the input Function</vt:lpstr>
      <vt:lpstr>Performing Calculations</vt:lpstr>
      <vt:lpstr>Operator  Precedence and Grouping with Parentheses</vt:lpstr>
      <vt:lpstr>The Exponent Operator and the Remainder Operator</vt:lpstr>
      <vt:lpstr>Converting Math Formulas to Programming Statements</vt:lpstr>
      <vt:lpstr>Mixed-Type Expressions and Data Type Conversion</vt:lpstr>
      <vt:lpstr>Breaking Long Statements into Multiple Lines (1 of 2)</vt:lpstr>
      <vt:lpstr>Breaking Long Statements into Multiple Lines (2 of 2)</vt:lpstr>
      <vt:lpstr>String Concatenation (1 of 2)</vt:lpstr>
      <vt:lpstr>String Concatenation (2 of 2)</vt:lpstr>
      <vt:lpstr>Implicit String Literal Concatenation (1 of 2)</vt:lpstr>
      <vt:lpstr>Implicit String Literal Concatenation (2 of 2)</vt:lpstr>
      <vt:lpstr>More About The print Function</vt:lpstr>
      <vt:lpstr>Magic Numbers</vt:lpstr>
      <vt:lpstr>The Problem with Magic Numbers</vt:lpstr>
      <vt:lpstr>Named Constants</vt:lpstr>
      <vt:lpstr>Advantages of Using Named Constants</vt:lpstr>
      <vt:lpstr>Introduction to Turtle Graphics (1 of 2)</vt:lpstr>
      <vt:lpstr>Introduction to Turtle Graphics (2 of 2)</vt:lpstr>
      <vt:lpstr>Moving the Turtle Forward</vt:lpstr>
      <vt:lpstr>Turning the Turtle (1 of 3)</vt:lpstr>
      <vt:lpstr>Turning the Turtle (2 of 3)</vt:lpstr>
      <vt:lpstr>Turning the Turtle (3 of 3)</vt:lpstr>
      <vt:lpstr>Setting the Turtle's Heading</vt:lpstr>
      <vt:lpstr>Setting the Pen Up or Down (1 of 2)</vt:lpstr>
      <vt:lpstr>Setting the Pen Up or Down (2 of 2)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2021-01-19T03:15:52Z</dcterms:created>
  <dcterms:modified xsi:type="dcterms:W3CDTF">2021-01-19T20:19:57Z</dcterms:modified>
</cp:coreProperties>
</file>