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3" r:id="rId16"/>
    <p:sldId id="281" r:id="rId17"/>
    <p:sldId id="284" r:id="rId18"/>
    <p:sldId id="282" r:id="rId19"/>
    <p:sldId id="273" r:id="rId20"/>
    <p:sldId id="285" r:id="rId21"/>
    <p:sldId id="274" r:id="rId22"/>
    <p:sldId id="286" r:id="rId23"/>
    <p:sldId id="275" r:id="rId24"/>
    <p:sldId id="276" r:id="rId25"/>
    <p:sldId id="277" r:id="rId26"/>
    <p:sldId id="278" r:id="rId27"/>
    <p:sldId id="279" r:id="rId28"/>
    <p:sldId id="280" r:id="rId29"/>
    <p:sldId id="287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3088" autoAdjust="0"/>
  </p:normalViewPr>
  <p:slideViewPr>
    <p:cSldViewPr>
      <p:cViewPr varScale="1">
        <p:scale>
          <a:sx n="69" d="100"/>
          <a:sy n="69" d="100"/>
        </p:scale>
        <p:origin x="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7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2A57DA2-3A82-4C13-976D-CFC9F93BB3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t" anchorCtr="0" compatLnSpc="1">
            <a:prstTxWarp prst="textNoShape">
              <a:avLst/>
            </a:prstTxWarp>
          </a:bodyPr>
          <a:lstStyle>
            <a:lvl1pPr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148945-0F38-48E0-991C-FAFDAAF1BD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t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8F2EF0A-CDA2-4892-99B6-F398261121DA}" type="datetimeFigureOut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7AD5E72-3609-4191-880F-50C25221F6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b" anchorCtr="0" compatLnSpc="1">
            <a:prstTxWarp prst="textNoShape">
              <a:avLst/>
            </a:prstTxWarp>
          </a:bodyPr>
          <a:lstStyle>
            <a:lvl1pPr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4831761-0013-4C2A-A7F1-F187552E07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E183D0-41C4-4BFE-AEA1-41FDCB589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8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E2C518-5F28-4A03-A6BA-1B954B89B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31D77DF-3128-4536-A90C-A6A40DF306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7A4B66B-2A32-48B1-B251-9FFE63B51D17}" type="datetimeFigureOut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074C7B0-3571-47C1-879F-BAC39E1F24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04AC6006-9C8C-4B97-80CB-1C735A2166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FF15B029-4C38-4F80-9348-655EDB129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F53B1C-8410-49E4-B454-FED4721CF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8262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6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" pitchFamily="2" charset="0"/>
              </a:rPr>
              <a:t>What is the value assigned to the variable ‘age’?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0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4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42 will be eventually reclaimed by the garbage collector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F53B1C-8410-49E4-B454-FED4721CF99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036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PEMDAS : </a:t>
            </a:r>
            <a:r>
              <a:rPr lang="en-US"/>
              <a:t>Please Excuse </a:t>
            </a:r>
            <a:r>
              <a:rPr lang="en-US" dirty="0"/>
              <a:t>My Dear Aunt Sally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28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Python operator precedence: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 smtClean="0"/>
              <a:t>Operations enclosed in parentheses</a:t>
            </a:r>
          </a:p>
          <a:p>
            <a:pPr marL="1371600" lvl="2" indent="-514350">
              <a:defRPr/>
            </a:pPr>
            <a:r>
              <a:rPr lang="en-US" altLang="en-US" sz="2000" dirty="0" smtClean="0"/>
              <a:t>          Forces operations to be performed before others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 smtClean="0"/>
              <a:t>Exponentiation (**)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 smtClean="0"/>
              <a:t>Multiplication (*), division (/ and //), and remainder (%)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 smtClean="0"/>
              <a:t>Addition (+) and subtraction (-)</a:t>
            </a:r>
          </a:p>
          <a:p>
            <a:pPr>
              <a:defRPr/>
            </a:pPr>
            <a:r>
              <a:rPr lang="en-US" altLang="en-US" dirty="0" smtClean="0"/>
              <a:t>Higher precedence performed first</a:t>
            </a:r>
          </a:p>
          <a:p>
            <a:pPr lvl="1">
              <a:defRPr/>
            </a:pPr>
            <a:r>
              <a:rPr lang="en-US" altLang="en-US" dirty="0" smtClean="0"/>
              <a:t>Same precedence operators execute from left to right EXCEPT</a:t>
            </a:r>
            <a:r>
              <a:rPr lang="en-US" altLang="en-US" baseline="0" dirty="0" smtClean="0"/>
              <a:t> exponentiation goes from right to left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2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13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6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9D38FFA3-0D03-E445-A700-E57BDCA545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FBB55562-8A3E-604A-AF75-2CEF5C96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F7C31C38-B523-864A-978F-6E7D41989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D0C20B-9ED3-2949-9F87-E2650E93028A}" type="slidenum">
              <a:rPr lang="en-US" altLang="en-US" sz="13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45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32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07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5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5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B1407FA-C10C-3041-85A6-907FEE91C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4239D9F-05ED-3045-BC93-C4CCD5998E04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08A5802-79DC-DA4E-A76C-FBD21CAA1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701675"/>
            <a:ext cx="6127750" cy="344805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BBB10B-80F8-2F45-8302-7E40F0971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2450"/>
            <a:ext cx="5035550" cy="4079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4" tIns="45693" rIns="91384" bIns="45693"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91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 smtClean="0"/>
              <a:t>Variable</a:t>
            </a:r>
            <a:r>
              <a:rPr lang="en-US" dirty="0" smtClean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 smtClean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 smtClean="0"/>
              <a:t>A variable references the value it represents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1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Rules for naming variables in Python:</a:t>
            </a:r>
          </a:p>
          <a:p>
            <a:pPr lvl="1" eaLnBrk="1" hangingPunct="1"/>
            <a:r>
              <a:rPr lang="en-US" altLang="en-US" sz="2400" dirty="0" smtClean="0"/>
              <a:t>Variable name cannot be a Python key word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 smtClean="0"/>
              <a:t>First character must be a letter or an underscore</a:t>
            </a:r>
            <a:br>
              <a:rPr lang="en-US" altLang="en-US" sz="2400" dirty="0" smtClean="0"/>
            </a:br>
            <a:r>
              <a:rPr lang="en-US" altLang="en-US" sz="2400" dirty="0" smtClean="0"/>
              <a:t>Variable name cannot contain spaces</a:t>
            </a:r>
          </a:p>
          <a:p>
            <a:pPr lvl="1" eaLnBrk="1" hangingPunct="1"/>
            <a:r>
              <a:rPr lang="en-US" altLang="en-US" sz="2400" dirty="0" smtClean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dirty="0" smtClean="0"/>
              <a:t>Variable names are case sensitive</a:t>
            </a:r>
          </a:p>
          <a:p>
            <a:pPr eaLnBrk="1" hangingPunct="1"/>
            <a:r>
              <a:rPr lang="en-US" altLang="en-US" dirty="0" smtClean="0"/>
              <a:t>Variable name should reflect its use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4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81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 smtClean="0"/>
              <a:t>Assignment statement</a:t>
            </a:r>
            <a:r>
              <a:rPr lang="en-US" dirty="0" smtClean="0"/>
              <a:t>: used to create a variable and make it reference data</a:t>
            </a:r>
          </a:p>
          <a:p>
            <a:pPr eaLnBrk="1" hangingPunct="1"/>
            <a:r>
              <a:rPr lang="en-US" altLang="en-US" dirty="0" smtClean="0"/>
              <a:t>In assignment statement, variable receiving value must be on left side</a:t>
            </a:r>
          </a:p>
          <a:p>
            <a:pPr eaLnBrk="1" hangingPunct="1"/>
            <a:r>
              <a:rPr lang="en-US" altLang="en-US" dirty="0" smtClean="0"/>
              <a:t>A variable can be passed as an argument to a function</a:t>
            </a:r>
          </a:p>
          <a:p>
            <a:pPr lvl="1" eaLnBrk="1" hangingPunct="1"/>
            <a:r>
              <a:rPr lang="en-US" altLang="en-US" dirty="0" smtClean="0"/>
              <a:t>Variable name should not be enclosed in quote marks</a:t>
            </a:r>
          </a:p>
          <a:p>
            <a:pPr eaLnBrk="1" hangingPunct="1"/>
            <a:r>
              <a:rPr lang="en-US" altLang="en-US" dirty="0" smtClean="0"/>
              <a:t>You can only use a variable if a value is assigned to 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sz="2400" dirty="0" smtClean="0"/>
              <a:t>General format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 smtClean="0"/>
              <a:t>Example: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 = 23</a:t>
            </a:r>
          </a:p>
          <a:p>
            <a:pPr lvl="2" eaLnBrk="1" hangingPunct="1">
              <a:defRPr/>
            </a:pPr>
            <a:r>
              <a:rPr lang="en-US" sz="2000" u="sng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itchFamily="49" charset="0"/>
              </a:rPr>
              <a:t>Assignment operator</a:t>
            </a:r>
            <a:r>
              <a:rPr lang="en-US" sz="20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itchFamily="49" charset="0"/>
              </a:rPr>
              <a:t>: the equal sign (=)</a:t>
            </a:r>
            <a:endParaRPr lang="he-IL" sz="2000" kern="1200" dirty="0" smtClean="0">
              <a:solidFill>
                <a:schemeClr val="tx1"/>
              </a:solidFill>
              <a:latin typeface="Calibri" pitchFamily="34" charset="0"/>
              <a:ea typeface="+mn-ea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81667-0BCA-4A93-A267-210DC22E6F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DCE07-BF10-4291-97F8-DC377167ED44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69D6-56EA-46F8-994B-72B76376A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8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7B7B-3B88-45DB-84CA-77B7DFD08BC0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0CD0A-2CB3-4219-9429-4391D4565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6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BF78E-3C04-4074-81C4-6A38DF924B27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9082-AD0F-4031-9A15-4608CC38B6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4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2905-2489-49A0-98D7-C59E1ECB7D81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7612-D602-4529-AD4C-A18BD9F99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F0FCD-C8AC-4B06-BAF8-E32C44E5E1B5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6D4E-BA9E-4361-8F6A-FB9C438A35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1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3022A-FC75-4B5C-8A3A-30887ADC97BD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A090-8712-487C-B461-360E935A0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59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98F2-3E33-455D-9681-7CCACFB26264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3EF4-F6E6-4C37-A5D8-2254527F29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36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2A68-BF3E-44D3-9990-32122FAD65BB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67C4A-4969-4104-874C-F278393EB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88D08-F571-4731-A25B-37E4C923DC83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0AE3-33BA-4922-9032-EBAE3665B6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2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70F1-F151-4DB7-8B25-67C67F5337B9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F4B-7773-4F4E-94E4-3E5860E3DB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4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3A8C1-A52D-49F8-9881-8B809C0CB763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75B5-A86B-4742-9D6D-63579F183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6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tx2">
                <a:lumMod val="20000"/>
                <a:lumOff val="80000"/>
              </a:schemeClr>
            </a:gs>
            <a:gs pos="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5F8B3DE-7E85-47B9-B725-1B9ABCA9D5CB}" type="datetime1">
              <a:rPr lang="zh-CN" altLang="en-US"/>
              <a:pPr>
                <a:defRPr/>
              </a:pPr>
              <a:t>2021/1/27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055914-BFAC-4B3C-B904-A7A1F0CC29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 smtClean="0"/>
              <a:t>Storing Data in a Program</a:t>
            </a:r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2000" dirty="0" smtClean="0">
                <a:solidFill>
                  <a:srgbClr val="898989"/>
                </a:solidFill>
              </a:rPr>
              <a:t>Grateful acknowledgement to </a:t>
            </a:r>
            <a:r>
              <a:rPr lang="en-US" sz="2000" dirty="0"/>
              <a:t>David </a:t>
            </a:r>
            <a:r>
              <a:rPr lang="en-US" sz="2000" dirty="0" err="1"/>
              <a:t>Kebo</a:t>
            </a:r>
            <a:r>
              <a:rPr lang="en-US" sz="2000" dirty="0"/>
              <a:t> </a:t>
            </a:r>
            <a:r>
              <a:rPr lang="en-US" sz="2000" dirty="0" err="1" smtClean="0"/>
              <a:t>Houngninou</a:t>
            </a:r>
            <a:r>
              <a:rPr lang="en-US" sz="2000" dirty="0" smtClean="0"/>
              <a:t> </a:t>
            </a:r>
            <a:r>
              <a:rPr lang="en-CA" altLang="zh-CN" sz="2000" dirty="0" smtClean="0">
                <a:solidFill>
                  <a:srgbClr val="898989"/>
                </a:solidFill>
              </a:rPr>
              <a:t>for some of the material contained in these slides</a:t>
            </a:r>
            <a:endParaRPr lang="en-US" altLang="zh-CN" sz="20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44D-6AAA-0849-B389-5CD970D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AE98-EFC0-594D-B5D6-4DC8E630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 = "blue"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E4F-6B1B-B145-8DE1-636AB7A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EE84D-83C8-C94A-A1E1-7A35B7AE77F0}"/>
              </a:ext>
            </a:extLst>
          </p:cNvPr>
          <p:cNvSpPr txBox="1"/>
          <p:nvPr/>
        </p:nvSpPr>
        <p:spPr>
          <a:xfrm>
            <a:off x="1905000" y="2266890"/>
            <a:ext cx="182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Variable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1297-0B73-5348-8C01-342C28D53995}"/>
              </a:ext>
            </a:extLst>
          </p:cNvPr>
          <p:cNvSpPr txBox="1"/>
          <p:nvPr/>
        </p:nvSpPr>
        <p:spPr>
          <a:xfrm>
            <a:off x="4724400" y="5059362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Assignment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5B42A-F862-754C-B59F-7A4DB36B3BB4}"/>
              </a:ext>
            </a:extLst>
          </p:cNvPr>
          <p:cNvSpPr txBox="1"/>
          <p:nvPr/>
        </p:nvSpPr>
        <p:spPr>
          <a:xfrm>
            <a:off x="8763001" y="2285609"/>
            <a:ext cx="83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8AF8E-733B-5048-A2E4-6F2B4EBBAC7A}"/>
              </a:ext>
            </a:extLst>
          </p:cNvPr>
          <p:cNvCxnSpPr>
            <a:cxnSpLocks/>
          </p:cNvCxnSpPr>
          <p:nvPr/>
        </p:nvCxnSpPr>
        <p:spPr>
          <a:xfrm>
            <a:off x="3429000" y="2758282"/>
            <a:ext cx="762000" cy="82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0552-45CF-5943-A955-D8B7103637C0}"/>
              </a:ext>
            </a:extLst>
          </p:cNvPr>
          <p:cNvCxnSpPr>
            <a:cxnSpLocks/>
          </p:cNvCxnSpPr>
          <p:nvPr/>
        </p:nvCxnSpPr>
        <p:spPr>
          <a:xfrm flipH="1">
            <a:off x="8090928" y="2667001"/>
            <a:ext cx="824472" cy="82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BDE0D-51A0-6A4C-9C6B-2C0D1AC0BE7E}"/>
              </a:ext>
            </a:extLst>
          </p:cNvPr>
          <p:cNvCxnSpPr>
            <a:cxnSpLocks/>
          </p:cNvCxnSpPr>
          <p:nvPr/>
        </p:nvCxnSpPr>
        <p:spPr>
          <a:xfrm flipV="1">
            <a:off x="5943600" y="4267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9B64-D1DF-7E47-8155-C344CD04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E8D6-FEE1-E243-A751-BB86C1FD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44D-6AAA-0849-B389-5CD970D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AE98-EFC0-594D-B5D6-4DC8E630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description = "Anaconda is a python distribution"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E4F-6B1B-B145-8DE1-636AB7A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EE84D-83C8-C94A-A1E1-7A35B7AE77F0}"/>
              </a:ext>
            </a:extLst>
          </p:cNvPr>
          <p:cNvSpPr txBox="1"/>
          <p:nvPr/>
        </p:nvSpPr>
        <p:spPr>
          <a:xfrm>
            <a:off x="1905000" y="2266890"/>
            <a:ext cx="216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Helvetica" pitchFamily="2" charset="0"/>
              </a:rPr>
              <a:t>Variable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1297-0B73-5348-8C01-342C28D53995}"/>
              </a:ext>
            </a:extLst>
          </p:cNvPr>
          <p:cNvSpPr txBox="1"/>
          <p:nvPr/>
        </p:nvSpPr>
        <p:spPr>
          <a:xfrm>
            <a:off x="2986007" y="478149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Helvetica" pitchFamily="2" charset="0"/>
              </a:rPr>
              <a:t>Assignment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5B42A-F862-754C-B59F-7A4DB36B3BB4}"/>
              </a:ext>
            </a:extLst>
          </p:cNvPr>
          <p:cNvSpPr txBox="1"/>
          <p:nvPr/>
        </p:nvSpPr>
        <p:spPr>
          <a:xfrm>
            <a:off x="6705600" y="2286526"/>
            <a:ext cx="109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Helvetica" pitchFamily="2" charset="0"/>
              </a:rPr>
              <a:t>Value</a:t>
            </a:r>
            <a:endParaRPr lang="en-US" sz="2000" i="1" dirty="0">
              <a:solidFill>
                <a:srgbClr val="00B05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8AF8E-733B-5048-A2E4-6F2B4EBBAC7A}"/>
              </a:ext>
            </a:extLst>
          </p:cNvPr>
          <p:cNvCxnSpPr>
            <a:cxnSpLocks/>
          </p:cNvCxnSpPr>
          <p:nvPr/>
        </p:nvCxnSpPr>
        <p:spPr>
          <a:xfrm>
            <a:off x="2986008" y="2743200"/>
            <a:ext cx="1" cy="80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0552-45CF-5943-A955-D8B7103637C0}"/>
              </a:ext>
            </a:extLst>
          </p:cNvPr>
          <p:cNvCxnSpPr>
            <a:cxnSpLocks/>
          </p:cNvCxnSpPr>
          <p:nvPr/>
        </p:nvCxnSpPr>
        <p:spPr>
          <a:xfrm>
            <a:off x="7251802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BDE0D-51A0-6A4C-9C6B-2C0D1AC0BE7E}"/>
              </a:ext>
            </a:extLst>
          </p:cNvPr>
          <p:cNvCxnSpPr>
            <a:cxnSpLocks/>
          </p:cNvCxnSpPr>
          <p:nvPr/>
        </p:nvCxnSpPr>
        <p:spPr>
          <a:xfrm flipV="1">
            <a:off x="4267200" y="4114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35E81-21CF-4B49-8F56-893366088E4B}"/>
              </a:ext>
            </a:extLst>
          </p:cNvPr>
          <p:cNvSpPr/>
          <p:nvPr/>
        </p:nvSpPr>
        <p:spPr>
          <a:xfrm>
            <a:off x="4419600" y="3581400"/>
            <a:ext cx="5562600" cy="5334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D56F-88DA-AB47-B1BD-0FF8C405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4016-0938-D847-8E58-2A6670DD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44D-6AAA-0849-B389-5CD970D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AE98-EFC0-594D-B5D6-4DC8E630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2+6*4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E4F-6B1B-B145-8DE1-636AB7A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EE84D-83C8-C94A-A1E1-7A35B7AE77F0}"/>
              </a:ext>
            </a:extLst>
          </p:cNvPr>
          <p:cNvSpPr txBox="1"/>
          <p:nvPr/>
        </p:nvSpPr>
        <p:spPr>
          <a:xfrm>
            <a:off x="2230939" y="2282587"/>
            <a:ext cx="182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Variable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1297-0B73-5348-8C01-342C28D53995}"/>
              </a:ext>
            </a:extLst>
          </p:cNvPr>
          <p:cNvSpPr txBox="1"/>
          <p:nvPr/>
        </p:nvSpPr>
        <p:spPr>
          <a:xfrm>
            <a:off x="4648200" y="486321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Assignment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5B42A-F862-754C-B59F-7A4DB36B3BB4}"/>
              </a:ext>
            </a:extLst>
          </p:cNvPr>
          <p:cNvSpPr txBox="1"/>
          <p:nvPr/>
        </p:nvSpPr>
        <p:spPr>
          <a:xfrm>
            <a:off x="8610601" y="2285609"/>
            <a:ext cx="83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8AF8E-733B-5048-A2E4-6F2B4EBBAC7A}"/>
              </a:ext>
            </a:extLst>
          </p:cNvPr>
          <p:cNvCxnSpPr>
            <a:cxnSpLocks/>
          </p:cNvCxnSpPr>
          <p:nvPr/>
        </p:nvCxnSpPr>
        <p:spPr>
          <a:xfrm>
            <a:off x="4097287" y="2730702"/>
            <a:ext cx="499872" cy="66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0552-45CF-5943-A955-D8B7103637C0}"/>
              </a:ext>
            </a:extLst>
          </p:cNvPr>
          <p:cNvCxnSpPr>
            <a:cxnSpLocks/>
          </p:cNvCxnSpPr>
          <p:nvPr/>
        </p:nvCxnSpPr>
        <p:spPr>
          <a:xfrm flipH="1">
            <a:off x="7924800" y="2834482"/>
            <a:ext cx="457200" cy="564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BDE0D-51A0-6A4C-9C6B-2C0D1AC0BE7E}"/>
              </a:ext>
            </a:extLst>
          </p:cNvPr>
          <p:cNvCxnSpPr>
            <a:cxnSpLocks/>
          </p:cNvCxnSpPr>
          <p:nvPr/>
        </p:nvCxnSpPr>
        <p:spPr>
          <a:xfrm flipV="1">
            <a:off x="5867400" y="4191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A753-1653-4844-B86A-26F72F8B43AC}"/>
              </a:ext>
            </a:extLst>
          </p:cNvPr>
          <p:cNvSpPr/>
          <p:nvPr/>
        </p:nvSpPr>
        <p:spPr>
          <a:xfrm>
            <a:off x="6096000" y="3581400"/>
            <a:ext cx="1828800" cy="609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C02F-1FA9-1943-87CE-3DA99FE4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C685-E867-824C-8847-202CFA39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915-F38F-D848-B7F8-D71BEAC9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61F1-7EB3-2743-AF68-CF994CFA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are classifications of objects in programming.</a:t>
            </a:r>
          </a:p>
          <a:p>
            <a:r>
              <a:rPr lang="en-US" dirty="0"/>
              <a:t>They have attributes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of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2B93-E60D-1542-976B-05A06B36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93F3-5855-D84B-A292-24255EBB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2A44-7F8A-B347-AC67-9CA6CFDB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A48C-D627-BA4B-AE74-C38DC4F8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data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6CC06C-1717-A241-B554-BAF8FEF42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1801" y="2209801"/>
            <a:ext cx="5828267" cy="34139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369E-8956-0E46-A66C-A8D21FCF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3BF9E-16C4-6C4E-BDEA-BA01717F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84CF2-4361-7A42-87E5-360227DC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99F6E76-D55C-4BBC-BB0A-6815034B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4082D29-4D1B-4A7B-9FF2-18D0C66B9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/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sz="2400" dirty="0"/>
              <a:t>Variable that has been assigned to one type can be reassigned to another type</a:t>
            </a:r>
            <a:endParaRPr lang="he-IL" altLang="en-US" sz="2400" dirty="0"/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08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A476F1-821E-4417-876B-5152F0DD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201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Numeric Data Types, Literals, and the </a:t>
            </a:r>
            <a:r>
              <a:rPr lang="en-US" alt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4000" dirty="0"/>
              <a:t> Data Type</a:t>
            </a:r>
            <a:endParaRPr lang="he-IL" altLang="en-US" sz="4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317E92-E56A-4A58-8250-350E7411B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u="sng" dirty="0"/>
              <a:t>Data types</a:t>
            </a:r>
            <a:r>
              <a:rPr lang="en-US" altLang="en-US" sz="3600" dirty="0"/>
              <a:t>: categorize value in memory</a:t>
            </a:r>
          </a:p>
          <a:p>
            <a:pPr lvl="1" eaLnBrk="1" hangingPunct="1"/>
            <a:r>
              <a:rPr lang="en-US" altLang="en-US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3600" u="sng" dirty="0"/>
              <a:t>Numeric literal</a:t>
            </a:r>
            <a:r>
              <a:rPr lang="en-US" altLang="en-US" sz="3600" dirty="0"/>
              <a:t>: number written in a program</a:t>
            </a:r>
          </a:p>
          <a:p>
            <a:pPr lvl="1" eaLnBrk="1" hangingPunct="1"/>
            <a:r>
              <a:rPr lang="en-US" altLang="en-US" dirty="0"/>
              <a:t>No decimal point considered int, otherwise, considered float</a:t>
            </a:r>
          </a:p>
          <a:p>
            <a:pPr eaLnBrk="1" hangingPunct="1"/>
            <a:r>
              <a:rPr lang="en-US" altLang="en-US" sz="3600" dirty="0"/>
              <a:t>Some operations behave differently depending on data type</a:t>
            </a:r>
          </a:p>
        </p:txBody>
      </p:sp>
    </p:spTree>
    <p:extLst>
      <p:ext uri="{BB962C8B-B14F-4D97-AF65-F5344CB8AC3E}">
        <p14:creationId xmlns:p14="http://schemas.microsoft.com/office/powerpoint/2010/main" val="23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F4675F-A254-42F6-845A-326DB72C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1EB65DB-CF47-478C-A029-ECC7402E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u="sng" dirty="0"/>
              <a:t>String</a:t>
            </a:r>
            <a:r>
              <a:rPr lang="en-US" sz="3600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sz="3600" u="sng" dirty="0"/>
              <a:t>String literal</a:t>
            </a:r>
            <a:r>
              <a:rPr lang="en-US" sz="3600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3200" dirty="0"/>
              <a:t>Must be enclosed in single (') or double (") quote </a:t>
            </a:r>
            <a:r>
              <a:rPr lang="en-US" sz="3200" dirty="0" smtClean="0"/>
              <a:t>marks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1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983F465-5C44-4A5C-B37A-A47E60D65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6EE2E2B-F165-4274-83C9-665BCC322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9601200" cy="762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A variable in Python can refer to items of any type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6248400" y="4546482"/>
            <a:ext cx="4218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Here, the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variable x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has been reassigned to a string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667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3814" y="2719936"/>
            <a:ext cx="5234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4953000" y="2871400"/>
            <a:ext cx="3462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Here, the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variable x references an integer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9270" y="36312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0359" y="3664499"/>
            <a:ext cx="5234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358" y="4500315"/>
            <a:ext cx="21318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Howdy, </a:t>
            </a:r>
            <a:r>
              <a:rPr lang="en-US" dirty="0" err="1" smtClean="0"/>
              <a:t>y’all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438400" y="2857500"/>
            <a:ext cx="1447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14" idx="1"/>
          </p:cNvCxnSpPr>
          <p:nvPr/>
        </p:nvCxnSpPr>
        <p:spPr>
          <a:xfrm>
            <a:off x="2490270" y="3821731"/>
            <a:ext cx="1550088" cy="863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4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34F9-CF0A-5740-A903-7D149CED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5CCA48-35F0-3A46-83C5-5C1359C6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138781"/>
              </p:ext>
            </p:extLst>
          </p:nvPr>
        </p:nvGraphicFramePr>
        <p:xfrm>
          <a:off x="2133600" y="1600200"/>
          <a:ext cx="78486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445">
                  <a:extLst>
                    <a:ext uri="{9D8B030D-6E8A-4147-A177-3AD203B41FA5}">
                      <a16:colId xmlns:a16="http://schemas.microsoft.com/office/drawing/2014/main" val="1630990871"/>
                    </a:ext>
                  </a:extLst>
                </a:gridCol>
                <a:gridCol w="6395155">
                  <a:extLst>
                    <a:ext uri="{9D8B030D-6E8A-4147-A177-3AD203B41FA5}">
                      <a16:colId xmlns:a16="http://schemas.microsoft.com/office/drawing/2014/main" val="312089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Parentheses (grouping)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Exponentiation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61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Helvetica" pitchFamily="2" charset="0"/>
                        </a:rPr>
                        <a:t>/</a:t>
                      </a:r>
                      <a:br>
                        <a:rPr lang="en-US" sz="2200" kern="1200" dirty="0" smtClean="0">
                          <a:effectLst/>
                          <a:latin typeface="Helvetica" pitchFamily="2" charset="0"/>
                        </a:rPr>
                      </a:br>
                      <a:r>
                        <a:rPr lang="en-US" sz="2200" kern="1200" dirty="0" smtClean="0">
                          <a:effectLst/>
                          <a:latin typeface="Helvetica" pitchFamily="2" charset="0"/>
                        </a:rPr>
                        <a:t>//</a:t>
                      </a:r>
                      <a:br>
                        <a:rPr lang="en-US" sz="2200" kern="1200" dirty="0" smtClean="0">
                          <a:effectLst/>
                          <a:latin typeface="Helvetica" pitchFamily="2" charset="0"/>
                        </a:rPr>
                      </a:br>
                      <a:r>
                        <a:rPr lang="en-US" sz="2200" kern="1200" dirty="0" smtClean="0">
                          <a:effectLst/>
                          <a:latin typeface="Helvetica" pitchFamily="2" charset="0"/>
                        </a:rPr>
                        <a:t>%</a:t>
                      </a:r>
                      <a:endParaRPr lang="en-US" sz="2200" kern="1200" dirty="0">
                        <a:effectLst/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Multiplication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Division </a:t>
                      </a:r>
                      <a:endParaRPr lang="en-US" sz="2200" kern="1200" dirty="0" smtClean="0">
                        <a:effectLst/>
                        <a:latin typeface="Helvetica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Helvetica" pitchFamily="2" charset="0"/>
                        </a:rPr>
                        <a:t>Integer (Floor) Division</a:t>
                      </a:r>
                      <a:br>
                        <a:rPr lang="en-US" sz="2200" kern="1200" dirty="0" smtClean="0">
                          <a:effectLst/>
                          <a:latin typeface="Helvetica" pitchFamily="2" charset="0"/>
                        </a:rPr>
                      </a:br>
                      <a:r>
                        <a:rPr lang="en-US" sz="2200" kern="1200" dirty="0" smtClean="0">
                          <a:effectLst/>
                          <a:latin typeface="Helvetica" pitchFamily="2" charset="0"/>
                        </a:rPr>
                        <a:t>Remainder (modulus)</a:t>
                      </a:r>
                      <a:endParaRPr lang="en-US" sz="2200" kern="1200" dirty="0">
                        <a:effectLst/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0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-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Addition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Subtraction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4518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08B6-DB3D-D04F-92DC-AB7D49E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02B7D-6C60-754C-9592-BDF0D65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4872D-FE90-6B43-B4BB-572994E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2FD0E22-2D15-A946-A8EA-14D2393DB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0763" y="341313"/>
            <a:ext cx="7848600" cy="76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Processor-Based System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218" name="Rectangle 6">
            <a:extLst>
              <a:ext uri="{FF2B5EF4-FFF2-40B4-BE49-F238E27FC236}">
                <a16:creationId xmlns:a16="http://schemas.microsoft.com/office/drawing/2014/main" id="{822A751B-BE3C-9A43-8A31-F4754138B34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82232" y="1885157"/>
            <a:ext cx="1755775" cy="801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Registers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8A6E3969-6986-BE41-989A-F50C6414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1408114"/>
            <a:ext cx="1981200" cy="114130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7B128A79-FE7D-A146-942E-9E63B97E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2537729"/>
            <a:ext cx="1981200" cy="6229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600" dirty="0"/>
          </a:p>
        </p:txBody>
      </p:sp>
      <p:sp>
        <p:nvSpPr>
          <p:cNvPr id="9221" name="Rectangle 8">
            <a:extLst>
              <a:ext uri="{FF2B5EF4-FFF2-40B4-BE49-F238E27FC236}">
                <a16:creationId xmlns:a16="http://schemas.microsoft.com/office/drawing/2014/main" id="{31C760AD-16BC-F445-8AD0-78F87E2C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1" y="2565294"/>
            <a:ext cx="2430463" cy="1632057"/>
          </a:xfrm>
          <a:prstGeom prst="rect">
            <a:avLst/>
          </a:prstGeom>
          <a:solidFill>
            <a:srgbClr val="FF9900">
              <a:alpha val="6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Main memory</a:t>
            </a:r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id="{6247F335-26C6-5343-AE4A-35750787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4456113"/>
            <a:ext cx="2498725" cy="168592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Storage memory</a:t>
            </a:r>
          </a:p>
        </p:txBody>
      </p:sp>
      <p:sp>
        <p:nvSpPr>
          <p:cNvPr id="9223" name="Rectangle 10">
            <a:extLst>
              <a:ext uri="{FF2B5EF4-FFF2-40B4-BE49-F238E27FC236}">
                <a16:creationId xmlns:a16="http://schemas.microsoft.com/office/drawing/2014/main" id="{2536215C-3F28-494F-ACC0-CF039688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754440"/>
            <a:ext cx="1655762" cy="258603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I/O Interface</a:t>
            </a:r>
          </a:p>
        </p:txBody>
      </p:sp>
      <p:sp>
        <p:nvSpPr>
          <p:cNvPr id="9224" name="Line 11">
            <a:extLst>
              <a:ext uri="{FF2B5EF4-FFF2-40B4-BE49-F238E27FC236}">
                <a16:creationId xmlns:a16="http://schemas.microsoft.com/office/drawing/2014/main" id="{32442F29-671C-F54D-BF7F-235C2F866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3403600"/>
            <a:ext cx="0" cy="1828800"/>
          </a:xfrm>
          <a:prstGeom prst="line">
            <a:avLst/>
          </a:prstGeom>
          <a:noFill/>
          <a:ln w="317500">
            <a:solidFill>
              <a:srgbClr val="9933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5" name="Text Box 14">
            <a:extLst>
              <a:ext uri="{FF2B5EF4-FFF2-40B4-BE49-F238E27FC236}">
                <a16:creationId xmlns:a16="http://schemas.microsoft.com/office/drawing/2014/main" id="{7835F440-5714-AA46-BA36-7156F1A0B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6" y="5370513"/>
            <a:ext cx="2792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Helvetica" pitchFamily="2" charset="0"/>
              </a:rPr>
              <a:t>Address bus, data bus, and bus control signals</a:t>
            </a:r>
          </a:p>
        </p:txBody>
      </p:sp>
      <p:sp>
        <p:nvSpPr>
          <p:cNvPr id="9226" name="AutoShape 15">
            <a:extLst>
              <a:ext uri="{FF2B5EF4-FFF2-40B4-BE49-F238E27FC236}">
                <a16:creationId xmlns:a16="http://schemas.microsoft.com/office/drawing/2014/main" id="{2BEFA18C-AADF-1B45-9613-5EFC9FBA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181350"/>
            <a:ext cx="533400" cy="228600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7" name="AutoShape 16">
            <a:extLst>
              <a:ext uri="{FF2B5EF4-FFF2-40B4-BE49-F238E27FC236}">
                <a16:creationId xmlns:a16="http://schemas.microsoft.com/office/drawing/2014/main" id="{0CD2CE86-9861-3747-953B-FFB8985D4C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05488" y="5181600"/>
            <a:ext cx="533400" cy="228600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33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8" name="Line 17">
            <a:extLst>
              <a:ext uri="{FF2B5EF4-FFF2-40B4-BE49-F238E27FC236}">
                <a16:creationId xmlns:a16="http://schemas.microsoft.com/office/drawing/2014/main" id="{F7CDE401-96D0-0D4F-93E9-DEED7B90F6A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61188" y="4081463"/>
            <a:ext cx="15875" cy="1498600"/>
          </a:xfrm>
          <a:prstGeom prst="line">
            <a:avLst/>
          </a:prstGeom>
          <a:noFill/>
          <a:ln w="203200">
            <a:solidFill>
              <a:srgbClr val="99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9" name="Line 19">
            <a:extLst>
              <a:ext uri="{FF2B5EF4-FFF2-40B4-BE49-F238E27FC236}">
                <a16:creationId xmlns:a16="http://schemas.microsoft.com/office/drawing/2014/main" id="{13E56CE3-827F-F441-BD8D-2BBAF595DBB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176838" y="3638551"/>
            <a:ext cx="15875" cy="1498600"/>
          </a:xfrm>
          <a:prstGeom prst="line">
            <a:avLst/>
          </a:prstGeom>
          <a:noFill/>
          <a:ln w="203200">
            <a:solidFill>
              <a:srgbClr val="99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30" name="Line 20">
            <a:extLst>
              <a:ext uri="{FF2B5EF4-FFF2-40B4-BE49-F238E27FC236}">
                <a16:creationId xmlns:a16="http://schemas.microsoft.com/office/drawing/2014/main" id="{C9C0E797-32B8-224C-9797-2BDFE3B5921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911976" y="2997201"/>
            <a:ext cx="15875" cy="1498600"/>
          </a:xfrm>
          <a:prstGeom prst="line">
            <a:avLst/>
          </a:prstGeom>
          <a:noFill/>
          <a:ln w="203200">
            <a:solidFill>
              <a:srgbClr val="9933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44C75-E7FC-294D-8C8E-868DF31D946E}"/>
              </a:ext>
            </a:extLst>
          </p:cNvPr>
          <p:cNvSpPr txBox="1"/>
          <p:nvPr/>
        </p:nvSpPr>
        <p:spPr>
          <a:xfrm>
            <a:off x="5160963" y="1702484"/>
            <a:ext cx="194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Processor </a:t>
            </a:r>
          </a:p>
          <a:p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15F22-99DD-3F48-88F1-1DDF72D5F0C9}"/>
              </a:ext>
            </a:extLst>
          </p:cNvPr>
          <p:cNvSpPr txBox="1"/>
          <p:nvPr/>
        </p:nvSpPr>
        <p:spPr>
          <a:xfrm>
            <a:off x="5181601" y="255407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Cache/SRAM 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7E85-2DD8-FE47-9365-D750B42B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F3F99-E1D0-0F42-B6FC-445874A302F8}"/>
              </a:ext>
            </a:extLst>
          </p:cNvPr>
          <p:cNvSpPr txBox="1"/>
          <p:nvPr/>
        </p:nvSpPr>
        <p:spPr>
          <a:xfrm>
            <a:off x="8745537" y="2895601"/>
            <a:ext cx="35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CBEC2-DD67-6F48-BAF5-348B316BF932}"/>
              </a:ext>
            </a:extLst>
          </p:cNvPr>
          <p:cNvSpPr txBox="1"/>
          <p:nvPr/>
        </p:nvSpPr>
        <p:spPr>
          <a:xfrm>
            <a:off x="8787812" y="47493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E8BAF-2708-9641-BA55-79C7A927A2BD}"/>
              </a:ext>
            </a:extLst>
          </p:cNvPr>
          <p:cNvSpPr txBox="1"/>
          <p:nvPr/>
        </p:nvSpPr>
        <p:spPr>
          <a:xfrm>
            <a:off x="2809266" y="4201428"/>
            <a:ext cx="1422184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keyboard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mouse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joystick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display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printer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speaker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60E20-43DD-4245-B330-F868AAF465EB}"/>
              </a:ext>
            </a:extLst>
          </p:cNvPr>
          <p:cNvSpPr txBox="1"/>
          <p:nvPr/>
        </p:nvSpPr>
        <p:spPr>
          <a:xfrm>
            <a:off x="8123851" y="345717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programs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E1202-FFDF-2E48-8713-E5DA6EA7A698}"/>
              </a:ext>
            </a:extLst>
          </p:cNvPr>
          <p:cNvSpPr txBox="1"/>
          <p:nvPr/>
        </p:nvSpPr>
        <p:spPr>
          <a:xfrm>
            <a:off x="8766042" y="53545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C0684-2866-EE47-A7C0-E5BD4FD0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EE18-D945-154C-99FD-D19BD999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7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465EF28-358F-4780-9B63-CE1ABFDA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smtClean="0"/>
              <a:t>Exponentiation </a:t>
            </a:r>
            <a:r>
              <a:rPr lang="en-US" altLang="en-US" dirty="0"/>
              <a:t>Operator and the Remainder Operator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C226AE6-CBD3-4DAA-800E-F22EBD11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 smtClean="0"/>
              <a:t>Exponentiation </a:t>
            </a:r>
            <a:r>
              <a:rPr lang="en-US" u="sng" dirty="0"/>
              <a:t>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</a:t>
            </a:r>
            <a:r>
              <a:rPr lang="en-US" dirty="0" smtClean="0">
                <a:latin typeface="+mj-lt"/>
                <a:cs typeface="Courier New" pitchFamily="49" charset="0"/>
              </a:rPr>
              <a:t>integer division </a:t>
            </a:r>
            <a:r>
              <a:rPr lang="en-US" dirty="0">
                <a:latin typeface="+mj-lt"/>
                <a:cs typeface="Courier New" pitchFamily="49" charset="0"/>
              </a:rPr>
              <a:t>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  <p:extLst>
      <p:ext uri="{BB962C8B-B14F-4D97-AF65-F5344CB8AC3E}">
        <p14:creationId xmlns:p14="http://schemas.microsoft.com/office/powerpoint/2010/main" val="20042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34F9-CF0A-5740-A903-7D149CED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5CCA48-35F0-3A46-83C5-5C1359C659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1600200"/>
          <a:ext cx="7848600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445">
                  <a:extLst>
                    <a:ext uri="{9D8B030D-6E8A-4147-A177-3AD203B41FA5}">
                      <a16:colId xmlns:a16="http://schemas.microsoft.com/office/drawing/2014/main" val="1630990871"/>
                    </a:ext>
                  </a:extLst>
                </a:gridCol>
                <a:gridCol w="6395155">
                  <a:extLst>
                    <a:ext uri="{9D8B030D-6E8A-4147-A177-3AD203B41FA5}">
                      <a16:colId xmlns:a16="http://schemas.microsoft.com/office/drawing/2014/main" val="3120891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9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Parentheses (grouping)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31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Exponentiation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61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Positive,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3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Multiplication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Division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Remainder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Floor division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0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-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Addition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effectLst/>
                          <a:latin typeface="Helvetica" pitchFamily="2" charset="0"/>
                        </a:rPr>
                        <a:t>Subtraction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4518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08B6-DB3D-D04F-92DC-AB7D49E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A14E-2CBF-E147-A74F-81728D2F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81E87-CAEB-1543-B996-224CEF80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is Right Associative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1" y="1686463"/>
            <a:ext cx="7153385" cy="42571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87612-D602-4529-AD4C-A18BD9F99C4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9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Calculate the result of these Python operations: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3200" dirty="0"/>
              <a:t>number = 3+5*4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3200" dirty="0"/>
              <a:t>number = 2+3*2/6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3200" dirty="0"/>
              <a:t>number = 1+4/2*4*3-10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3200" dirty="0"/>
              <a:t>number = 4*3**2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3200" dirty="0"/>
              <a:t>number =(7-9/3)*2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5F40-5423-8C4B-83D1-F27B83BF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F10F-DAB0-FB4B-9CBA-EAEEE5D5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3+5*4 		= 3 + (5*4)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		= 23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1BE8-412E-8343-9DDB-1B26B1E4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50F3-DC26-6B43-855C-2BFE7423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2+3*2/6 	= 2+(3*2)/6</a:t>
            </a:r>
          </a:p>
          <a:p>
            <a:pPr>
              <a:spcAft>
                <a:spcPts val="1800"/>
              </a:spcAft>
            </a:pPr>
            <a:r>
              <a:rPr lang="en-US" dirty="0"/>
              <a:t>		= 2+((3*2)/6)</a:t>
            </a:r>
          </a:p>
          <a:p>
            <a:pPr>
              <a:spcAft>
                <a:spcPts val="1800"/>
              </a:spcAft>
            </a:pPr>
            <a:r>
              <a:rPr lang="en-US" dirty="0"/>
              <a:t>		=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4B7B-EB9D-CC48-9D1B-5CD0B817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94BC-40FE-9D40-9F60-B96B2120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1+4/2*4*3-10	= 1+(4/2)*4*3-10</a:t>
            </a:r>
          </a:p>
          <a:p>
            <a:pPr>
              <a:spcAft>
                <a:spcPts val="1800"/>
              </a:spcAft>
            </a:pPr>
            <a:r>
              <a:rPr lang="en-US" dirty="0"/>
              <a:t>		= 1+((4/2)*4)*3-10</a:t>
            </a:r>
          </a:p>
          <a:p>
            <a:pPr>
              <a:spcAft>
                <a:spcPts val="1800"/>
              </a:spcAft>
            </a:pPr>
            <a:r>
              <a:rPr lang="en-US" dirty="0"/>
              <a:t>		= 1+(((4/2)*4)*3)-10</a:t>
            </a:r>
          </a:p>
          <a:p>
            <a:pPr>
              <a:spcAft>
                <a:spcPts val="1800"/>
              </a:spcAft>
            </a:pPr>
            <a:r>
              <a:rPr lang="en-US" dirty="0"/>
              <a:t>		= (1+(((4/2)*4)*3))-10</a:t>
            </a:r>
          </a:p>
          <a:p>
            <a:pPr>
              <a:spcAft>
                <a:spcPts val="1800"/>
              </a:spcAft>
            </a:pPr>
            <a:r>
              <a:rPr lang="en-US" dirty="0"/>
              <a:t>		= 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C666-8F35-994B-B3B1-1136D5FC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067E-1133-FF4D-A45C-78A9BA40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4*3**2		= 4*(3**2)</a:t>
            </a:r>
          </a:p>
          <a:p>
            <a:pPr>
              <a:spcAft>
                <a:spcPts val="1800"/>
              </a:spcAft>
            </a:pPr>
            <a:r>
              <a:rPr lang="en-US" dirty="0"/>
              <a:t>		= 36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E7F6-380E-7442-A6A2-570659CB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A29B-CA10-0447-B107-585C461D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616-84D2-1146-B84C-B60F9F8A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8F1-4052-FE43-B9F9-074F5F2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(7-9/3)*2	= (7-(9/3))*2</a:t>
            </a:r>
          </a:p>
          <a:p>
            <a:pPr>
              <a:spcAft>
                <a:spcPts val="1800"/>
              </a:spcAft>
            </a:pPr>
            <a:r>
              <a:rPr lang="en-US" dirty="0"/>
              <a:t>		=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904-542C-F749-8269-90F0F4E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DAE6-3FA4-874C-AADD-70A4D5D4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6A97-9EB7-D84B-9D68-21E446C7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7575-8162-1F4B-93B7-18D2E44C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378" y="2667000"/>
            <a:ext cx="8229600" cy="114300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3ADC-24C9-8D4F-B884-8475B235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67655-58AD-BA44-96F0-BF359C5F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Houngninou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B07D-ECCC-584D-9006-B4194912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19DAF2D3-B98F-7A40-A5C9-3598BD869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30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Storing data in memory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949C21AC-0100-5B4B-9427-C23328BD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33152"/>
            <a:ext cx="2590800" cy="49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har char="•"/>
              <a:tabLst>
                <a:tab pos="1371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tabLst>
                <a:tab pos="1371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 r3, [r8]	</a:t>
            </a: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5DA197D7-D610-E840-87E8-F1AAE3DE7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3202"/>
            <a:ext cx="21844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r8 content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D9A167E-6981-8F4A-9299-168E4819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4385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en-US" sz="2000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E592E8E-39FD-0649-9862-0D7363C8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43851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en-US" sz="2000"/>
          </a:p>
        </p:txBody>
      </p:sp>
      <p:sp>
        <p:nvSpPr>
          <p:cNvPr id="45062" name="TextBox 6">
            <a:extLst>
              <a:ext uri="{FF2B5EF4-FFF2-40B4-BE49-F238E27FC236}">
                <a16:creationId xmlns:a16="http://schemas.microsoft.com/office/drawing/2014/main" id="{93FC658F-9A72-3040-855A-6C27F249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767652"/>
            <a:ext cx="20281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" pitchFamily="2" charset="0"/>
              </a:rPr>
              <a:t>0x00008000</a:t>
            </a:r>
          </a:p>
        </p:txBody>
      </p:sp>
      <p:sp>
        <p:nvSpPr>
          <p:cNvPr id="45082" name="TextBox 27">
            <a:extLst>
              <a:ext uri="{FF2B5EF4-FFF2-40B4-BE49-F238E27FC236}">
                <a16:creationId xmlns:a16="http://schemas.microsoft.com/office/drawing/2014/main" id="{148E8FDF-F41D-B244-8B76-0B161894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584" y="1905001"/>
            <a:ext cx="28184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Memory after Store</a:t>
            </a:r>
          </a:p>
        </p:txBody>
      </p:sp>
      <p:sp>
        <p:nvSpPr>
          <p:cNvPr id="45083" name="TextBox 28">
            <a:extLst>
              <a:ext uri="{FF2B5EF4-FFF2-40B4-BE49-F238E27FC236}">
                <a16:creationId xmlns:a16="http://schemas.microsoft.com/office/drawing/2014/main" id="{7E368CC5-9353-3847-8387-4FB88747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2396052"/>
            <a:ext cx="83548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Data</a:t>
            </a:r>
          </a:p>
        </p:txBody>
      </p:sp>
      <p:sp>
        <p:nvSpPr>
          <p:cNvPr id="45084" name="TextBox 29">
            <a:extLst>
              <a:ext uri="{FF2B5EF4-FFF2-40B4-BE49-F238E27FC236}">
                <a16:creationId xmlns:a16="http://schemas.microsoft.com/office/drawing/2014/main" id="{457869CD-BCDE-E143-AAFB-D05E9F7E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96052"/>
            <a:ext cx="131478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Address</a:t>
            </a:r>
          </a:p>
        </p:txBody>
      </p:sp>
      <p:sp>
        <p:nvSpPr>
          <p:cNvPr id="45085" name="TextBox 30">
            <a:extLst>
              <a:ext uri="{FF2B5EF4-FFF2-40B4-BE49-F238E27FC236}">
                <a16:creationId xmlns:a16="http://schemas.microsoft.com/office/drawing/2014/main" id="{2CFBD714-56F2-464B-9D70-706D50F4B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485" y="1924525"/>
            <a:ext cx="163859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Helvetica" pitchFamily="2" charset="0"/>
              </a:rPr>
              <a:t>r3 content </a:t>
            </a:r>
          </a:p>
        </p:txBody>
      </p:sp>
      <p:sp>
        <p:nvSpPr>
          <p:cNvPr id="45086" name="Rectangle 31">
            <a:extLst>
              <a:ext uri="{FF2B5EF4-FFF2-40B4-BE49-F238E27FC236}">
                <a16:creationId xmlns:a16="http://schemas.microsoft.com/office/drawing/2014/main" id="{7F60704D-8FF7-BC4C-8A3A-E54355B0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2251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en-US" sz="2000"/>
          </a:p>
        </p:txBody>
      </p:sp>
      <p:sp>
        <p:nvSpPr>
          <p:cNvPr id="45087" name="Rectangle 32">
            <a:extLst>
              <a:ext uri="{FF2B5EF4-FFF2-40B4-BE49-F238E27FC236}">
                <a16:creationId xmlns:a16="http://schemas.microsoft.com/office/drawing/2014/main" id="{37D23A51-6C3E-2448-B920-9082F2DC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72251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4163" indent="-284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en-US" sz="2000"/>
          </a:p>
        </p:txBody>
      </p:sp>
      <p:sp>
        <p:nvSpPr>
          <p:cNvPr id="45088" name="TextBox 33">
            <a:extLst>
              <a:ext uri="{FF2B5EF4-FFF2-40B4-BE49-F238E27FC236}">
                <a16:creationId xmlns:a16="http://schemas.microsoft.com/office/drawing/2014/main" id="{2DA484D8-9B99-344C-A91F-DC8456CC1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396052"/>
            <a:ext cx="20281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en-US" sz="2400" dirty="0">
                <a:latin typeface="Courier" pitchFamily="2" charset="0"/>
              </a:rPr>
              <a:t>0xE011CFD0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83566-2462-344A-BADE-9B3017DC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377779-22AC-4247-BE7A-56624EB17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2853251"/>
          <a:ext cx="2438400" cy="3346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032670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44051129"/>
                    </a:ext>
                  </a:extLst>
                </a:gridCol>
              </a:tblGrid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pitchFamily="2" charset="0"/>
                        </a:rPr>
                        <a:t>0xD0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587446"/>
                  </a:ext>
                </a:extLst>
              </a:tr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ourier" pitchFamily="2" charset="0"/>
                        </a:rPr>
                        <a:t>0xCF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00510"/>
                  </a:ext>
                </a:extLst>
              </a:tr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ourier" pitchFamily="2" charset="0"/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401424"/>
                  </a:ext>
                </a:extLst>
              </a:tr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ourier" pitchFamily="2" charset="0"/>
                        </a:rPr>
                        <a:t>0xE0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361429"/>
                  </a:ext>
                </a:extLst>
              </a:tr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latin typeface="Courier" pitchFamily="2" charset="0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63620"/>
                  </a:ext>
                </a:extLst>
              </a:tr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pitchFamily="2" charset="0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32806"/>
                  </a:ext>
                </a:extLst>
              </a:tr>
              <a:tr h="388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0x8006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 pitchFamily="2" charset="0"/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479258"/>
                  </a:ext>
                </a:extLst>
              </a:tr>
            </a:tbl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618C0A8B-8615-A64E-B165-66217326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134" y="1333152"/>
            <a:ext cx="5333666" cy="49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har char="•"/>
              <a:tabLst>
                <a:tab pos="1371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tabLst>
                <a:tab pos="1371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71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;Store r3 to the address r8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90451-377A-404B-BB70-2E7BB4EC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E45EF-E9CD-5949-9078-BE912422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/>
      <p:bldP spid="45061" grpId="0" animBg="1"/>
      <p:bldP spid="45062" grpId="0"/>
      <p:bldP spid="45082" grpId="0"/>
      <p:bldP spid="45083" grpId="0"/>
      <p:bldP spid="45084" grpId="0"/>
      <p:bldP spid="45085" grpId="0"/>
      <p:bldP spid="45086" grpId="0"/>
      <p:bldP spid="45087" grpId="0" animBg="1"/>
      <p:bldP spid="450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ACDD-18BE-0E4D-AE26-340DA842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/>
              <a:t>is a variable?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D923-6A9D-D24F-95BE-DAFC6D5A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 variable is a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 for a storage location.</a:t>
            </a:r>
          </a:p>
          <a:p>
            <a:pPr>
              <a:spcAft>
                <a:spcPts val="1200"/>
              </a:spcAft>
            </a:pPr>
            <a:r>
              <a:rPr lang="en-US" dirty="0"/>
              <a:t>A variable </a:t>
            </a:r>
            <a:r>
              <a:rPr lang="en-US" dirty="0">
                <a:solidFill>
                  <a:srgbClr val="00B050"/>
                </a:solidFill>
              </a:rPr>
              <a:t>stores</a:t>
            </a:r>
            <a:r>
              <a:rPr lang="en-US" dirty="0"/>
              <a:t> information to be </a:t>
            </a:r>
            <a:r>
              <a:rPr lang="en-US" dirty="0">
                <a:solidFill>
                  <a:srgbClr val="00B050"/>
                </a:solidFill>
              </a:rPr>
              <a:t>referenced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manipulated</a:t>
            </a:r>
            <a:r>
              <a:rPr lang="en-US" dirty="0"/>
              <a:t> in a computer program. </a:t>
            </a:r>
          </a:p>
          <a:p>
            <a:pPr>
              <a:spcAft>
                <a:spcPts val="1200"/>
              </a:spcAft>
            </a:pPr>
            <a:r>
              <a:rPr lang="en-US" dirty="0"/>
              <a:t>A variable </a:t>
            </a:r>
            <a:r>
              <a:rPr lang="en-US" dirty="0">
                <a:solidFill>
                  <a:srgbClr val="00B050"/>
                </a:solidFill>
              </a:rPr>
              <a:t>holds a value</a:t>
            </a:r>
            <a:r>
              <a:rPr lang="en-US" dirty="0"/>
              <a:t>. The value can be a number, characters, or another type of data.</a:t>
            </a:r>
          </a:p>
          <a:p>
            <a:pPr>
              <a:spcAft>
                <a:spcPts val="1200"/>
              </a:spcAft>
            </a:pPr>
            <a:r>
              <a:rPr lang="en-US" dirty="0"/>
              <a:t>A variable can vary by changing what pieces of information it holds.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253E-71ED-894C-86F2-1C8B0ECA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2D5D-897F-0849-8F05-54C5128B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EEBA-9090-264D-BB46-0C8C7985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F2C-214C-AB47-9771-7A279BE2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memory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806CB-57CE-3446-A67C-2D75B5B70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6600" y="2286001"/>
            <a:ext cx="5713080" cy="33059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09B9-1C53-3240-8F82-6135F02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1283D-457A-DE41-9FAB-5F7AC833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E2F2E-3650-8C46-922B-2C2BF6AF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9C31-597A-D143-9265-D90E3FFA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D594-6CB4-6A4C-9968-14B59ABF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1st character must be a </a:t>
            </a:r>
            <a:r>
              <a:rPr lang="en-US" dirty="0">
                <a:solidFill>
                  <a:srgbClr val="00B050"/>
                </a:solidFill>
              </a:rPr>
              <a:t>letter </a:t>
            </a:r>
            <a:r>
              <a:rPr lang="en-US" dirty="0"/>
              <a:t>or an</a:t>
            </a:r>
            <a:r>
              <a:rPr lang="en-US" dirty="0">
                <a:solidFill>
                  <a:srgbClr val="00B050"/>
                </a:solidFill>
              </a:rPr>
              <a:t> underscore</a:t>
            </a:r>
            <a:r>
              <a:rPr lang="en-US" dirty="0"/>
              <a:t>. Additional characters can be alphanumeric or underscore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 variable can begin with a number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 symbols other than alphanumeric or underscores are ever allowed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 variable can be the same as keywords, which form the foundation of the language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Variables are case-sensitive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595C-6B3E-A542-AB53-B4ACE513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441A-2EA3-F540-951B-74CE4755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88A5-7F98-4C45-95BB-F4FAEB46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F60-600C-7446-970C-DF7174BB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5A10-C8E0-8948-8E55-3BEB4073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</a:t>
            </a:r>
            <a:r>
              <a:rPr lang="en-US" sz="2800" dirty="0" smtClean="0"/>
              <a:t>reserved key words </a:t>
            </a:r>
            <a:r>
              <a:rPr lang="en-US" sz="2800" dirty="0"/>
              <a:t>cannot be used to name variables.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D763-70F3-F745-95DF-F0404C11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E81675-105C-ED44-9832-B718C62CAB39}"/>
              </a:ext>
            </a:extLst>
          </p:cNvPr>
          <p:cNvGraphicFramePr>
            <a:graphicFrameLocks noGrp="1"/>
          </p:cNvGraphicFramePr>
          <p:nvPr/>
        </p:nvGraphicFramePr>
        <p:xfrm>
          <a:off x="2137350" y="2209801"/>
          <a:ext cx="7006650" cy="3613785"/>
        </p:xfrm>
        <a:graphic>
          <a:graphicData uri="http://schemas.openxmlformats.org/drawingml/2006/table">
            <a:tbl>
              <a:tblPr/>
              <a:tblGrid>
                <a:gridCol w="1401330">
                  <a:extLst>
                    <a:ext uri="{9D8B030D-6E8A-4147-A177-3AD203B41FA5}">
                      <a16:colId xmlns:a16="http://schemas.microsoft.com/office/drawing/2014/main" val="42711444"/>
                    </a:ext>
                  </a:extLst>
                </a:gridCol>
                <a:gridCol w="1401330">
                  <a:extLst>
                    <a:ext uri="{9D8B030D-6E8A-4147-A177-3AD203B41FA5}">
                      <a16:colId xmlns:a16="http://schemas.microsoft.com/office/drawing/2014/main" val="718715768"/>
                    </a:ext>
                  </a:extLst>
                </a:gridCol>
                <a:gridCol w="1401330">
                  <a:extLst>
                    <a:ext uri="{9D8B030D-6E8A-4147-A177-3AD203B41FA5}">
                      <a16:colId xmlns:a16="http://schemas.microsoft.com/office/drawing/2014/main" val="614037209"/>
                    </a:ext>
                  </a:extLst>
                </a:gridCol>
                <a:gridCol w="1401330">
                  <a:extLst>
                    <a:ext uri="{9D8B030D-6E8A-4147-A177-3AD203B41FA5}">
                      <a16:colId xmlns:a16="http://schemas.microsoft.com/office/drawing/2014/main" val="1219540315"/>
                    </a:ext>
                  </a:extLst>
                </a:gridCol>
                <a:gridCol w="1401330">
                  <a:extLst>
                    <a:ext uri="{9D8B030D-6E8A-4147-A177-3AD203B41FA5}">
                      <a16:colId xmlns:a16="http://schemas.microsoft.com/office/drawing/2014/main" val="2428499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Helvetica" pitchFamily="2" charset="0"/>
                        </a:rPr>
                        <a:t>False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Helvetica" pitchFamily="2" charset="0"/>
                        </a:rPr>
                        <a:t>finally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is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return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300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None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continue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Helvetica" pitchFamily="2" charset="0"/>
                        </a:rPr>
                        <a:t>for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lambda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try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9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def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Helvetica" pitchFamily="2" charset="0"/>
                        </a:rPr>
                        <a:t>from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nonlocal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while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78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del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global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with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02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as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elif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if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yield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4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assert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else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import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pass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 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break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except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in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Helvetica" pitchFamily="2" charset="0"/>
                        </a:rPr>
                        <a:t>raise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Helvetica" pitchFamily="2" charset="0"/>
                        </a:rPr>
                        <a:t> 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967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97EA-92C0-7647-93D5-4CAF36F6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EB8D-6621-B541-B23B-6B92637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301B-F1B2-5E48-BAE7-747C10DB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4B8A-7C99-5948-B35C-5FBED2A5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5156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 assignment associates a </a:t>
            </a:r>
            <a:r>
              <a:rPr lang="en-US" dirty="0">
                <a:solidFill>
                  <a:srgbClr val="00B050"/>
                </a:solidFill>
              </a:rPr>
              <a:t>variable </a:t>
            </a:r>
            <a:r>
              <a:rPr lang="en-US" dirty="0"/>
              <a:t>on the left of the </a:t>
            </a:r>
            <a:r>
              <a:rPr lang="en-US" dirty="0">
                <a:solidFill>
                  <a:srgbClr val="00B050"/>
                </a:solidFill>
              </a:rPr>
              <a:t>equal sign </a:t>
            </a:r>
            <a:r>
              <a:rPr lang="en-US" dirty="0"/>
              <a:t>to the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/>
              <a:t> of an expression </a:t>
            </a:r>
            <a:r>
              <a:rPr lang="en-US" dirty="0">
                <a:solidFill>
                  <a:srgbClr val="00B050"/>
                </a:solidFill>
              </a:rPr>
              <a:t>from the right </a:t>
            </a:r>
            <a:r>
              <a:rPr lang="en-US" dirty="0"/>
              <a:t>of the equal sign.</a:t>
            </a:r>
          </a:p>
          <a:p>
            <a:pPr marL="750888" lvl="1" indent="-3508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900" dirty="0"/>
              <a:t>The </a:t>
            </a:r>
            <a:r>
              <a:rPr lang="en-US" sz="2900" dirty="0">
                <a:solidFill>
                  <a:srgbClr val="00B050"/>
                </a:solidFill>
              </a:rPr>
              <a:t>right </a:t>
            </a:r>
            <a:r>
              <a:rPr lang="en-US" sz="2900" dirty="0"/>
              <a:t>of the expression is evaluated first. </a:t>
            </a:r>
          </a:p>
          <a:p>
            <a:pPr marL="750888" lvl="1" indent="-350838">
              <a:spcBef>
                <a:spcPts val="600"/>
              </a:spcBef>
              <a:spcAft>
                <a:spcPts val="3400"/>
              </a:spcAft>
              <a:buFont typeface="+mj-lt"/>
              <a:buAutoNum type="arabicPeriod"/>
            </a:pPr>
            <a:r>
              <a:rPr lang="en-US" sz="2900" dirty="0"/>
              <a:t>The value from the </a:t>
            </a:r>
            <a:r>
              <a:rPr lang="en-US" sz="2900" dirty="0">
                <a:solidFill>
                  <a:srgbClr val="00B050"/>
                </a:solidFill>
              </a:rPr>
              <a:t>right</a:t>
            </a:r>
            <a:r>
              <a:rPr lang="en-US" sz="2900" dirty="0"/>
              <a:t> is assigned to the variable on the </a:t>
            </a:r>
            <a:r>
              <a:rPr lang="en-US" sz="2900" dirty="0">
                <a:solidFill>
                  <a:srgbClr val="00B050"/>
                </a:solidFill>
              </a:rPr>
              <a:t>left</a:t>
            </a:r>
            <a:r>
              <a:rPr lang="en-US" sz="2900" dirty="0"/>
              <a:t>.</a:t>
            </a:r>
            <a:r>
              <a:rPr lang="en-US" dirty="0"/>
              <a:t> </a:t>
            </a:r>
          </a:p>
          <a:p>
            <a:pPr>
              <a:spcBef>
                <a:spcPts val="600"/>
              </a:spcBef>
              <a:spcAft>
                <a:spcPts val="4200"/>
              </a:spcAft>
            </a:pPr>
            <a:r>
              <a:rPr lang="en-US" dirty="0"/>
              <a:t>Once a variable is assigned a value, the variable can be used in place of that value.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F78F-3820-794D-9305-8F77E16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49D4-8837-4247-98C0-79A1BB6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DB04-3A5E-B14B-BDB0-45D32673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44D-6AAA-0849-B389-5CD970DF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AE98-EFC0-594D-B5D6-4DC8E630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age =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E4F-6B1B-B145-8DE1-636AB7A7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EE84D-83C8-C94A-A1E1-7A35B7AE77F0}"/>
              </a:ext>
            </a:extLst>
          </p:cNvPr>
          <p:cNvSpPr txBox="1"/>
          <p:nvPr/>
        </p:nvSpPr>
        <p:spPr>
          <a:xfrm>
            <a:off x="2230939" y="2282587"/>
            <a:ext cx="182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Variable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1297-0B73-5348-8C01-342C28D53995}"/>
              </a:ext>
            </a:extLst>
          </p:cNvPr>
          <p:cNvSpPr txBox="1"/>
          <p:nvPr/>
        </p:nvSpPr>
        <p:spPr>
          <a:xfrm>
            <a:off x="5025222" y="5059362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Assignment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5B42A-F862-754C-B59F-7A4DB36B3BB4}"/>
              </a:ext>
            </a:extLst>
          </p:cNvPr>
          <p:cNvSpPr txBox="1"/>
          <p:nvPr/>
        </p:nvSpPr>
        <p:spPr>
          <a:xfrm>
            <a:off x="8610601" y="2285609"/>
            <a:ext cx="83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</a:rPr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8AF8E-733B-5048-A2E4-6F2B4EBBAC7A}"/>
              </a:ext>
            </a:extLst>
          </p:cNvPr>
          <p:cNvCxnSpPr>
            <a:cxnSpLocks/>
          </p:cNvCxnSpPr>
          <p:nvPr/>
        </p:nvCxnSpPr>
        <p:spPr>
          <a:xfrm>
            <a:off x="4038600" y="2834482"/>
            <a:ext cx="762000" cy="82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0552-45CF-5943-A955-D8B7103637C0}"/>
              </a:ext>
            </a:extLst>
          </p:cNvPr>
          <p:cNvCxnSpPr>
            <a:cxnSpLocks/>
          </p:cNvCxnSpPr>
          <p:nvPr/>
        </p:nvCxnSpPr>
        <p:spPr>
          <a:xfrm flipH="1">
            <a:off x="7557528" y="2834482"/>
            <a:ext cx="824472" cy="823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BDE0D-51A0-6A4C-9C6B-2C0D1AC0BE7E}"/>
              </a:ext>
            </a:extLst>
          </p:cNvPr>
          <p:cNvCxnSpPr>
            <a:cxnSpLocks/>
          </p:cNvCxnSpPr>
          <p:nvPr/>
        </p:nvCxnSpPr>
        <p:spPr>
          <a:xfrm flipV="1">
            <a:off x="6248400" y="4267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82F7-F821-5044-94E3-48C60C0A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E7B8-A31A-7C4F-BA1F-118241D7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Office PowerPoint</Application>
  <PresentationFormat>Widescreen</PresentationFormat>
  <Paragraphs>362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宋体</vt:lpstr>
      <vt:lpstr>Arial</vt:lpstr>
      <vt:lpstr>Calibri</vt:lpstr>
      <vt:lpstr>Consolas</vt:lpstr>
      <vt:lpstr>Courier</vt:lpstr>
      <vt:lpstr>Courier New</vt:lpstr>
      <vt:lpstr>Helvetica</vt:lpstr>
      <vt:lpstr>Times New Roman</vt:lpstr>
      <vt:lpstr>Verdana</vt:lpstr>
      <vt:lpstr>Office Theme</vt:lpstr>
      <vt:lpstr>Storing Data in a Program</vt:lpstr>
      <vt:lpstr>Basic Processor-Based System </vt:lpstr>
      <vt:lpstr>Storing data in memory</vt:lpstr>
      <vt:lpstr>What is a variable?</vt:lpstr>
      <vt:lpstr>Variables: memory</vt:lpstr>
      <vt:lpstr>Variables: rules</vt:lpstr>
      <vt:lpstr>Variables: rules</vt:lpstr>
      <vt:lpstr>Variables: assignment</vt:lpstr>
      <vt:lpstr>Variables: assignment</vt:lpstr>
      <vt:lpstr>Variables: assignment</vt:lpstr>
      <vt:lpstr>Variables: assignment</vt:lpstr>
      <vt:lpstr>Variables: assignment</vt:lpstr>
      <vt:lpstr>What are data types?</vt:lpstr>
      <vt:lpstr>Variables: data types</vt:lpstr>
      <vt:lpstr>Variable Reassignment</vt:lpstr>
      <vt:lpstr>Numeric Data Types, Literals, and the str Data Type</vt:lpstr>
      <vt:lpstr>Strings and String Literals</vt:lpstr>
      <vt:lpstr>Reassigning a Variable to a Different Type</vt:lpstr>
      <vt:lpstr>Basic operators</vt:lpstr>
      <vt:lpstr>The Exponentiation Operator and the Remainder Operator</vt:lpstr>
      <vt:lpstr>Operators precedence</vt:lpstr>
      <vt:lpstr>Exponentiation is Right Associative</vt:lpstr>
      <vt:lpstr>Examples</vt:lpstr>
      <vt:lpstr>Examples</vt:lpstr>
      <vt:lpstr>Examples</vt:lpstr>
      <vt:lpstr>Examples</vt:lpstr>
      <vt:lpstr>Examples</vt:lpstr>
      <vt:lpstr>Examples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2021-01-19T03:15:52Z</dcterms:created>
  <dcterms:modified xsi:type="dcterms:W3CDTF">2021-01-28T17:38:03Z</dcterms:modified>
</cp:coreProperties>
</file>