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9" r:id="rId3"/>
    <p:sldId id="290" r:id="rId4"/>
    <p:sldId id="260" r:id="rId5"/>
    <p:sldId id="291" r:id="rId6"/>
    <p:sldId id="261" r:id="rId7"/>
    <p:sldId id="262" r:id="rId8"/>
    <p:sldId id="263" r:id="rId9"/>
    <p:sldId id="292" r:id="rId10"/>
    <p:sldId id="293" r:id="rId11"/>
    <p:sldId id="294" r:id="rId12"/>
    <p:sldId id="295" r:id="rId13"/>
    <p:sldId id="296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7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088" autoAdjust="0"/>
  </p:normalViewPr>
  <p:slideViewPr>
    <p:cSldViewPr>
      <p:cViewPr varScale="1">
        <p:scale>
          <a:sx n="72" d="100"/>
          <a:sy n="72" d="100"/>
        </p:scale>
        <p:origin x="7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7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2A57DA2-3A82-4C13-976D-CFC9F93BB3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277" tIns="48139" rIns="96277" bIns="48139" numCol="1" anchor="t" anchorCtr="0" compatLnSpc="1">
            <a:prstTxWarp prst="textNoShape">
              <a:avLst/>
            </a:prstTxWarp>
          </a:bodyPr>
          <a:lstStyle>
            <a:lvl1pPr defTabSz="962025" eaLnBrk="1" hangingPunct="1"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4148945-0F38-48E0-991C-FAFDAAF1BD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277" tIns="48139" rIns="96277" bIns="48139" numCol="1" anchor="t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8F2EF0A-CDA2-4892-99B6-F398261121DA}" type="datetimeFigureOut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27AD5E72-3609-4191-880F-50C25221F65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277" tIns="48139" rIns="96277" bIns="48139" numCol="1" anchor="b" anchorCtr="0" compatLnSpc="1">
            <a:prstTxWarp prst="textNoShape">
              <a:avLst/>
            </a:prstTxWarp>
          </a:bodyPr>
          <a:lstStyle>
            <a:lvl1pPr defTabSz="962025" eaLnBrk="1" hangingPunct="1"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84831761-0013-4C2A-A7F1-F187552E07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277" tIns="48139" rIns="96277" bIns="48139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FE183D0-41C4-4BFE-AEA1-41FDCB589D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78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5E2C518-5F28-4A03-A6BA-1B954B89B1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31D77DF-3128-4536-A90C-A6A40DF306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7A4B66B-2A32-48B1-B251-9FFE63B51D17}" type="datetimeFigureOut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0074C7B0-3571-47C1-879F-BAC39E1F24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04AC6006-9C8C-4B97-80CB-1C735A2166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FF15B029-4C38-4F80-9348-655EDB129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AF53B1C-8410-49E4-B454-FED4721CF9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8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8262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1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7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6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dirty="0">
                <a:solidFill>
                  <a:srgbClr val="00B050"/>
                </a:solidFill>
              </a:rPr>
              <a:t>int (signed integers)</a:t>
            </a:r>
            <a:r>
              <a:rPr lang="en-US" dirty="0"/>
              <a:t>: Positive or negative whole numbers with no decimal point. </a:t>
            </a:r>
            <a:r>
              <a:rPr lang="en-US" dirty="0" err="1"/>
              <a:t>e.g</a:t>
            </a:r>
            <a:r>
              <a:rPr lang="en-US" dirty="0"/>
              <a:t>: 110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dirty="0">
                <a:solidFill>
                  <a:srgbClr val="00B050"/>
                </a:solidFill>
              </a:rPr>
              <a:t>long (long integers)</a:t>
            </a:r>
            <a:r>
              <a:rPr lang="en-US" dirty="0"/>
              <a:t>: Integers of infinite size, written like integers and followed by an uppercase or lowercase L. </a:t>
            </a:r>
            <a:r>
              <a:rPr lang="en-US" dirty="0" err="1"/>
              <a:t>e.g</a:t>
            </a:r>
            <a:r>
              <a:rPr lang="en-US" dirty="0"/>
              <a:t>: 110L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Helvetica Regular" pitchFamily="2" charset="0"/>
                <a:ea typeface="+mn-ea"/>
                <a:cs typeface="+mn-cs"/>
              </a:rPr>
              <a:t>Integers in Python 3 are of unlimited size. Python 2 has two integer types - int and long. There is no '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Helvetica Regular" pitchFamily="2" charset="0"/>
                <a:ea typeface="+mn-ea"/>
                <a:cs typeface="+mn-cs"/>
              </a:rPr>
              <a:t>long integer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Helvetica Regular" pitchFamily="2" charset="0"/>
                <a:ea typeface="+mn-ea"/>
                <a:cs typeface="+mn-cs"/>
              </a:rPr>
              <a:t>' in Python 3 anymore.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91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02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07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7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85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Monday 28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16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7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4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10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80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51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85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72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9D38FFA3-0D03-E445-A700-E57BDCA545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FBB55562-8A3E-604A-AF75-2CEF5C96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F7C31C38-B523-864A-978F-6E7D41989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D0C20B-9ED3-2949-9F87-E2650E93028A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8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7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0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09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www.mathsisfun.com</a:t>
            </a:r>
            <a:r>
              <a:rPr lang="en-US" dirty="0"/>
              <a:t>/sets/number-</a:t>
            </a:r>
            <a:r>
              <a:rPr lang="en-US" dirty="0" err="1"/>
              <a:t>types.html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5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4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0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DCE07-BF10-4291-97F8-DC377167ED44}" type="datetime1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69D6-56EA-46F8-994B-72B76376AF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86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27B7B-3B88-45DB-84CA-77B7DFD08BC0}" type="datetime1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0CD0A-2CB3-4219-9429-4391D45650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67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BF78E-3C04-4074-81C4-6A38DF924B27}" type="datetime1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9082-AD0F-4031-9A15-4608CC38B6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4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62905-2489-49A0-98D7-C59E1ECB7D81}" type="datetime1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87612-D602-4529-AD4C-A18BD9F99C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1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F0FCD-C8AC-4B06-BAF8-E32C44E5E1B5}" type="datetime1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26D4E-BA9E-4361-8F6A-FB9C438A35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11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3022A-FC75-4B5C-8A3A-30887ADC97BD}" type="datetime1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CA090-8712-487C-B461-360E935A06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59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D98F2-3E33-455D-9681-7CCACFB26264}" type="datetime1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C3EF4-F6E6-4C37-A5D8-2254527F29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36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A2A68-BF3E-44D3-9990-32122FAD65BB}" type="datetime1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67C4A-4969-4104-874C-F278393EB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81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88D08-F571-4731-A25B-37E4C923DC83}" type="datetime1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0AE3-33BA-4922-9032-EBAE3665B6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23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C70F1-F151-4DB7-8B25-67C67F5337B9}" type="datetime1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0CF4B-7773-4F4E-94E4-3E5860E3DB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47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3A8C1-A52D-49F8-9881-8B809C0CB763}" type="datetime1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475B5-A86B-4742-9D6D-63579F183F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61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tx2">
                <a:lumMod val="20000"/>
                <a:lumOff val="80000"/>
              </a:schemeClr>
            </a:gs>
            <a:gs pos="0">
              <a:schemeClr val="tx2">
                <a:lumMod val="20000"/>
                <a:lumOff val="80000"/>
              </a:schemeClr>
            </a:gs>
            <a:gs pos="74000">
              <a:schemeClr val="tx2">
                <a:lumMod val="20000"/>
                <a:lumOff val="80000"/>
              </a:schemeClr>
            </a:gs>
            <a:gs pos="83000">
              <a:schemeClr val="tx2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95F8B3DE-7E85-47B9-B725-1B9ABCA9D5CB}" type="datetime1">
              <a:rPr lang="zh-CN" altLang="en-US"/>
              <a:pPr>
                <a:defRPr/>
              </a:pPr>
              <a:t>2021/2/1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055914-BFAC-4B3C-B904-A7A1F0CC29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C5E10-5C29-4623-9C10-7E0CD197C761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5400" dirty="0" smtClean="0"/>
              <a:t>Python Basics</a:t>
            </a:r>
            <a:br>
              <a:rPr lang="en-US" altLang="zh-CN" sz="5400" dirty="0" smtClean="0"/>
            </a:br>
            <a:r>
              <a:rPr lang="en-US" altLang="zh-CN" sz="5400" dirty="0" smtClean="0"/>
              <a:t>Input &amp; Output</a:t>
            </a:r>
          </a:p>
        </p:txBody>
      </p:sp>
      <p:sp>
        <p:nvSpPr>
          <p:cNvPr id="410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 altLang="zh-CN" sz="4000" dirty="0" smtClean="0">
                <a:solidFill>
                  <a:srgbClr val="898989"/>
                </a:solidFill>
              </a:rPr>
              <a:t>Dr. Tim McGuire</a:t>
            </a: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sz="2000" dirty="0" smtClean="0">
                <a:solidFill>
                  <a:srgbClr val="898989"/>
                </a:solidFill>
              </a:rPr>
              <a:t>Grateful acknowledgement to </a:t>
            </a:r>
            <a:r>
              <a:rPr lang="en-US" sz="2000" dirty="0"/>
              <a:t>David </a:t>
            </a:r>
            <a:r>
              <a:rPr lang="en-US" sz="2000" dirty="0" err="1"/>
              <a:t>Kebo</a:t>
            </a:r>
            <a:r>
              <a:rPr lang="en-US" sz="2000" dirty="0"/>
              <a:t> </a:t>
            </a:r>
            <a:r>
              <a:rPr lang="en-US" sz="2000" dirty="0" err="1" smtClean="0"/>
              <a:t>Houngninou</a:t>
            </a:r>
            <a:r>
              <a:rPr lang="en-US" sz="2000" dirty="0" smtClean="0"/>
              <a:t> </a:t>
            </a:r>
            <a:r>
              <a:rPr lang="en-CA" altLang="zh-CN" sz="2000" dirty="0" smtClean="0">
                <a:solidFill>
                  <a:srgbClr val="898989"/>
                </a:solidFill>
              </a:rPr>
              <a:t>for some of the material contained in these slides</a:t>
            </a:r>
            <a:endParaRPr lang="en-US" altLang="zh-CN" sz="2000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D406154-63EC-4FAA-AD08-AB266B2B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Placeholders can also be expressions that are evaluated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A33C5D6E-DE39-4BC6-927D-05BDD41C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819401"/>
            <a:ext cx="685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f'The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value is {10 + 2}.')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The value is 12.</a:t>
            </a:r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A1EB58A9-5144-4B64-96E5-20F07689E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241800"/>
            <a:ext cx="716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f'The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value is {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+ 2}.')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The value is 12.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8CD45-349E-423F-BAE6-397F051D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5372"/>
            <a:ext cx="106680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(</a:t>
            </a:r>
            <a:r>
              <a:rPr lang="en-US" altLang="en-US" sz="2000" dirty="0"/>
              <a:t>2 of </a:t>
            </a:r>
            <a:r>
              <a:rPr lang="en-US" altLang="en-US" sz="2000" dirty="0" smtClean="0"/>
              <a:t>3)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96846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C4774B9-9E6C-45C7-8027-D41BE23D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Format specifiers can be used with placeholders</a:t>
            </a:r>
          </a:p>
          <a:p>
            <a:pPr marL="0" indent="0" eaLnBrk="1" hangingPunct="1">
              <a:buNone/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.2f</a:t>
            </a:r>
            <a:r>
              <a:rPr lang="en-US" altLang="en-US" b="1" dirty="0"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means:</a:t>
            </a:r>
          </a:p>
          <a:p>
            <a:pPr lvl="1"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round the value to 2 decimal places</a:t>
            </a:r>
          </a:p>
          <a:p>
            <a:pPr lvl="1"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display the value as a floating-point number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38916" name="TextBox 3">
            <a:extLst>
              <a:ext uri="{FF2B5EF4-FFF2-40B4-BE49-F238E27FC236}">
                <a16:creationId xmlns:a16="http://schemas.microsoft.com/office/drawing/2014/main" id="{D0A430C4-91C9-40ED-BCCE-16D53BDE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38400"/>
            <a:ext cx="685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123.456789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print(f'{num:.2f}')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123.46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8C3E61-A728-4622-905E-440634DC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5372"/>
            <a:ext cx="105156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(</a:t>
            </a:r>
            <a:r>
              <a:rPr lang="en-US" altLang="en-US" sz="2000" dirty="0"/>
              <a:t>3 of 3</a:t>
            </a:r>
            <a:r>
              <a:rPr lang="en-US" altLang="en-US" sz="2000" dirty="0" smtClean="0"/>
              <a:t>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9612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the </a:t>
            </a:r>
            <a:r>
              <a:rPr lang="en-US" dirty="0" smtClean="0">
                <a:latin typeface="Consolas" panose="020B0609020204030204" pitchFamily="49" charset="0"/>
              </a:rPr>
              <a:t>print</a:t>
            </a:r>
            <a:r>
              <a:rPr lang="en-US" dirty="0" smtClean="0"/>
              <a:t>() statement puts a newline at the end of the output, so that subsequent output will begin at the start of the next line.</a:t>
            </a:r>
          </a:p>
          <a:p>
            <a:r>
              <a:rPr lang="en-US" dirty="0" smtClean="0"/>
              <a:t>This behavior can be changed using </a:t>
            </a:r>
            <a:r>
              <a:rPr lang="en-US" dirty="0" smtClean="0">
                <a:latin typeface="Consolas" panose="020B0609020204030204" pitchFamily="49" charset="0"/>
              </a:rPr>
              <a:t>end=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print(‘this is’, end=‘ ‘)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print(‘all on one line’)</a:t>
            </a:r>
          </a:p>
          <a:p>
            <a:pPr marL="0" indent="0">
              <a:buNone/>
            </a:pPr>
            <a:r>
              <a:rPr lang="en-US" dirty="0" smtClean="0"/>
              <a:t>   Will print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all on one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87612-D602-4529-AD4C-A18BD9F99C4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3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B40E18F-CDE4-417A-A8C7-AD7BC9081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Input from the Keyboard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DDB46C0-537B-4EFE-9A1E-36AB0057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Most programs need to read input from the user</a:t>
            </a:r>
          </a:p>
          <a:p>
            <a:pPr eaLnBrk="1" hangingPunct="1">
              <a:defRPr/>
            </a:pPr>
            <a:r>
              <a:rPr lang="en-US" sz="4000" dirty="0"/>
              <a:t>Built-in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4000" dirty="0"/>
              <a:t> function reads input from </a:t>
            </a:r>
            <a:r>
              <a:rPr lang="en-US" sz="4000" dirty="0" smtClean="0"/>
              <a:t>keyboard (the standard input device)</a:t>
            </a:r>
            <a:endParaRPr lang="en-US" sz="4000" dirty="0"/>
          </a:p>
          <a:p>
            <a:pPr lvl="1" eaLnBrk="1" hangingPunct="1">
              <a:defRPr/>
            </a:pPr>
            <a:r>
              <a:rPr lang="en-US" sz="3200" dirty="0"/>
              <a:t>Returns the data as a string</a:t>
            </a:r>
          </a:p>
          <a:p>
            <a:pPr lvl="1" eaLnBrk="1" hangingPunct="1">
              <a:defRPr/>
            </a:pPr>
            <a:r>
              <a:rPr lang="en-US" sz="3200" dirty="0"/>
              <a:t>Format: 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= input(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prompt </a:t>
            </a:r>
            <a:r>
              <a:rPr lang="en-US" sz="2800" dirty="0">
                <a:latin typeface="+mj-lt"/>
                <a:cs typeface="Courier New" pitchFamily="49" charset="0"/>
              </a:rPr>
              <a:t>is typically a string instructing user to enter a value</a:t>
            </a:r>
          </a:p>
          <a:p>
            <a:pPr lvl="1" eaLnBrk="1" hangingPunct="1">
              <a:defRPr/>
            </a:pPr>
            <a:r>
              <a:rPr lang="en-US" sz="3200" dirty="0">
                <a:latin typeface="+mj-lt"/>
                <a:cs typeface="Courier New" pitchFamily="49" charset="0"/>
              </a:rPr>
              <a:t>Does not automatically display a space after the prompt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557A-0FFE-B241-822B-508F33CB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38E5-6BC9-794F-BEA9-B9F5D4B2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3600" dirty="0">
                <a:solidFill>
                  <a:srgbClr val="00B050"/>
                </a:solidFill>
              </a:rPr>
              <a:t>Write a program that:</a:t>
            </a:r>
          </a:p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sz="3600" dirty="0"/>
              <a:t>Asks for a person's name. </a:t>
            </a:r>
          </a:p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sz="3600" dirty="0"/>
              <a:t>Greets the person using their name.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79FF-21F0-F142-B1CE-E1EDC298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FABD-3C28-344E-9FF3-E513CA48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0A4B-80B3-FE46-A990-2D13F2B7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ABF3-91C3-134B-A395-776FBA68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Algebra review: number sets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22C0F7-389F-3249-ABB0-535B01FA9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2400" y="2057400"/>
            <a:ext cx="4413250" cy="36922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C570-8F2F-D048-BC86-337252D7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08252-56AF-8D4C-B0B8-81143C15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99F34-5540-064D-A893-121600A2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616-84D2-1146-B84C-B60F9F8A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A8F1-4052-FE43-B9F9-074F5F2A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Determine the set to which each of these numbers belong: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F904-542C-F749-8269-90F0F4E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A7B0C34-555B-B943-BDD7-145EE4B84C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501983"/>
                  </p:ext>
                </p:extLst>
              </p:nvPr>
            </p:nvGraphicFramePr>
            <p:xfrm>
              <a:off x="2171700" y="2286001"/>
              <a:ext cx="7734300" cy="3964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5100">
                      <a:extLst>
                        <a:ext uri="{9D8B030D-6E8A-4147-A177-3AD203B41FA5}">
                          <a16:colId xmlns:a16="http://schemas.microsoft.com/office/drawing/2014/main" val="3858459296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4008520952"/>
                        </a:ext>
                      </a:extLst>
                    </a:gridCol>
                  </a:tblGrid>
                  <a:tr h="43226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B050"/>
                              </a:solidFill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Number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B050"/>
                              </a:solidFill>
                              <a:latin typeface="Helvetica" pitchFamily="2" charset="0"/>
                            </a:rPr>
                            <a:t>Set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025917"/>
                      </a:ext>
                    </a:extLst>
                  </a:tr>
                  <a:tr h="43226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</a:t>
                          </a:r>
                          <a:r>
                            <a:rPr lang="en-US" sz="2400" dirty="0" smtClean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128</a:t>
                          </a:r>
                          <a:endParaRPr lang="en-US" sz="2400" dirty="0">
                            <a:latin typeface="Helvetica" pitchFamily="2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8464623"/>
                      </a:ext>
                    </a:extLst>
                  </a:tr>
                  <a:tr h="6095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-14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7921746"/>
                      </a:ext>
                    </a:extLst>
                  </a:tr>
                  <a:tr h="6876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endParaRPr lang="en-US" sz="2400" dirty="0">
                            <a:latin typeface="Helvetica" pitchFamily="2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713674"/>
                      </a:ext>
                    </a:extLst>
                  </a:tr>
                  <a:tr h="5315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endParaRPr lang="en-US" sz="2400" dirty="0">
                            <a:latin typeface="Helvetica" pitchFamily="2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23811688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endParaRPr lang="en-US" sz="2400" dirty="0">
                            <a:latin typeface="Helvetica" pitchFamily="2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9910781"/>
                      </a:ext>
                    </a:extLst>
                  </a:tr>
                  <a:tr h="6876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8-3i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1599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A7B0C34-555B-B943-BDD7-145EE4B84C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501983"/>
                  </p:ext>
                </p:extLst>
              </p:nvPr>
            </p:nvGraphicFramePr>
            <p:xfrm>
              <a:off x="2171700" y="2286001"/>
              <a:ext cx="7734300" cy="3964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5100">
                      <a:extLst>
                        <a:ext uri="{9D8B030D-6E8A-4147-A177-3AD203B41FA5}">
                          <a16:colId xmlns:a16="http://schemas.microsoft.com/office/drawing/2014/main" val="3858459296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40085209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B050"/>
                              </a:solidFill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Number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B050"/>
                              </a:solidFill>
                              <a:latin typeface="Helvetica" pitchFamily="2" charset="0"/>
                            </a:rPr>
                            <a:t>Set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0259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</a:t>
                          </a:r>
                          <a:r>
                            <a:rPr lang="en-US" sz="2400" dirty="0" smtClean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128</a:t>
                          </a:r>
                          <a:endParaRPr lang="en-US" sz="2400" dirty="0">
                            <a:latin typeface="Helvetica" pitchFamily="2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8464623"/>
                      </a:ext>
                    </a:extLst>
                  </a:tr>
                  <a:tr h="6095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-14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7921746"/>
                      </a:ext>
                    </a:extLst>
                  </a:tr>
                  <a:tr h="6876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227434" r="-186486" b="-258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713674"/>
                      </a:ext>
                    </a:extLst>
                  </a:tr>
                  <a:tr h="531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425287" r="-186486" b="-235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23811688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519318" r="-186486" b="-132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9910781"/>
                      </a:ext>
                    </a:extLst>
                  </a:tr>
                  <a:tr h="6876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8-3i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1599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F4E8-EACB-B247-9C09-45BD3A56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A52B-2D2A-F945-8A05-EC5BB6B4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616-84D2-1146-B84C-B60F9F8A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A8F1-4052-FE43-B9F9-074F5F2A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Determine the set to which each of these numbers belong: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F904-542C-F749-8269-90F0F4E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A7B0C34-555B-B943-BDD7-145EE4B84C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331093"/>
                  </p:ext>
                </p:extLst>
              </p:nvPr>
            </p:nvGraphicFramePr>
            <p:xfrm>
              <a:off x="2171700" y="2286001"/>
              <a:ext cx="7734300" cy="3964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5100">
                      <a:extLst>
                        <a:ext uri="{9D8B030D-6E8A-4147-A177-3AD203B41FA5}">
                          <a16:colId xmlns:a16="http://schemas.microsoft.com/office/drawing/2014/main" val="3858459296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4008520952"/>
                        </a:ext>
                      </a:extLst>
                    </a:gridCol>
                  </a:tblGrid>
                  <a:tr h="43226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B050"/>
                              </a:solidFill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Number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B050"/>
                              </a:solidFill>
                              <a:latin typeface="Helvetica" pitchFamily="2" charset="0"/>
                            </a:rPr>
                            <a:t>Set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025917"/>
                      </a:ext>
                    </a:extLst>
                  </a:tr>
                  <a:tr h="43226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</a:t>
                          </a:r>
                          <a:r>
                            <a:rPr lang="en-US" sz="2400" dirty="0" smtClean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128</a:t>
                          </a:r>
                          <a:endParaRPr lang="en-US" sz="2400" dirty="0">
                            <a:latin typeface="Helvetica" pitchFamily="2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Helvetica" pitchFamily="2" charset="0"/>
                            </a:rPr>
                            <a:t>Natural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8464623"/>
                      </a:ext>
                    </a:extLst>
                  </a:tr>
                  <a:tr h="6095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-14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latin typeface="Helvetica" pitchFamily="2" charset="0"/>
                            </a:rPr>
                            <a:t>Integer</a:t>
                          </a:r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7921746"/>
                      </a:ext>
                    </a:extLst>
                  </a:tr>
                  <a:tr h="6876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endParaRPr lang="en-US" sz="2400" dirty="0">
                            <a:latin typeface="Helvetica" pitchFamily="2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latin typeface="Helvetica" pitchFamily="2" charset="0"/>
                            </a:rPr>
                            <a:t>Rational</a:t>
                          </a:r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713674"/>
                      </a:ext>
                    </a:extLst>
                  </a:tr>
                  <a:tr h="5315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endParaRPr lang="en-US" sz="2400" dirty="0">
                            <a:latin typeface="Helvetica" pitchFamily="2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latin typeface="Helvetica" pitchFamily="2" charset="0"/>
                            </a:rPr>
                            <a:t>Irrational</a:t>
                          </a:r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23811688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endParaRPr lang="en-US" sz="2400" dirty="0">
                            <a:latin typeface="Helvetica" pitchFamily="2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latin typeface="Helvetica" pitchFamily="2" charset="0"/>
                            </a:rPr>
                            <a:t>Irrational</a:t>
                          </a:r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9910781"/>
                      </a:ext>
                    </a:extLst>
                  </a:tr>
                  <a:tr h="6876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8-3i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Helvetica" pitchFamily="2" charset="0"/>
                            </a:rPr>
                            <a:t>Complex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1599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A7B0C34-555B-B943-BDD7-145EE4B84C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331093"/>
                  </p:ext>
                </p:extLst>
              </p:nvPr>
            </p:nvGraphicFramePr>
            <p:xfrm>
              <a:off x="2171700" y="2286001"/>
              <a:ext cx="7734300" cy="3964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5100">
                      <a:extLst>
                        <a:ext uri="{9D8B030D-6E8A-4147-A177-3AD203B41FA5}">
                          <a16:colId xmlns:a16="http://schemas.microsoft.com/office/drawing/2014/main" val="3858459296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40085209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B050"/>
                              </a:solidFill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Number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B050"/>
                              </a:solidFill>
                              <a:latin typeface="Helvetica" pitchFamily="2" charset="0"/>
                            </a:rPr>
                            <a:t>Set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0259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</a:t>
                          </a:r>
                          <a:r>
                            <a:rPr lang="en-US" sz="2400" dirty="0" smtClean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128</a:t>
                          </a:r>
                          <a:endParaRPr lang="en-US" sz="2400" dirty="0">
                            <a:latin typeface="Helvetica" pitchFamily="2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Helvetica" pitchFamily="2" charset="0"/>
                            </a:rPr>
                            <a:t>Natural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8464623"/>
                      </a:ext>
                    </a:extLst>
                  </a:tr>
                  <a:tr h="6095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-14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latin typeface="Helvetica" pitchFamily="2" charset="0"/>
                            </a:rPr>
                            <a:t>Integer</a:t>
                          </a:r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7921746"/>
                      </a:ext>
                    </a:extLst>
                  </a:tr>
                  <a:tr h="6876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227434" r="-186486" b="-258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latin typeface="Helvetica" pitchFamily="2" charset="0"/>
                            </a:rPr>
                            <a:t>Rational</a:t>
                          </a:r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713674"/>
                      </a:ext>
                    </a:extLst>
                  </a:tr>
                  <a:tr h="531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425287" r="-186486" b="-235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latin typeface="Helvetica" pitchFamily="2" charset="0"/>
                            </a:rPr>
                            <a:t>Irrational</a:t>
                          </a:r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23811688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519318" r="-186486" b="-132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latin typeface="Helvetica" pitchFamily="2" charset="0"/>
                            </a:rPr>
                            <a:t>Irrational</a:t>
                          </a:r>
                          <a:endParaRPr lang="en-US" sz="2400" dirty="0">
                            <a:latin typeface="Helvetica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9910781"/>
                      </a:ext>
                    </a:extLst>
                  </a:tr>
                  <a:tr h="6876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Helvetica" pitchFamily="2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a:t>x = 8-3i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Helvetica" pitchFamily="2" charset="0"/>
                            </a:rPr>
                            <a:t>Complex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1599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6B2E-A271-4F46-B291-03849FC0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8B38-77B1-5E42-811D-F074F1D2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557A-0FFE-B241-822B-508F33CB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38E5-6BC9-794F-BEA9-B9F5D4B2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3600" dirty="0"/>
              <a:t>Ask the user to </a:t>
            </a:r>
            <a:r>
              <a:rPr lang="en-US" sz="3600" dirty="0">
                <a:solidFill>
                  <a:srgbClr val="00B050"/>
                </a:solidFill>
              </a:rPr>
              <a:t>enter</a:t>
            </a:r>
            <a:r>
              <a:rPr lang="en-US" sz="3600" dirty="0"/>
              <a:t> an </a:t>
            </a:r>
            <a:r>
              <a:rPr lang="en-US" sz="3600" dirty="0">
                <a:solidFill>
                  <a:srgbClr val="00B050"/>
                </a:solidFill>
              </a:rPr>
              <a:t>integer number</a:t>
            </a:r>
            <a:r>
              <a:rPr lang="en-US" sz="3600" dirty="0"/>
              <a:t>.</a:t>
            </a:r>
          </a:p>
          <a:p>
            <a:pPr>
              <a:spcAft>
                <a:spcPts val="3000"/>
              </a:spcAft>
            </a:pPr>
            <a:r>
              <a:rPr lang="en-US" sz="3600" dirty="0"/>
              <a:t>Print out the </a:t>
            </a:r>
            <a:r>
              <a:rPr lang="en-US" sz="3600" dirty="0">
                <a:solidFill>
                  <a:srgbClr val="00B050"/>
                </a:solidFill>
              </a:rPr>
              <a:t>square</a:t>
            </a:r>
            <a:r>
              <a:rPr lang="en-US" sz="3600" dirty="0"/>
              <a:t> of the number.</a:t>
            </a:r>
          </a:p>
          <a:p>
            <a:pPr>
              <a:spcAft>
                <a:spcPts val="3000"/>
              </a:spcAft>
            </a:pPr>
            <a:r>
              <a:rPr lang="en-US" sz="3600" dirty="0"/>
              <a:t>Print the result in a </a:t>
            </a:r>
            <a:r>
              <a:rPr lang="en-US" sz="3600" dirty="0">
                <a:solidFill>
                  <a:srgbClr val="00B050"/>
                </a:solidFill>
              </a:rPr>
              <a:t>full sentence</a:t>
            </a:r>
            <a:r>
              <a:rPr lang="en-US" sz="3600" dirty="0"/>
              <a:t> that ends in a period</a:t>
            </a:r>
            <a:r>
              <a:rPr lang="en-US" sz="22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79FF-21F0-F142-B1CE-E1EDC298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1383-BB1B-5641-A4F6-95C7399C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40C5-0655-B149-9C97-371BBF52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91E2-7F46-604A-92C4-A625B0CC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expected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A3CDBC-67FC-354A-A17B-C36EE09B2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5999" y="1676401"/>
            <a:ext cx="9013369" cy="34289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0A84B-F899-2745-B233-C7FDAB63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BD173-74F4-2B45-9F99-EAEF168D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9070-15E1-B242-A0CD-FA97D20A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8C46-9602-FC46-A796-83270E7B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(Input/Output)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A55A-0A40-A344-B0AA-3C786B13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 needs to </a:t>
            </a:r>
            <a:r>
              <a:rPr lang="en-US" dirty="0">
                <a:solidFill>
                  <a:srgbClr val="00B050"/>
                </a:solidFill>
              </a:rPr>
              <a:t>communicate</a:t>
            </a:r>
            <a:r>
              <a:rPr lang="en-US" dirty="0"/>
              <a:t> with the </a:t>
            </a:r>
            <a:r>
              <a:rPr lang="en-US" dirty="0">
                <a:solidFill>
                  <a:srgbClr val="00B050"/>
                </a:solidFill>
              </a:rPr>
              <a:t>computer system</a:t>
            </a:r>
            <a:r>
              <a:rPr lang="en-US" dirty="0"/>
              <a:t> or the </a:t>
            </a:r>
            <a:r>
              <a:rPr lang="en-US" dirty="0">
                <a:solidFill>
                  <a:srgbClr val="00B050"/>
                </a:solidFill>
              </a:rPr>
              <a:t>outside world</a:t>
            </a:r>
            <a:r>
              <a:rPr lang="en-US" dirty="0"/>
              <a:t>.</a:t>
            </a:r>
          </a:p>
          <a:p>
            <a:r>
              <a:rPr lang="en-US" dirty="0"/>
              <a:t>Programming languages can provide </a:t>
            </a:r>
            <a:r>
              <a:rPr lang="en-US" dirty="0">
                <a:solidFill>
                  <a:srgbClr val="00B050"/>
                </a:solidFill>
              </a:rPr>
              <a:t>I/O functionalities</a:t>
            </a:r>
            <a:r>
              <a:rPr lang="en-US" dirty="0"/>
              <a:t>, i.e. input/output. </a:t>
            </a:r>
          </a:p>
          <a:p>
            <a:r>
              <a:rPr lang="en-US" dirty="0"/>
              <a:t>I/O functions ensure the </a:t>
            </a:r>
            <a:r>
              <a:rPr lang="en-US" dirty="0">
                <a:solidFill>
                  <a:srgbClr val="00B050"/>
                </a:solidFill>
              </a:rPr>
              <a:t>interaction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communication</a:t>
            </a:r>
            <a:r>
              <a:rPr lang="en-US" dirty="0"/>
              <a:t> with other components e.g. a user, a file, or a database.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59DC-7939-254B-94F0-35CA797C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CA6C-E103-BC44-9C6C-7340F2C6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A4E3-EEBD-6047-ACCE-49FBBD68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1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8AD5-87E0-734D-9D6F-59EF8200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86" y="2590800"/>
            <a:ext cx="8229600" cy="1143000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91A22-DE84-394C-81DA-A7B07274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AC030-1032-7647-BD7C-9817AE42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20F40-B258-104C-B820-723054E3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1FBE-4D4B-9D44-B087-D2F5768F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numeric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C747-F0CB-D24A-BC1D-180A0D64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sz="2800" dirty="0"/>
              <a:t>Python supports </a:t>
            </a:r>
            <a:r>
              <a:rPr lang="en-US" sz="2800" dirty="0">
                <a:solidFill>
                  <a:srgbClr val="00B050"/>
                </a:solidFill>
              </a:rPr>
              <a:t>three </a:t>
            </a:r>
            <a:r>
              <a:rPr lang="en-US" sz="2800" dirty="0"/>
              <a:t>numeric data types:</a:t>
            </a:r>
          </a:p>
          <a:p>
            <a:pPr marL="457200" indent="-457200">
              <a:lnSpc>
                <a:spcPct val="120000"/>
              </a:lnSpc>
              <a:spcAft>
                <a:spcPts val="10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</a:rPr>
              <a:t>int (signed integers)</a:t>
            </a:r>
            <a:r>
              <a:rPr lang="en-US" sz="2800" dirty="0"/>
              <a:t>: Positive or negative whole numbers with no decimal point. </a:t>
            </a:r>
            <a:r>
              <a:rPr lang="en-US" sz="2800" dirty="0" err="1"/>
              <a:t>e.g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110</a:t>
            </a:r>
          </a:p>
          <a:p>
            <a:pPr marL="457200" indent="-457200">
              <a:lnSpc>
                <a:spcPct val="120000"/>
              </a:lnSpc>
              <a:spcAft>
                <a:spcPts val="10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</a:rPr>
              <a:t>float (floating point real numbers)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Real numbers with a decimal point dividing the integer and fractional parts. e.g.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1.10</a:t>
            </a:r>
          </a:p>
          <a:p>
            <a:pPr marL="457200" indent="-457200">
              <a:lnSpc>
                <a:spcPct val="120000"/>
              </a:lnSpc>
              <a:spcAft>
                <a:spcPts val="10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</a:rPr>
              <a:t>complex (complex numbers)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 +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bj</a:t>
            </a:r>
            <a:r>
              <a:rPr lang="en-US" sz="2800" dirty="0"/>
              <a:t>, where a and b are floats and j the imaginary number (square root of -1). </a:t>
            </a:r>
            <a:r>
              <a:rPr lang="en-US" sz="2800" dirty="0" err="1"/>
              <a:t>e.g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1+10j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EDA4-59D3-DA43-B663-B88CA2E4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C579E-8E4B-CB46-A14A-1669C6CB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B47EE-A4D4-BC49-A198-708F6F70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36CC-9FA0-894A-8BBE-A35985C9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</a:t>
            </a:r>
            <a:r>
              <a:rPr lang="en-US"/>
              <a:t>type conversion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370B-AA13-FE4C-89E1-D332BA59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With an </a:t>
            </a:r>
            <a:r>
              <a:rPr lang="en-US" dirty="0">
                <a:solidFill>
                  <a:srgbClr val="00B050"/>
                </a:solidFill>
              </a:rPr>
              <a:t>explicit type conversion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programmer</a:t>
            </a:r>
            <a:r>
              <a:rPr lang="en-US" dirty="0"/>
              <a:t> converts the data type of an object to another data type. </a:t>
            </a:r>
          </a:p>
          <a:p>
            <a:r>
              <a:rPr lang="en-US" dirty="0"/>
              <a:t>e.g. we can convert one type of number into another.</a:t>
            </a:r>
          </a:p>
          <a:p>
            <a:pPr marL="457200" indent="-457200"/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int()</a:t>
            </a:r>
            <a:r>
              <a:rPr lang="en-US" dirty="0"/>
              <a:t> function </a:t>
            </a:r>
            <a:r>
              <a:rPr lang="en-US" dirty="0">
                <a:solidFill>
                  <a:srgbClr val="00B050"/>
                </a:solidFill>
              </a:rPr>
              <a:t>returns</a:t>
            </a:r>
            <a:r>
              <a:rPr lang="en-US" dirty="0"/>
              <a:t> an </a:t>
            </a:r>
            <a:r>
              <a:rPr lang="en-US" dirty="0">
                <a:solidFill>
                  <a:srgbClr val="00B050"/>
                </a:solidFill>
              </a:rPr>
              <a:t>integer</a:t>
            </a:r>
            <a:r>
              <a:rPr lang="en-US" dirty="0"/>
              <a:t> object from any number or string.</a:t>
            </a:r>
          </a:p>
          <a:p>
            <a:pPr marL="457200" indent="-457200"/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float()</a:t>
            </a:r>
            <a:r>
              <a:rPr lang="en-US" dirty="0"/>
              <a:t> function </a:t>
            </a:r>
            <a:r>
              <a:rPr lang="en-US" dirty="0">
                <a:solidFill>
                  <a:srgbClr val="00B050"/>
                </a:solidFill>
              </a:rPr>
              <a:t>returns</a:t>
            </a:r>
            <a:r>
              <a:rPr lang="en-US" dirty="0"/>
              <a:t> an floating point number from any number or string</a:t>
            </a:r>
            <a:r>
              <a:rPr lang="en-US" sz="22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DEDB7-5013-9C4D-9E42-38A69B70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CB5F-41E1-CB44-9B70-356DBC08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B45E-7E5D-874D-BAC2-2B8CE62B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0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0496-7FB8-624A-9817-09F03062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B4EF5-F270-6D41-8A5F-FBD82746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9BA5B-1C97-8E46-9EB3-F1A312E625BA}"/>
              </a:ext>
            </a:extLst>
          </p:cNvPr>
          <p:cNvSpPr txBox="1"/>
          <p:nvPr/>
        </p:nvSpPr>
        <p:spPr>
          <a:xfrm>
            <a:off x="914400" y="3048000"/>
            <a:ext cx="10439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With an </a:t>
            </a:r>
            <a:r>
              <a:rPr lang="en-US" sz="3600" dirty="0">
                <a:solidFill>
                  <a:srgbClr val="00B050"/>
                </a:solidFill>
                <a:latin typeface="+mj-lt"/>
              </a:rPr>
              <a:t>implicit type conversion</a:t>
            </a:r>
            <a:r>
              <a:rPr lang="en-US" sz="3600" dirty="0">
                <a:latin typeface="+mj-lt"/>
              </a:rPr>
              <a:t>,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Python</a:t>
            </a:r>
            <a:r>
              <a:rPr lang="en-US" sz="3600" dirty="0">
                <a:latin typeface="+mj-lt"/>
              </a:rPr>
              <a:t> automatically converts the data type of an object to another data type.</a:t>
            </a:r>
          </a:p>
          <a:p>
            <a:endParaRPr lang="en-US" sz="2200" dirty="0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61206-B2C6-B14D-9D29-4B6411D3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68F44-158C-764F-B5C5-AF5C535F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8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0496-7FB8-624A-9817-09F03062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C953D-E40C-4643-BB98-5F025CC9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276600"/>
            <a:ext cx="8229600" cy="259080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int_num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123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float_num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1.23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int_num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float_num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print("datatype of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int_num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:", type(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int_num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print("datatype of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float_num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:", type(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float_num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print("Value of sum:", sum)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print("datatype of the sum:", type(sum))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B4EF5-F270-6D41-8A5F-FBD82746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9BA5B-1C97-8E46-9EB3-F1A312E625BA}"/>
              </a:ext>
            </a:extLst>
          </p:cNvPr>
          <p:cNvSpPr txBox="1"/>
          <p:nvPr/>
        </p:nvSpPr>
        <p:spPr>
          <a:xfrm>
            <a:off x="1066800" y="1815352"/>
            <a:ext cx="1005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With an </a:t>
            </a:r>
            <a:r>
              <a:rPr lang="en-US" sz="2200" dirty="0">
                <a:solidFill>
                  <a:srgbClr val="00B050"/>
                </a:solidFill>
                <a:latin typeface="Helvetica" pitchFamily="2" charset="0"/>
              </a:rPr>
              <a:t>implicit type conversion</a:t>
            </a:r>
            <a:r>
              <a:rPr lang="en-US" sz="2200" dirty="0">
                <a:latin typeface="Helvetica" pitchFamily="2" charset="0"/>
              </a:rPr>
              <a:t>,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Python</a:t>
            </a:r>
            <a:r>
              <a:rPr lang="en-US" sz="2200" dirty="0">
                <a:latin typeface="Helvetica" pitchFamily="2" charset="0"/>
              </a:rPr>
              <a:t> automatically converts the data type of an object to another data type.</a:t>
            </a:r>
          </a:p>
          <a:p>
            <a:endParaRPr lang="en-US" sz="2200" dirty="0">
              <a:latin typeface="Helvetica" pitchFamily="2" charset="0"/>
            </a:endParaRPr>
          </a:p>
          <a:p>
            <a:r>
              <a:rPr lang="en-US" sz="2200" dirty="0" err="1">
                <a:latin typeface="Helvetica" pitchFamily="2" charset="0"/>
              </a:rPr>
              <a:t>e.g</a:t>
            </a:r>
            <a:r>
              <a:rPr lang="en-US" sz="2200" dirty="0">
                <a:latin typeface="Helvetica" pitchFamily="2" charset="0"/>
              </a:rPr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FB8F6-E915-0147-8F0D-64518912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4DB3-45BA-FC48-9ED4-A6DDB55A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1CB7-7BEF-2D4F-8E36-92E439F9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</a:t>
            </a:r>
            <a:r>
              <a:rPr lang="en-US" baseline="30000" dirty="0"/>
              <a:t>st</a:t>
            </a:r>
            <a:r>
              <a:rPr lang="en-US" dirty="0"/>
              <a:t> tentative 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FBFFB3-AD20-BF40-AF3E-3590B05DB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297586"/>
            <a:ext cx="10921858" cy="90281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784F-133C-1E4B-AA48-A24A4838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C8593-ED1F-4044-828E-7C32AE4DFF2B}"/>
              </a:ext>
            </a:extLst>
          </p:cNvPr>
          <p:cNvSpPr/>
          <p:nvPr/>
        </p:nvSpPr>
        <p:spPr>
          <a:xfrm>
            <a:off x="838200" y="3921726"/>
            <a:ext cx="10058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The </a:t>
            </a:r>
            <a:r>
              <a:rPr lang="en-US" sz="2200" dirty="0">
                <a:solidFill>
                  <a:srgbClr val="00B050"/>
                </a:solidFill>
                <a:latin typeface="Helvetica" pitchFamily="2" charset="0"/>
              </a:rPr>
              <a:t>input() </a:t>
            </a:r>
            <a:r>
              <a:rPr lang="en-US" sz="2200" dirty="0">
                <a:latin typeface="Helvetica" pitchFamily="2" charset="0"/>
              </a:rPr>
              <a:t>function </a:t>
            </a:r>
            <a:r>
              <a:rPr lang="en-US" sz="2200" dirty="0">
                <a:solidFill>
                  <a:srgbClr val="00B050"/>
                </a:solidFill>
                <a:latin typeface="Helvetica" pitchFamily="2" charset="0"/>
              </a:rPr>
              <a:t>reads</a:t>
            </a:r>
            <a:r>
              <a:rPr lang="en-US" sz="2200" dirty="0">
                <a:latin typeface="Helvetica" pitchFamily="2" charset="0"/>
              </a:rPr>
              <a:t> a line from input, converts into a </a:t>
            </a:r>
            <a:r>
              <a:rPr lang="en-US" sz="2200" dirty="0">
                <a:solidFill>
                  <a:srgbClr val="00B050"/>
                </a:solidFill>
                <a:latin typeface="Helvetica" pitchFamily="2" charset="0"/>
              </a:rPr>
              <a:t>string</a:t>
            </a:r>
            <a:r>
              <a:rPr lang="en-US" sz="2200" dirty="0">
                <a:latin typeface="Helvetica" pitchFamily="2" charset="0"/>
              </a:rPr>
              <a:t> and returns 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6587D-50A0-D049-B44D-FFFD0BE5A110}"/>
              </a:ext>
            </a:extLst>
          </p:cNvPr>
          <p:cNvSpPr/>
          <p:nvPr/>
        </p:nvSpPr>
        <p:spPr>
          <a:xfrm>
            <a:off x="1953718" y="1451602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What is wrong with the following Python code?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F7DEF-0CEB-964E-A1A2-7E8DD1A6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08B69-ADC0-3D44-AFBB-B93914C5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901F27A-1C69-4825-9817-8FA1B158A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Numbers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F4BA5-F9EF-4F31-81C5-25E3F7BB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/>
              <a:t>function always returns a string</a:t>
            </a:r>
          </a:p>
          <a:p>
            <a:pPr eaLnBrk="1" hangingPunct="1">
              <a:defRPr/>
            </a:pPr>
            <a:r>
              <a:rPr lang="en-US" sz="3600" dirty="0"/>
              <a:t>Built-in functions convert between data types</a:t>
            </a:r>
          </a:p>
          <a:p>
            <a:pPr lvl="1" eaLnBrk="1" hangingPunct="1">
              <a:defRPr/>
            </a:pP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dirty="0" smtClean="0"/>
              <a:t> converts 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3200" dirty="0" smtClean="0"/>
              <a:t> to an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dirty="0"/>
              <a:t> converts 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3200" dirty="0"/>
              <a:t> to a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defRPr/>
            </a:pPr>
            <a:r>
              <a:rPr lang="en-US" sz="3200" dirty="0" smtClean="0">
                <a:latin typeface="+mj-lt"/>
                <a:cs typeface="Courier New" pitchFamily="49" charset="0"/>
              </a:rPr>
              <a:t>Type </a:t>
            </a:r>
            <a:r>
              <a:rPr lang="en-US" sz="3200" dirty="0">
                <a:latin typeface="+mj-lt"/>
                <a:cs typeface="Courier New" pitchFamily="49" charset="0"/>
              </a:rPr>
              <a:t>conversion only works if item is valid numeric value, otherwise, throws exception</a:t>
            </a:r>
            <a:endParaRPr lang="he-IL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1CB7-7BEF-2D4F-8E36-92E439F9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</a:t>
            </a:r>
            <a:r>
              <a:rPr lang="en-US" baseline="30000" dirty="0"/>
              <a:t>nd</a:t>
            </a:r>
            <a:r>
              <a:rPr lang="en-US" dirty="0"/>
              <a:t> tentative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784F-133C-1E4B-AA48-A24A4838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C8593-ED1F-4044-828E-7C32AE4DFF2B}"/>
              </a:ext>
            </a:extLst>
          </p:cNvPr>
          <p:cNvSpPr/>
          <p:nvPr/>
        </p:nvSpPr>
        <p:spPr>
          <a:xfrm>
            <a:off x="838200" y="4054545"/>
            <a:ext cx="1066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The </a:t>
            </a:r>
            <a:r>
              <a:rPr lang="en-US" sz="2800" dirty="0">
                <a:solidFill>
                  <a:srgbClr val="00B050"/>
                </a:solidFill>
                <a:latin typeface="Helvetica" pitchFamily="2" charset="0"/>
              </a:rPr>
              <a:t>input() </a:t>
            </a:r>
            <a:r>
              <a:rPr lang="en-US" sz="2800" dirty="0">
                <a:latin typeface="Helvetica" pitchFamily="2" charset="0"/>
              </a:rPr>
              <a:t>function </a:t>
            </a:r>
            <a:r>
              <a:rPr lang="en-US" sz="2800" dirty="0">
                <a:solidFill>
                  <a:srgbClr val="00B050"/>
                </a:solidFill>
                <a:latin typeface="Helvetica" pitchFamily="2" charset="0"/>
              </a:rPr>
              <a:t>reads</a:t>
            </a:r>
            <a:r>
              <a:rPr lang="en-US" sz="2800" dirty="0">
                <a:latin typeface="Helvetica" pitchFamily="2" charset="0"/>
              </a:rPr>
              <a:t> a line from input, </a:t>
            </a:r>
            <a:r>
              <a:rPr lang="en-US" sz="2800" dirty="0">
                <a:solidFill>
                  <a:srgbClr val="00B050"/>
                </a:solidFill>
                <a:latin typeface="Helvetica" pitchFamily="2" charset="0"/>
              </a:rPr>
              <a:t>int() </a:t>
            </a:r>
            <a:r>
              <a:rPr lang="en-US" sz="2800" dirty="0">
                <a:latin typeface="Helvetica" pitchFamily="2" charset="0"/>
              </a:rPr>
              <a:t>converts the input to an </a:t>
            </a:r>
            <a:r>
              <a:rPr lang="en-US" sz="2800" dirty="0">
                <a:solidFill>
                  <a:srgbClr val="00B050"/>
                </a:solidFill>
                <a:latin typeface="Helvetica" pitchFamily="2" charset="0"/>
              </a:rPr>
              <a:t>integer</a:t>
            </a:r>
            <a:r>
              <a:rPr lang="en-US" sz="2800" dirty="0">
                <a:latin typeface="Helvetica" pitchFamily="2" charset="0"/>
              </a:rPr>
              <a:t> object and returns 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4B1347-739B-434C-A02A-2F1A6BF68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1769220"/>
            <a:ext cx="8793031" cy="704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4CBD0-7B53-DC42-B9C6-4EC2DA449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03246"/>
            <a:ext cx="3733800" cy="11829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A0725-6934-D342-A280-22C7665F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EDCF3-85AB-6C45-B777-68837B62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1CB7-7BEF-2D4F-8E36-92E439F9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3</a:t>
            </a:r>
            <a:r>
              <a:rPr lang="en-US" baseline="30000" dirty="0"/>
              <a:t>rd</a:t>
            </a:r>
            <a:r>
              <a:rPr lang="en-US" dirty="0"/>
              <a:t> tentative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784F-133C-1E4B-AA48-A24A4838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C8593-ED1F-4044-828E-7C32AE4DFF2B}"/>
              </a:ext>
            </a:extLst>
          </p:cNvPr>
          <p:cNvSpPr/>
          <p:nvPr/>
        </p:nvSpPr>
        <p:spPr>
          <a:xfrm>
            <a:off x="762000" y="4054545"/>
            <a:ext cx="10820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The </a:t>
            </a:r>
            <a:r>
              <a:rPr lang="en-US" sz="2200" dirty="0">
                <a:solidFill>
                  <a:srgbClr val="00B050"/>
                </a:solidFill>
                <a:latin typeface="Helvetica" pitchFamily="2" charset="0"/>
              </a:rPr>
              <a:t>input() </a:t>
            </a:r>
            <a:r>
              <a:rPr lang="en-US" sz="2200" dirty="0">
                <a:latin typeface="Helvetica" pitchFamily="2" charset="0"/>
              </a:rPr>
              <a:t>function </a:t>
            </a:r>
            <a:r>
              <a:rPr lang="en-US" sz="2200" dirty="0">
                <a:solidFill>
                  <a:srgbClr val="00B050"/>
                </a:solidFill>
                <a:latin typeface="Helvetica" pitchFamily="2" charset="0"/>
              </a:rPr>
              <a:t>reads</a:t>
            </a:r>
            <a:r>
              <a:rPr lang="en-US" sz="2200" dirty="0">
                <a:latin typeface="Helvetica" pitchFamily="2" charset="0"/>
              </a:rPr>
              <a:t> a line from input, </a:t>
            </a:r>
            <a:r>
              <a:rPr lang="en-US" sz="2200" dirty="0">
                <a:solidFill>
                  <a:srgbClr val="00B050"/>
                </a:solidFill>
                <a:latin typeface="Helvetica" pitchFamily="2" charset="0"/>
              </a:rPr>
              <a:t>int() </a:t>
            </a:r>
            <a:r>
              <a:rPr lang="en-US" sz="2200" dirty="0">
                <a:latin typeface="Helvetica" pitchFamily="2" charset="0"/>
              </a:rPr>
              <a:t>converts the input to an </a:t>
            </a:r>
            <a:r>
              <a:rPr lang="en-US" sz="2200" dirty="0">
                <a:solidFill>
                  <a:srgbClr val="00B050"/>
                </a:solidFill>
                <a:latin typeface="Helvetica" pitchFamily="2" charset="0"/>
              </a:rPr>
              <a:t>integer</a:t>
            </a:r>
            <a:r>
              <a:rPr lang="en-US" sz="2200" dirty="0">
                <a:latin typeface="Helvetica" pitchFamily="2" charset="0"/>
              </a:rPr>
              <a:t> object and returns 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4B1347-739B-434C-A02A-2F1A6BF68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800" y="1466433"/>
            <a:ext cx="7710719" cy="1055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4CBD0-7B53-DC42-B9C6-4EC2DA449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03246"/>
            <a:ext cx="2839732" cy="89971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EFA0A-9198-F945-A5B6-DB0ACDF1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6275D-ED4B-2D4A-986C-13AEFDFF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1CB7-7BEF-2D4F-8E36-92E439F9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</a:t>
            </a:r>
            <a:r>
              <a:rPr lang="en-US" baseline="30000" dirty="0"/>
              <a:t>th</a:t>
            </a:r>
            <a:r>
              <a:rPr lang="en-US" dirty="0"/>
              <a:t> tentative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784F-133C-1E4B-AA48-A24A4838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C8593-ED1F-4044-828E-7C32AE4DFF2B}"/>
              </a:ext>
            </a:extLst>
          </p:cNvPr>
          <p:cNvSpPr/>
          <p:nvPr/>
        </p:nvSpPr>
        <p:spPr>
          <a:xfrm>
            <a:off x="609600" y="4333594"/>
            <a:ext cx="1059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The </a:t>
            </a:r>
            <a:r>
              <a:rPr lang="en-US" sz="2200" dirty="0">
                <a:solidFill>
                  <a:srgbClr val="00B050"/>
                </a:solidFill>
                <a:latin typeface="Helvetica" pitchFamily="2" charset="0"/>
              </a:rPr>
              <a:t>input() </a:t>
            </a:r>
            <a:r>
              <a:rPr lang="en-US" sz="2200" dirty="0">
                <a:latin typeface="Helvetica" pitchFamily="2" charset="0"/>
              </a:rPr>
              <a:t>function </a:t>
            </a:r>
            <a:r>
              <a:rPr lang="en-US" sz="2200" dirty="0">
                <a:solidFill>
                  <a:srgbClr val="00B050"/>
                </a:solidFill>
                <a:latin typeface="Helvetica" pitchFamily="2" charset="0"/>
              </a:rPr>
              <a:t>reads</a:t>
            </a:r>
            <a:r>
              <a:rPr lang="en-US" sz="2200" dirty="0">
                <a:latin typeface="Helvetica" pitchFamily="2" charset="0"/>
              </a:rPr>
              <a:t> a line from input, </a:t>
            </a:r>
            <a:r>
              <a:rPr lang="en-US" sz="2200" dirty="0">
                <a:solidFill>
                  <a:srgbClr val="00B050"/>
                </a:solidFill>
                <a:latin typeface="Helvetica" pitchFamily="2" charset="0"/>
              </a:rPr>
              <a:t>int() </a:t>
            </a:r>
            <a:r>
              <a:rPr lang="en-US" sz="2200" dirty="0">
                <a:latin typeface="Helvetica" pitchFamily="2" charset="0"/>
              </a:rPr>
              <a:t>converts the input to an </a:t>
            </a:r>
            <a:r>
              <a:rPr lang="en-US" sz="2200" dirty="0">
                <a:solidFill>
                  <a:srgbClr val="00B050"/>
                </a:solidFill>
                <a:latin typeface="Helvetica" pitchFamily="2" charset="0"/>
              </a:rPr>
              <a:t>integer</a:t>
            </a:r>
            <a:r>
              <a:rPr lang="en-US" sz="2200" dirty="0">
                <a:latin typeface="Helvetica" pitchFamily="2" charset="0"/>
              </a:rPr>
              <a:t> object and returns 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4B1347-739B-434C-A02A-2F1A6BF68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87" y="1440387"/>
            <a:ext cx="9203225" cy="1327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4CBD0-7B53-DC42-B9C6-4EC2DA449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2950003"/>
            <a:ext cx="3916897" cy="124099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88741-10D6-6C41-BBBE-BBB5C885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E757A-114A-BC41-AF9A-80321C3A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849308F-ABA2-4A4E-BF0A-488C36927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Input, Processing, and Output</a:t>
            </a:r>
            <a:endParaRPr lang="he-IL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5FE166B-C8BE-47C6-B479-0B98BA204C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Typically, computer performs three-step process</a:t>
            </a:r>
          </a:p>
          <a:p>
            <a:pPr lvl="1" eaLnBrk="1" hangingPunct="1"/>
            <a:r>
              <a:rPr lang="en-US" altLang="en-US" sz="3200" dirty="0"/>
              <a:t>Receive input</a:t>
            </a:r>
          </a:p>
          <a:p>
            <a:pPr lvl="2" eaLnBrk="1" hangingPunct="1"/>
            <a:r>
              <a:rPr lang="en-US" altLang="en-US" sz="2800" dirty="0"/>
              <a:t>Input: any data that the program receives while it is running</a:t>
            </a:r>
          </a:p>
          <a:p>
            <a:pPr lvl="1" eaLnBrk="1" hangingPunct="1"/>
            <a:r>
              <a:rPr lang="en-US" altLang="en-US" sz="3200" dirty="0"/>
              <a:t>Perform some process on the input</a:t>
            </a:r>
          </a:p>
          <a:p>
            <a:pPr lvl="2" eaLnBrk="1" hangingPunct="1"/>
            <a:r>
              <a:rPr lang="en-US" altLang="en-US" sz="2800" dirty="0"/>
              <a:t>Example: mathematical calculation</a:t>
            </a:r>
          </a:p>
          <a:p>
            <a:pPr lvl="1" eaLnBrk="1" hangingPunct="1"/>
            <a:r>
              <a:rPr lang="en-US" altLang="en-US" sz="3200" dirty="0"/>
              <a:t>Produce output</a:t>
            </a:r>
          </a:p>
        </p:txBody>
      </p:sp>
    </p:spTree>
    <p:extLst>
      <p:ext uri="{BB962C8B-B14F-4D97-AF65-F5344CB8AC3E}">
        <p14:creationId xmlns:p14="http://schemas.microsoft.com/office/powerpoint/2010/main" val="36992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84D-1EC4-674E-91CA-962F8E60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5304-4A7F-2F4D-9926-F364017E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diagonal of a polygon is a </a:t>
            </a:r>
            <a:r>
              <a:rPr lang="en-US" sz="2800" dirty="0">
                <a:solidFill>
                  <a:srgbClr val="00B050"/>
                </a:solidFill>
              </a:rPr>
              <a:t>line segment</a:t>
            </a:r>
            <a:r>
              <a:rPr lang="en-US" sz="2800" dirty="0"/>
              <a:t> linking two non-adjacent vertices.</a:t>
            </a:r>
          </a:p>
          <a:p>
            <a:r>
              <a:rPr lang="en-US" sz="2800" dirty="0"/>
              <a:t>Write a program that </a:t>
            </a:r>
            <a:r>
              <a:rPr lang="en-US" sz="2800" dirty="0">
                <a:solidFill>
                  <a:srgbClr val="00B050"/>
                </a:solidFill>
              </a:rPr>
              <a:t>asks for the number of sides</a:t>
            </a:r>
            <a:r>
              <a:rPr lang="en-US" sz="2800" dirty="0"/>
              <a:t> of a polygon. </a:t>
            </a:r>
          </a:p>
          <a:p>
            <a:r>
              <a:rPr lang="en-US" sz="2800" dirty="0"/>
              <a:t>Compute  the </a:t>
            </a:r>
            <a:r>
              <a:rPr lang="en-US" sz="2800" dirty="0">
                <a:solidFill>
                  <a:srgbClr val="00B050"/>
                </a:solidFill>
              </a:rPr>
              <a:t>number</a:t>
            </a:r>
            <a:r>
              <a:rPr lang="en-US" sz="2800" dirty="0"/>
              <a:t> of diagonals.</a:t>
            </a:r>
          </a:p>
          <a:p>
            <a:r>
              <a:rPr lang="en-US" sz="2800" dirty="0"/>
              <a:t>Print the result in a </a:t>
            </a:r>
            <a:r>
              <a:rPr lang="en-US" sz="2800" dirty="0">
                <a:solidFill>
                  <a:srgbClr val="00B050"/>
                </a:solidFill>
              </a:rPr>
              <a:t>full sentence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7260-0E1C-6B43-8AB8-1F5DBFD6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3E47DF-C909-8942-A7F3-7DCE107FE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28" y="4572000"/>
            <a:ext cx="8860972" cy="838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565B-D098-C24A-B1F1-AC287B7F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CE41-D36A-1740-838C-09FA1A85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9B85-8E44-824B-BF43-DC24BE93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6617E-422C-0547-9F06-D40A72E49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b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𝑑𝑖𝑎𝑔𝑜𝑛𝑎𝑙𝑠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 is the numbers of sides or vertices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6617E-422C-0547-9F06-D40A72E49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22EC-E6DE-104F-87B2-6B955054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A77C4-BC96-4242-8093-AA8E58F7E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018"/>
          <a:stretch/>
        </p:blipFill>
        <p:spPr>
          <a:xfrm>
            <a:off x="2514600" y="2209801"/>
            <a:ext cx="6879768" cy="18287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BE7BC-ECA3-164D-AC81-86580DD0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DE929-AA9F-C54A-9EAB-7A5BAA4E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9B85-8E44-824B-BF43-DC24BE93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6617E-422C-0547-9F06-D40A72E49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7638"/>
                <a:ext cx="10972800" cy="4525963"/>
              </a:xfrm>
            </p:spPr>
            <p:txBody>
              <a:bodyPr anchor="b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𝑑𝑖𝑎𝑔𝑜𝑛𝑎𝑙𝑠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 is the numbers of sides or vertices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6617E-422C-0547-9F06-D40A72E49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7638"/>
                <a:ext cx="10972800" cy="4525963"/>
              </a:xfrm>
              <a:blipFill>
                <a:blip r:embed="rId3"/>
                <a:stretch>
                  <a:fillRect l="-1278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22EC-E6DE-104F-87B2-6B955054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A77C4-BC96-4242-8093-AA8E58F7E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676400"/>
            <a:ext cx="6019800" cy="2319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254C-A111-A340-8B4D-FB4BDCE3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86E1-8222-1043-B07E-293B7C0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CACB-4FAE-414C-B309-B586AAE3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451CDB-B187-2941-915C-417D1D564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600" y="2498903"/>
            <a:ext cx="7705344" cy="79339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A0D0-BD58-BB4B-923D-45CEB139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FC6E6F4-EA5C-7640-9AD9-5E5CC2F91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600" y="3634232"/>
            <a:ext cx="5685990" cy="79339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310B0-002B-2E4B-B0F1-AEFDF477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D7635-87F2-184D-AF22-2D608489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1637-DD3C-5443-945F-BEC3F2D5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AD20B-82B7-594D-93C9-8B4D557E4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Write a program that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asks for the radius</a:t>
                </a:r>
                <a:r>
                  <a:rPr lang="en-US" sz="2800" dirty="0"/>
                  <a:t> of a circle.</a:t>
                </a:r>
              </a:p>
              <a:p>
                <a:r>
                  <a:rPr lang="en-US" sz="2800" dirty="0"/>
                  <a:t>Compute  the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area</a:t>
                </a:r>
                <a:r>
                  <a:rPr lang="en-US" sz="2800" dirty="0"/>
                  <a:t> of the circle.</a:t>
                </a:r>
              </a:p>
              <a:p>
                <a:pPr>
                  <a:spcAft>
                    <a:spcPts val="3000"/>
                  </a:spcAft>
                </a:pPr>
                <a:r>
                  <a:rPr lang="en-US" sz="2800" dirty="0"/>
                  <a:t>Print the result in a </a:t>
                </a:r>
                <a:r>
                  <a:rPr lang="en-US" sz="2800" dirty="0">
                    <a:solidFill>
                      <a:srgbClr val="00B050"/>
                    </a:solidFill>
                  </a:rPr>
                  <a:t>full sentence</a:t>
                </a:r>
                <a:r>
                  <a:rPr lang="en-US" sz="28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𝑐𝑖𝑟𝑐𝑙𝑒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𝑟𝑎𝑑𝑖𝑢𝑠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AD20B-82B7-594D-93C9-8B4D557E4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8DC4C-93CF-0C4A-BD61-69F1E4E1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86E36-BCEC-B24C-806D-2247B3443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4724400"/>
            <a:ext cx="4379167" cy="838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6042-C65A-CB4E-84D9-78F4A938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AFA9-222D-B641-829C-588B1333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E9BC-59AA-404F-A764-B8843FE2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</a:t>
            </a:r>
            <a:r>
              <a:rPr lang="en-US" baseline="30000" dirty="0"/>
              <a:t>st</a:t>
            </a:r>
            <a:r>
              <a:rPr lang="en-US" dirty="0"/>
              <a:t>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265CE-990C-DD43-9571-A4B0CF18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3586C2-6DFA-6048-B9A4-85A3ECA54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2405" y="1920875"/>
            <a:ext cx="8134819" cy="669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B35E0-4858-7C4E-9DAB-43B63A95D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9702" y="2884734"/>
            <a:ext cx="4845531" cy="84906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0D4B4-D576-DD46-9BF1-5B73C53F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A472-5534-C44F-96C4-2FC534F9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34F9-CF0A-5740-A903-7D149CED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D5CCA48-35F0-3A46-83C5-5C1359C65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17324"/>
              </p:ext>
            </p:extLst>
          </p:nvPr>
        </p:nvGraphicFramePr>
        <p:xfrm>
          <a:off x="2133600" y="1600200"/>
          <a:ext cx="7848600" cy="390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445">
                  <a:extLst>
                    <a:ext uri="{9D8B030D-6E8A-4147-A177-3AD203B41FA5}">
                      <a16:colId xmlns:a16="http://schemas.microsoft.com/office/drawing/2014/main" val="1630990871"/>
                    </a:ext>
                  </a:extLst>
                </a:gridCol>
                <a:gridCol w="6395155">
                  <a:extLst>
                    <a:ext uri="{9D8B030D-6E8A-4147-A177-3AD203B41FA5}">
                      <a16:colId xmlns:a16="http://schemas.microsoft.com/office/drawing/2014/main" val="3120891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89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Parentheses (grouping)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Exponentiation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61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+, 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Positive,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Negative  (</a:t>
                      </a:r>
                      <a:r>
                        <a:rPr lang="en-US" sz="2200" kern="1200" smtClean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unary operators)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43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//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Multiplication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Division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Remainder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Floor division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0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-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Addition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Subtraction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4518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08B6-DB3D-D04F-92DC-AB7D49E5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0B3F7-12BF-A048-8D29-74AAD324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73BBC-D093-7746-A6D8-BC86C0D1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0DA2-A59E-F542-AA4E-D2A09B03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</a:t>
            </a:r>
            <a:r>
              <a:rPr lang="en-US" baseline="30000" dirty="0"/>
              <a:t>nd</a:t>
            </a:r>
            <a:r>
              <a:rPr lang="en-US" dirty="0"/>
              <a:t>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3F14-95A5-6545-84D2-3DFB7ED0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FADF0E-01DC-A54E-B422-C5341F981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2057401"/>
            <a:ext cx="7772401" cy="578479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9DA6C410-A8E5-4641-B3A1-10C49095D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799" y="3139760"/>
            <a:ext cx="4684863" cy="822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E6BE0-79D6-CB41-8558-43C4A56D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AF444-4ABA-184C-A0FC-CE5242D6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4241-EE1D-0F42-B844-F59DF4FC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counting bills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767C-ABBC-4C4F-9705-5F76443C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Write a Python program to simulate an ATM. 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For a given dollar amount, the program reports the number of </a:t>
            </a:r>
            <a:r>
              <a:rPr lang="en-US" sz="2800" dirty="0">
                <a:solidFill>
                  <a:srgbClr val="00B050"/>
                </a:solidFill>
              </a:rPr>
              <a:t>$100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$50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$20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00B050"/>
                </a:solidFill>
              </a:rPr>
              <a:t>$10 </a:t>
            </a:r>
            <a:r>
              <a:rPr lang="en-US" sz="2800" dirty="0"/>
              <a:t>bills. 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Compute the combination that returns the smallest number of bills.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Consider that the user will always request a valid amount.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9F43-8CFE-8B41-801F-32FD097A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C73D-8FB8-5D4A-B9FD-009C73CF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21D3-2D20-564A-BD12-69ACE01F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518A-EEBE-5043-A3B7-CF4C8AD4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418E95-7F02-304E-A292-2CD7880D839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209800" y="1417638"/>
          <a:ext cx="7696200" cy="4830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1171360023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1012360793"/>
                    </a:ext>
                  </a:extLst>
                </a:gridCol>
              </a:tblGrid>
              <a:tr h="493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Amount: $1290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Amount: $420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60822"/>
                  </a:ext>
                </a:extLst>
              </a:tr>
              <a:tr h="4336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latin typeface="Helvetica" pitchFamily="2" charset="0"/>
                        </a:rPr>
                        <a:t>1290 // 100 = 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Helvetica" pitchFamily="2" charset="0"/>
                        </a:rPr>
                        <a:t>1290</a:t>
                      </a:r>
                      <a:r>
                        <a:rPr lang="en-US" sz="2200" baseline="0" dirty="0">
                          <a:latin typeface="Helvetica" pitchFamily="2" charset="0"/>
                        </a:rPr>
                        <a:t> %</a:t>
                      </a:r>
                      <a:r>
                        <a:rPr lang="en-US" sz="2200" dirty="0">
                          <a:latin typeface="Helvetica" pitchFamily="2" charset="0"/>
                        </a:rPr>
                        <a:t> 100 = 90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latin typeface="Helvetica" pitchFamily="2" charset="0"/>
                        </a:rPr>
                        <a:t>90 // 50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Helvetica" pitchFamily="2" charset="0"/>
                        </a:rPr>
                        <a:t>90 % 50 = 40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latin typeface="Helvetica" pitchFamily="2" charset="0"/>
                        </a:rPr>
                        <a:t>40 // 20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Helvetica" pitchFamily="2" charset="0"/>
                        </a:rPr>
                        <a:t>40 % 20 =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Helvetica" pitchFamily="2" charset="0"/>
                        </a:rPr>
                        <a:t>The ATM returns</a:t>
                      </a:r>
                    </a:p>
                    <a:p>
                      <a:pPr marL="234950" marR="0" lvl="0" indent="-2206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>
                          <a:latin typeface="Helvetica" pitchFamily="2" charset="0"/>
                        </a:rPr>
                        <a:t>12 bills of $100</a:t>
                      </a:r>
                    </a:p>
                    <a:p>
                      <a:pPr marL="234950" marR="0" lvl="0" indent="-2206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>
                          <a:latin typeface="Helvetica" pitchFamily="2" charset="0"/>
                        </a:rPr>
                        <a:t>01 bill of $50</a:t>
                      </a:r>
                    </a:p>
                    <a:p>
                      <a:pPr marL="234950" marR="0" lvl="0" indent="-2206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>
                          <a:latin typeface="Helvetica" pitchFamily="2" charset="0"/>
                        </a:rPr>
                        <a:t>02 bills of $20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92758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D681-800E-6646-AE43-C05BA301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46951-61FA-4840-A71F-FCE6F0D7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752E6-9603-9B4E-BA93-F21D0F32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02FD0E22-2D15-A946-A8EA-14D2393DB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0763" y="341313"/>
            <a:ext cx="7848600" cy="762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Basic Processor-Based System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9218" name="Rectangle 6">
            <a:extLst>
              <a:ext uri="{FF2B5EF4-FFF2-40B4-BE49-F238E27FC236}">
                <a16:creationId xmlns:a16="http://schemas.microsoft.com/office/drawing/2014/main" id="{822A751B-BE3C-9A43-8A31-F4754138B34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882232" y="1885157"/>
            <a:ext cx="1755775" cy="801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Registers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8A6E3969-6986-BE41-989A-F50C6414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1408114"/>
            <a:ext cx="1981200" cy="114130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7B128A79-FE7D-A146-942E-9E63B97E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2537729"/>
            <a:ext cx="1981200" cy="6229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600" dirty="0"/>
          </a:p>
        </p:txBody>
      </p:sp>
      <p:sp>
        <p:nvSpPr>
          <p:cNvPr id="9221" name="Rectangle 8">
            <a:extLst>
              <a:ext uri="{FF2B5EF4-FFF2-40B4-BE49-F238E27FC236}">
                <a16:creationId xmlns:a16="http://schemas.microsoft.com/office/drawing/2014/main" id="{31C760AD-16BC-F445-8AD0-78F87E2CB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1" y="2565294"/>
            <a:ext cx="2430463" cy="1632057"/>
          </a:xfrm>
          <a:prstGeom prst="rect">
            <a:avLst/>
          </a:prstGeom>
          <a:solidFill>
            <a:srgbClr val="FF9900">
              <a:alpha val="6588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Main memory</a:t>
            </a:r>
          </a:p>
        </p:txBody>
      </p:sp>
      <p:sp>
        <p:nvSpPr>
          <p:cNvPr id="9222" name="Rectangle 9">
            <a:extLst>
              <a:ext uri="{FF2B5EF4-FFF2-40B4-BE49-F238E27FC236}">
                <a16:creationId xmlns:a16="http://schemas.microsoft.com/office/drawing/2014/main" id="{6247F335-26C6-5343-AE4A-35750787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1" y="4456113"/>
            <a:ext cx="2498725" cy="168592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Storage memory</a:t>
            </a:r>
          </a:p>
        </p:txBody>
      </p:sp>
      <p:sp>
        <p:nvSpPr>
          <p:cNvPr id="9223" name="Rectangle 10">
            <a:extLst>
              <a:ext uri="{FF2B5EF4-FFF2-40B4-BE49-F238E27FC236}">
                <a16:creationId xmlns:a16="http://schemas.microsoft.com/office/drawing/2014/main" id="{2536215C-3F28-494F-ACC0-CF039688B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3754440"/>
            <a:ext cx="1655762" cy="258603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I/O Interface</a:t>
            </a:r>
          </a:p>
        </p:txBody>
      </p:sp>
      <p:sp>
        <p:nvSpPr>
          <p:cNvPr id="9224" name="Line 11">
            <a:extLst>
              <a:ext uri="{FF2B5EF4-FFF2-40B4-BE49-F238E27FC236}">
                <a16:creationId xmlns:a16="http://schemas.microsoft.com/office/drawing/2014/main" id="{32442F29-671C-F54D-BF7F-235C2F866D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5838" y="3403600"/>
            <a:ext cx="0" cy="1828800"/>
          </a:xfrm>
          <a:prstGeom prst="line">
            <a:avLst/>
          </a:prstGeom>
          <a:noFill/>
          <a:ln w="317500">
            <a:solidFill>
              <a:srgbClr val="99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25" name="Text Box 14">
            <a:extLst>
              <a:ext uri="{FF2B5EF4-FFF2-40B4-BE49-F238E27FC236}">
                <a16:creationId xmlns:a16="http://schemas.microsoft.com/office/drawing/2014/main" id="{7835F440-5714-AA46-BA36-7156F1A0B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6" y="5370513"/>
            <a:ext cx="2792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Helvetica" pitchFamily="2" charset="0"/>
              </a:rPr>
              <a:t>Address bus, data bus, and bus control signals</a:t>
            </a:r>
          </a:p>
        </p:txBody>
      </p:sp>
      <p:sp>
        <p:nvSpPr>
          <p:cNvPr id="9226" name="AutoShape 15">
            <a:extLst>
              <a:ext uri="{FF2B5EF4-FFF2-40B4-BE49-F238E27FC236}">
                <a16:creationId xmlns:a16="http://schemas.microsoft.com/office/drawing/2014/main" id="{2BEFA18C-AADF-1B45-9613-5EFC9FBA3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3181350"/>
            <a:ext cx="533400" cy="228600"/>
          </a:xfrm>
          <a:prstGeom prst="triangle">
            <a:avLst>
              <a:gd name="adj" fmla="val 50000"/>
            </a:avLst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7" name="AutoShape 16">
            <a:extLst>
              <a:ext uri="{FF2B5EF4-FFF2-40B4-BE49-F238E27FC236}">
                <a16:creationId xmlns:a16="http://schemas.microsoft.com/office/drawing/2014/main" id="{0CD2CE86-9861-3747-953B-FFB8985D4C3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05488" y="5181600"/>
            <a:ext cx="533400" cy="228600"/>
          </a:xfrm>
          <a:prstGeom prst="triangle">
            <a:avLst>
              <a:gd name="adj" fmla="val 50000"/>
            </a:avLst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8" name="Line 17">
            <a:extLst>
              <a:ext uri="{FF2B5EF4-FFF2-40B4-BE49-F238E27FC236}">
                <a16:creationId xmlns:a16="http://schemas.microsoft.com/office/drawing/2014/main" id="{F7CDE401-96D0-0D4F-93E9-DEED7B90F6A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961188" y="4081463"/>
            <a:ext cx="15875" cy="1498600"/>
          </a:xfrm>
          <a:prstGeom prst="line">
            <a:avLst/>
          </a:prstGeom>
          <a:noFill/>
          <a:ln w="203200">
            <a:solidFill>
              <a:srgbClr val="9933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29" name="Line 19">
            <a:extLst>
              <a:ext uri="{FF2B5EF4-FFF2-40B4-BE49-F238E27FC236}">
                <a16:creationId xmlns:a16="http://schemas.microsoft.com/office/drawing/2014/main" id="{13E56CE3-827F-F441-BD8D-2BBAF595DBB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176838" y="3638551"/>
            <a:ext cx="15875" cy="1498600"/>
          </a:xfrm>
          <a:prstGeom prst="line">
            <a:avLst/>
          </a:prstGeom>
          <a:noFill/>
          <a:ln w="203200">
            <a:solidFill>
              <a:srgbClr val="9933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30" name="Line 20">
            <a:extLst>
              <a:ext uri="{FF2B5EF4-FFF2-40B4-BE49-F238E27FC236}">
                <a16:creationId xmlns:a16="http://schemas.microsoft.com/office/drawing/2014/main" id="{C9C0E797-32B8-224C-9797-2BDFE3B5921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911976" y="2997201"/>
            <a:ext cx="15875" cy="1498600"/>
          </a:xfrm>
          <a:prstGeom prst="line">
            <a:avLst/>
          </a:prstGeom>
          <a:noFill/>
          <a:ln w="203200">
            <a:solidFill>
              <a:srgbClr val="9933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44C75-E7FC-294D-8C8E-868DF31D946E}"/>
              </a:ext>
            </a:extLst>
          </p:cNvPr>
          <p:cNvSpPr txBox="1"/>
          <p:nvPr/>
        </p:nvSpPr>
        <p:spPr>
          <a:xfrm>
            <a:off x="5160963" y="1702484"/>
            <a:ext cx="1941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Processor 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15F22-99DD-3F48-88F1-1DDF72D5F0C9}"/>
              </a:ext>
            </a:extLst>
          </p:cNvPr>
          <p:cNvSpPr txBox="1"/>
          <p:nvPr/>
        </p:nvSpPr>
        <p:spPr>
          <a:xfrm>
            <a:off x="5181601" y="2554070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Cache/SRAM 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7E85-2DD8-FE47-9365-D750B42B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ACBEC2-DD67-6F48-BAF5-348B316BF932}"/>
              </a:ext>
            </a:extLst>
          </p:cNvPr>
          <p:cNvSpPr txBox="1"/>
          <p:nvPr/>
        </p:nvSpPr>
        <p:spPr>
          <a:xfrm>
            <a:off x="8787812" y="47493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E8BAF-2708-9641-BA55-79C7A927A2BD}"/>
              </a:ext>
            </a:extLst>
          </p:cNvPr>
          <p:cNvSpPr txBox="1"/>
          <p:nvPr/>
        </p:nvSpPr>
        <p:spPr>
          <a:xfrm>
            <a:off x="2809266" y="4201428"/>
            <a:ext cx="142218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keyboard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display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60E20-43DD-4245-B330-F868AAF465EB}"/>
              </a:ext>
            </a:extLst>
          </p:cNvPr>
          <p:cNvSpPr txBox="1"/>
          <p:nvPr/>
        </p:nvSpPr>
        <p:spPr>
          <a:xfrm>
            <a:off x="8123851" y="345717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programs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E1202-FFDF-2E48-8713-E5DA6EA7A698}"/>
              </a:ext>
            </a:extLst>
          </p:cNvPr>
          <p:cNvSpPr txBox="1"/>
          <p:nvPr/>
        </p:nvSpPr>
        <p:spPr>
          <a:xfrm>
            <a:off x="8766042" y="53545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F947E-55BE-5242-A786-6DEB4B9E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566150-92BE-414D-B0D5-1630F428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0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F9310F0-62B0-4E82-9C2F-7558D512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Displaying Output with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3E998F2-4DE9-43EC-97D2-CF729BF1C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Function</a:t>
            </a:r>
            <a:r>
              <a:rPr lang="en-US" altLang="en-US" dirty="0"/>
              <a:t>: piece of prewritten code that performs an operation</a:t>
            </a:r>
          </a:p>
          <a:p>
            <a:pPr eaLnBrk="1" hangingPunct="1"/>
            <a:r>
              <a:rPr lang="en-US" alt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u="sng" dirty="0"/>
              <a:t> function</a:t>
            </a:r>
            <a:r>
              <a:rPr lang="en-US" altLang="en-US" dirty="0"/>
              <a:t>: displays output on the screen</a:t>
            </a:r>
          </a:p>
          <a:p>
            <a:pPr eaLnBrk="1" hangingPunct="1"/>
            <a:r>
              <a:rPr lang="en-US" altLang="en-US" u="sng" dirty="0"/>
              <a:t>Argument</a:t>
            </a:r>
            <a:r>
              <a:rPr lang="en-US" altLang="en-US" dirty="0"/>
              <a:t>: data given to a function</a:t>
            </a:r>
          </a:p>
          <a:p>
            <a:pPr lvl="1" eaLnBrk="1" hangingPunct="1"/>
            <a:r>
              <a:rPr lang="en-US" altLang="en-US" sz="2400" dirty="0"/>
              <a:t>Example: data that is printed to screen</a:t>
            </a:r>
          </a:p>
          <a:p>
            <a:pPr eaLnBrk="1" hangingPunct="1"/>
            <a:r>
              <a:rPr lang="en-US" altLang="en-US" dirty="0"/>
              <a:t>Statements in a program execute in the order that they appear</a:t>
            </a:r>
          </a:p>
          <a:p>
            <a:pPr lvl="1" eaLnBrk="1" hangingPunct="1"/>
            <a:r>
              <a:rPr lang="en-US" altLang="en-US" sz="2400" dirty="0"/>
              <a:t>From top to bottom</a:t>
            </a:r>
            <a:endParaRPr lang="he-IL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43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5517-AB8B-534E-A08F-B18A6D96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print()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EA65-C5AD-3A4B-8431-074A7724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print() function </a:t>
            </a:r>
            <a:r>
              <a:rPr lang="en-US" dirty="0">
                <a:solidFill>
                  <a:srgbClr val="00B050"/>
                </a:solidFill>
              </a:rPr>
              <a:t>prints</a:t>
            </a:r>
            <a:r>
              <a:rPr lang="en-US" dirty="0"/>
              <a:t> the given object to the standard output device (screen) or to the text stream file.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FCC5-FCA2-3E42-AFEC-190CABFE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CEFE8295-7AB4-1446-AE15-2E1ED4859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9"/>
          <a:stretch/>
        </p:blipFill>
        <p:spPr>
          <a:xfrm>
            <a:off x="3200400" y="3276600"/>
            <a:ext cx="5189220" cy="12484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23D25-37B9-EC45-BAF5-CF734175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6081-86F1-1A42-B951-E2973551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41B7-23FD-5B41-B6BC-1A9EBB29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1E87-FDC4-B940-9BE0-4F9A048B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000" dirty="0"/>
              <a:t>Write a </a:t>
            </a:r>
            <a:r>
              <a:rPr lang="en-US" sz="4000" dirty="0">
                <a:solidFill>
                  <a:srgbClr val="00B050"/>
                </a:solidFill>
              </a:rPr>
              <a:t>program that prints</a:t>
            </a:r>
            <a:r>
              <a:rPr lang="en-US" sz="4000" dirty="0"/>
              <a:t> a welcome message to students of CSCE 110.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6DBA-40CE-6F46-9D3A-04FDA1AA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6593-DDC0-714D-9C84-5BD7BAF7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9957-C133-5D44-B88C-77401993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02F1-5EB6-D446-903A-AACDD34A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printing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2FFAC2-332C-9B44-B8D4-A5B32F0C3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6761" y="2362200"/>
            <a:ext cx="6818478" cy="19975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B4C0-B440-9448-B3B7-6486EBF9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8E0A0-22B7-CB4D-96F4-03462149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BCCD3-3B8A-874C-B191-EC35C210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8FBCEFF-8822-4F47-AB12-1492C7D0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f-string is a special type of string literal that is prefixed with the letter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dirty="0"/>
              <a:t>F-strings support placeholders for variables</a:t>
            </a:r>
          </a:p>
        </p:txBody>
      </p:sp>
      <p:sp>
        <p:nvSpPr>
          <p:cNvPr id="36868" name="TextBox 3">
            <a:extLst>
              <a:ext uri="{FF2B5EF4-FFF2-40B4-BE49-F238E27FC236}">
                <a16:creationId xmlns:a16="http://schemas.microsoft.com/office/drawing/2014/main" id="{17272E10-0C98-4F55-85AF-8B267F44C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616201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world')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36869" name="TextBox 4">
            <a:extLst>
              <a:ext uri="{FF2B5EF4-FFF2-40B4-BE49-F238E27FC236}">
                <a16:creationId xmlns:a16="http://schemas.microsoft.com/office/drawing/2014/main" id="{6EF447CF-52F3-4CC1-B5E3-6E8F706CE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81513"/>
            <a:ext cx="670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'Johnny'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{name}.')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 Johnny.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F5557-50DC-4482-B4A8-55139973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5372"/>
            <a:ext cx="106680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(</a:t>
            </a:r>
            <a:r>
              <a:rPr lang="en-US" altLang="en-US" sz="2000" dirty="0"/>
              <a:t>1 of </a:t>
            </a:r>
            <a:r>
              <a:rPr lang="en-US" altLang="en-US" sz="2000" dirty="0" smtClean="0"/>
              <a:t>3)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699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1710</Words>
  <Application>Microsoft Office PowerPoint</Application>
  <PresentationFormat>Widescreen</PresentationFormat>
  <Paragraphs>361</Paragraphs>
  <Slides>39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ＭＳ Ｐゴシック</vt:lpstr>
      <vt:lpstr>宋体</vt:lpstr>
      <vt:lpstr>Arial</vt:lpstr>
      <vt:lpstr>Calibri</vt:lpstr>
      <vt:lpstr>Cambria Math</vt:lpstr>
      <vt:lpstr>Consolas</vt:lpstr>
      <vt:lpstr>Courier New</vt:lpstr>
      <vt:lpstr>Helvetica</vt:lpstr>
      <vt:lpstr>Helvetica Regular</vt:lpstr>
      <vt:lpstr>Times New Roman</vt:lpstr>
      <vt:lpstr>Office Theme</vt:lpstr>
      <vt:lpstr>Python Basics Input &amp; Output</vt:lpstr>
      <vt:lpstr>I/O (Input/Output) Functions</vt:lpstr>
      <vt:lpstr>Input, Processing, and Output</vt:lpstr>
      <vt:lpstr>Basic Processor-Based System </vt:lpstr>
      <vt:lpstr>Displaying Output with the print Function</vt:lpstr>
      <vt:lpstr>The print() function</vt:lpstr>
      <vt:lpstr>Example</vt:lpstr>
      <vt:lpstr>Variables: printing</vt:lpstr>
      <vt:lpstr>Displaying Formatted Output with F-strings  (1 of 3)</vt:lpstr>
      <vt:lpstr>Displaying Formatted Output with F-strings  (2 of 3)</vt:lpstr>
      <vt:lpstr>Displaying Formatted Output with F-strings  (3 of 3)</vt:lpstr>
      <vt:lpstr>PowerPoint Presentation</vt:lpstr>
      <vt:lpstr>Reading Input from the Keyboard</vt:lpstr>
      <vt:lpstr>Example</vt:lpstr>
      <vt:lpstr>Algebra review: number sets</vt:lpstr>
      <vt:lpstr>Example</vt:lpstr>
      <vt:lpstr>Activity solution</vt:lpstr>
      <vt:lpstr>Example</vt:lpstr>
      <vt:lpstr>Example: expected output</vt:lpstr>
      <vt:lpstr>Type conversion</vt:lpstr>
      <vt:lpstr>Python numeric data types</vt:lpstr>
      <vt:lpstr>Explicit type conversion</vt:lpstr>
      <vt:lpstr>Implicit type conversion</vt:lpstr>
      <vt:lpstr>Implicit type conversion</vt:lpstr>
      <vt:lpstr>Example: 1st tentative solution</vt:lpstr>
      <vt:lpstr>Reading Numbers with the input Function</vt:lpstr>
      <vt:lpstr>Example: 2nd tentative solution</vt:lpstr>
      <vt:lpstr>Example: 3rd tentative solution</vt:lpstr>
      <vt:lpstr>Example: 4th tentative solution</vt:lpstr>
      <vt:lpstr>Example</vt:lpstr>
      <vt:lpstr>Example</vt:lpstr>
      <vt:lpstr>Example</vt:lpstr>
      <vt:lpstr>Example: solution</vt:lpstr>
      <vt:lpstr>Example</vt:lpstr>
      <vt:lpstr>Example: 1st Solution</vt:lpstr>
      <vt:lpstr>Operators precedence</vt:lpstr>
      <vt:lpstr>Example: 2nd Solution</vt:lpstr>
      <vt:lpstr>Example: counting bills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2021-01-19T03:15:52Z</dcterms:created>
  <dcterms:modified xsi:type="dcterms:W3CDTF">2021-02-01T17:44:24Z</dcterms:modified>
</cp:coreProperties>
</file>