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38" r:id="rId2"/>
    <p:sldId id="505" r:id="rId3"/>
    <p:sldId id="507" r:id="rId4"/>
    <p:sldId id="508" r:id="rId5"/>
    <p:sldId id="513" r:id="rId6"/>
    <p:sldId id="627" r:id="rId7"/>
    <p:sldId id="631" r:id="rId8"/>
    <p:sldId id="510" r:id="rId9"/>
    <p:sldId id="632" r:id="rId10"/>
    <p:sldId id="633" r:id="rId11"/>
    <p:sldId id="511" r:id="rId12"/>
    <p:sldId id="525" r:id="rId13"/>
    <p:sldId id="527" r:id="rId14"/>
    <p:sldId id="521" r:id="rId15"/>
    <p:sldId id="526" r:id="rId16"/>
    <p:sldId id="516" r:id="rId17"/>
    <p:sldId id="528" r:id="rId18"/>
    <p:sldId id="529" r:id="rId19"/>
    <p:sldId id="530" r:id="rId20"/>
    <p:sldId id="531" r:id="rId21"/>
    <p:sldId id="517" r:id="rId22"/>
    <p:sldId id="518" r:id="rId23"/>
    <p:sldId id="532" r:id="rId24"/>
    <p:sldId id="533" r:id="rId25"/>
    <p:sldId id="534" r:id="rId26"/>
    <p:sldId id="519" r:id="rId27"/>
    <p:sldId id="520" r:id="rId28"/>
    <p:sldId id="634" r:id="rId29"/>
    <p:sldId id="637" r:id="rId30"/>
    <p:sldId id="635" r:id="rId31"/>
    <p:sldId id="616" r:id="rId32"/>
    <p:sldId id="639" r:id="rId33"/>
    <p:sldId id="640" r:id="rId34"/>
    <p:sldId id="618" r:id="rId35"/>
    <p:sldId id="628" r:id="rId36"/>
    <p:sldId id="619" r:id="rId37"/>
    <p:sldId id="636" r:id="rId38"/>
    <p:sldId id="617" r:id="rId39"/>
    <p:sldId id="620" r:id="rId40"/>
    <p:sldId id="621" r:id="rId41"/>
    <p:sldId id="622" r:id="rId42"/>
    <p:sldId id="624" r:id="rId43"/>
    <p:sldId id="625" r:id="rId44"/>
    <p:sldId id="626" r:id="rId45"/>
    <p:sldId id="62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86458" autoAdjust="0"/>
  </p:normalViewPr>
  <p:slideViewPr>
    <p:cSldViewPr>
      <p:cViewPr varScale="1">
        <p:scale>
          <a:sx n="70" d="100"/>
          <a:sy n="70" d="100"/>
        </p:scale>
        <p:origin x="72" y="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0D21-B163-864A-9EE4-79904E4EB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34E9-4DC2-3948-9BF9-5FE9067C4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err="1">
                <a:latin typeface="Helvetica Regular" pitchFamily="2" charset="0"/>
              </a:rPr>
              <a:t>Houngninou</a:t>
            </a:r>
            <a:endParaRPr lang="en-US" dirty="0">
              <a:latin typeface="Helvetica Regula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AFE4A-E9A5-2041-8ADE-FEAFC68A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8876-140F-5945-B25E-7AF27F70D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4344-1592-EF44-B423-A85B05F31A34}" type="slidenum">
              <a:rPr lang="en-US" smtClean="0">
                <a:latin typeface="Helvetica Regular" pitchFamily="2" charset="0"/>
              </a:rPr>
              <a:t>‹#›</a:t>
            </a:fld>
            <a:endParaRPr lang="en-US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27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r>
              <a:rPr lang="en-US" dirty="0" err="1"/>
              <a:t>Houngninou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9CC81667-0BCA-4A93-A267-210DC22E6F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8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956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88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04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9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01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8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7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22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24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71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03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85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43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13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64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2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1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0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3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7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400"/>
            </a:lvl1pPr>
            <a:lvl2pPr>
              <a:spcBef>
                <a:spcPts val="0"/>
              </a:spcBef>
              <a:spcAft>
                <a:spcPts val="1200"/>
              </a:spcAft>
              <a:defRPr sz="2400"/>
            </a:lvl2pPr>
            <a:lvl3pPr>
              <a:spcBef>
                <a:spcPts val="0"/>
              </a:spcBef>
              <a:spcAft>
                <a:spcPts val="1200"/>
              </a:spcAft>
              <a:defRPr sz="2400"/>
            </a:lvl3pPr>
            <a:lvl4pPr>
              <a:spcBef>
                <a:spcPts val="0"/>
              </a:spcBef>
              <a:spcAft>
                <a:spcPts val="1200"/>
              </a:spcAft>
              <a:defRPr sz="2400"/>
            </a:lvl4pPr>
            <a:lvl5pPr>
              <a:spcBef>
                <a:spcPts val="0"/>
              </a:spcBef>
              <a:spcAft>
                <a:spcPts val="120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5720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3688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accent2">
              <a:lumMod val="75000"/>
            </a:schemeClr>
          </a:solidFill>
          <a:latin typeface="Helvetica Regular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6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5400" dirty="0" smtClean="0"/>
              <a:t>Python Basics</a:t>
            </a:r>
            <a:br>
              <a:rPr lang="en-US" altLang="zh-CN" sz="5400" dirty="0" smtClean="0"/>
            </a:br>
            <a:r>
              <a:rPr lang="en-US" altLang="zh-CN" sz="5400" dirty="0" smtClean="0"/>
              <a:t>Strings</a:t>
            </a:r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10972800" cy="1752600"/>
          </a:xfrm>
        </p:spPr>
        <p:txBody>
          <a:bodyPr/>
          <a:lstStyle/>
          <a:p>
            <a:pPr eaLnBrk="1" hangingPunct="1"/>
            <a:r>
              <a:rPr lang="en-CA" altLang="zh-CN" sz="4000" dirty="0" smtClean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sz="1800" dirty="0" smtClean="0">
                <a:solidFill>
                  <a:srgbClr val="898989"/>
                </a:solidFill>
              </a:rPr>
              <a:t>Grateful acknowledgement to </a:t>
            </a:r>
            <a:r>
              <a:rPr lang="en-US" sz="1800" dirty="0"/>
              <a:t>David </a:t>
            </a:r>
            <a:r>
              <a:rPr lang="en-US" sz="1800" dirty="0" err="1"/>
              <a:t>Kebo</a:t>
            </a:r>
            <a:r>
              <a:rPr lang="en-US" sz="1800" dirty="0"/>
              <a:t> </a:t>
            </a:r>
            <a:r>
              <a:rPr lang="en-US" sz="1800" dirty="0" err="1" smtClean="0"/>
              <a:t>Houngninou</a:t>
            </a:r>
            <a:r>
              <a:rPr lang="en-US" sz="1800" dirty="0" smtClean="0"/>
              <a:t> </a:t>
            </a:r>
            <a:r>
              <a:rPr lang="en-CA" altLang="zh-CN" sz="1800" dirty="0" smtClean="0">
                <a:solidFill>
                  <a:srgbClr val="898989"/>
                </a:solidFill>
              </a:rPr>
              <a:t>for some of the material contained in these slides</a:t>
            </a:r>
            <a:endParaRPr lang="en-US" altLang="zh-CN" sz="1800" dirty="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97BF-DB29-B54D-9C9E-AC7477B7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three digits: method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506872-E02B-6A42-96BC-904C0C8F0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4226" y="1496008"/>
            <a:ext cx="6879775" cy="47755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4F90D-44A9-B84A-8CE3-1B159BE3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E10B6-7532-A944-B360-BA1C175191C0}"/>
              </a:ext>
            </a:extLst>
          </p:cNvPr>
          <p:cNvSpPr/>
          <p:nvPr/>
        </p:nvSpPr>
        <p:spPr>
          <a:xfrm>
            <a:off x="2696118" y="2133600"/>
            <a:ext cx="6600282" cy="1295400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7A217-C370-1840-8499-55C673B1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6993E-A3DF-6B43-9567-5E2CAADA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3B9E-0C30-3B4F-9815-2CEB2BBA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E3EC-8134-894F-B94A-CA6275B0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We can slice a string using a range defined by two indexes.</a:t>
            </a:r>
          </a:p>
          <a:p>
            <a:r>
              <a:rPr lang="en-US" sz="2200" dirty="0"/>
              <a:t>The slice is a </a:t>
            </a:r>
            <a:r>
              <a:rPr lang="en-US" sz="2200" dirty="0">
                <a:solidFill>
                  <a:srgbClr val="00B050"/>
                </a:solidFill>
              </a:rPr>
              <a:t>substring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B050"/>
                </a:solidFill>
              </a:rPr>
              <a:t>subset</a:t>
            </a:r>
            <a:r>
              <a:rPr lang="en-US" sz="2200" dirty="0"/>
              <a:t> of the string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r>
              <a:rPr lang="en-US" dirty="0"/>
              <a:t>Subscript using a </a:t>
            </a:r>
            <a:r>
              <a:rPr lang="en-US" b="1" dirty="0"/>
              <a:t>slice</a:t>
            </a:r>
            <a:r>
              <a:rPr lang="en-US" dirty="0"/>
              <a:t> (“slicing”)</a:t>
            </a:r>
          </a:p>
          <a:p>
            <a:pPr lvl="1"/>
            <a:r>
              <a:rPr lang="en-US" dirty="0"/>
              <a:t>Syntax: start position, a colon “:”, and stop position (one-past-the-end)</a:t>
            </a:r>
          </a:p>
          <a:p>
            <a:pPr>
              <a:spcAft>
                <a:spcPts val="2400"/>
              </a:spcAft>
            </a:pPr>
            <a:r>
              <a:rPr lang="en-US" sz="2200" dirty="0" smtClean="0">
                <a:solidFill>
                  <a:srgbClr val="00B050"/>
                </a:solidFill>
              </a:rPr>
              <a:t>x[</a:t>
            </a:r>
            <a:r>
              <a:rPr lang="en-US" sz="2200" dirty="0" err="1" smtClean="0">
                <a:solidFill>
                  <a:srgbClr val="00B050"/>
                </a:solidFill>
              </a:rPr>
              <a:t>low</a:t>
            </a:r>
            <a:r>
              <a:rPr lang="en-US" sz="2200" b="1" dirty="0" err="1" smtClean="0">
                <a:solidFill>
                  <a:srgbClr val="00B050"/>
                </a:solidFill>
              </a:rPr>
              <a:t>:</a:t>
            </a:r>
            <a:r>
              <a:rPr lang="en-US" sz="2200" dirty="0" err="1" smtClean="0">
                <a:solidFill>
                  <a:srgbClr val="00B050"/>
                </a:solidFill>
              </a:rPr>
              <a:t>high</a:t>
            </a:r>
            <a:r>
              <a:rPr lang="en-US" sz="2200" dirty="0">
                <a:solidFill>
                  <a:srgbClr val="00B050"/>
                </a:solidFill>
              </a:rPr>
              <a:t>]</a:t>
            </a:r>
            <a:r>
              <a:rPr lang="en-US" sz="2200" dirty="0"/>
              <a:t>: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/>
            </a:r>
            <a:br>
              <a:rPr lang="en-US" sz="2200" dirty="0" smtClean="0">
                <a:solidFill>
                  <a:srgbClr val="00B050"/>
                </a:solidFill>
              </a:rPr>
            </a:br>
            <a:r>
              <a:rPr lang="en-US" sz="2200" dirty="0" smtClean="0">
                <a:solidFill>
                  <a:srgbClr val="00B050"/>
                </a:solidFill>
              </a:rPr>
              <a:t>    </a:t>
            </a:r>
            <a:r>
              <a:rPr lang="en-US" sz="2200" dirty="0" smtClean="0"/>
              <a:t>get </a:t>
            </a:r>
            <a:r>
              <a:rPr lang="en-US" sz="2200" dirty="0"/>
              <a:t>the characters in string x starting at location </a:t>
            </a:r>
            <a:r>
              <a:rPr lang="en-US" sz="2200" dirty="0">
                <a:solidFill>
                  <a:srgbClr val="00B050"/>
                </a:solidFill>
              </a:rPr>
              <a:t>low</a:t>
            </a:r>
            <a:r>
              <a:rPr lang="en-US" sz="2200" dirty="0"/>
              <a:t> and ending at location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(high-1)</a:t>
            </a:r>
            <a:r>
              <a:rPr lang="en-US" sz="2200" dirty="0"/>
              <a:t>.</a:t>
            </a:r>
          </a:p>
          <a:p>
            <a:pPr>
              <a:spcAft>
                <a:spcPts val="2400"/>
              </a:spcAft>
            </a:pPr>
            <a:r>
              <a:rPr lang="en-US" sz="2200" dirty="0">
                <a:solidFill>
                  <a:srgbClr val="00B050"/>
                </a:solidFill>
              </a:rPr>
              <a:t>x[low</a:t>
            </a:r>
            <a:r>
              <a:rPr lang="en-US" sz="2200" b="1" dirty="0" smtClean="0">
                <a:solidFill>
                  <a:srgbClr val="00B050"/>
                </a:solidFill>
              </a:rPr>
              <a:t>:</a:t>
            </a:r>
            <a:r>
              <a:rPr lang="en-US" sz="2200" dirty="0" smtClean="0">
                <a:solidFill>
                  <a:srgbClr val="00B050"/>
                </a:solidFill>
              </a:rPr>
              <a:t> ]</a:t>
            </a:r>
            <a:r>
              <a:rPr lang="en-US" sz="2200" dirty="0" smtClean="0"/>
              <a:t>: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br>
              <a:rPr lang="en-US" sz="2200" dirty="0" smtClean="0">
                <a:solidFill>
                  <a:srgbClr val="00B050"/>
                </a:solidFill>
              </a:rPr>
            </a:br>
            <a:r>
              <a:rPr lang="en-US" sz="2200" dirty="0" smtClean="0">
                <a:solidFill>
                  <a:srgbClr val="00B050"/>
                </a:solidFill>
              </a:rPr>
              <a:t>   </a:t>
            </a:r>
            <a:r>
              <a:rPr lang="en-US" sz="2100" dirty="0" smtClean="0"/>
              <a:t>get </a:t>
            </a:r>
            <a:r>
              <a:rPr lang="en-US" sz="2100" dirty="0"/>
              <a:t>the characters in string x starting at location </a:t>
            </a:r>
            <a:r>
              <a:rPr lang="en-US" sz="2100" dirty="0">
                <a:solidFill>
                  <a:srgbClr val="00B050"/>
                </a:solidFill>
              </a:rPr>
              <a:t>low</a:t>
            </a:r>
            <a:r>
              <a:rPr lang="en-US" sz="2100" dirty="0"/>
              <a:t> and ending at the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end of the string</a:t>
            </a:r>
            <a:r>
              <a:rPr lang="en-US" sz="2100" dirty="0"/>
              <a:t>. </a:t>
            </a:r>
            <a:r>
              <a:rPr lang="en-US" sz="2200" dirty="0"/>
              <a:t> </a:t>
            </a:r>
          </a:p>
          <a:p>
            <a:pPr>
              <a:spcAft>
                <a:spcPts val="2400"/>
              </a:spcAft>
            </a:pPr>
            <a:r>
              <a:rPr lang="en-US" sz="2200" dirty="0">
                <a:solidFill>
                  <a:srgbClr val="00B050"/>
                </a:solidFill>
              </a:rPr>
              <a:t>x</a:t>
            </a:r>
            <a:r>
              <a:rPr lang="en-US" sz="2200" dirty="0" smtClean="0">
                <a:solidFill>
                  <a:srgbClr val="00B050"/>
                </a:solidFill>
              </a:rPr>
              <a:t>[ </a:t>
            </a:r>
            <a:r>
              <a:rPr lang="en-US" sz="2200" b="1" dirty="0" smtClean="0">
                <a:solidFill>
                  <a:srgbClr val="00B050"/>
                </a:solidFill>
              </a:rPr>
              <a:t>:</a:t>
            </a:r>
            <a:r>
              <a:rPr lang="en-US" sz="2200" dirty="0">
                <a:solidFill>
                  <a:srgbClr val="00B050"/>
                </a:solidFill>
              </a:rPr>
              <a:t>high]</a:t>
            </a:r>
            <a:r>
              <a:rPr lang="en-US" sz="2200" dirty="0"/>
              <a:t>: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/>
            </a:r>
            <a:br>
              <a:rPr lang="en-US" sz="2200" dirty="0" smtClean="0">
                <a:solidFill>
                  <a:srgbClr val="00B050"/>
                </a:solidFill>
              </a:rPr>
            </a:br>
            <a:r>
              <a:rPr lang="en-US" sz="2200" dirty="0" smtClean="0">
                <a:solidFill>
                  <a:srgbClr val="00B050"/>
                </a:solidFill>
              </a:rPr>
              <a:t>      </a:t>
            </a:r>
            <a:r>
              <a:rPr lang="en-US" sz="2200" dirty="0" smtClean="0"/>
              <a:t>get </a:t>
            </a:r>
            <a:r>
              <a:rPr lang="en-US" sz="2200" dirty="0"/>
              <a:t>the characters in string x starting at location </a:t>
            </a:r>
            <a:r>
              <a:rPr lang="en-US" sz="2200" dirty="0">
                <a:solidFill>
                  <a:srgbClr val="00B050"/>
                </a:solidFill>
              </a:rPr>
              <a:t>0</a:t>
            </a:r>
            <a:r>
              <a:rPr lang="en-US" sz="2200" dirty="0"/>
              <a:t> and ending at location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(high-1)</a:t>
            </a:r>
            <a:r>
              <a:rPr lang="en-US" sz="2200" dirty="0"/>
              <a:t>. 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1D384-4022-BE4E-B26D-901BAF70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E7F7-6DC4-8048-8665-F034A9D1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CB0F-26C5-0444-8E45-CF46B33F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does NOT change the original string, it makes (returns) a new one!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AE181-4D75-D942-8FBB-7C1F42C4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731" y="2514601"/>
            <a:ext cx="8147304" cy="22838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316E-B93C-1D4D-A952-08233BCD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FC7C-72A6-2840-BF33-9169D807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E0071-7F39-174C-BD97-7CA987894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14600"/>
            <a:ext cx="8147304" cy="234862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A136-A7D5-2045-AE50-FAB8DE2F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8CE9-3769-9E43-8438-E46A224A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EA89A0B6-08C7-2843-AA3B-77C098BF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38" y="2590800"/>
            <a:ext cx="8147304" cy="22514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3B0A-DD19-DE40-81D8-FECD61C9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3FEB-89F9-8340-B69C-97260582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EF853-6BEC-5D4C-A292-4814A826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572" y="2514601"/>
            <a:ext cx="8147304" cy="22954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30F47-AFA7-084C-96F4-171EE637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CF60D-5502-594B-9506-AF16B028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167-C0E1-664A-A6CC-73E49427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 with a stride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2339-6D1B-DA4D-9CEE-AB5A95B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D1799B-F1D5-7C47-8EF6-7778E670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We can slice a string using a range defined by two indexes and a stride parameter.</a:t>
            </a:r>
          </a:p>
          <a:p>
            <a:pPr>
              <a:spcAft>
                <a:spcPts val="1800"/>
              </a:spcAft>
            </a:pPr>
            <a:r>
              <a:rPr lang="en-US" dirty="0"/>
              <a:t>The stride parameter represents the steps between characters.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rgbClr val="00B050"/>
                </a:solidFill>
              </a:rPr>
              <a:t>x[</a:t>
            </a:r>
            <a:r>
              <a:rPr lang="en-US" dirty="0" err="1">
                <a:solidFill>
                  <a:srgbClr val="00B050"/>
                </a:solidFill>
              </a:rPr>
              <a:t>low</a:t>
            </a:r>
            <a:r>
              <a:rPr lang="en-US" b="1" dirty="0" err="1">
                <a:solidFill>
                  <a:srgbClr val="00B050"/>
                </a:solidFill>
              </a:rPr>
              <a:t>:</a:t>
            </a:r>
            <a:r>
              <a:rPr lang="en-US" dirty="0" err="1">
                <a:solidFill>
                  <a:srgbClr val="00B050"/>
                </a:solidFill>
              </a:rPr>
              <a:t>high</a:t>
            </a:r>
            <a:r>
              <a:rPr lang="en-US" b="1" dirty="0" err="1">
                <a:solidFill>
                  <a:srgbClr val="00B050"/>
                </a:solidFill>
              </a:rPr>
              <a:t>:</a:t>
            </a:r>
            <a:r>
              <a:rPr lang="en-US" dirty="0" err="1">
                <a:solidFill>
                  <a:srgbClr val="00B050"/>
                </a:solidFill>
              </a:rPr>
              <a:t>stride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: get the characters in string x starting at location </a:t>
            </a:r>
            <a:r>
              <a:rPr lang="en-US" dirty="0">
                <a:solidFill>
                  <a:srgbClr val="00B050"/>
                </a:solidFill>
              </a:rPr>
              <a:t>low</a:t>
            </a:r>
            <a:r>
              <a:rPr lang="en-US" dirty="0"/>
              <a:t> and ending at location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(high-1) </a:t>
            </a:r>
            <a:r>
              <a:rPr lang="en-US" dirty="0"/>
              <a:t>with an increment of </a:t>
            </a:r>
            <a:r>
              <a:rPr lang="en-US" dirty="0">
                <a:solidFill>
                  <a:srgbClr val="00B050"/>
                </a:solidFill>
              </a:rPr>
              <a:t>stride</a:t>
            </a:r>
            <a:r>
              <a:rPr lang="en-US" dirty="0"/>
              <a:t>.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rgbClr val="00B050"/>
                </a:solidFill>
              </a:rPr>
              <a:t>x[low</a:t>
            </a:r>
            <a:r>
              <a:rPr lang="en-US" b="1" dirty="0">
                <a:solidFill>
                  <a:srgbClr val="00B050"/>
                </a:solidFill>
              </a:rPr>
              <a:t>::</a:t>
            </a:r>
            <a:r>
              <a:rPr lang="en-US" dirty="0">
                <a:solidFill>
                  <a:srgbClr val="00B050"/>
                </a:solidFill>
              </a:rPr>
              <a:t>stride]</a:t>
            </a:r>
            <a:r>
              <a:rPr lang="en-US" dirty="0"/>
              <a:t>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get the characters in string x starting at location </a:t>
            </a:r>
            <a:r>
              <a:rPr lang="en-US" dirty="0">
                <a:solidFill>
                  <a:srgbClr val="00B050"/>
                </a:solidFill>
              </a:rPr>
              <a:t>low</a:t>
            </a:r>
            <a:r>
              <a:rPr lang="en-US" dirty="0"/>
              <a:t> and ending at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 of the string</a:t>
            </a:r>
            <a:r>
              <a:rPr lang="en-US" dirty="0"/>
              <a:t>, with an increment of </a:t>
            </a:r>
            <a:r>
              <a:rPr lang="en-US" dirty="0">
                <a:solidFill>
                  <a:srgbClr val="00B050"/>
                </a:solidFill>
              </a:rPr>
              <a:t>stride</a:t>
            </a:r>
            <a:r>
              <a:rPr lang="en-US" dirty="0"/>
              <a:t>.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rgbClr val="00B050"/>
                </a:solidFill>
              </a:rPr>
              <a:t>x[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 err="1">
                <a:solidFill>
                  <a:srgbClr val="00B050"/>
                </a:solidFill>
              </a:rPr>
              <a:t>high</a:t>
            </a:r>
            <a:r>
              <a:rPr lang="en-US" b="1" dirty="0" err="1">
                <a:solidFill>
                  <a:srgbClr val="00B050"/>
                </a:solidFill>
              </a:rPr>
              <a:t>:</a:t>
            </a:r>
            <a:r>
              <a:rPr lang="en-US" dirty="0" err="1">
                <a:solidFill>
                  <a:srgbClr val="00B050"/>
                </a:solidFill>
              </a:rPr>
              <a:t>stride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get the characters in string x starting at location 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 and ending at location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(high-1)</a:t>
            </a:r>
            <a:r>
              <a:rPr lang="en-US" dirty="0"/>
              <a:t>, with an increment of </a:t>
            </a:r>
            <a:r>
              <a:rPr lang="en-US" dirty="0">
                <a:solidFill>
                  <a:srgbClr val="00B050"/>
                </a:solidFill>
              </a:rPr>
              <a:t>stride</a:t>
            </a:r>
            <a:r>
              <a:rPr lang="en-US" dirty="0"/>
              <a:t>.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rgbClr val="00B050"/>
                </a:solidFill>
              </a:rPr>
              <a:t>x[</a:t>
            </a:r>
            <a:r>
              <a:rPr lang="en-US" b="1" dirty="0">
                <a:solidFill>
                  <a:srgbClr val="00B050"/>
                </a:solidFill>
              </a:rPr>
              <a:t>::</a:t>
            </a:r>
            <a:r>
              <a:rPr lang="en-US" dirty="0">
                <a:solidFill>
                  <a:srgbClr val="00B050"/>
                </a:solidFill>
              </a:rPr>
              <a:t>stride]</a:t>
            </a:r>
            <a:r>
              <a:rPr lang="en-US" dirty="0"/>
              <a:t>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get the characters in string x starting at location 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 and ending at the end of the string, with an increment of </a:t>
            </a:r>
            <a:r>
              <a:rPr lang="en-US" dirty="0">
                <a:solidFill>
                  <a:srgbClr val="00B050"/>
                </a:solidFill>
              </a:rPr>
              <a:t>stride.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BC4C7-F72A-8A47-88B7-AD0FFC89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5A297-0829-D342-9B79-B7E0D611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F7928-5244-4B4D-AB63-E5984CD4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48" y="2615980"/>
            <a:ext cx="8147304" cy="24944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044B-AB48-BC46-9BCB-16F88032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CD9B-FF36-4A47-A2F0-1D5E1054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7A109-14C0-754F-8939-766415EB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96" y="2688868"/>
            <a:ext cx="8147304" cy="234862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6D1E-ACC0-4E42-91FD-D9185A73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1190-A570-3D4F-9B81-9ACCBD4F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29C86-FEB7-B441-A5E9-BE5EB98B3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438400"/>
            <a:ext cx="8147304" cy="234862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5CC8-D004-A04E-837D-7A4FD51D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A4DF-9528-1346-8A17-0E0FC09A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6384-C938-0748-97E4-0ED6E22C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7BC5-6249-A142-A590-0DEE40DD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string is a </a:t>
            </a:r>
            <a:r>
              <a:rPr lang="en-US" dirty="0">
                <a:solidFill>
                  <a:srgbClr val="00B050"/>
                </a:solidFill>
              </a:rPr>
              <a:t>sequence</a:t>
            </a:r>
            <a:r>
              <a:rPr lang="en-US" dirty="0"/>
              <a:t> of characters including letters, numbers, whitespace characters, or symbols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u="sng" dirty="0"/>
              <a:t>String literal</a:t>
            </a:r>
            <a:r>
              <a:rPr lang="en-US" dirty="0"/>
              <a:t>: string that appears in actual code of a program</a:t>
            </a:r>
          </a:p>
          <a:p>
            <a:pPr lvl="1">
              <a:defRPr/>
            </a:pPr>
            <a:r>
              <a:rPr lang="en-US" dirty="0" smtClean="0"/>
              <a:t>Must be </a:t>
            </a:r>
            <a:r>
              <a:rPr lang="en-US" dirty="0"/>
              <a:t>enclosed in single (') or double (") quote </a:t>
            </a:r>
            <a:r>
              <a:rPr lang="en-US" dirty="0" smtClean="0"/>
              <a:t>marks</a:t>
            </a:r>
            <a:endParaRPr lang="en-US" dirty="0"/>
          </a:p>
          <a:p>
            <a:endParaRPr lang="en-US" dirty="0"/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device = "Arduino"</a:t>
            </a: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memory = "32kB"</a:t>
            </a: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description = "Arduino is open-source"</a:t>
            </a: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print (device)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print (memory)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print (description)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1272-1F52-BF4E-A419-78C23F9F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6979B-FA08-BF43-BE6F-7784082B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5F50-D6EE-6B4E-B394-F42F9EEA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7909-3102-E047-9A16-DBC2ADFB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4" y="2693519"/>
            <a:ext cx="8147304" cy="23393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7D25-6B6E-A64C-A147-1D139B85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0B06-3D0E-9B47-8D7A-6241EBC8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66A1-2C7E-A84A-9361-4B3A2B79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380DD8-06E2-484E-9228-7C4A61530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405" y="1600200"/>
            <a:ext cx="10494931" cy="2819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3F76-A9A7-814E-8958-7CD18DF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207B9-313F-4C40-9328-031D14CB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E283-520F-C44E-A7C7-F1255E1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090-B12C-6340-832C-938E0A2E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 with a negative stride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655D-6D40-A24C-8D2A-BC2A6D0B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Negative stride</a:t>
            </a:r>
            <a:r>
              <a:rPr lang="en-US" dirty="0"/>
              <a:t>: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ordering</a:t>
            </a:r>
            <a:r>
              <a:rPr lang="en-US" dirty="0"/>
              <a:t> of parameters low and high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reversed</a:t>
            </a:r>
            <a:r>
              <a:rPr lang="en-US" dirty="0"/>
              <a:t> since we are counting down.</a:t>
            </a:r>
          </a:p>
          <a:p>
            <a:r>
              <a:rPr lang="en-US" dirty="0">
                <a:solidFill>
                  <a:srgbClr val="00B050"/>
                </a:solidFill>
              </a:rPr>
              <a:t>x[</a:t>
            </a:r>
            <a:r>
              <a:rPr lang="en-US" dirty="0" err="1">
                <a:solidFill>
                  <a:srgbClr val="00B050"/>
                </a:solidFill>
              </a:rPr>
              <a:t>high:low</a:t>
            </a:r>
            <a:r>
              <a:rPr lang="en-US" dirty="0">
                <a:solidFill>
                  <a:srgbClr val="00B050"/>
                </a:solidFill>
              </a:rPr>
              <a:t>:-stride]</a:t>
            </a:r>
            <a:r>
              <a:rPr lang="en-US" dirty="0"/>
              <a:t>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get characters in string x starting at location </a:t>
            </a:r>
            <a:r>
              <a:rPr lang="en-US" dirty="0">
                <a:solidFill>
                  <a:srgbClr val="00B050"/>
                </a:solidFill>
              </a:rPr>
              <a:t>high</a:t>
            </a:r>
            <a:r>
              <a:rPr lang="en-US" dirty="0"/>
              <a:t> and ending at location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(low+1)</a:t>
            </a:r>
            <a:r>
              <a:rPr lang="en-US" dirty="0"/>
              <a:t>, with a decrement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x[::-stride]</a:t>
            </a:r>
            <a:r>
              <a:rPr lang="en-US" dirty="0"/>
              <a:t>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get characters in string x starting at location </a:t>
            </a:r>
            <a:r>
              <a:rPr lang="en-US" dirty="0">
                <a:solidFill>
                  <a:srgbClr val="00B050"/>
                </a:solidFill>
              </a:rPr>
              <a:t>-1</a:t>
            </a:r>
            <a:r>
              <a:rPr lang="en-US" dirty="0"/>
              <a:t> and ending at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beginning of the string</a:t>
            </a:r>
            <a:r>
              <a:rPr lang="en-US" dirty="0"/>
              <a:t>, with a decrement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x[high::-stride]</a:t>
            </a:r>
            <a:r>
              <a:rPr lang="en-US" dirty="0"/>
              <a:t>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get characters from the string x starting at location </a:t>
            </a:r>
            <a:r>
              <a:rPr lang="en-US" dirty="0">
                <a:solidFill>
                  <a:srgbClr val="00B050"/>
                </a:solidFill>
              </a:rPr>
              <a:t>high</a:t>
            </a:r>
            <a:r>
              <a:rPr lang="en-US" dirty="0"/>
              <a:t> and ending at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beginning of the string</a:t>
            </a:r>
            <a:r>
              <a:rPr lang="en-US" dirty="0"/>
              <a:t>, with a decrement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x[:low:-stride]</a:t>
            </a:r>
            <a:r>
              <a:rPr lang="en-US" dirty="0"/>
              <a:t>: get characters in string x starting in location </a:t>
            </a:r>
            <a:r>
              <a:rPr lang="en-US" dirty="0">
                <a:solidFill>
                  <a:srgbClr val="00B050"/>
                </a:solidFill>
              </a:rPr>
              <a:t>-1</a:t>
            </a:r>
            <a:r>
              <a:rPr lang="en-US" dirty="0"/>
              <a:t> and ending at location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(low+1)</a:t>
            </a:r>
            <a:r>
              <a:rPr lang="en-US" dirty="0"/>
              <a:t>, with a decrement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EEE1-E390-F441-B057-6171553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E47E-94ED-AE43-9104-E374A5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6A4C-B499-834F-8296-D070B20B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57407-B690-164E-AF13-9C8D48CD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67" y="2895600"/>
            <a:ext cx="8147304" cy="26354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0592-145E-BE45-A517-AF47C318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E86B-C64C-684E-B86F-93BB051F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3E9FD-2D23-D945-A7CC-7EDF547F8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46171"/>
            <a:ext cx="8147304" cy="23168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BDDE-1297-E24C-951D-E2640360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59D9-32D0-4F40-8FB4-08A7FD6C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6AA-A3D7-6F41-8A48-B9D9270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1EDE-94DA-4146-8A79-AE6A534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'Texas A&amp;M University'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C21-960B-0E44-BA71-CE35E32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49E3A-A20F-CF44-BBC8-F6F2F619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25" y="2721263"/>
            <a:ext cx="8147304" cy="22838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FB6CA4-E631-2045-9584-86B8FCD7A967}"/>
              </a:ext>
            </a:extLst>
          </p:cNvPr>
          <p:cNvCxnSpPr>
            <a:cxnSpLocks/>
          </p:cNvCxnSpPr>
          <p:nvPr/>
        </p:nvCxnSpPr>
        <p:spPr>
          <a:xfrm flipV="1">
            <a:off x="5181600" y="3810001"/>
            <a:ext cx="0" cy="4813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FF51-1BBE-E149-B18B-23778301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247684-8ED1-724D-AB86-AE8620F3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F6D9-EEFD-364D-9881-92DF643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35AA-C0F3-6A4F-932C-784B8F90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Negative stride</a:t>
            </a:r>
            <a:r>
              <a:rPr lang="en-US" dirty="0"/>
              <a:t>: the ordering is changed a bit since we're counting down.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A230-E604-6C48-B2DB-9D234835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6E1E8-B0DD-D443-A396-5504FCDC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9927159" cy="1295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1364-D2D2-7F4B-ABD9-A9BBC82B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40B8-A8DE-4047-8C5B-B326EEB7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718F-D483-C04C-8EDB-F9B7A1CB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4C5AEC-A380-6544-9452-029CA6217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32" b="1923"/>
          <a:stretch/>
        </p:blipFill>
        <p:spPr>
          <a:xfrm>
            <a:off x="2010508" y="1523999"/>
            <a:ext cx="7285892" cy="46642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3ED4-968A-A442-8538-11066373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41C09-69D2-CA47-9824-D9BA94D2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DB02A-7020-EA43-B848-589A62C1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5F-7F6D-5B47-8FB2-587675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the Einstein’s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B29C-EE81-D648-B375-68E45B1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1"/>
            <a:ext cx="64008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000" dirty="0"/>
              <a:t>Write a program to implement one of Einstein’s favorite puzzles:</a:t>
            </a:r>
          </a:p>
          <a:p>
            <a:r>
              <a:rPr lang="en-US" sz="2000" dirty="0"/>
              <a:t>1. Enter a 3 digit number. The </a:t>
            </a:r>
            <a:r>
              <a:rPr lang="en-US" sz="2000" dirty="0">
                <a:solidFill>
                  <a:srgbClr val="00B050"/>
                </a:solidFill>
              </a:rPr>
              <a:t>first digit</a:t>
            </a:r>
            <a:r>
              <a:rPr lang="en-US" sz="2000" dirty="0"/>
              <a:t> must be higher than the </a:t>
            </a:r>
            <a:r>
              <a:rPr lang="en-US" sz="2000" dirty="0">
                <a:solidFill>
                  <a:srgbClr val="00B050"/>
                </a:solidFill>
              </a:rPr>
              <a:t>last digit</a:t>
            </a:r>
            <a:r>
              <a:rPr lang="en-US" sz="2000" dirty="0"/>
              <a:t> by at least two. </a:t>
            </a:r>
          </a:p>
          <a:p>
            <a:r>
              <a:rPr lang="en-US" sz="2000" dirty="0"/>
              <a:t>2. Reverse the input.</a:t>
            </a:r>
          </a:p>
          <a:p>
            <a:r>
              <a:rPr lang="en-US" sz="2000" dirty="0"/>
              <a:t>3. Subtract the reversed number from the original number.</a:t>
            </a:r>
          </a:p>
          <a:p>
            <a:r>
              <a:rPr lang="en-US" sz="2000" dirty="0"/>
              <a:t>4. Reverse the difference.</a:t>
            </a:r>
          </a:p>
          <a:p>
            <a:r>
              <a:rPr lang="en-US" sz="2000" dirty="0"/>
              <a:t>5. Add the difference to the reversed difference. </a:t>
            </a:r>
          </a:p>
          <a:p>
            <a:r>
              <a:rPr lang="en-US" sz="2000" dirty="0"/>
              <a:t>6. The sum should be 1089.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4B6-9726-E444-83EA-9B5F656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21A52-9513-414A-BD71-1536A556B640}"/>
              </a:ext>
            </a:extLst>
          </p:cNvPr>
          <p:cNvSpPr/>
          <p:nvPr/>
        </p:nvSpPr>
        <p:spPr>
          <a:xfrm>
            <a:off x="7467600" y="1600200"/>
            <a:ext cx="3048000" cy="4648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A2D79-DF33-6A4E-AFF6-0D9CD8D5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EFFC6C-5E0C-D04A-BF77-A7F839C8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5F-7F6D-5B47-8FB2-587675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the Einstein’s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B29C-EE81-D648-B375-68E45B1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1"/>
            <a:ext cx="62484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000" dirty="0"/>
              <a:t>Write a program to implement one of Einstein’s favorite puzzles:</a:t>
            </a:r>
          </a:p>
          <a:p>
            <a:r>
              <a:rPr lang="en-US" sz="2000" dirty="0"/>
              <a:t>1. Enter a 3 digit number. The </a:t>
            </a:r>
            <a:r>
              <a:rPr lang="en-US" sz="2000" dirty="0">
                <a:solidFill>
                  <a:srgbClr val="00B050"/>
                </a:solidFill>
              </a:rPr>
              <a:t>first digit</a:t>
            </a:r>
            <a:r>
              <a:rPr lang="en-US" sz="2000" dirty="0"/>
              <a:t> must be higher than the </a:t>
            </a:r>
            <a:r>
              <a:rPr lang="en-US" sz="2000" dirty="0">
                <a:solidFill>
                  <a:srgbClr val="00B050"/>
                </a:solidFill>
              </a:rPr>
              <a:t>last digit</a:t>
            </a:r>
            <a:r>
              <a:rPr lang="en-US" sz="2000" dirty="0"/>
              <a:t> by at least two. </a:t>
            </a:r>
          </a:p>
          <a:p>
            <a:r>
              <a:rPr lang="en-US" sz="2000" dirty="0"/>
              <a:t>2. Reverse the input.</a:t>
            </a:r>
          </a:p>
          <a:p>
            <a:r>
              <a:rPr lang="en-US" sz="2000" dirty="0"/>
              <a:t>3. Subtract the reversed number from the original number.</a:t>
            </a:r>
          </a:p>
          <a:p>
            <a:r>
              <a:rPr lang="en-US" sz="2000" dirty="0"/>
              <a:t>4. Reverse the difference.</a:t>
            </a:r>
          </a:p>
          <a:p>
            <a:r>
              <a:rPr lang="en-US" sz="2000" dirty="0"/>
              <a:t>5. Add the difference to the reversed difference. </a:t>
            </a:r>
          </a:p>
          <a:p>
            <a:r>
              <a:rPr lang="en-US" sz="2000" dirty="0"/>
              <a:t>6. The sum should be 1089.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4B6-9726-E444-83EA-9B5F656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21A52-9513-414A-BD71-1536A556B640}"/>
              </a:ext>
            </a:extLst>
          </p:cNvPr>
          <p:cNvSpPr/>
          <p:nvPr/>
        </p:nvSpPr>
        <p:spPr>
          <a:xfrm>
            <a:off x="7467600" y="1600200"/>
            <a:ext cx="3048000" cy="4648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36D40-5B8E-E545-995C-15FD0332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DF3077-83EB-1E49-9111-E4E4EC46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6FB7-47B1-0D49-9775-2D02E46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311C-F589-9342-A473-B3A33636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solidFill>
                  <a:srgbClr val="00B050"/>
                </a:solidFill>
              </a:rPr>
              <a:t>character</a:t>
            </a:r>
            <a:r>
              <a:rPr lang="en-US" dirty="0"/>
              <a:t> in the string has an </a:t>
            </a:r>
            <a:r>
              <a:rPr lang="en-US" dirty="0">
                <a:solidFill>
                  <a:srgbClr val="00B050"/>
                </a:solidFill>
              </a:rPr>
              <a:t>index</a:t>
            </a:r>
            <a:r>
              <a:rPr lang="en-US" dirty="0"/>
              <a:t> that represents its location in the 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characters in a string are numbered starting at zero.</a:t>
            </a:r>
          </a:p>
          <a:p>
            <a:endParaRPr lang="en-US" dirty="0"/>
          </a:p>
          <a:p>
            <a:r>
              <a:rPr lang="en-US" dirty="0" smtClean="0"/>
              <a:t>                            name</a:t>
            </a:r>
          </a:p>
          <a:p>
            <a:endParaRPr lang="en-US" dirty="0"/>
          </a:p>
          <a:p>
            <a:r>
              <a:rPr lang="en-US" dirty="0"/>
              <a:t>You can subscript with negative numbers, counting from the right end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name[-1]</a:t>
            </a:r>
            <a:r>
              <a:rPr lang="en-US" dirty="0"/>
              <a:t> is the last, rightmost character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name[-2]</a:t>
            </a:r>
            <a:r>
              <a:rPr lang="en-US" dirty="0"/>
              <a:t> is the next to last character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FC2DD-FFBF-384E-BE3B-15904ED8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3155A-EC9C-CC4F-B8AF-F3F7404F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048001"/>
            <a:ext cx="4377804" cy="13216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0D33-762D-8B49-AC07-F460C1AB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F59B-B400-5F41-BF09-97C1861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F3C6-E242-8244-B747-9344BB22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negative stride reversal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41CA-57DB-494E-9B3C-988F2D3C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00201"/>
            <a:ext cx="8458200" cy="4525963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rgbClr val="00B050"/>
                </a:solidFill>
              </a:rPr>
              <a:t>negative stride, </a:t>
            </a:r>
            <a:r>
              <a:rPr lang="en-US" dirty="0"/>
              <a:t>we can reverse the 3-digit number.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41D3-1DBC-F945-8879-56E9E64D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D7CD3-BEA1-1645-9D98-24003A16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0" y="2209800"/>
            <a:ext cx="7399216" cy="3733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3EA99-0D88-3543-936E-C6846680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C62B-0F71-C14A-9DD3-F0E773E3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E8DD-64E7-0848-AC99-755C963E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3B72-8F8D-1540-84EA-F1C4D7A6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plus (</a:t>
            </a: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) sign is the string concatenation operator.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'Texas'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'A&amp;M'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 + ' ' +  b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'Texas A&amp;M’</a:t>
            </a:r>
          </a:p>
          <a:p>
            <a:pPr>
              <a:spcAft>
                <a:spcPts val="0"/>
              </a:spcAf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Tip: </a:t>
            </a:r>
            <a:r>
              <a:rPr lang="en-US" dirty="0">
                <a:latin typeface="Helvetica" pitchFamily="2" charset="0"/>
              </a:rPr>
              <a:t>The same operator can have different purpose depending on the type of data.</a:t>
            </a:r>
          </a:p>
          <a:p>
            <a:r>
              <a:rPr lang="en-US" dirty="0">
                <a:latin typeface="Helvetica" pitchFamily="2" charset="0"/>
              </a:rPr>
              <a:t>We use (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+</a:t>
            </a:r>
            <a:r>
              <a:rPr lang="en-US" dirty="0">
                <a:latin typeface="Helvetica" pitchFamily="2" charset="0"/>
              </a:rPr>
              <a:t>) for the 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addition</a:t>
            </a:r>
            <a:r>
              <a:rPr lang="en-US" dirty="0">
                <a:latin typeface="Helvetica" pitchFamily="2" charset="0"/>
              </a:rPr>
              <a:t> of numbers and for the 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concatenation </a:t>
            </a:r>
            <a:r>
              <a:rPr lang="en-US" dirty="0">
                <a:latin typeface="Helvetica" pitchFamily="2" charset="0"/>
              </a:rPr>
              <a:t>of strings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.</a:t>
            </a:r>
            <a:endParaRPr lang="en-US" dirty="0">
              <a:latin typeface="Helvetica" pitchFamily="2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EBE2-24F3-5F43-871E-794931EA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0305-F246-7A42-BAD0-BDD7586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5D41-7B10-FC43-BD70-6FB0563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06A734B-8002-40CD-B44B-D29CD1B8F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en-US" sz="4400" dirty="0"/>
              <a:t>String Concatenation</a:t>
            </a:r>
            <a:r>
              <a:rPr lang="en-US" altLang="en-US" sz="2800" dirty="0"/>
              <a:t> (2 of 2)</a:t>
            </a:r>
            <a:endParaRPr lang="he-IL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F091F3C-7BF8-4B6F-A0A1-0B1FB51DA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You can use string concatenation to break up a long string literal</a:t>
            </a:r>
          </a:p>
        </p:txBody>
      </p:sp>
      <p:sp>
        <p:nvSpPr>
          <p:cNvPr id="31748" name="TextBox 1">
            <a:extLst>
              <a:ext uri="{FF2B5EF4-FFF2-40B4-BE49-F238E27FC236}">
                <a16:creationId xmlns:a16="http://schemas.microsoft.com/office/drawing/2014/main" id="{CE024DE6-8BEF-437C-9215-89CC7BD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10439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the amount of '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'sales for each day and '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'press Enter.')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A716A-B4EE-430A-953B-D05A26EDBC93}"/>
              </a:ext>
            </a:extLst>
          </p:cNvPr>
          <p:cNvSpPr txBox="1"/>
          <p:nvPr/>
        </p:nvSpPr>
        <p:spPr>
          <a:xfrm>
            <a:off x="1143000" y="4495801"/>
            <a:ext cx="7767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This statement will display the following:</a:t>
            </a:r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44E95D83-3881-48F0-B32D-30691E2F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43550"/>
            <a:ext cx="1059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amount of sales for each day and press Enter.</a:t>
            </a:r>
          </a:p>
        </p:txBody>
      </p:sp>
    </p:spTree>
    <p:extLst>
      <p:ext uri="{BB962C8B-B14F-4D97-AF65-F5344CB8AC3E}">
        <p14:creationId xmlns:p14="http://schemas.microsoft.com/office/powerpoint/2010/main" val="15394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62B6-B144-4AA7-A920-F2E6F6C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5371"/>
            <a:ext cx="8382000" cy="1219199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Implicit String Literal </a:t>
            </a:r>
            <a:r>
              <a:rPr lang="en-US" altLang="en-US" sz="4400" dirty="0" smtClean="0"/>
              <a:t>Concatenation</a:t>
            </a:r>
            <a:endParaRPr lang="en-A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F86-EDA6-41F8-B12E-957BCBB3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1219199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Two or more string literals written adjacent to each other are implicitly concatenated into a single string</a:t>
            </a:r>
            <a:endParaRPr lang="en-US" sz="3200" dirty="0"/>
          </a:p>
          <a:p>
            <a:endParaRPr lang="en-AU" sz="3200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F649C4-5094-4BC9-9559-A7116D06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200400"/>
            <a:ext cx="8534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'one' 'two' 'three'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onetwothree</a:t>
            </a:r>
            <a:endParaRPr lang="en-US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E8DD-64E7-0848-AC99-755C963E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3B72-8F8D-1540-84EA-F1C4D7A6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asterisk (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) is the string repetition operator.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'Texas'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 * 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TexasTexasTexas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>
              <a:spcAft>
                <a:spcPts val="0"/>
              </a:spcAf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Tip: </a:t>
            </a:r>
            <a:r>
              <a:rPr lang="en-US" dirty="0">
                <a:latin typeface="Helvetica" pitchFamily="2" charset="0"/>
              </a:rPr>
              <a:t>The same operator can have different purpose depending on the type of data.</a:t>
            </a:r>
          </a:p>
          <a:p>
            <a:r>
              <a:rPr lang="en-US" dirty="0">
                <a:latin typeface="Helvetica" pitchFamily="2" charset="0"/>
              </a:rPr>
              <a:t>We use (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*</a:t>
            </a:r>
            <a:r>
              <a:rPr lang="en-US" dirty="0">
                <a:latin typeface="Helvetica" pitchFamily="2" charset="0"/>
              </a:rPr>
              <a:t>) for the 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multiplication</a:t>
            </a:r>
            <a:r>
              <a:rPr lang="en-US" dirty="0">
                <a:latin typeface="Helvetica" pitchFamily="2" charset="0"/>
              </a:rPr>
              <a:t> of numbers and for the 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repetition </a:t>
            </a:r>
            <a:r>
              <a:rPr lang="en-US" dirty="0">
                <a:latin typeface="Helvetica" pitchFamily="2" charset="0"/>
              </a:rPr>
              <a:t>of strings.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EBE2-24F3-5F43-871E-794931EA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A5BE-5ECA-1349-818C-0BB7F9F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A9DC-55A3-EF44-9FAD-C8265355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E6-43C6-7A4D-AC9E-38E9D590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1D43-0C7B-714D-A7F0-9D6A356D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len() </a:t>
            </a:r>
            <a:r>
              <a:rPr lang="en-US" dirty="0"/>
              <a:t>function returns the </a:t>
            </a:r>
            <a:r>
              <a:rPr lang="en-US" dirty="0">
                <a:solidFill>
                  <a:srgbClr val="00B050"/>
                </a:solidFill>
              </a:rPr>
              <a:t>number of items</a:t>
            </a:r>
            <a:r>
              <a:rPr lang="en-US" dirty="0"/>
              <a:t> in an object.</a:t>
            </a:r>
          </a:p>
          <a:p>
            <a:r>
              <a:rPr lang="en-US" dirty="0"/>
              <a:t>The argument of </a:t>
            </a:r>
            <a:r>
              <a:rPr lang="en-US" dirty="0">
                <a:solidFill>
                  <a:srgbClr val="00B050"/>
                </a:solidFill>
              </a:rPr>
              <a:t>len() </a:t>
            </a:r>
            <a:r>
              <a:rPr lang="en-US" dirty="0"/>
              <a:t>may be a sequence (string, bytes, tuple, list, range) or a collection (dictionary, set).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EB14-5BF0-084D-ABE7-DFE9854C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FB7CF-1CE1-2E4F-B31D-2334DD6C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3022951"/>
            <a:ext cx="6579488" cy="31032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472B-27E3-A64C-9A5D-687C542B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1ABB-4524-AE48-9EF9-05DA9D1B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E8DD-64E7-0848-AC99-755C963E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3B72-8F8D-1540-84EA-F1C4D7A6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 operator is used to determine if a string </a:t>
            </a:r>
            <a:r>
              <a:rPr lang="en-US" dirty="0">
                <a:solidFill>
                  <a:srgbClr val="00B050"/>
                </a:solidFill>
              </a:rPr>
              <a:t>contains</a:t>
            </a:r>
            <a:r>
              <a:rPr lang="en-US" dirty="0"/>
              <a:t> the element of interest.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not in </a:t>
            </a:r>
            <a:r>
              <a:rPr lang="en-US" dirty="0"/>
              <a:t>operator determines if a string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doesn’t contain </a:t>
            </a:r>
            <a:r>
              <a:rPr lang="en-US" dirty="0"/>
              <a:t>the element of interest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EBE2-24F3-5F43-871E-794931EA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3FEC8-20DB-524D-A2B3-5D6E25BB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3429000"/>
            <a:ext cx="2895599" cy="23104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4DE1-A69C-DC44-947C-B1FAC300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2B48E-E1ED-9342-A2CA-A960EF64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171B-D1E7-DA44-8C42-1F26D78C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8E484-0BE0-A348-96CA-4621D48C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3BD72-1FCF-9345-9A2F-B7B559ED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02788-C8E3-EB4C-9A0E-AE4C485D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52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CA27-DDC6-4F49-B023-F34DAD52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Letter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B63C-1A17-2F4A-8EEB-9F989CD1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your program needs to identify if someone is from Texas.</a:t>
            </a:r>
          </a:p>
          <a:p>
            <a:r>
              <a:rPr lang="en-US" dirty="0"/>
              <a:t>You can ask the user to type the abbreviation  of the state. </a:t>
            </a:r>
          </a:p>
          <a:p>
            <a:r>
              <a:rPr lang="en-US" dirty="0"/>
              <a:t>You can accept: TX, </a:t>
            </a:r>
            <a:r>
              <a:rPr lang="en-US" dirty="0" err="1"/>
              <a:t>tx</a:t>
            </a:r>
            <a:r>
              <a:rPr lang="en-US" dirty="0"/>
              <a:t> , Tx, </a:t>
            </a:r>
            <a:r>
              <a:rPr lang="en-US" dirty="0" err="1"/>
              <a:t>tX</a:t>
            </a:r>
            <a:r>
              <a:rPr lang="en-US" dirty="0"/>
              <a:t>.  </a:t>
            </a:r>
          </a:p>
          <a:p>
            <a:r>
              <a:rPr lang="en-US" dirty="0"/>
              <a:t>How can you validate the use entry?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69AC4-3F76-DB46-84F4-502CC5CB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ADDDC-362C-1D40-9D8C-E9AA666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DA58-A411-1D4C-91BB-831E2E46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26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D96E-EEB6-6D49-92DE-9EFCDB85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Letter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FA3-5B10-964D-9D3A-57E4294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rgbClr val="00B050"/>
                </a:solidFill>
              </a:rPr>
              <a:t>String methods </a:t>
            </a:r>
            <a:r>
              <a:rPr lang="en-US" dirty="0"/>
              <a:t>(or functions) to capitalize the first letter in a string, transform all the letters to uppercase, or transform all of the letters to lowercase.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C690-3AEB-2445-B073-AB019275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8AB2E-8723-DA43-89B0-3A1FE4C2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2895600"/>
            <a:ext cx="3505201" cy="3028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6061A-E7B2-5848-87B8-9D0F5320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768725"/>
            <a:ext cx="2552700" cy="254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F431-4366-384C-89AD-6621F020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9279-8CB8-A041-AF01-B9F1B74C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3EA5-BFD9-634B-83DA-084A9F45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25E6-5B73-9B4B-864A-A7964A32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string ‘</a:t>
            </a:r>
            <a:r>
              <a:rPr lang="en-US" dirty="0">
                <a:solidFill>
                  <a:srgbClr val="00B050"/>
                </a:solidFill>
              </a:rPr>
              <a:t>ORANGE</a:t>
            </a:r>
            <a:r>
              <a:rPr lang="en-US" dirty="0"/>
              <a:t>’. The location or index of each character in the string are given below.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FE9E-1026-534D-BC5D-DE84D302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189C0B-F089-F74C-9FE2-40C295FD3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21575"/>
              </p:ext>
            </p:extLst>
          </p:nvPr>
        </p:nvGraphicFramePr>
        <p:xfrm>
          <a:off x="2084070" y="2528532"/>
          <a:ext cx="7440930" cy="1236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1394">
                  <a:extLst>
                    <a:ext uri="{9D8B030D-6E8A-4147-A177-3AD203B41FA5}">
                      <a16:colId xmlns:a16="http://schemas.microsoft.com/office/drawing/2014/main" val="1299419619"/>
                    </a:ext>
                  </a:extLst>
                </a:gridCol>
                <a:gridCol w="783256">
                  <a:extLst>
                    <a:ext uri="{9D8B030D-6E8A-4147-A177-3AD203B41FA5}">
                      <a16:colId xmlns:a16="http://schemas.microsoft.com/office/drawing/2014/main" val="1080050967"/>
                    </a:ext>
                  </a:extLst>
                </a:gridCol>
                <a:gridCol w="783256">
                  <a:extLst>
                    <a:ext uri="{9D8B030D-6E8A-4147-A177-3AD203B41FA5}">
                      <a16:colId xmlns:a16="http://schemas.microsoft.com/office/drawing/2014/main" val="3992097985"/>
                    </a:ext>
                  </a:extLst>
                </a:gridCol>
                <a:gridCol w="783256">
                  <a:extLst>
                    <a:ext uri="{9D8B030D-6E8A-4147-A177-3AD203B41FA5}">
                      <a16:colId xmlns:a16="http://schemas.microsoft.com/office/drawing/2014/main" val="2308551447"/>
                    </a:ext>
                  </a:extLst>
                </a:gridCol>
                <a:gridCol w="783256">
                  <a:extLst>
                    <a:ext uri="{9D8B030D-6E8A-4147-A177-3AD203B41FA5}">
                      <a16:colId xmlns:a16="http://schemas.microsoft.com/office/drawing/2014/main" val="1090630089"/>
                    </a:ext>
                  </a:extLst>
                </a:gridCol>
                <a:gridCol w="783256">
                  <a:extLst>
                    <a:ext uri="{9D8B030D-6E8A-4147-A177-3AD203B41FA5}">
                      <a16:colId xmlns:a16="http://schemas.microsoft.com/office/drawing/2014/main" val="3464578722"/>
                    </a:ext>
                  </a:extLst>
                </a:gridCol>
                <a:gridCol w="783256">
                  <a:extLst>
                    <a:ext uri="{9D8B030D-6E8A-4147-A177-3AD203B41FA5}">
                      <a16:colId xmlns:a16="http://schemas.microsoft.com/office/drawing/2014/main" val="3044224814"/>
                    </a:ext>
                  </a:extLst>
                </a:gridCol>
              </a:tblGrid>
              <a:tr h="4120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112955"/>
                  </a:ext>
                </a:extLst>
              </a:tr>
              <a:tr h="4120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characters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748265"/>
                  </a:ext>
                </a:extLst>
              </a:tr>
              <a:tr h="4120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99653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FD3A754-C341-2248-9511-9EE974430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722"/>
          <a:stretch/>
        </p:blipFill>
        <p:spPr>
          <a:xfrm>
            <a:off x="1798320" y="3898661"/>
            <a:ext cx="5516880" cy="23236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F15F-6891-B945-A3E8-92DB1275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CD04-477F-EF40-B7EC-5E87CB1D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0BDE-EADC-4646-A697-02361553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FE88-99A4-364D-A817-A86774FA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count() </a:t>
            </a:r>
            <a:r>
              <a:rPr lang="en-US" dirty="0"/>
              <a:t>function returns the number of times that a substring appears in a string. </a:t>
            </a:r>
          </a:p>
          <a:p>
            <a:r>
              <a:rPr lang="en-US" dirty="0"/>
              <a:t>The count() function also works for lists.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DAE3-A5F7-9843-A10F-D92F6686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0EF2C-C49F-424F-924F-76572570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3124200"/>
            <a:ext cx="2950029" cy="25285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C8C3D-5ACB-ED44-A8A0-54D906BA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F729-14CC-7B43-82E2-C64A1CE7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98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83B6-1DFA-2B47-B8D8-CB1CD85E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E43A-5BC5-FF4B-BEE7-81C61714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find() </a:t>
            </a:r>
            <a:r>
              <a:rPr lang="en-US" dirty="0"/>
              <a:t>function returns the </a:t>
            </a:r>
            <a:r>
              <a:rPr lang="en-US" dirty="0">
                <a:solidFill>
                  <a:srgbClr val="00B050"/>
                </a:solidFill>
              </a:rPr>
              <a:t>index</a:t>
            </a:r>
            <a:r>
              <a:rPr lang="en-US" dirty="0"/>
              <a:t> of the </a:t>
            </a:r>
            <a:r>
              <a:rPr lang="en-US" dirty="0">
                <a:solidFill>
                  <a:srgbClr val="00B050"/>
                </a:solidFill>
              </a:rPr>
              <a:t>first occurrence </a:t>
            </a:r>
            <a:r>
              <a:rPr lang="en-US" dirty="0"/>
              <a:t>of a substring.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find() </a:t>
            </a:r>
            <a:r>
              <a:rPr lang="en-US" dirty="0"/>
              <a:t>function returns -1 if the substring does not exist in a string.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867B-783B-E04D-B0A7-1A6ED4C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F2D93-33E4-CB4C-AA90-6A560653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3657600"/>
            <a:ext cx="2295341" cy="2209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1D51-95CE-9540-9CD9-50747A21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26C4-C9C5-E047-8FBF-E1339AA1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0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83B6-1DFA-2B47-B8D8-CB1CD85E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String: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E43A-5BC5-FF4B-BEE7-81C61714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</a:t>
            </a:r>
            <a:r>
              <a:rPr lang="en-US" dirty="0">
                <a:solidFill>
                  <a:srgbClr val="00B050"/>
                </a:solidFill>
              </a:rPr>
              <a:t>immutable</a:t>
            </a:r>
            <a:r>
              <a:rPr lang="en-US" dirty="0"/>
              <a:t> sequences. A program can refer to elements or subsequences of strings.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strings cannot be modified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867B-783B-E04D-B0A7-1A6ED4C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8A411-DDD2-064D-B0A6-96994BE9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75" y="3048001"/>
            <a:ext cx="7994650" cy="24995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8BDD-62E4-314F-9275-3F535F87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F243-6F9C-B441-AD8D-10591474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02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83B6-1DFA-2B47-B8D8-CB1CD85E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String: 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E43A-5BC5-FF4B-BEE7-81C61714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function </a:t>
            </a:r>
            <a:r>
              <a:rPr lang="en-US" sz="2200" dirty="0">
                <a:solidFill>
                  <a:srgbClr val="00B050"/>
                </a:solidFill>
              </a:rPr>
              <a:t>replace() </a:t>
            </a:r>
            <a:r>
              <a:rPr lang="en-US" sz="2200" dirty="0"/>
              <a:t>returns a </a:t>
            </a:r>
            <a:r>
              <a:rPr lang="en-US" sz="2200" dirty="0">
                <a:solidFill>
                  <a:srgbClr val="00B050"/>
                </a:solidFill>
              </a:rPr>
              <a:t>copy</a:t>
            </a:r>
            <a:r>
              <a:rPr lang="en-US" sz="2200" dirty="0"/>
              <a:t> of the string in which the occurrences of old have been replaced with new, optionally restricting the number of replacements to max.</a:t>
            </a:r>
          </a:p>
          <a:p>
            <a:endParaRPr lang="en-US" sz="2200" dirty="0"/>
          </a:p>
          <a:p>
            <a:pPr algn="ctr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str.replace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(old, new[, max])</a:t>
            </a:r>
          </a:p>
          <a:p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867B-783B-E04D-B0A7-1A6ED4C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641D-2C0A-D648-81DE-AC5A9AD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E868-68D0-9A4A-BE60-A50E3B91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92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83B6-1DFA-2B47-B8D8-CB1CD85E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String: replace()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867B-783B-E04D-B0A7-1A6ED4C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AC3001-9006-7A48-9EB3-33EC3AB82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905000"/>
            <a:ext cx="7777655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53CFD1-4443-B24A-80AD-056422BE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3544094"/>
            <a:ext cx="7402347" cy="140890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894C0-FCAD-0B4C-9724-375C3D63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C857-9E85-ED4B-9BF5-119869C0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39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E6-43C6-7A4D-AC9E-38E9D590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1D43-0C7B-714D-A7F0-9D6A356D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delete or remove characters from a string. But we can delete a string entirely using the keyword </a:t>
            </a:r>
            <a:r>
              <a:rPr lang="en-US" dirty="0">
                <a:solidFill>
                  <a:srgbClr val="00B050"/>
                </a:solidFill>
              </a:rPr>
              <a:t>del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EB14-5BF0-084D-ABE7-DFE9854C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A688-89E4-D942-9036-3E1EBB55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3B13-7C67-4E4C-8E5E-3EDD430F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0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5F-7F6D-5B47-8FB2-587675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the Einstein’s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B29C-EE81-D648-B375-68E45B1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5156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000" dirty="0"/>
              <a:t>Write a Python program to implement one of Einstein’s favorite puzzles:</a:t>
            </a:r>
          </a:p>
          <a:p>
            <a:r>
              <a:rPr lang="en-US" sz="2000" dirty="0"/>
              <a:t>1. Enter a 3 digit number. The </a:t>
            </a:r>
            <a:r>
              <a:rPr lang="en-US" sz="2000" dirty="0">
                <a:solidFill>
                  <a:srgbClr val="00B050"/>
                </a:solidFill>
              </a:rPr>
              <a:t>first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50"/>
                </a:solidFill>
              </a:rPr>
              <a:t>last</a:t>
            </a:r>
            <a:r>
              <a:rPr lang="en-US" sz="2000" dirty="0"/>
              <a:t> digit differ by at least two. </a:t>
            </a:r>
          </a:p>
          <a:p>
            <a:r>
              <a:rPr lang="en-US" sz="2000" dirty="0"/>
              <a:t>e.g. </a:t>
            </a:r>
            <a:r>
              <a:rPr lang="en-US" sz="2000" dirty="0">
                <a:solidFill>
                  <a:srgbClr val="00B050"/>
                </a:solidFill>
              </a:rPr>
              <a:t>442</a:t>
            </a:r>
            <a:r>
              <a:rPr lang="en-US" sz="2000" dirty="0"/>
              <a:t> is correct but </a:t>
            </a:r>
            <a:r>
              <a:rPr lang="en-US" sz="2000" dirty="0">
                <a:solidFill>
                  <a:srgbClr val="FF0000"/>
                </a:solidFill>
              </a:rPr>
              <a:t>244</a:t>
            </a:r>
            <a:r>
              <a:rPr lang="en-US" sz="2000" dirty="0"/>
              <a:t> is not since the first and last digit differ by -2.</a:t>
            </a:r>
          </a:p>
          <a:p>
            <a:r>
              <a:rPr lang="en-US" sz="2000" dirty="0"/>
              <a:t>2. Reverse the input.</a:t>
            </a:r>
          </a:p>
          <a:p>
            <a:r>
              <a:rPr lang="en-US" sz="2000" dirty="0"/>
              <a:t>3. Subtract the reversed number from the original number.</a:t>
            </a:r>
          </a:p>
          <a:p>
            <a:r>
              <a:rPr lang="en-US" sz="2000" dirty="0"/>
              <a:t>4. Reverse the difference.</a:t>
            </a:r>
          </a:p>
          <a:p>
            <a:r>
              <a:rPr lang="en-US" sz="2000" dirty="0"/>
              <a:t>5. Add the difference to the reversed difference. </a:t>
            </a:r>
          </a:p>
          <a:p>
            <a:r>
              <a:rPr lang="en-US" sz="2000" dirty="0"/>
              <a:t>6. The sum should be 1089.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4B6-9726-E444-83EA-9B5F656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A3CD-B582-A247-978B-8583B8EF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FDF3-4474-4343-A4A6-8921A34F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0A48-C8D7-A74F-BB88-7BB9B0B3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3-digit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95EF-2200-A349-9DC9-1D2395E6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= 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3 </a:t>
            </a:r>
            <a:r>
              <a:rPr lang="en-US" dirty="0"/>
              <a:t>where 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, and d</a:t>
            </a:r>
            <a:r>
              <a:rPr lang="en-US" baseline="-25000" dirty="0"/>
              <a:t>3</a:t>
            </a:r>
            <a:r>
              <a:rPr lang="en-US" dirty="0"/>
              <a:t> are the three digits</a:t>
            </a:r>
          </a:p>
          <a:p>
            <a:r>
              <a:rPr lang="en-US" dirty="0"/>
              <a:t>To reverse the number, reverse the order of the digits</a:t>
            </a:r>
          </a:p>
          <a:p>
            <a:r>
              <a:rPr lang="en-US" dirty="0" err="1"/>
              <a:t>reversed_number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30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to extract each of the three digits from the number?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4827-E782-DE47-AB91-D5589AE3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7F50-B57A-A448-9B2B-AE41CD6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7342-B685-234B-8EF6-38EC3744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AB8F-9A48-734A-B322-D401F768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extracting the three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D71-3FC1-0847-BDE0-AABFC8C4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/>
              <a:t>Using string indexing:</a:t>
            </a:r>
          </a:p>
          <a:p>
            <a:pPr>
              <a:spcAft>
                <a:spcPts val="3000"/>
              </a:spcAft>
            </a:pPr>
            <a:r>
              <a:rPr lang="en-US" dirty="0"/>
              <a:t>If number is a 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object, we can use indexing.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 =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number[0]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number[1]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number[2]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DC64-3296-854B-A335-EDA78693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072A-D71F-024E-BC4D-A0E3E0EC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BDCF-C4C5-D344-8DF8-8FD35D4E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97BF-DB29-B54D-9C9E-AC7477B7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three digits: method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506872-E02B-6A42-96BC-904C0C8F0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"/>
          <a:stretch/>
        </p:blipFill>
        <p:spPr>
          <a:xfrm>
            <a:off x="1981201" y="1417638"/>
            <a:ext cx="6854187" cy="45259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4F90D-44A9-B84A-8CE3-1B159BE3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693E8-09A9-F943-8C28-664C9602ADB0}"/>
              </a:ext>
            </a:extLst>
          </p:cNvPr>
          <p:cNvSpPr/>
          <p:nvPr/>
        </p:nvSpPr>
        <p:spPr>
          <a:xfrm>
            <a:off x="2442213" y="1981200"/>
            <a:ext cx="6549387" cy="1295400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3E6A-E533-9947-B5D2-B9AB2B25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50D6-4A08-6548-B56C-427EC1CE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AB8F-9A48-734A-B322-D401F768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2: extracting the three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D71-3FC1-0847-BDE0-AABFC8C4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/>
              <a:t>Using integer divisions:</a:t>
            </a:r>
          </a:p>
          <a:p>
            <a:pPr>
              <a:spcAft>
                <a:spcPts val="3000"/>
              </a:spcAft>
            </a:pPr>
            <a:r>
              <a:rPr lang="en-US" dirty="0"/>
              <a:t>If number is a </a:t>
            </a:r>
            <a:r>
              <a:rPr lang="en-US" dirty="0">
                <a:solidFill>
                  <a:srgbClr val="00B050"/>
                </a:solidFill>
              </a:rPr>
              <a:t>Integer</a:t>
            </a:r>
            <a:r>
              <a:rPr lang="en-US" dirty="0"/>
              <a:t> object, we can use divisions.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 = d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hundreds = number // 100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tens = (number % 100) // 10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ones = number % 10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DC64-3296-854B-A335-EDA78693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34F0-D914-EF42-943C-37068344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74FC-B973-4241-8177-78161A50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44823</TotalTime>
  <Words>2049</Words>
  <Application>Microsoft Office PowerPoint</Application>
  <PresentationFormat>Widescreen</PresentationFormat>
  <Paragraphs>380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宋体</vt:lpstr>
      <vt:lpstr>Arial</vt:lpstr>
      <vt:lpstr>Calibri</vt:lpstr>
      <vt:lpstr>Consolas</vt:lpstr>
      <vt:lpstr>Courier New</vt:lpstr>
      <vt:lpstr>Helvetica</vt:lpstr>
      <vt:lpstr>Helvetica Regular</vt:lpstr>
      <vt:lpstr>Times New Roman</vt:lpstr>
      <vt:lpstr>Office Theme</vt:lpstr>
      <vt:lpstr>Python Basics Strings</vt:lpstr>
      <vt:lpstr>What is a string?</vt:lpstr>
      <vt:lpstr>Strings: indexing</vt:lpstr>
      <vt:lpstr>Strings: indexing</vt:lpstr>
      <vt:lpstr>Example: the Einstein’s puzzle</vt:lpstr>
      <vt:lpstr>Reversing a 3-digit number</vt:lpstr>
      <vt:lpstr>Method 1: extracting the three digits</vt:lpstr>
      <vt:lpstr>Extracting the three digits: method 1</vt:lpstr>
      <vt:lpstr>Method 2: extracting the three digits</vt:lpstr>
      <vt:lpstr>Extracting the three digits: method 2</vt:lpstr>
      <vt:lpstr>String slicing</vt:lpstr>
      <vt:lpstr>String slicing</vt:lpstr>
      <vt:lpstr>String slicing</vt:lpstr>
      <vt:lpstr>String slicing</vt:lpstr>
      <vt:lpstr>String slicing</vt:lpstr>
      <vt:lpstr>String slicing with a stride</vt:lpstr>
      <vt:lpstr>Strings</vt:lpstr>
      <vt:lpstr>Strings</vt:lpstr>
      <vt:lpstr>Strings</vt:lpstr>
      <vt:lpstr>Strings</vt:lpstr>
      <vt:lpstr>Strings: summary</vt:lpstr>
      <vt:lpstr>String slicing with a negative stride</vt:lpstr>
      <vt:lpstr>Strings</vt:lpstr>
      <vt:lpstr>Strings</vt:lpstr>
      <vt:lpstr>Strings</vt:lpstr>
      <vt:lpstr>Strings</vt:lpstr>
      <vt:lpstr>Strings</vt:lpstr>
      <vt:lpstr>Example: the Einstein’s puzzle</vt:lpstr>
      <vt:lpstr>Example: the Einstein’s puzzle</vt:lpstr>
      <vt:lpstr>Method 3: negative stride reversal</vt:lpstr>
      <vt:lpstr>String: concatenation</vt:lpstr>
      <vt:lpstr>String Concatenation (2 of 2)</vt:lpstr>
      <vt:lpstr>Implicit String Literal Concatenation</vt:lpstr>
      <vt:lpstr>Strings: Repetition</vt:lpstr>
      <vt:lpstr>String: length</vt:lpstr>
      <vt:lpstr>Strings: Membership</vt:lpstr>
      <vt:lpstr>String methods</vt:lpstr>
      <vt:lpstr>Strings: Letter case</vt:lpstr>
      <vt:lpstr>Strings: Letter case</vt:lpstr>
      <vt:lpstr>Strings: counting</vt:lpstr>
      <vt:lpstr>String: find</vt:lpstr>
      <vt:lpstr>String: Immutability</vt:lpstr>
      <vt:lpstr>String: replace</vt:lpstr>
      <vt:lpstr>String: replace()</vt:lpstr>
      <vt:lpstr>String: deletion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5381/7381 Computer Architecture Spring 2010</dc:title>
  <dc:creator>Ted</dc:creator>
  <cp:lastModifiedBy>McGuire, Timothy J</cp:lastModifiedBy>
  <cp:revision>1148</cp:revision>
  <cp:lastPrinted>2020-01-28T16:57:13Z</cp:lastPrinted>
  <dcterms:created xsi:type="dcterms:W3CDTF">2006-08-16T00:00:00Z</dcterms:created>
  <dcterms:modified xsi:type="dcterms:W3CDTF">2021-02-01T16:37:31Z</dcterms:modified>
</cp:coreProperties>
</file>