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597" r:id="rId2"/>
    <p:sldId id="571" r:id="rId3"/>
    <p:sldId id="518" r:id="rId4"/>
    <p:sldId id="573" r:id="rId5"/>
    <p:sldId id="574" r:id="rId6"/>
    <p:sldId id="575" r:id="rId7"/>
    <p:sldId id="500" r:id="rId8"/>
    <p:sldId id="572" r:id="rId9"/>
    <p:sldId id="501" r:id="rId10"/>
    <p:sldId id="577" r:id="rId11"/>
    <p:sldId id="598" r:id="rId12"/>
    <p:sldId id="583" r:id="rId13"/>
    <p:sldId id="578" r:id="rId14"/>
    <p:sldId id="580" r:id="rId15"/>
    <p:sldId id="584" r:id="rId16"/>
    <p:sldId id="581" r:id="rId17"/>
    <p:sldId id="579" r:id="rId18"/>
    <p:sldId id="582" r:id="rId19"/>
    <p:sldId id="527" r:id="rId20"/>
    <p:sldId id="585" r:id="rId21"/>
    <p:sldId id="595" r:id="rId22"/>
    <p:sldId id="586" r:id="rId23"/>
    <p:sldId id="587" r:id="rId24"/>
    <p:sldId id="589" r:id="rId25"/>
    <p:sldId id="590" r:id="rId26"/>
    <p:sldId id="591" r:id="rId27"/>
    <p:sldId id="592" r:id="rId28"/>
    <p:sldId id="593" r:id="rId29"/>
    <p:sldId id="594" r:id="rId30"/>
    <p:sldId id="565" r:id="rId31"/>
    <p:sldId id="596" r:id="rId3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1" autoAdjust="0"/>
    <p:restoredTop sz="86493" autoAdjust="0"/>
  </p:normalViewPr>
  <p:slideViewPr>
    <p:cSldViewPr>
      <p:cViewPr varScale="1">
        <p:scale>
          <a:sx n="74" d="100"/>
          <a:sy n="74" d="100"/>
        </p:scale>
        <p:origin x="60" y="3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98"/>
    </p:cViewPr>
  </p:sorterViewPr>
  <p:notesViewPr>
    <p:cSldViewPr>
      <p:cViewPr varScale="1">
        <p:scale>
          <a:sx n="88" d="100"/>
          <a:sy n="88" d="100"/>
        </p:scale>
        <p:origin x="38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1B0D21-B163-864A-9EE4-79904E4EB8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>
              <a:latin typeface="Helvetica Regular" pitchFamily="2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7C34E9-4DC2-3948-9BF9-5FE9067C4A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dirty="0" err="1" smtClean="0">
                <a:latin typeface="Helvetica Regular" pitchFamily="2" charset="0"/>
              </a:rPr>
              <a:t>Houngninou</a:t>
            </a:r>
            <a:r>
              <a:rPr lang="en-US" dirty="0" smtClean="0">
                <a:latin typeface="Helvetica Regular" pitchFamily="2" charset="0"/>
              </a:rPr>
              <a:t>/McGuire</a:t>
            </a:r>
            <a:endParaRPr lang="en-US" dirty="0">
              <a:latin typeface="Helvetica Regula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AFE4A-E9A5-2041-8ADE-FEAFC68A1B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>
              <a:latin typeface="Helvetica Regular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38876-140F-5945-B25E-7AF27F70D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EF04344-1592-EF44-B423-A85B05F31A34}" type="slidenum">
              <a:rPr lang="en-US" smtClean="0">
                <a:latin typeface="Helvetica Regular" pitchFamily="2" charset="0"/>
              </a:rPr>
              <a:t>‹#›</a:t>
            </a:fld>
            <a:endParaRPr lang="en-US" dirty="0">
              <a:latin typeface="Helvetica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73278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 b="0" i="0">
                <a:latin typeface="Helvetica Regular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 b="0" i="0">
                <a:latin typeface="Helvetica Regular" pitchFamily="2" charset="0"/>
              </a:defRPr>
            </a:lvl1pPr>
          </a:lstStyle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 b="0" i="0">
                <a:latin typeface="Helvetica Regular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 b="0" i="0">
                <a:latin typeface="Helvetica Regular" pitchFamily="2" charset="0"/>
              </a:defRPr>
            </a:lvl1pPr>
          </a:lstStyle>
          <a:p>
            <a:fld id="{9CC81667-0BCA-4A93-A267-210DC22E6F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9875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Helvetica Regular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Helvetica Regular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Helvetica Regular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Helvetica Regular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Helvetica Regula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3413" y="795338"/>
            <a:ext cx="7056437" cy="396875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9729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4673600" cy="365125"/>
          </a:xfrm>
        </p:spPr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200"/>
            </a:lvl1pPr>
            <a:lvl2pPr>
              <a:spcBef>
                <a:spcPts val="0"/>
              </a:spcBef>
              <a:spcAft>
                <a:spcPts val="1200"/>
              </a:spcAft>
              <a:defRPr sz="2200"/>
            </a:lvl2pPr>
            <a:lvl3pPr>
              <a:spcBef>
                <a:spcPts val="0"/>
              </a:spcBef>
              <a:spcAft>
                <a:spcPts val="1200"/>
              </a:spcAft>
              <a:defRPr sz="2200"/>
            </a:lvl3pPr>
            <a:lvl4pPr>
              <a:spcBef>
                <a:spcPts val="0"/>
              </a:spcBef>
              <a:spcAft>
                <a:spcPts val="1200"/>
              </a:spcAft>
              <a:defRPr sz="2200"/>
            </a:lvl4pPr>
            <a:lvl5pPr>
              <a:spcBef>
                <a:spcPts val="0"/>
              </a:spcBef>
              <a:spcAft>
                <a:spcPts val="1200"/>
              </a:spcAft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/McGuire/McGuire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4673600" cy="365125"/>
          </a:xfrm>
        </p:spPr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4572000" cy="365125"/>
          </a:xfrm>
        </p:spPr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4368800" cy="365125"/>
          </a:xfrm>
        </p:spPr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Regular" pitchFamily="2" charset="0"/>
              </a:defRPr>
            </a:lvl1pPr>
          </a:lstStyle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Regular" pitchFamily="2" charset="0"/>
              </a:defRPr>
            </a:lvl1pPr>
          </a:lstStyle>
          <a:p>
            <a:r>
              <a:rPr lang="en-US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Regular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b="0" i="0" kern="1200">
          <a:solidFill>
            <a:schemeClr val="accent2">
              <a:lumMod val="75000"/>
            </a:schemeClr>
          </a:solidFill>
          <a:latin typeface="Helvetica Regular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2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200" b="0" i="0" kern="1200">
          <a:solidFill>
            <a:schemeClr val="tx1"/>
          </a:solidFill>
          <a:latin typeface="Helvetica Regular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for-loop" TargetMode="External"/><Relationship Id="rId2" Type="http://schemas.openxmlformats.org/officeDocument/2006/relationships/hyperlink" Target="https://medium.com/@meghamohan/mutable-and-immutable-side-of-python-c2145cf72747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5C5E10-5C29-4623-9C10-7E0CD197C761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4099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z="5400" dirty="0" smtClean="0"/>
              <a:t>Python Basics</a:t>
            </a:r>
            <a:br>
              <a:rPr lang="en-US" altLang="zh-CN" sz="5400" dirty="0" smtClean="0"/>
            </a:br>
            <a:r>
              <a:rPr lang="en-US" altLang="zh-CN" sz="5400" dirty="0" smtClean="0"/>
              <a:t>Repetition Structures</a:t>
            </a:r>
          </a:p>
        </p:txBody>
      </p:sp>
      <p:sp>
        <p:nvSpPr>
          <p:cNvPr id="4100" name="Subtitl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10972800" cy="1752600"/>
          </a:xfrm>
        </p:spPr>
        <p:txBody>
          <a:bodyPr/>
          <a:lstStyle/>
          <a:p>
            <a:pPr eaLnBrk="1" hangingPunct="1"/>
            <a:r>
              <a:rPr lang="en-CA" altLang="zh-CN" sz="4000" dirty="0" smtClean="0">
                <a:solidFill>
                  <a:srgbClr val="898989"/>
                </a:solidFill>
              </a:rPr>
              <a:t>Dr. Tim McGuire</a:t>
            </a:r>
            <a:r>
              <a:rPr lang="en-CA" altLang="zh-CN" dirty="0" smtClean="0">
                <a:solidFill>
                  <a:srgbClr val="898989"/>
                </a:solidFill>
              </a:rPr>
              <a:t/>
            </a:r>
            <a:br>
              <a:rPr lang="en-CA" altLang="zh-CN" dirty="0" smtClean="0">
                <a:solidFill>
                  <a:srgbClr val="898989"/>
                </a:solidFill>
              </a:rPr>
            </a:br>
            <a:r>
              <a:rPr lang="en-CA" altLang="zh-CN" dirty="0" smtClean="0">
                <a:solidFill>
                  <a:srgbClr val="898989"/>
                </a:solidFill>
              </a:rPr>
              <a:t/>
            </a:r>
            <a:br>
              <a:rPr lang="en-CA" altLang="zh-CN" dirty="0" smtClean="0">
                <a:solidFill>
                  <a:srgbClr val="898989"/>
                </a:solidFill>
              </a:rPr>
            </a:br>
            <a:r>
              <a:rPr lang="en-CA" altLang="zh-CN" sz="1600" dirty="0" smtClean="0">
                <a:solidFill>
                  <a:srgbClr val="898989"/>
                </a:solidFill>
              </a:rPr>
              <a:t>Grateful acknowledgement to </a:t>
            </a:r>
            <a:r>
              <a:rPr lang="en-US" sz="1600" dirty="0"/>
              <a:t>David </a:t>
            </a:r>
            <a:r>
              <a:rPr lang="en-US" sz="1600" dirty="0" err="1"/>
              <a:t>Kebo</a:t>
            </a:r>
            <a:r>
              <a:rPr lang="en-US" sz="1600" dirty="0"/>
              <a:t> </a:t>
            </a:r>
            <a:r>
              <a:rPr lang="en-US" sz="1600" dirty="0" err="1" smtClean="0"/>
              <a:t>Houngninou</a:t>
            </a:r>
            <a:r>
              <a:rPr lang="en-US" sz="1600" dirty="0" smtClean="0"/>
              <a:t> </a:t>
            </a:r>
            <a:r>
              <a:rPr lang="en-CA" altLang="zh-CN" sz="1600" dirty="0" smtClean="0">
                <a:solidFill>
                  <a:srgbClr val="898989"/>
                </a:solidFill>
              </a:rPr>
              <a:t>for some of the material contained in these slides</a:t>
            </a:r>
            <a:endParaRPr lang="en-US" altLang="zh-CN" sz="1600" dirty="0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77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84F0-A60E-2041-9B3A-CD5B6EE3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loop: range()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691F5F6-DBCA-8640-BF83-FD696B062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801090"/>
            <a:ext cx="4668317" cy="4354773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234B2-2049-C64A-98DE-063BF884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F7A04B-8061-9142-8964-964D5A08C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801091"/>
            <a:ext cx="4572000" cy="433633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7A6EC6-78F6-6A4F-AB31-6972500A4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122A8D-D5E7-0F45-8261-009FFA4EB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0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McGuire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 110: Programming 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0" y="823913"/>
            <a:ext cx="3429000" cy="5715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9200" y="1905000"/>
            <a:ext cx="403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Loops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7353300" y="6125518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Credit:  getdrawings.com</a:t>
            </a:r>
            <a:br>
              <a:rPr lang="en-US" sz="1200" dirty="0" smtClean="0"/>
            </a:br>
            <a:r>
              <a:rPr lang="en-US" sz="1200" dirty="0" smtClean="0"/>
              <a:t>licensed for noncommercial use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011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EEE5-F42E-3848-B6D6-2D596678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loop: </a:t>
            </a:r>
            <a:r>
              <a:rPr lang="en-US" dirty="0">
                <a:solidFill>
                  <a:srgbClr val="00B050"/>
                </a:solidFill>
              </a:rPr>
              <a:t>break</a:t>
            </a:r>
            <a:r>
              <a:rPr lang="en-US" dirty="0"/>
              <a:t>, continue, 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95337-973E-694B-A8ED-1A823C210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rgbClr val="00B050"/>
                </a:solidFill>
              </a:rPr>
              <a:t>break</a:t>
            </a:r>
            <a:r>
              <a:rPr lang="en-US" sz="2400" dirty="0"/>
              <a:t> statement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terminates</a:t>
            </a:r>
            <a:r>
              <a:rPr lang="en-US" sz="2400" dirty="0"/>
              <a:t> the for loop containing it. Control of the program flows to the statement immediately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after</a:t>
            </a:r>
            <a:r>
              <a:rPr lang="en-US" sz="2400" dirty="0"/>
              <a:t> the body of the for loop.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BDABE-BF13-BC4D-A7F1-C44B022C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362E32-7763-5A4A-940B-A3E542F7A0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714"/>
          <a:stretch/>
        </p:blipFill>
        <p:spPr>
          <a:xfrm>
            <a:off x="2438400" y="2971799"/>
            <a:ext cx="5410200" cy="295861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5AC2C-FB7B-E647-84EA-2B0257CD9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3A733-1454-0747-A171-7A5F30580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2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EEE5-F42E-3848-B6D6-2D596678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loop: </a:t>
            </a:r>
            <a:r>
              <a:rPr lang="en-US" dirty="0">
                <a:solidFill>
                  <a:srgbClr val="00B050"/>
                </a:solidFill>
              </a:rPr>
              <a:t>break</a:t>
            </a:r>
            <a:r>
              <a:rPr lang="en-US" dirty="0"/>
              <a:t>, continue, 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95337-973E-694B-A8ED-1A823C210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830128" cy="4525963"/>
          </a:xfrm>
        </p:spPr>
        <p:txBody>
          <a:bodyPr>
            <a:normAutofit/>
          </a:bodyPr>
          <a:lstStyle/>
          <a:p>
            <a:pPr>
              <a:tabLst>
                <a:tab pos="914400" algn="l"/>
                <a:tab pos="1828800" algn="l"/>
                <a:tab pos="2743200" algn="l"/>
                <a:tab pos="10058400" algn="l"/>
                <a:tab pos="10972800" algn="l"/>
              </a:tabLst>
            </a:pPr>
            <a:r>
              <a:rPr lang="en-US" sz="2800" dirty="0" smtClean="0"/>
              <a:t>The </a:t>
            </a:r>
            <a:r>
              <a:rPr lang="en-US" sz="2800" dirty="0" smtClean="0">
                <a:solidFill>
                  <a:srgbClr val="00B050"/>
                </a:solidFill>
              </a:rPr>
              <a:t>break</a:t>
            </a:r>
            <a:r>
              <a:rPr lang="en-US" sz="2800" dirty="0" smtClean="0"/>
              <a:t> statement,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exits out </a:t>
            </a:r>
            <a:r>
              <a:rPr lang="en-US" sz="2800" dirty="0" smtClean="0"/>
              <a:t>of the body of the for loop. We put a </a:t>
            </a:r>
            <a:r>
              <a:rPr lang="en-US" sz="2800" dirty="0" smtClean="0">
                <a:solidFill>
                  <a:srgbClr val="00B050"/>
                </a:solidFill>
              </a:rPr>
              <a:t>break</a:t>
            </a:r>
            <a:r>
              <a:rPr lang="en-US" sz="2800" dirty="0" smtClean="0"/>
              <a:t> statement within the code under the for loop usually after a conditional statement.</a:t>
            </a:r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BDABE-BF13-BC4D-A7F1-C44B022C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F263A0-80BE-1149-B294-222474A35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043743"/>
            <a:ext cx="4495800" cy="33066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362E32-7763-5A4A-940B-A3E542F7A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048000"/>
            <a:ext cx="5343727" cy="24384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EB996-320E-8546-9933-62E05DBF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B2332-DD72-204F-AD30-76587BDE2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46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EEE5-F42E-3848-B6D6-2D596678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loop: break, </a:t>
            </a:r>
            <a:r>
              <a:rPr lang="en-US" dirty="0">
                <a:solidFill>
                  <a:srgbClr val="00B050"/>
                </a:solidFill>
              </a:rPr>
              <a:t>continue</a:t>
            </a:r>
            <a:r>
              <a:rPr lang="en-US" dirty="0"/>
              <a:t>, 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95337-973E-694B-A8ED-1A823C210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 </a:t>
            </a:r>
            <a:r>
              <a:rPr lang="en-US" sz="2400" dirty="0">
                <a:solidFill>
                  <a:srgbClr val="00B050"/>
                </a:solidFill>
              </a:rPr>
              <a:t>continue</a:t>
            </a:r>
            <a:r>
              <a:rPr lang="en-US" sz="2400" dirty="0"/>
              <a:t> statement,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continues</a:t>
            </a:r>
            <a:r>
              <a:rPr lang="en-US" sz="2400" dirty="0"/>
              <a:t> with the next iteration of the loop. It skips the part of a loop based on a given condition.</a:t>
            </a:r>
          </a:p>
          <a:p>
            <a:r>
              <a:rPr lang="en-US" sz="2400" dirty="0"/>
              <a:t>We put a </a:t>
            </a:r>
            <a:r>
              <a:rPr lang="en-US" sz="2400" dirty="0">
                <a:solidFill>
                  <a:srgbClr val="00B050"/>
                </a:solidFill>
              </a:rPr>
              <a:t> continue</a:t>
            </a:r>
            <a:r>
              <a:rPr lang="en-US" sz="2400" dirty="0"/>
              <a:t> statement within the code under the for loop usually after a conditional statement.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BDABE-BF13-BC4D-A7F1-C44B022C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7CBC4C-7062-F44F-B508-405F3CBD25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1" b="53750"/>
          <a:stretch/>
        </p:blipFill>
        <p:spPr>
          <a:xfrm>
            <a:off x="3048001" y="3505200"/>
            <a:ext cx="4795796" cy="258065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839C0-8A7D-D042-84A8-68E128F3F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F6FD5-2408-DC48-94D9-A3A64740C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51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EEE5-F42E-3848-B6D6-2D596678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loop: break, </a:t>
            </a:r>
            <a:r>
              <a:rPr lang="en-US" dirty="0">
                <a:solidFill>
                  <a:srgbClr val="00B050"/>
                </a:solidFill>
              </a:rPr>
              <a:t>continue</a:t>
            </a:r>
            <a:r>
              <a:rPr lang="en-US" dirty="0"/>
              <a:t>, 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95337-973E-694B-A8ED-1A823C210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rgbClr val="00B050"/>
                </a:solidFill>
              </a:rPr>
              <a:t>continue</a:t>
            </a:r>
            <a:r>
              <a:rPr lang="en-US" sz="2400" dirty="0"/>
              <a:t> statement skips the rest of the code inside the for loop for the </a:t>
            </a:r>
            <a:r>
              <a:rPr lang="en-US" sz="2400" dirty="0">
                <a:solidFill>
                  <a:srgbClr val="00B050"/>
                </a:solidFill>
              </a:rPr>
              <a:t>current iteration </a:t>
            </a:r>
            <a:r>
              <a:rPr lang="en-US" sz="2400" dirty="0"/>
              <a:t>only. The for loop does not terminate but continues on with the next iteration.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BDABE-BF13-BC4D-A7F1-C44B022C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F263A0-80BE-1149-B294-222474A35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60" y="2971800"/>
            <a:ext cx="4744401" cy="3048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362E32-7763-5A4A-940B-A3E542F7A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30" y="2971800"/>
            <a:ext cx="3933872" cy="304800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BFEDB-0A17-A142-9783-5EF931EA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194B7-0888-7043-BA27-7576557D1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65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EEE5-F42E-3848-B6D6-2D596678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loop: break, continue, </a:t>
            </a:r>
            <a:r>
              <a:rPr lang="en-US" dirty="0">
                <a:solidFill>
                  <a:srgbClr val="00B050"/>
                </a:solidFill>
              </a:rPr>
              <a:t>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95337-973E-694B-A8ED-1A823C210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The </a:t>
            </a:r>
            <a:r>
              <a:rPr lang="en-US" sz="2400" dirty="0">
                <a:solidFill>
                  <a:srgbClr val="00B050"/>
                </a:solidFill>
              </a:rPr>
              <a:t>pass</a:t>
            </a:r>
            <a:r>
              <a:rPr lang="en-US" sz="2400" dirty="0"/>
              <a:t> statement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does nothing</a:t>
            </a:r>
            <a:r>
              <a:rPr lang="en-US" sz="2400" dirty="0"/>
              <a:t>. It can be used when a statement is required syntactically but the program requires no action.</a:t>
            </a:r>
          </a:p>
          <a:p>
            <a:r>
              <a:rPr lang="en-US" sz="2400" dirty="0"/>
              <a:t>Under a given condition, the </a:t>
            </a:r>
            <a:r>
              <a:rPr lang="en-US" sz="2400" dirty="0">
                <a:solidFill>
                  <a:srgbClr val="00B050"/>
                </a:solidFill>
              </a:rPr>
              <a:t>pass</a:t>
            </a:r>
            <a:r>
              <a:rPr lang="en-US" sz="2400" dirty="0"/>
              <a:t> statement handles the condition without the loop being impacted.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BDABE-BF13-BC4D-A7F1-C44B022C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F263A0-80BE-1149-B294-222474A35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601" y="3352800"/>
            <a:ext cx="4250158" cy="28884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362E32-7763-5A4A-940B-A3E542F7A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616" y="3267815"/>
            <a:ext cx="3276783" cy="293253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7C98A-3A5D-BE49-9D51-826744207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A07CB-BF3E-A64D-B000-FE5DB5E40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8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EEE5-F42E-3848-B6D6-2D596678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loop: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95337-973E-694B-A8ED-1A823C210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for loop can have an optional </a:t>
            </a:r>
            <a:r>
              <a:rPr lang="en-US" sz="2400" dirty="0">
                <a:solidFill>
                  <a:srgbClr val="00B050"/>
                </a:solidFill>
              </a:rPr>
              <a:t>else</a:t>
            </a:r>
            <a:r>
              <a:rPr lang="en-US" sz="2400" dirty="0"/>
              <a:t> block. The else block executes if the loop reaches the last item in the sequence.</a:t>
            </a:r>
          </a:p>
          <a:p>
            <a:r>
              <a:rPr lang="en-US" sz="2400" dirty="0"/>
              <a:t>If a break statement stops the for loop the </a:t>
            </a:r>
            <a:r>
              <a:rPr lang="en-US" sz="2400" dirty="0">
                <a:solidFill>
                  <a:srgbClr val="00B050"/>
                </a:solidFill>
              </a:rPr>
              <a:t>else</a:t>
            </a:r>
            <a:r>
              <a:rPr lang="en-US" sz="2400" dirty="0"/>
              <a:t> statement part is ignored.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BDABE-BF13-BC4D-A7F1-C44B022C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FD1449-F8DE-C04A-B191-C4746AFF0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37" y="3124200"/>
            <a:ext cx="6272413" cy="1816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5FB74B-2F5B-3D49-B65C-A4FD0D015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350" y="3118869"/>
            <a:ext cx="3168650" cy="245643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6E808-96DE-D242-84B8-DD6A3E9D0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D5B8D-40DC-1647-8A0C-FC53791A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1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4996A-EC1E-EC45-BBEB-CC7AED41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5201D-5D7C-A146-8F8A-90B14FFDC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nested loop is a loop inside a loop.</a:t>
            </a:r>
          </a:p>
          <a:p>
            <a:r>
              <a:rPr lang="en-US" sz="2400" dirty="0"/>
              <a:t>The inner loop executes one time for each iteration of the outer loop.</a:t>
            </a:r>
          </a:p>
          <a:p>
            <a:endParaRPr lang="en-US" sz="2400" dirty="0"/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41CCD-CBCC-D24B-9045-CEEF29F08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AA4FA7-D1A0-C34D-833A-4A97C949E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029347"/>
            <a:ext cx="5536676" cy="19651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CA7B6F-127B-D049-8B81-3435932E5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784" y="2971799"/>
            <a:ext cx="3321016" cy="318476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DCF2B-1121-D54D-8A89-B87A55EDF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F4CDE-8100-BE4D-B6DF-2E13C1DE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1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E604-B8F6-D742-AA25-D388F0945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8D53B-FC7C-1B49-90A3-922E148EA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Write a program to generate a </a:t>
            </a:r>
            <a:r>
              <a:rPr lang="en-US" sz="2800" dirty="0" smtClean="0"/>
              <a:t>sequence of </a:t>
            </a:r>
            <a:r>
              <a:rPr lang="en-US" sz="2800" dirty="0"/>
              <a:t>numbers between 0 and 1000.</a:t>
            </a:r>
          </a:p>
          <a:p>
            <a:r>
              <a:rPr lang="en-US" sz="2800" dirty="0"/>
              <a:t>Count the </a:t>
            </a:r>
            <a:r>
              <a:rPr lang="en-US" sz="2800" dirty="0">
                <a:solidFill>
                  <a:srgbClr val="00B050"/>
                </a:solidFill>
              </a:rPr>
              <a:t>even</a:t>
            </a:r>
            <a:r>
              <a:rPr lang="en-US" sz="2800" dirty="0"/>
              <a:t> and the </a:t>
            </a:r>
            <a:r>
              <a:rPr lang="en-US" sz="2800" dirty="0">
                <a:solidFill>
                  <a:srgbClr val="00B050"/>
                </a:solidFill>
              </a:rPr>
              <a:t>odd</a:t>
            </a:r>
            <a:r>
              <a:rPr lang="en-US" sz="2800" dirty="0"/>
              <a:t> numbers in the list. </a:t>
            </a:r>
          </a:p>
          <a:p>
            <a:r>
              <a:rPr lang="en-US" sz="2800" dirty="0"/>
              <a:t>Print the result.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06F28-CA41-6043-9B62-333BC7D73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079F2-5B37-0143-B19A-786F71499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63113-9D3B-DB48-9D2F-239B199E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5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D1548-A79C-AB4C-9486-BC0A1B8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loop?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D4852-BAE3-254F-8DC5-B7611F820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Definition:</a:t>
            </a:r>
          </a:p>
          <a:p>
            <a:pPr>
              <a:spcAft>
                <a:spcPts val="3000"/>
              </a:spcAft>
            </a:pPr>
            <a:r>
              <a:rPr lang="en-US" dirty="0"/>
              <a:t>A loop is a control flow statement that allows instructions to be executed repeatedly based on a given condition.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Purpose:</a:t>
            </a:r>
          </a:p>
          <a:p>
            <a:r>
              <a:rPr lang="en-US" dirty="0"/>
              <a:t>A loop is used in programming to repeat a block of instructions based on a given condition.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6C4F7-C371-FC48-A78D-332AC28F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82705-39FD-3A4E-A2A6-75723656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A1D6D-5D1A-0246-A988-246C665A3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64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80F9-4E43-B345-ABC0-1A5F6E93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3004B-C066-1B41-8E03-7E048096A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The while loop iterates over a block of code as long as the given condition is true.</a:t>
            </a:r>
          </a:p>
          <a:p>
            <a:r>
              <a:rPr lang="en-US" sz="2400" dirty="0"/>
              <a:t>We generally use this loop when we don't know, the number of times to iterate.</a:t>
            </a:r>
          </a:p>
          <a:p>
            <a:pPr>
              <a:spcAft>
                <a:spcPts val="0"/>
              </a:spcAft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>
              <a:spcAft>
                <a:spcPts val="3000"/>
              </a:spcAft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do something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3D4AC-D0ED-0E40-8ACF-1D2581E45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A289D5-4AC0-C642-96E5-99A0AA525F28}"/>
              </a:ext>
            </a:extLst>
          </p:cNvPr>
          <p:cNvCxnSpPr>
            <a:cxnSpLocks noChangeAspect="1"/>
          </p:cNvCxnSpPr>
          <p:nvPr/>
        </p:nvCxnSpPr>
        <p:spPr>
          <a:xfrm>
            <a:off x="762000" y="3810000"/>
            <a:ext cx="82296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30224-BA6E-154A-883D-C166CCD3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AAD64-F6AF-7F45-96C1-3A5762F5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6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B1307-49BF-2543-ADA4-C6466C71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a While loop?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9EC73-7527-7F47-9853-4D3E330C1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Use a </a:t>
            </a:r>
            <a:r>
              <a:rPr lang="en-US" sz="3200" dirty="0">
                <a:solidFill>
                  <a:srgbClr val="00B050"/>
                </a:solidFill>
                <a:latin typeface="+mn-lt"/>
              </a:rPr>
              <a:t>while loop</a:t>
            </a:r>
            <a:r>
              <a:rPr lang="en-US" sz="3200" dirty="0">
                <a:latin typeface="+mn-lt"/>
              </a:rPr>
              <a:t> to repeat instructions an </a:t>
            </a:r>
            <a:r>
              <a:rPr lang="en-US" sz="3200" dirty="0">
                <a:solidFill>
                  <a:srgbClr val="00B050"/>
                </a:solidFill>
                <a:latin typeface="+mn-lt"/>
              </a:rPr>
              <a:t>unknown</a:t>
            </a:r>
            <a:r>
              <a:rPr lang="en-US" sz="3200" dirty="0">
                <a:latin typeface="+mn-lt"/>
              </a:rPr>
              <a:t> number of times, </a:t>
            </a:r>
            <a:r>
              <a:rPr lang="en-US" sz="3200" dirty="0">
                <a:solidFill>
                  <a:srgbClr val="00B050"/>
                </a:solidFill>
                <a:latin typeface="+mn-lt"/>
              </a:rPr>
              <a:t>until</a:t>
            </a:r>
            <a:r>
              <a:rPr lang="en-US" sz="3200" dirty="0">
                <a:latin typeface="+mn-lt"/>
              </a:rPr>
              <a:t> a condition is met. </a:t>
            </a:r>
          </a:p>
          <a:p>
            <a:r>
              <a:rPr lang="en-US" sz="3200" dirty="0">
                <a:latin typeface="+mn-lt"/>
              </a:rPr>
              <a:t>e.g.: ask a user for a number between 1 and 10.</a:t>
            </a:r>
          </a:p>
          <a:p>
            <a:r>
              <a:rPr lang="en-US" sz="3200" dirty="0">
                <a:latin typeface="+mn-lt"/>
              </a:rPr>
              <a:t>We don't know how many times the user may enter a incorrect, so the program keeps asking </a:t>
            </a:r>
            <a:r>
              <a:rPr lang="en-US" sz="3200" dirty="0">
                <a:solidFill>
                  <a:srgbClr val="00B050"/>
                </a:solidFill>
                <a:latin typeface="+mn-lt"/>
              </a:rPr>
              <a:t>while</a:t>
            </a:r>
            <a:r>
              <a:rPr lang="en-US" sz="3200" dirty="0">
                <a:latin typeface="+mn-lt"/>
              </a:rPr>
              <a:t> the number is not between 1 and 10. </a:t>
            </a:r>
          </a:p>
          <a:p>
            <a:r>
              <a:rPr lang="en-US" sz="3200" dirty="0">
                <a:latin typeface="+mn-lt"/>
              </a:rPr>
              <a:t>If </a:t>
            </a:r>
            <a:r>
              <a:rPr lang="en-US" sz="3200" dirty="0" smtClean="0">
                <a:latin typeface="+mn-lt"/>
              </a:rPr>
              <a:t>you </a:t>
            </a:r>
            <a:r>
              <a:rPr lang="en-US" sz="3200" dirty="0">
                <a:latin typeface="+mn-lt"/>
              </a:rPr>
              <a:t>know exactly how many times to execute instructions, then use a </a:t>
            </a:r>
            <a:r>
              <a:rPr lang="en-US" sz="3200" dirty="0">
                <a:solidFill>
                  <a:srgbClr val="00B050"/>
                </a:solidFill>
                <a:latin typeface="+mn-lt"/>
              </a:rPr>
              <a:t>for loop</a:t>
            </a:r>
            <a:r>
              <a:rPr lang="en-US" sz="3200" dirty="0">
                <a:latin typeface="+mn-lt"/>
              </a:rPr>
              <a:t>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3BC5D-97E0-F249-9D97-A5101CA8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8F9E3-431B-1546-8353-AD5C5C8B3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AE9EC-7E38-0B4B-A5D9-3160EC27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52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821DC-FCE6-D246-BCA8-B4709D9C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loop: flowchart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45838-7BCD-5848-B8B4-BA710A64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541E9963-B406-C046-9B66-6C647A613E91}"/>
              </a:ext>
            </a:extLst>
          </p:cNvPr>
          <p:cNvSpPr/>
          <p:nvPr/>
        </p:nvSpPr>
        <p:spPr>
          <a:xfrm>
            <a:off x="5410200" y="1981200"/>
            <a:ext cx="1752600" cy="1096168"/>
          </a:xfrm>
          <a:prstGeom prst="diamond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BE2D3B-2332-DC44-84B5-03013B1F05CC}"/>
              </a:ext>
            </a:extLst>
          </p:cNvPr>
          <p:cNvSpPr/>
          <p:nvPr/>
        </p:nvSpPr>
        <p:spPr>
          <a:xfrm>
            <a:off x="5524500" y="4724400"/>
            <a:ext cx="152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D59951-1C02-9541-9F00-15146F711F7B}"/>
              </a:ext>
            </a:extLst>
          </p:cNvPr>
          <p:cNvCxnSpPr>
            <a:cxnSpLocks/>
          </p:cNvCxnSpPr>
          <p:nvPr/>
        </p:nvCxnSpPr>
        <p:spPr>
          <a:xfrm>
            <a:off x="6286500" y="3077368"/>
            <a:ext cx="0" cy="16470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6BBFC6-53A8-BF49-BD56-857CAB28C76C}"/>
              </a:ext>
            </a:extLst>
          </p:cNvPr>
          <p:cNvCxnSpPr>
            <a:cxnSpLocks/>
          </p:cNvCxnSpPr>
          <p:nvPr/>
        </p:nvCxnSpPr>
        <p:spPr>
          <a:xfrm flipH="1">
            <a:off x="4267200" y="5029200"/>
            <a:ext cx="12573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ECA504-7485-D44A-A268-C00503F9E55C}"/>
              </a:ext>
            </a:extLst>
          </p:cNvPr>
          <p:cNvCxnSpPr>
            <a:cxnSpLocks/>
          </p:cNvCxnSpPr>
          <p:nvPr/>
        </p:nvCxnSpPr>
        <p:spPr>
          <a:xfrm flipH="1">
            <a:off x="4267200" y="2529284"/>
            <a:ext cx="1143000" cy="0"/>
          </a:xfrm>
          <a:prstGeom prst="line">
            <a:avLst/>
          </a:prstGeom>
          <a:ln w="19050"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70D644-3266-AA44-BC88-922BFFCA5678}"/>
              </a:ext>
            </a:extLst>
          </p:cNvPr>
          <p:cNvCxnSpPr/>
          <p:nvPr/>
        </p:nvCxnSpPr>
        <p:spPr>
          <a:xfrm flipV="1">
            <a:off x="4267200" y="2560320"/>
            <a:ext cx="0" cy="24688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9EDE48-0615-8D45-9327-BB9775CFF615}"/>
              </a:ext>
            </a:extLst>
          </p:cNvPr>
          <p:cNvSpPr txBox="1"/>
          <p:nvPr/>
        </p:nvSpPr>
        <p:spPr>
          <a:xfrm>
            <a:off x="5410200" y="2420780"/>
            <a:ext cx="1752600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condition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D587D6-2069-6C47-BAA8-AF6209277DF1}"/>
              </a:ext>
            </a:extLst>
          </p:cNvPr>
          <p:cNvSpPr txBox="1"/>
          <p:nvPr/>
        </p:nvSpPr>
        <p:spPr>
          <a:xfrm>
            <a:off x="6286501" y="3639990"/>
            <a:ext cx="533401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True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ECEF9F-D5A3-2A4F-9EB9-44B2B4A8C84D}"/>
              </a:ext>
            </a:extLst>
          </p:cNvPr>
          <p:cNvSpPr txBox="1"/>
          <p:nvPr/>
        </p:nvSpPr>
        <p:spPr>
          <a:xfrm>
            <a:off x="7391401" y="2174559"/>
            <a:ext cx="533401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Helvetica" pitchFamily="2" charset="0"/>
              </a:rPr>
              <a:t>False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C2CD1F-5D85-F041-B09B-2B6DB6A900DB}"/>
              </a:ext>
            </a:extLst>
          </p:cNvPr>
          <p:cNvSpPr txBox="1"/>
          <p:nvPr/>
        </p:nvSpPr>
        <p:spPr>
          <a:xfrm>
            <a:off x="5557630" y="4733023"/>
            <a:ext cx="1524000" cy="592814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Body of while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C3B815-FB2C-CE40-A442-066C9A454C25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9144000" y="2522131"/>
            <a:ext cx="39624" cy="22022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E54EF77-5EDB-974E-AB30-9E655536B18C}"/>
              </a:ext>
            </a:extLst>
          </p:cNvPr>
          <p:cNvCxnSpPr>
            <a:cxnSpLocks/>
          </p:cNvCxnSpPr>
          <p:nvPr/>
        </p:nvCxnSpPr>
        <p:spPr>
          <a:xfrm flipH="1">
            <a:off x="7162800" y="2522130"/>
            <a:ext cx="2011680" cy="0"/>
          </a:xfrm>
          <a:prstGeom prst="line">
            <a:avLst/>
          </a:prstGeom>
          <a:ln w="19050"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DC44602-0754-0E44-9E21-FF70021B4FE7}"/>
              </a:ext>
            </a:extLst>
          </p:cNvPr>
          <p:cNvSpPr/>
          <p:nvPr/>
        </p:nvSpPr>
        <p:spPr>
          <a:xfrm>
            <a:off x="8727948" y="4724400"/>
            <a:ext cx="911352" cy="60143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3435F8-4733-424E-824E-6A5F3108D912}"/>
              </a:ext>
            </a:extLst>
          </p:cNvPr>
          <p:cNvSpPr txBox="1"/>
          <p:nvPr/>
        </p:nvSpPr>
        <p:spPr>
          <a:xfrm>
            <a:off x="8727948" y="4902008"/>
            <a:ext cx="911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Exit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DD9559-05CD-4348-8D54-C0DF1E3E4D93}"/>
              </a:ext>
            </a:extLst>
          </p:cNvPr>
          <p:cNvSpPr txBox="1"/>
          <p:nvPr/>
        </p:nvSpPr>
        <p:spPr>
          <a:xfrm>
            <a:off x="6283187" y="1401967"/>
            <a:ext cx="1091966" cy="246221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Enter while loop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8058C82-3467-D34E-83A5-33AC650A843A}"/>
              </a:ext>
            </a:extLst>
          </p:cNvPr>
          <p:cNvCxnSpPr>
            <a:cxnSpLocks/>
          </p:cNvCxnSpPr>
          <p:nvPr/>
        </p:nvCxnSpPr>
        <p:spPr>
          <a:xfrm>
            <a:off x="6286500" y="1447800"/>
            <a:ext cx="0" cy="5486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39CE89-597F-D14B-91A5-6DCA9D64B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B82E2-D913-0B4B-9FE3-536E27480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4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8449-5ACB-2044-B8FA-676169D5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79478-8880-EA45-8860-B27E8F1E0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Write a program to add natural numbers up to 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41850-C7F5-C44A-B865-3D3365C0E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E6A51C-752C-0847-A903-D26E9F80B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2478880"/>
            <a:ext cx="3367694" cy="11025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1117C8-D3A0-6E42-B022-B7361F68EC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9"/>
          <a:stretch/>
        </p:blipFill>
        <p:spPr>
          <a:xfrm>
            <a:off x="1524000" y="2438400"/>
            <a:ext cx="4013200" cy="323692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900AC-FFB2-9D4F-AD79-280940C6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D530A-B384-0749-8558-4F64658E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38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EEE5-F42E-3848-B6D6-2D596678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loop: </a:t>
            </a:r>
            <a:r>
              <a:rPr lang="en-US" dirty="0">
                <a:solidFill>
                  <a:srgbClr val="00B050"/>
                </a:solidFill>
              </a:rPr>
              <a:t>break</a:t>
            </a:r>
            <a:r>
              <a:rPr lang="en-US" dirty="0"/>
              <a:t>, continue, 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95337-973E-694B-A8ED-1A823C210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rgbClr val="00B050"/>
                </a:solidFill>
              </a:rPr>
              <a:t>break</a:t>
            </a:r>
            <a:r>
              <a:rPr lang="en-US" sz="2400" dirty="0"/>
              <a:t> statement terminates the while loop containing it. Control of the program flows to the statement immediately after the body of the while loop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BDABE-BF13-BC4D-A7F1-C44B022C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362E32-7763-5A4A-940B-A3E542F7A0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9" t="53237" r="-3509" b="-3523"/>
          <a:stretch/>
        </p:blipFill>
        <p:spPr>
          <a:xfrm>
            <a:off x="3505199" y="2971800"/>
            <a:ext cx="5573647" cy="304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5F8C2-0D17-3D4E-9073-5B236CE8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957A0-3DAA-164B-B119-2F9A8872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62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EEE5-F42E-3848-B6D6-2D596678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loop: </a:t>
            </a:r>
            <a:r>
              <a:rPr lang="en-US" dirty="0">
                <a:solidFill>
                  <a:srgbClr val="00B050"/>
                </a:solidFill>
              </a:rPr>
              <a:t>break</a:t>
            </a:r>
            <a:r>
              <a:rPr lang="en-US" dirty="0"/>
              <a:t>, continue, 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95337-973E-694B-A8ED-1A823C210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 </a:t>
            </a:r>
            <a:r>
              <a:rPr lang="en-US" sz="2800" dirty="0">
                <a:solidFill>
                  <a:srgbClr val="00B050"/>
                </a:solidFill>
              </a:rPr>
              <a:t>break</a:t>
            </a:r>
            <a:r>
              <a:rPr lang="en-US" sz="2800" dirty="0"/>
              <a:t> statement, exits out of the body of the while loop. We put a </a:t>
            </a:r>
            <a:r>
              <a:rPr lang="en-US" sz="2800" dirty="0">
                <a:solidFill>
                  <a:srgbClr val="00B050"/>
                </a:solidFill>
              </a:rPr>
              <a:t>break</a:t>
            </a:r>
            <a:r>
              <a:rPr lang="en-US" sz="2800" dirty="0"/>
              <a:t> statement within the code under the while loop usually after a conditional statement.</a:t>
            </a:r>
          </a:p>
          <a:p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BDABE-BF13-BC4D-A7F1-C44B022C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F263A0-80BE-1149-B294-222474A35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043743"/>
            <a:ext cx="3756715" cy="30902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362E32-7763-5A4A-940B-A3E542F7A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043744"/>
            <a:ext cx="3741984" cy="173628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C41D1-D796-6049-8259-03C21FED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3D2C4-7AEE-5446-8961-00B54C80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4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EEE5-F42E-3848-B6D6-2D596678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loop: break, </a:t>
            </a:r>
            <a:r>
              <a:rPr lang="en-US" dirty="0">
                <a:solidFill>
                  <a:srgbClr val="00B050"/>
                </a:solidFill>
              </a:rPr>
              <a:t>continue</a:t>
            </a:r>
            <a:r>
              <a:rPr lang="en-US" dirty="0"/>
              <a:t>, 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95337-973E-694B-A8ED-1A823C210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 </a:t>
            </a:r>
            <a:r>
              <a:rPr lang="en-US" sz="2400" dirty="0">
                <a:solidFill>
                  <a:srgbClr val="00B050"/>
                </a:solidFill>
              </a:rPr>
              <a:t>continue</a:t>
            </a:r>
            <a:r>
              <a:rPr lang="en-US" sz="2400" dirty="0"/>
              <a:t> statement, continues with the next iteration of the loop. It skips the part of a loop based on a given condition.</a:t>
            </a:r>
          </a:p>
          <a:p>
            <a:r>
              <a:rPr lang="en-US" sz="2400" dirty="0"/>
              <a:t>We put a </a:t>
            </a:r>
            <a:r>
              <a:rPr lang="en-US" sz="2400" dirty="0">
                <a:solidFill>
                  <a:srgbClr val="00B050"/>
                </a:solidFill>
              </a:rPr>
              <a:t> continue</a:t>
            </a:r>
            <a:r>
              <a:rPr lang="en-US" sz="2400" dirty="0"/>
              <a:t> statement within the code under the while loop usually after a conditional statement.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BDABE-BF13-BC4D-A7F1-C44B022C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7CBC4C-7062-F44F-B508-405F3CBD25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1" t="50092" b="3658"/>
          <a:stretch/>
        </p:blipFill>
        <p:spPr>
          <a:xfrm>
            <a:off x="4114801" y="3505200"/>
            <a:ext cx="4531437" cy="24384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55C0-7E3F-9C4E-AB56-723A9DD12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A938-3CE4-4643-A7BC-B70B2720A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38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EEE5-F42E-3848-B6D6-2D596678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loop: break, </a:t>
            </a:r>
            <a:r>
              <a:rPr lang="en-US" dirty="0">
                <a:solidFill>
                  <a:srgbClr val="00B050"/>
                </a:solidFill>
              </a:rPr>
              <a:t>continue</a:t>
            </a:r>
            <a:r>
              <a:rPr lang="en-US" dirty="0"/>
              <a:t>, 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95337-973E-694B-A8ED-1A823C210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rgbClr val="00B050"/>
                </a:solidFill>
              </a:rPr>
              <a:t>continue</a:t>
            </a:r>
            <a:r>
              <a:rPr lang="en-US" sz="2400" dirty="0"/>
              <a:t> statement skips the rest of the code inside the while loop while the </a:t>
            </a:r>
            <a:r>
              <a:rPr lang="en-US" sz="2400" dirty="0">
                <a:solidFill>
                  <a:srgbClr val="00B050"/>
                </a:solidFill>
              </a:rPr>
              <a:t>current iteration </a:t>
            </a:r>
            <a:r>
              <a:rPr lang="en-US" sz="2400" dirty="0"/>
              <a:t>only. The while loop does not terminate but continues on with the next iteration.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BDABE-BF13-BC4D-A7F1-C44B022C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F263A0-80BE-1149-B294-222474A35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826" y="3048000"/>
            <a:ext cx="4163393" cy="29718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362E32-7763-5A4A-940B-A3E542F7A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278" y="3048000"/>
            <a:ext cx="3383077" cy="297180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101DE-5998-6246-87A4-52E95CBBA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BA31D-B5D2-AA48-9949-727B8C20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0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EEE5-F42E-3848-B6D6-2D596678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loop: break, continue, </a:t>
            </a:r>
            <a:r>
              <a:rPr lang="en-US" dirty="0">
                <a:solidFill>
                  <a:srgbClr val="00B050"/>
                </a:solidFill>
              </a:rPr>
              <a:t>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95337-973E-694B-A8ED-1A823C210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The </a:t>
            </a:r>
            <a:r>
              <a:rPr lang="en-US" sz="2400" dirty="0">
                <a:solidFill>
                  <a:srgbClr val="00B050"/>
                </a:solidFill>
              </a:rPr>
              <a:t>pass</a:t>
            </a:r>
            <a:r>
              <a:rPr lang="en-US" sz="2400" dirty="0"/>
              <a:t> statement does nothing. It can be used when a statement is required syntactically but the program requires no action.</a:t>
            </a:r>
          </a:p>
          <a:p>
            <a:r>
              <a:rPr lang="en-US" sz="2400" dirty="0"/>
              <a:t>Under a given condition, the </a:t>
            </a:r>
            <a:r>
              <a:rPr lang="en-US" sz="2400" dirty="0">
                <a:solidFill>
                  <a:srgbClr val="00B050"/>
                </a:solidFill>
              </a:rPr>
              <a:t>pass</a:t>
            </a:r>
            <a:r>
              <a:rPr lang="en-US" sz="2400" dirty="0"/>
              <a:t> statement handles the condition without the loop being impacted.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BDABE-BF13-BC4D-A7F1-C44B022C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F263A0-80BE-1149-B294-222474A35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310115"/>
            <a:ext cx="3200400" cy="28902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362E32-7763-5A4A-940B-A3E542F7A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001" y="3268797"/>
            <a:ext cx="3139199" cy="293154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AB553-8331-9E44-B630-8EDC73ED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6A3F-4334-1449-893B-371BB78F1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4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EEE5-F42E-3848-B6D6-2D596678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loop: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95337-973E-694B-A8ED-1A823C210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while loop can have an optional </a:t>
            </a:r>
            <a:r>
              <a:rPr lang="en-US" sz="2400" dirty="0">
                <a:solidFill>
                  <a:srgbClr val="00B050"/>
                </a:solidFill>
              </a:rPr>
              <a:t>else</a:t>
            </a:r>
            <a:r>
              <a:rPr lang="en-US" sz="2400" dirty="0"/>
              <a:t> block. The else part is executed if the condition in the while loop evaluates to False.</a:t>
            </a:r>
          </a:p>
          <a:p>
            <a:r>
              <a:rPr lang="en-US" sz="2400" dirty="0"/>
              <a:t>If a break statement stops the while loop the </a:t>
            </a:r>
            <a:r>
              <a:rPr lang="en-US" sz="2400" dirty="0">
                <a:solidFill>
                  <a:srgbClr val="00B050"/>
                </a:solidFill>
              </a:rPr>
              <a:t>else</a:t>
            </a:r>
            <a:r>
              <a:rPr lang="en-US" sz="2400" dirty="0"/>
              <a:t> statement part is ignored.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BDABE-BF13-BC4D-A7F1-C44B022C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FD1449-F8DE-C04A-B191-C4746AFF0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749" y="3352801"/>
            <a:ext cx="4164551" cy="21680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5FB74B-2F5B-3D49-B65C-A4FD0D015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83" y="3352801"/>
            <a:ext cx="4131993" cy="182388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D2BC1-078A-9143-8B0C-AF87EC0F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7EB7A-2135-B741-AC83-9F0486920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2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F359E-B257-C74E-A946-27D18684C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F1E9312-8B8A-DB40-9B79-4C3F2719D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0354" y="1417639"/>
            <a:ext cx="8721446" cy="478272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27E11-1EAB-CA4A-A21A-7898B0D7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8147B-D77B-7F4E-B31B-46FFEC05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A5248-6F14-C748-9C40-1CFF87F3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F777-B684-A342-9346-61C2BF710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80685-693A-7844-8E8C-380A614FF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US" sz="1800" dirty="0"/>
              <a:t>1. Mutable vs Immutable Objects in Python. Available on: </a:t>
            </a:r>
            <a:r>
              <a:rPr lang="en-US" sz="1800" u="sng" dirty="0">
                <a:hlinkClick r:id="rId2"/>
              </a:rPr>
              <a:t>https://medium.com/@meghamohan/mutable-and-immutable-side-of-python-c2145cf72747</a:t>
            </a:r>
            <a:r>
              <a:rPr lang="en-US" sz="1800" dirty="0"/>
              <a:t>.</a:t>
            </a:r>
          </a:p>
          <a:p>
            <a:pPr>
              <a:spcAft>
                <a:spcPts val="2400"/>
              </a:spcAft>
            </a:pPr>
            <a:r>
              <a:rPr lang="en-US" sz="1800" dirty="0"/>
              <a:t>2. Python For Loop. Available on: </a:t>
            </a:r>
            <a:r>
              <a:rPr lang="en-US" sz="1800" u="sng" dirty="0">
                <a:hlinkClick r:id="rId3"/>
              </a:rPr>
              <a:t>https://www.programiz.com/python-programming/for-loop</a:t>
            </a:r>
            <a:r>
              <a:rPr lang="en-US" sz="1800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EAE76-275E-7A43-AC47-41DB0E2A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1A0C3-D8F2-6D4C-87EE-1DBA6DAF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982E3-D02D-C64A-ADC1-0D85973A2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5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400" dirty="0" smtClean="0"/>
          </a:p>
          <a:p>
            <a:pPr algn="ctr"/>
            <a:endParaRPr lang="en-US" sz="4400" dirty="0"/>
          </a:p>
          <a:p>
            <a:pPr algn="ctr"/>
            <a:r>
              <a:rPr lang="en-US" sz="4400" dirty="0" smtClean="0"/>
              <a:t>End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CSCE 110: Programming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77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96CF-AF1D-BB4B-804C-3C721A30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C69BF-F01E-CD43-B224-2E1369309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The for loop iterates over a sequence or an iterable object.</a:t>
            </a:r>
          </a:p>
          <a:p>
            <a:pPr>
              <a:spcAft>
                <a:spcPts val="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sequence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>
              <a:spcAft>
                <a:spcPts val="300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do something</a:t>
            </a:r>
          </a:p>
          <a:p>
            <a:r>
              <a:rPr lang="en-US" sz="2000" i="1" dirty="0">
                <a:solidFill>
                  <a:srgbClr val="00B050"/>
                </a:solidFill>
                <a:latin typeface="Helvetica" pitchFamily="2" charset="0"/>
                <a:cs typeface="Consolas" panose="020B0609020204030204" pitchFamily="49" charset="0"/>
              </a:rPr>
              <a:t>iterator</a:t>
            </a:r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 is a variable representing an item in the sequence at each iteration.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The loop continues until it reaches the </a:t>
            </a:r>
            <a:r>
              <a:rPr lang="en-US" sz="2000" dirty="0">
                <a:solidFill>
                  <a:srgbClr val="00B050"/>
                </a:solidFill>
                <a:latin typeface="Helvetica" pitchFamily="2" charset="0"/>
                <a:cs typeface="Consolas" panose="020B0609020204030204" pitchFamily="49" charset="0"/>
              </a:rPr>
              <a:t>last value</a:t>
            </a:r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 in </a:t>
            </a:r>
            <a:r>
              <a:rPr lang="en-US" sz="2000" i="1" dirty="0">
                <a:solidFill>
                  <a:srgbClr val="00B050"/>
                </a:solidFill>
                <a:latin typeface="Helvetica" pitchFamily="2" charset="0"/>
                <a:cs typeface="Consolas" panose="020B0609020204030204" pitchFamily="49" charset="0"/>
              </a:rPr>
              <a:t>sequence</a:t>
            </a:r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.</a:t>
            </a:r>
          </a:p>
          <a:p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The datatypes for </a:t>
            </a:r>
            <a:r>
              <a:rPr lang="en-US" sz="2000" i="1" dirty="0">
                <a:solidFill>
                  <a:srgbClr val="00B050"/>
                </a:solidFill>
                <a:latin typeface="Helvetica" pitchFamily="2" charset="0"/>
                <a:cs typeface="Consolas" panose="020B0609020204030204" pitchFamily="49" charset="0"/>
              </a:rPr>
              <a:t>sequence</a:t>
            </a:r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 are objects that support iteration: </a:t>
            </a:r>
          </a:p>
          <a:p>
            <a:pPr marL="228600" indent="-177800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strings</a:t>
            </a:r>
          </a:p>
          <a:p>
            <a:pPr marL="228600" indent="-177800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lists</a:t>
            </a:r>
          </a:p>
          <a:p>
            <a:pPr marL="228600" indent="-177800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range objects</a:t>
            </a:r>
          </a:p>
          <a:p>
            <a:pPr marL="228600" indent="-177800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  <a:cs typeface="Consolas" panose="020B0609020204030204" pitchFamily="49" charset="0"/>
              </a:rPr>
              <a:t>tuples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97528-6F51-DA4E-896C-F3C95CBB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CFBD9E-E043-5344-9D06-0F7F5625DC4B}"/>
              </a:ext>
            </a:extLst>
          </p:cNvPr>
          <p:cNvCxnSpPr>
            <a:cxnSpLocks noChangeAspect="1"/>
          </p:cNvCxnSpPr>
          <p:nvPr/>
        </p:nvCxnSpPr>
        <p:spPr>
          <a:xfrm>
            <a:off x="762000" y="2590800"/>
            <a:ext cx="82296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A5852-2B1B-D74F-8B97-770BA2E43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BD5FD-900A-594C-86B4-8C3E72AD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1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821DC-FCE6-D246-BCA8-B4709D9C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loop: flowchart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45838-7BCD-5848-B8B4-BA710A64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541E9963-B406-C046-9B66-6C647A613E91}"/>
              </a:ext>
            </a:extLst>
          </p:cNvPr>
          <p:cNvSpPr/>
          <p:nvPr/>
        </p:nvSpPr>
        <p:spPr>
          <a:xfrm>
            <a:off x="5410200" y="1981200"/>
            <a:ext cx="1752600" cy="1096168"/>
          </a:xfrm>
          <a:prstGeom prst="diamond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BE2D3B-2332-DC44-84B5-03013B1F05CC}"/>
              </a:ext>
            </a:extLst>
          </p:cNvPr>
          <p:cNvSpPr/>
          <p:nvPr/>
        </p:nvSpPr>
        <p:spPr>
          <a:xfrm>
            <a:off x="5524500" y="4724400"/>
            <a:ext cx="152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D59951-1C02-9541-9F00-15146F711F7B}"/>
              </a:ext>
            </a:extLst>
          </p:cNvPr>
          <p:cNvCxnSpPr>
            <a:cxnSpLocks/>
          </p:cNvCxnSpPr>
          <p:nvPr/>
        </p:nvCxnSpPr>
        <p:spPr>
          <a:xfrm>
            <a:off x="6286500" y="3077368"/>
            <a:ext cx="0" cy="16470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6BBFC6-53A8-BF49-BD56-857CAB28C76C}"/>
              </a:ext>
            </a:extLst>
          </p:cNvPr>
          <p:cNvCxnSpPr>
            <a:cxnSpLocks/>
          </p:cNvCxnSpPr>
          <p:nvPr/>
        </p:nvCxnSpPr>
        <p:spPr>
          <a:xfrm flipH="1">
            <a:off x="4267200" y="5029200"/>
            <a:ext cx="12573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ECA504-7485-D44A-A268-C00503F9E55C}"/>
              </a:ext>
            </a:extLst>
          </p:cNvPr>
          <p:cNvCxnSpPr>
            <a:cxnSpLocks/>
          </p:cNvCxnSpPr>
          <p:nvPr/>
        </p:nvCxnSpPr>
        <p:spPr>
          <a:xfrm flipH="1">
            <a:off x="4267200" y="2529284"/>
            <a:ext cx="1143000" cy="0"/>
          </a:xfrm>
          <a:prstGeom prst="line">
            <a:avLst/>
          </a:prstGeom>
          <a:ln w="19050"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70D644-3266-AA44-BC88-922BFFCA5678}"/>
              </a:ext>
            </a:extLst>
          </p:cNvPr>
          <p:cNvCxnSpPr/>
          <p:nvPr/>
        </p:nvCxnSpPr>
        <p:spPr>
          <a:xfrm flipV="1">
            <a:off x="4267200" y="2560320"/>
            <a:ext cx="0" cy="24688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9EDE48-0615-8D45-9327-BB9775CFF615}"/>
              </a:ext>
            </a:extLst>
          </p:cNvPr>
          <p:cNvSpPr txBox="1"/>
          <p:nvPr/>
        </p:nvSpPr>
        <p:spPr>
          <a:xfrm>
            <a:off x="5410200" y="2420780"/>
            <a:ext cx="1752600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last value reached 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D587D6-2069-6C47-BAA8-AF6209277DF1}"/>
              </a:ext>
            </a:extLst>
          </p:cNvPr>
          <p:cNvSpPr txBox="1"/>
          <p:nvPr/>
        </p:nvSpPr>
        <p:spPr>
          <a:xfrm>
            <a:off x="6286501" y="3639990"/>
            <a:ext cx="533401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No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ECEF9F-D5A3-2A4F-9EB9-44B2B4A8C84D}"/>
              </a:ext>
            </a:extLst>
          </p:cNvPr>
          <p:cNvSpPr txBox="1"/>
          <p:nvPr/>
        </p:nvSpPr>
        <p:spPr>
          <a:xfrm>
            <a:off x="7391401" y="2174559"/>
            <a:ext cx="533401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Helvetica" pitchFamily="2" charset="0"/>
              </a:rPr>
              <a:t>Yes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C2CD1F-5D85-F041-B09B-2B6DB6A900DB}"/>
              </a:ext>
            </a:extLst>
          </p:cNvPr>
          <p:cNvSpPr txBox="1"/>
          <p:nvPr/>
        </p:nvSpPr>
        <p:spPr>
          <a:xfrm>
            <a:off x="5557630" y="4733023"/>
            <a:ext cx="1524000" cy="59281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Process</a:t>
            </a:r>
          </a:p>
          <a:p>
            <a:pPr algn="ctr">
              <a:spcAft>
                <a:spcPts val="600"/>
              </a:spcAft>
            </a:pPr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Body of the loop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C3B815-FB2C-CE40-A442-066C9A454C25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9144000" y="2522131"/>
            <a:ext cx="39624" cy="22022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E54EF77-5EDB-974E-AB30-9E655536B18C}"/>
              </a:ext>
            </a:extLst>
          </p:cNvPr>
          <p:cNvCxnSpPr>
            <a:cxnSpLocks/>
          </p:cNvCxnSpPr>
          <p:nvPr/>
        </p:nvCxnSpPr>
        <p:spPr>
          <a:xfrm flipH="1">
            <a:off x="7162800" y="2522130"/>
            <a:ext cx="2011680" cy="0"/>
          </a:xfrm>
          <a:prstGeom prst="line">
            <a:avLst/>
          </a:prstGeom>
          <a:ln w="19050"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DC44602-0754-0E44-9E21-FF70021B4FE7}"/>
              </a:ext>
            </a:extLst>
          </p:cNvPr>
          <p:cNvSpPr/>
          <p:nvPr/>
        </p:nvSpPr>
        <p:spPr>
          <a:xfrm>
            <a:off x="8727948" y="4724400"/>
            <a:ext cx="911352" cy="60143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3435F8-4733-424E-824E-6A5F3108D912}"/>
              </a:ext>
            </a:extLst>
          </p:cNvPr>
          <p:cNvSpPr txBox="1"/>
          <p:nvPr/>
        </p:nvSpPr>
        <p:spPr>
          <a:xfrm>
            <a:off x="8727948" y="4902008"/>
            <a:ext cx="911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Exit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DD9559-05CD-4348-8D54-C0DF1E3E4D93}"/>
              </a:ext>
            </a:extLst>
          </p:cNvPr>
          <p:cNvSpPr txBox="1"/>
          <p:nvPr/>
        </p:nvSpPr>
        <p:spPr>
          <a:xfrm>
            <a:off x="6283188" y="1401967"/>
            <a:ext cx="1917513" cy="246221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for each value in the sequence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8058C82-3467-D34E-83A5-33AC650A843A}"/>
              </a:ext>
            </a:extLst>
          </p:cNvPr>
          <p:cNvCxnSpPr>
            <a:cxnSpLocks/>
          </p:cNvCxnSpPr>
          <p:nvPr/>
        </p:nvCxnSpPr>
        <p:spPr>
          <a:xfrm>
            <a:off x="6286500" y="1447800"/>
            <a:ext cx="0" cy="5486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410DA5-1A9A-4B4E-8959-6C22D042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FD905-145F-C743-975E-DA070099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3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4036-CE4E-2B4B-9321-A413307B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9A9BF-3147-114F-B7D7-B75842107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8908" y="1600201"/>
            <a:ext cx="8201892" cy="4525963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 = "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alabama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iterate over a string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letter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state: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 (f"{letter}")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B4D6B-F1EC-0E48-84D7-FD70D56B1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5DCDF5-EE8F-654D-86D5-68E131551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908" y="3429000"/>
            <a:ext cx="5937381" cy="269716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C4E14-BB43-0949-BCAB-6906261E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C1782-A24A-2C4A-98DF-E6C089EB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9312-DE86-524A-96F8-7D989A18C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range()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63920-294D-954D-B44D-2F2DCD17D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spcAft>
                <a:spcPts val="2200"/>
              </a:spcAft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00B050"/>
                </a:solidFill>
              </a:rPr>
              <a:t>range() </a:t>
            </a:r>
            <a:r>
              <a:rPr lang="en-US" sz="2800" dirty="0"/>
              <a:t>function returns an </a:t>
            </a:r>
            <a:r>
              <a:rPr lang="en-US" sz="2800" dirty="0">
                <a:solidFill>
                  <a:srgbClr val="00B050"/>
                </a:solidFill>
              </a:rPr>
              <a:t>immutable</a:t>
            </a:r>
            <a:r>
              <a:rPr lang="en-US" sz="2800" dirty="0"/>
              <a:t> sequence of integers between the given start integer to the stop integer.</a:t>
            </a:r>
          </a:p>
          <a:p>
            <a:pPr algn="ctr">
              <a:spcAft>
                <a:spcPts val="2400"/>
              </a:spcAft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range(start, stop, step)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0B050"/>
                </a:solidFill>
              </a:rPr>
              <a:t>start</a:t>
            </a:r>
            <a:r>
              <a:rPr lang="en-US" sz="2800" dirty="0"/>
              <a:t>: Starting point of the sequence. Defaults to 0.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0B050"/>
                </a:solidFill>
              </a:rPr>
              <a:t>stop</a:t>
            </a:r>
            <a:r>
              <a:rPr lang="en-US" sz="2800" dirty="0"/>
              <a:t>: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/>
              <a:t>Endpoint of the sequence. Not included in the sequence.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0B050"/>
                </a:solidFill>
              </a:rPr>
              <a:t>step</a:t>
            </a:r>
            <a:r>
              <a:rPr lang="en-US" sz="2800" dirty="0"/>
              <a:t>: (optional) Step size of the sequence. Defaults to 1</a:t>
            </a:r>
          </a:p>
          <a:p>
            <a:pPr>
              <a:spcAft>
                <a:spcPts val="2800"/>
              </a:spcAft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AE764-FA5D-B74F-8203-71CEE5A97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68135-861D-E045-A977-637B8FED9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0C98B-7973-DF4D-AB0A-1EC668F0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4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1EF51-75C7-0644-85E9-27CC83B3C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range() function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93AFE-632C-A246-B36F-81BB6133F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BFBAED0-B0BC-D54E-8CEE-1C38F671A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range() function uses the start, stop and step to generates the next number.</a:t>
            </a:r>
          </a:p>
          <a:p>
            <a:r>
              <a:rPr lang="en-US" sz="2400" dirty="0"/>
              <a:t>The list() function outputs the items in the sequence.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B2A6CEC-89E2-ED42-8D05-74AA2F055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3200400"/>
            <a:ext cx="5461000" cy="308887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3B21E-5B47-714B-95F6-C0E35F15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0582-7C8C-774E-8536-5CD0B5C15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65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695F-7F6D-5B47-8FB2-58767593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2B29C-EE81-D648-B375-68E45B164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is the sequence 0, 1, 2, 3, 4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234B6-9726-E444-83EA-9B5F65651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5F08A7-39E3-6042-A7B8-4B7132777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86001"/>
            <a:ext cx="2590800" cy="398584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958C6-5D2E-8741-B47C-C8093219E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Houngninou</a:t>
            </a:r>
            <a:r>
              <a:rPr lang="en-US" dirty="0" smtClean="0"/>
              <a:t>/McGuire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6230A-2098-9B49-9369-17D2C344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110: Programming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1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39755</TotalTime>
  <Words>1343</Words>
  <Application>Microsoft Office PowerPoint</Application>
  <PresentationFormat>Widescreen</PresentationFormat>
  <Paragraphs>205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宋体</vt:lpstr>
      <vt:lpstr>Arial</vt:lpstr>
      <vt:lpstr>Calibri</vt:lpstr>
      <vt:lpstr>Consolas</vt:lpstr>
      <vt:lpstr>Helvetica</vt:lpstr>
      <vt:lpstr>Helvetica Regular</vt:lpstr>
      <vt:lpstr>Office Theme</vt:lpstr>
      <vt:lpstr>Python Basics Repetition Structures</vt:lpstr>
      <vt:lpstr>What is a loop?</vt:lpstr>
      <vt:lpstr>for Loop</vt:lpstr>
      <vt:lpstr>for loop</vt:lpstr>
      <vt:lpstr>for loop: flowchart</vt:lpstr>
      <vt:lpstr>Example</vt:lpstr>
      <vt:lpstr>range() function</vt:lpstr>
      <vt:lpstr>range() function</vt:lpstr>
      <vt:lpstr>range() function</vt:lpstr>
      <vt:lpstr>for loop: range()</vt:lpstr>
      <vt:lpstr>PowerPoint Presentation</vt:lpstr>
      <vt:lpstr>for loop: break, continue, pass</vt:lpstr>
      <vt:lpstr>for loop: break, continue, pass</vt:lpstr>
      <vt:lpstr>for loop: break, continue, pass</vt:lpstr>
      <vt:lpstr>for loop: break, continue, pass</vt:lpstr>
      <vt:lpstr>for loop: break, continue, pass</vt:lpstr>
      <vt:lpstr>for loop: else</vt:lpstr>
      <vt:lpstr>Nested loop</vt:lpstr>
      <vt:lpstr>Exercise</vt:lpstr>
      <vt:lpstr>while loop</vt:lpstr>
      <vt:lpstr>When to use a While loop?</vt:lpstr>
      <vt:lpstr>while loop: flowchart</vt:lpstr>
      <vt:lpstr>Example</vt:lpstr>
      <vt:lpstr>while loop: break, continue, pass</vt:lpstr>
      <vt:lpstr>while loop: break, continue, pass</vt:lpstr>
      <vt:lpstr>while loop: break, continue, pass</vt:lpstr>
      <vt:lpstr>while loop: break, continue, pass</vt:lpstr>
      <vt:lpstr>while loop: break, continue, pass</vt:lpstr>
      <vt:lpstr>while loop: else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5381/7381 Computer Architecture Spring 2010</dc:title>
  <dc:creator>Ted</dc:creator>
  <cp:lastModifiedBy>McGuire, Timothy J</cp:lastModifiedBy>
  <cp:revision>1200</cp:revision>
  <cp:lastPrinted>2021-02-10T17:55:53Z</cp:lastPrinted>
  <dcterms:created xsi:type="dcterms:W3CDTF">2006-08-16T00:00:00Z</dcterms:created>
  <dcterms:modified xsi:type="dcterms:W3CDTF">2021-02-12T17:36:25Z</dcterms:modified>
</cp:coreProperties>
</file>