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handoutMasterIdLst>
    <p:handoutMasterId r:id="rId45"/>
  </p:handoutMasterIdLst>
  <p:sldIdLst>
    <p:sldId id="583" r:id="rId2"/>
    <p:sldId id="509" r:id="rId3"/>
    <p:sldId id="511" r:id="rId4"/>
    <p:sldId id="584" r:id="rId5"/>
    <p:sldId id="587" r:id="rId6"/>
    <p:sldId id="586" r:id="rId7"/>
    <p:sldId id="588" r:id="rId8"/>
    <p:sldId id="589" r:id="rId9"/>
    <p:sldId id="590" r:id="rId10"/>
    <p:sldId id="604" r:id="rId11"/>
    <p:sldId id="606" r:id="rId12"/>
    <p:sldId id="571" r:id="rId13"/>
    <p:sldId id="510" r:id="rId14"/>
    <p:sldId id="572" r:id="rId15"/>
    <p:sldId id="598" r:id="rId16"/>
    <p:sldId id="601" r:id="rId17"/>
    <p:sldId id="602" r:id="rId18"/>
    <p:sldId id="563" r:id="rId19"/>
    <p:sldId id="573" r:id="rId20"/>
    <p:sldId id="564" r:id="rId21"/>
    <p:sldId id="603" r:id="rId22"/>
    <p:sldId id="557" r:id="rId23"/>
    <p:sldId id="574" r:id="rId24"/>
    <p:sldId id="575" r:id="rId25"/>
    <p:sldId id="616" r:id="rId26"/>
    <p:sldId id="615" r:id="rId27"/>
    <p:sldId id="559" r:id="rId28"/>
    <p:sldId id="577" r:id="rId29"/>
    <p:sldId id="560" r:id="rId30"/>
    <p:sldId id="578" r:id="rId31"/>
    <p:sldId id="561" r:id="rId32"/>
    <p:sldId id="579" r:id="rId33"/>
    <p:sldId id="580" r:id="rId34"/>
    <p:sldId id="607" r:id="rId35"/>
    <p:sldId id="608" r:id="rId36"/>
    <p:sldId id="609" r:id="rId37"/>
    <p:sldId id="610" r:id="rId38"/>
    <p:sldId id="611" r:id="rId39"/>
    <p:sldId id="612" r:id="rId40"/>
    <p:sldId id="613" r:id="rId41"/>
    <p:sldId id="614" r:id="rId42"/>
    <p:sldId id="58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824" autoAdjust="0"/>
    <p:restoredTop sz="86493" autoAdjust="0"/>
  </p:normalViewPr>
  <p:slideViewPr>
    <p:cSldViewPr>
      <p:cViewPr varScale="1">
        <p:scale>
          <a:sx n="75" d="100"/>
          <a:sy n="75" d="100"/>
        </p:scale>
        <p:origin x="96" y="34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39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1B0D21-B163-864A-9EE4-79904E4EB8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Helvetica Regular" pitchFamily="2" charset="0"/>
            </a:endParaRPr>
          </a:p>
        </p:txBody>
      </p:sp>
      <p:sp>
        <p:nvSpPr>
          <p:cNvPr id="3" name="Date Placeholder 2">
            <a:extLst>
              <a:ext uri="{FF2B5EF4-FFF2-40B4-BE49-F238E27FC236}">
                <a16:creationId xmlns:a16="http://schemas.microsoft.com/office/drawing/2014/main" id="{D37C34E9-4DC2-3948-9BF9-5FE9067C4A8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dirty="0" err="1" smtClean="0">
                <a:latin typeface="Helvetica Regular" pitchFamily="2" charset="0"/>
              </a:rPr>
              <a:t>Houngninou</a:t>
            </a:r>
            <a:r>
              <a:rPr lang="en-US" dirty="0" smtClean="0">
                <a:latin typeface="Helvetica Regular" pitchFamily="2" charset="0"/>
              </a:rPr>
              <a:t>/McGuire</a:t>
            </a:r>
            <a:endParaRPr lang="en-US" dirty="0">
              <a:latin typeface="Helvetica Regular" pitchFamily="2" charset="0"/>
            </a:endParaRPr>
          </a:p>
        </p:txBody>
      </p:sp>
      <p:sp>
        <p:nvSpPr>
          <p:cNvPr id="4" name="Footer Placeholder 3">
            <a:extLst>
              <a:ext uri="{FF2B5EF4-FFF2-40B4-BE49-F238E27FC236}">
                <a16:creationId xmlns:a16="http://schemas.microsoft.com/office/drawing/2014/main" id="{A11AFE4A-E9A5-2041-8ADE-FEAFC68A1BE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Helvetica Regular" pitchFamily="2" charset="0"/>
            </a:endParaRPr>
          </a:p>
        </p:txBody>
      </p:sp>
      <p:sp>
        <p:nvSpPr>
          <p:cNvPr id="5" name="Slide Number Placeholder 4">
            <a:extLst>
              <a:ext uri="{FF2B5EF4-FFF2-40B4-BE49-F238E27FC236}">
                <a16:creationId xmlns:a16="http://schemas.microsoft.com/office/drawing/2014/main" id="{26A38876-140F-5945-B25E-7AF27F70DC1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F04344-1592-EF44-B423-A85B05F31A34}" type="slidenum">
              <a:rPr lang="en-US" smtClean="0">
                <a:latin typeface="Helvetica Regular" pitchFamily="2" charset="0"/>
              </a:rPr>
              <a:t>‹#›</a:t>
            </a:fld>
            <a:endParaRPr lang="en-US" dirty="0">
              <a:latin typeface="Helvetica Regular" pitchFamily="2" charset="0"/>
            </a:endParaRPr>
          </a:p>
        </p:txBody>
      </p:sp>
    </p:spTree>
    <p:extLst>
      <p:ext uri="{BB962C8B-B14F-4D97-AF65-F5344CB8AC3E}">
        <p14:creationId xmlns:p14="http://schemas.microsoft.com/office/powerpoint/2010/main" val="103473278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Helvetica Regular" pitchFamily="2"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Helvetica Regular" pitchFamily="2" charset="0"/>
              </a:defRPr>
            </a:lvl1pPr>
          </a:lstStyle>
          <a:p>
            <a:r>
              <a:rPr lang="en-US" dirty="0" err="1" smtClean="0"/>
              <a:t>Houngninou</a:t>
            </a:r>
            <a:r>
              <a:rPr lang="en-US" dirty="0" smtClean="0"/>
              <a:t>/McGuire</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Helvetica Regular" pitchFamily="2"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Helvetica Regular" pitchFamily="2" charset="0"/>
              </a:defRPr>
            </a:lvl1pPr>
          </a:lstStyle>
          <a:p>
            <a:fld id="{9CC81667-0BCA-4A93-A267-210DC22E6F85}" type="slidenum">
              <a:rPr lang="en-US" smtClean="0"/>
              <a:pPr/>
              <a:t>‹#›</a:t>
            </a:fld>
            <a:endParaRPr lang="en-US" dirty="0"/>
          </a:p>
        </p:txBody>
      </p:sp>
    </p:spTree>
    <p:extLst>
      <p:ext uri="{BB962C8B-B14F-4D97-AF65-F5344CB8AC3E}">
        <p14:creationId xmlns:p14="http://schemas.microsoft.com/office/powerpoint/2010/main" val="381009875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b="0" i="0" kern="1200">
        <a:solidFill>
          <a:schemeClr val="tx1"/>
        </a:solidFill>
        <a:latin typeface="Helvetica Regular" pitchFamily="2" charset="0"/>
        <a:ea typeface="+mn-ea"/>
        <a:cs typeface="+mn-cs"/>
      </a:defRPr>
    </a:lvl1pPr>
    <a:lvl2pPr marL="457200" algn="l" defTabSz="914400" rtl="0" eaLnBrk="1" latinLnBrk="0" hangingPunct="1">
      <a:defRPr sz="1200" b="0" i="0" kern="1200">
        <a:solidFill>
          <a:schemeClr val="tx1"/>
        </a:solidFill>
        <a:latin typeface="Helvetica Regular" pitchFamily="2" charset="0"/>
        <a:ea typeface="+mn-ea"/>
        <a:cs typeface="+mn-cs"/>
      </a:defRPr>
    </a:lvl2pPr>
    <a:lvl3pPr marL="914400" algn="l" defTabSz="914400" rtl="0" eaLnBrk="1" latinLnBrk="0" hangingPunct="1">
      <a:defRPr sz="1200" b="0" i="0" kern="1200">
        <a:solidFill>
          <a:schemeClr val="tx1"/>
        </a:solidFill>
        <a:latin typeface="Helvetica Regular" pitchFamily="2" charset="0"/>
        <a:ea typeface="+mn-ea"/>
        <a:cs typeface="+mn-cs"/>
      </a:defRPr>
    </a:lvl3pPr>
    <a:lvl4pPr marL="1371600" algn="l" defTabSz="914400" rtl="0" eaLnBrk="1" latinLnBrk="0" hangingPunct="1">
      <a:defRPr sz="1200" b="0" i="0" kern="1200">
        <a:solidFill>
          <a:schemeClr val="tx1"/>
        </a:solidFill>
        <a:latin typeface="Helvetica Regular" pitchFamily="2" charset="0"/>
        <a:ea typeface="+mn-ea"/>
        <a:cs typeface="+mn-cs"/>
      </a:defRPr>
    </a:lvl4pPr>
    <a:lvl5pPr marL="1828800" algn="l" defTabSz="914400" rtl="0" eaLnBrk="1" latinLnBrk="0" hangingPunct="1">
      <a:defRPr sz="1200" b="0" i="0" kern="1200">
        <a:solidFill>
          <a:schemeClr val="tx1"/>
        </a:solidFill>
        <a:latin typeface="Helvetica Regular"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xfrm>
            <a:off x="635000" y="795338"/>
            <a:ext cx="7053263" cy="3968750"/>
          </a:xfrm>
          <a:ln/>
        </p:spPr>
      </p:sp>
      <p:sp>
        <p:nvSpPr>
          <p:cNvPr id="5123" name="Rectangle 3"/>
          <p:cNvSpPr>
            <a:spLocks noGrp="1" noChangeArrowheads="1"/>
          </p:cNvSpPr>
          <p:nvPr>
            <p:ph type="body" idx="1"/>
          </p:nvPr>
        </p:nvSpPr>
        <p:spPr>
          <a:noFill/>
        </p:spPr>
        <p:txBody>
          <a:bodyPr/>
          <a:lstStyle/>
          <a:p>
            <a:pPr eaLnBrk="1" hangingPunct="1"/>
            <a:endParaRPr lang="en-US" altLang="zh-CN" dirty="0" smtClean="0"/>
          </a:p>
        </p:txBody>
      </p:sp>
    </p:spTree>
    <p:extLst>
      <p:ext uri="{BB962C8B-B14F-4D97-AF65-F5344CB8AC3E}">
        <p14:creationId xmlns:p14="http://schemas.microsoft.com/office/powerpoint/2010/main" val="2902047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dirty="0" err="1" smtClean="0"/>
              <a:t>Houngninou</a:t>
            </a:r>
            <a:r>
              <a:rPr lang="en-US" dirty="0" smtClean="0"/>
              <a:t>/McGuire</a:t>
            </a:r>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20</a:t>
            </a:fld>
            <a:endParaRPr lang="en-US" dirty="0"/>
          </a:p>
        </p:txBody>
      </p:sp>
    </p:spTree>
    <p:extLst>
      <p:ext uri="{BB962C8B-B14F-4D97-AF65-F5344CB8AC3E}">
        <p14:creationId xmlns:p14="http://schemas.microsoft.com/office/powerpoint/2010/main" val="3559784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dirty="0" err="1" smtClean="0"/>
              <a:t>Houngninou</a:t>
            </a:r>
            <a:r>
              <a:rPr lang="en-US" dirty="0" smtClean="0"/>
              <a:t>/McGuire</a:t>
            </a:r>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22</a:t>
            </a:fld>
            <a:endParaRPr lang="en-US" dirty="0"/>
          </a:p>
        </p:txBody>
      </p:sp>
    </p:spTree>
    <p:extLst>
      <p:ext uri="{BB962C8B-B14F-4D97-AF65-F5344CB8AC3E}">
        <p14:creationId xmlns:p14="http://schemas.microsoft.com/office/powerpoint/2010/main" val="2607316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dirty="0" err="1" smtClean="0"/>
              <a:t>Houngninou</a:t>
            </a:r>
            <a:r>
              <a:rPr lang="en-US" dirty="0" smtClean="0"/>
              <a:t>/McGuire</a:t>
            </a:r>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23</a:t>
            </a:fld>
            <a:endParaRPr lang="en-US" dirty="0"/>
          </a:p>
        </p:txBody>
      </p:sp>
    </p:spTree>
    <p:extLst>
      <p:ext uri="{BB962C8B-B14F-4D97-AF65-F5344CB8AC3E}">
        <p14:creationId xmlns:p14="http://schemas.microsoft.com/office/powerpoint/2010/main" val="1146921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dirty="0" err="1" smtClean="0"/>
              <a:t>Houngninou</a:t>
            </a:r>
            <a:r>
              <a:rPr lang="en-US" dirty="0" smtClean="0"/>
              <a:t>/McGuire</a:t>
            </a:r>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24</a:t>
            </a:fld>
            <a:endParaRPr lang="en-US" dirty="0"/>
          </a:p>
        </p:txBody>
      </p:sp>
    </p:spTree>
    <p:extLst>
      <p:ext uri="{BB962C8B-B14F-4D97-AF65-F5344CB8AC3E}">
        <p14:creationId xmlns:p14="http://schemas.microsoft.com/office/powerpoint/2010/main" val="36557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dirty="0" err="1" smtClean="0"/>
              <a:t>Houngninou</a:t>
            </a:r>
            <a:r>
              <a:rPr lang="en-US" dirty="0" smtClean="0"/>
              <a:t>/McGuire</a:t>
            </a:r>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27</a:t>
            </a:fld>
            <a:endParaRPr lang="en-US" dirty="0"/>
          </a:p>
        </p:txBody>
      </p:sp>
    </p:spTree>
    <p:extLst>
      <p:ext uri="{BB962C8B-B14F-4D97-AF65-F5344CB8AC3E}">
        <p14:creationId xmlns:p14="http://schemas.microsoft.com/office/powerpoint/2010/main" val="3272112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dirty="0" err="1" smtClean="0"/>
              <a:t>Houngninou</a:t>
            </a:r>
            <a:r>
              <a:rPr lang="en-US" dirty="0" smtClean="0"/>
              <a:t>/McGuire</a:t>
            </a:r>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28</a:t>
            </a:fld>
            <a:endParaRPr lang="en-US" dirty="0"/>
          </a:p>
        </p:txBody>
      </p:sp>
    </p:spTree>
    <p:extLst>
      <p:ext uri="{BB962C8B-B14F-4D97-AF65-F5344CB8AC3E}">
        <p14:creationId xmlns:p14="http://schemas.microsoft.com/office/powerpoint/2010/main" val="1197978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dirty="0" err="1" smtClean="0"/>
              <a:t>Houngninou</a:t>
            </a:r>
            <a:r>
              <a:rPr lang="en-US" dirty="0" smtClean="0"/>
              <a:t>/McGuire</a:t>
            </a:r>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29</a:t>
            </a:fld>
            <a:endParaRPr lang="en-US" dirty="0"/>
          </a:p>
        </p:txBody>
      </p:sp>
    </p:spTree>
    <p:extLst>
      <p:ext uri="{BB962C8B-B14F-4D97-AF65-F5344CB8AC3E}">
        <p14:creationId xmlns:p14="http://schemas.microsoft.com/office/powerpoint/2010/main" val="431812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dirty="0" err="1" smtClean="0"/>
              <a:t>Houngninou</a:t>
            </a:r>
            <a:r>
              <a:rPr lang="en-US" dirty="0" smtClean="0"/>
              <a:t>/McGuire</a:t>
            </a:r>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30</a:t>
            </a:fld>
            <a:endParaRPr lang="en-US" dirty="0"/>
          </a:p>
        </p:txBody>
      </p:sp>
    </p:spTree>
    <p:extLst>
      <p:ext uri="{BB962C8B-B14F-4D97-AF65-F5344CB8AC3E}">
        <p14:creationId xmlns:p14="http://schemas.microsoft.com/office/powerpoint/2010/main" val="3566192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dirty="0" err="1" smtClean="0"/>
              <a:t>Houngninou</a:t>
            </a:r>
            <a:r>
              <a:rPr lang="en-US" dirty="0" smtClean="0"/>
              <a:t>/McGuire</a:t>
            </a:r>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31</a:t>
            </a:fld>
            <a:endParaRPr lang="en-US" dirty="0"/>
          </a:p>
        </p:txBody>
      </p:sp>
    </p:spTree>
    <p:extLst>
      <p:ext uri="{BB962C8B-B14F-4D97-AF65-F5344CB8AC3E}">
        <p14:creationId xmlns:p14="http://schemas.microsoft.com/office/powerpoint/2010/main" val="1980554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dirty="0" err="1" smtClean="0"/>
              <a:t>Houngninou</a:t>
            </a:r>
            <a:r>
              <a:rPr lang="en-US" dirty="0" smtClean="0"/>
              <a:t>/McGuire</a:t>
            </a:r>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32</a:t>
            </a:fld>
            <a:endParaRPr lang="en-US" dirty="0"/>
          </a:p>
        </p:txBody>
      </p:sp>
    </p:spTree>
    <p:extLst>
      <p:ext uri="{BB962C8B-B14F-4D97-AF65-F5344CB8AC3E}">
        <p14:creationId xmlns:p14="http://schemas.microsoft.com/office/powerpoint/2010/main" val="3615811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dirty="0" err="1" smtClean="0"/>
              <a:t>Houngninou</a:t>
            </a:r>
            <a:r>
              <a:rPr lang="en-US" dirty="0" smtClean="0"/>
              <a:t>/McGuire</a:t>
            </a:r>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2</a:t>
            </a:fld>
            <a:endParaRPr lang="en-US" dirty="0"/>
          </a:p>
        </p:txBody>
      </p:sp>
    </p:spTree>
    <p:extLst>
      <p:ext uri="{BB962C8B-B14F-4D97-AF65-F5344CB8AC3E}">
        <p14:creationId xmlns:p14="http://schemas.microsoft.com/office/powerpoint/2010/main" val="1378415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dirty="0" err="1" smtClean="0"/>
              <a:t>Houngninou</a:t>
            </a:r>
            <a:r>
              <a:rPr lang="en-US" dirty="0" smtClean="0"/>
              <a:t>/McGuire</a:t>
            </a:r>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41</a:t>
            </a:fld>
            <a:endParaRPr lang="en-US" dirty="0"/>
          </a:p>
        </p:txBody>
      </p:sp>
    </p:spTree>
    <p:extLst>
      <p:ext uri="{BB962C8B-B14F-4D97-AF65-F5344CB8AC3E}">
        <p14:creationId xmlns:p14="http://schemas.microsoft.com/office/powerpoint/2010/main" val="1742067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dirty="0" err="1" smtClean="0"/>
              <a:t>Houngninou</a:t>
            </a:r>
            <a:r>
              <a:rPr lang="en-US" dirty="0" smtClean="0"/>
              <a:t>/McGuire</a:t>
            </a:r>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3</a:t>
            </a:fld>
            <a:endParaRPr lang="en-US" dirty="0"/>
          </a:p>
        </p:txBody>
      </p:sp>
    </p:spTree>
    <p:extLst>
      <p:ext uri="{BB962C8B-B14F-4D97-AF65-F5344CB8AC3E}">
        <p14:creationId xmlns:p14="http://schemas.microsoft.com/office/powerpoint/2010/main" val="3106050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dirty="0" err="1" smtClean="0"/>
              <a:t>Houngninou</a:t>
            </a:r>
            <a:r>
              <a:rPr lang="en-US" dirty="0" smtClean="0"/>
              <a:t>/McGuire</a:t>
            </a:r>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6</a:t>
            </a:fld>
            <a:endParaRPr lang="en-US" dirty="0"/>
          </a:p>
        </p:txBody>
      </p:sp>
    </p:spTree>
    <p:extLst>
      <p:ext uri="{BB962C8B-B14F-4D97-AF65-F5344CB8AC3E}">
        <p14:creationId xmlns:p14="http://schemas.microsoft.com/office/powerpoint/2010/main" val="4095346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dirty="0" err="1" smtClean="0"/>
              <a:t>Houngninou</a:t>
            </a:r>
            <a:r>
              <a:rPr lang="en-US" dirty="0" smtClean="0"/>
              <a:t>/McGuire</a:t>
            </a:r>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12</a:t>
            </a:fld>
            <a:endParaRPr lang="en-US" dirty="0"/>
          </a:p>
        </p:txBody>
      </p:sp>
    </p:spTree>
    <p:extLst>
      <p:ext uri="{BB962C8B-B14F-4D97-AF65-F5344CB8AC3E}">
        <p14:creationId xmlns:p14="http://schemas.microsoft.com/office/powerpoint/2010/main" val="509281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dirty="0" err="1" smtClean="0"/>
              <a:t>Houngninou</a:t>
            </a:r>
            <a:r>
              <a:rPr lang="en-US" dirty="0" smtClean="0"/>
              <a:t>/McGuire</a:t>
            </a:r>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13</a:t>
            </a:fld>
            <a:endParaRPr lang="en-US" dirty="0"/>
          </a:p>
        </p:txBody>
      </p:sp>
    </p:spTree>
    <p:extLst>
      <p:ext uri="{BB962C8B-B14F-4D97-AF65-F5344CB8AC3E}">
        <p14:creationId xmlns:p14="http://schemas.microsoft.com/office/powerpoint/2010/main" val="1396014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dirty="0" err="1" smtClean="0"/>
              <a:t>Houngninou</a:t>
            </a:r>
            <a:r>
              <a:rPr lang="en-US" dirty="0" smtClean="0"/>
              <a:t>/McGuire</a:t>
            </a:r>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14</a:t>
            </a:fld>
            <a:endParaRPr lang="en-US" dirty="0"/>
          </a:p>
        </p:txBody>
      </p:sp>
    </p:spTree>
    <p:extLst>
      <p:ext uri="{BB962C8B-B14F-4D97-AF65-F5344CB8AC3E}">
        <p14:creationId xmlns:p14="http://schemas.microsoft.com/office/powerpoint/2010/main" val="1926140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dirty="0" err="1" smtClean="0"/>
              <a:t>Houngninou</a:t>
            </a:r>
            <a:r>
              <a:rPr lang="en-US" dirty="0" smtClean="0"/>
              <a:t>/McGuire</a:t>
            </a:r>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18</a:t>
            </a:fld>
            <a:endParaRPr lang="en-US" dirty="0"/>
          </a:p>
        </p:txBody>
      </p:sp>
    </p:spTree>
    <p:extLst>
      <p:ext uri="{BB962C8B-B14F-4D97-AF65-F5344CB8AC3E}">
        <p14:creationId xmlns:p14="http://schemas.microsoft.com/office/powerpoint/2010/main" val="3378313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dirty="0" err="1" smtClean="0"/>
              <a:t>Houngninou</a:t>
            </a:r>
            <a:r>
              <a:rPr lang="en-US" dirty="0" smtClean="0"/>
              <a:t>/McGuire</a:t>
            </a:r>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19</a:t>
            </a:fld>
            <a:endParaRPr lang="en-US" dirty="0"/>
          </a:p>
        </p:txBody>
      </p:sp>
    </p:spTree>
    <p:extLst>
      <p:ext uri="{BB962C8B-B14F-4D97-AF65-F5344CB8AC3E}">
        <p14:creationId xmlns:p14="http://schemas.microsoft.com/office/powerpoint/2010/main" val="2777621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chemeClr val="accent2">
                    <a:lumMod val="75000"/>
                  </a:schemeClr>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p:cNvSpPr>
            <a:spLocks noGrp="1"/>
          </p:cNvSpPr>
          <p:nvPr>
            <p:ph type="ftr" sz="quarter" idx="11"/>
          </p:nvPr>
        </p:nvSpPr>
        <p:spPr>
          <a:xfrm>
            <a:off x="4165600" y="6356351"/>
            <a:ext cx="4673600" cy="365125"/>
          </a:xfrm>
        </p:spPr>
        <p:txBody>
          <a:bodyPr/>
          <a:lstStyle/>
          <a:p>
            <a:r>
              <a:rPr lang="en-US"/>
              <a:t>CSCE 110: Programming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p:cNvSpPr>
            <a:spLocks noGrp="1"/>
          </p:cNvSpPr>
          <p:nvPr>
            <p:ph type="ftr" sz="quarter" idx="11"/>
          </p:nvPr>
        </p:nvSpPr>
        <p:spPr/>
        <p:txBody>
          <a:bodyPr/>
          <a:lstStyle/>
          <a:p>
            <a:r>
              <a:rPr lang="en-US"/>
              <a:t>CSCE 110: Programming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p:cNvSpPr>
            <a:spLocks noGrp="1"/>
          </p:cNvSpPr>
          <p:nvPr>
            <p:ph type="ftr" sz="quarter" idx="11"/>
          </p:nvPr>
        </p:nvSpPr>
        <p:spPr/>
        <p:txBody>
          <a:bodyPr/>
          <a:lstStyle/>
          <a:p>
            <a:r>
              <a:rPr lang="en-US"/>
              <a:t>CSCE 110: Programming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spcBef>
                <a:spcPts val="0"/>
              </a:spcBef>
              <a:spcAft>
                <a:spcPts val="1200"/>
              </a:spcAft>
              <a:defRPr sz="2200"/>
            </a:lvl1pPr>
            <a:lvl2pPr>
              <a:spcBef>
                <a:spcPts val="0"/>
              </a:spcBef>
              <a:spcAft>
                <a:spcPts val="1200"/>
              </a:spcAft>
              <a:defRPr sz="2200"/>
            </a:lvl2pPr>
            <a:lvl3pPr>
              <a:spcBef>
                <a:spcPts val="0"/>
              </a:spcBef>
              <a:spcAft>
                <a:spcPts val="1200"/>
              </a:spcAft>
              <a:defRPr sz="2200"/>
            </a:lvl3pPr>
            <a:lvl4pPr>
              <a:spcBef>
                <a:spcPts val="0"/>
              </a:spcBef>
              <a:spcAft>
                <a:spcPts val="1200"/>
              </a:spcAft>
              <a:defRPr sz="2200"/>
            </a:lvl4pPr>
            <a:lvl5pPr>
              <a:spcBef>
                <a:spcPts val="0"/>
              </a:spcBef>
              <a:spcAft>
                <a:spcPts val="1200"/>
              </a:spcAft>
              <a:defRPr sz="2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p:cNvSpPr>
            <a:spLocks noGrp="1"/>
          </p:cNvSpPr>
          <p:nvPr>
            <p:ph type="ftr" sz="quarter" idx="11"/>
          </p:nvPr>
        </p:nvSpPr>
        <p:spPr>
          <a:xfrm>
            <a:off x="4165600" y="6356351"/>
            <a:ext cx="4673600" cy="365125"/>
          </a:xfrm>
        </p:spPr>
        <p:txBody>
          <a:bodyPr/>
          <a:lstStyle/>
          <a:p>
            <a:r>
              <a:rPr lang="en-US"/>
              <a:t>CSCE 110: Programming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p:cNvSpPr>
            <a:spLocks noGrp="1"/>
          </p:cNvSpPr>
          <p:nvPr>
            <p:ph type="ftr" sz="quarter" idx="11"/>
          </p:nvPr>
        </p:nvSpPr>
        <p:spPr/>
        <p:txBody>
          <a:bodyPr/>
          <a:lstStyle/>
          <a:p>
            <a:r>
              <a:rPr lang="en-US"/>
              <a:t>CSCE 110: Programming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6" name="Footer Placeholder 5"/>
          <p:cNvSpPr>
            <a:spLocks noGrp="1"/>
          </p:cNvSpPr>
          <p:nvPr>
            <p:ph type="ftr" sz="quarter" idx="11"/>
          </p:nvPr>
        </p:nvSpPr>
        <p:spPr/>
        <p:txBody>
          <a:bodyPr/>
          <a:lstStyle/>
          <a:p>
            <a:r>
              <a:rPr lang="en-US"/>
              <a:t>CSCE 110: Programming 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8" name="Footer Placeholder 7"/>
          <p:cNvSpPr>
            <a:spLocks noGrp="1"/>
          </p:cNvSpPr>
          <p:nvPr>
            <p:ph type="ftr" sz="quarter" idx="11"/>
          </p:nvPr>
        </p:nvSpPr>
        <p:spPr/>
        <p:txBody>
          <a:bodyPr/>
          <a:lstStyle/>
          <a:p>
            <a:r>
              <a:rPr lang="en-US"/>
              <a:t>CSCE 110: Programming I</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p:cNvSpPr>
            <a:spLocks noGrp="1"/>
          </p:cNvSpPr>
          <p:nvPr>
            <p:ph type="ftr" sz="quarter" idx="11"/>
          </p:nvPr>
        </p:nvSpPr>
        <p:spPr>
          <a:xfrm>
            <a:off x="4165600" y="6356351"/>
            <a:ext cx="4572000" cy="365125"/>
          </a:xfrm>
        </p:spPr>
        <p:txBody>
          <a:bodyPr/>
          <a:lstStyle/>
          <a:p>
            <a:r>
              <a:rPr lang="en-US"/>
              <a:t>CSCE 110: Programming 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3" name="Footer Placeholder 2"/>
          <p:cNvSpPr>
            <a:spLocks noGrp="1"/>
          </p:cNvSpPr>
          <p:nvPr>
            <p:ph type="ftr" sz="quarter" idx="11"/>
          </p:nvPr>
        </p:nvSpPr>
        <p:spPr>
          <a:xfrm>
            <a:off x="4165600" y="6356351"/>
            <a:ext cx="4368800" cy="365125"/>
          </a:xfrm>
        </p:spPr>
        <p:txBody>
          <a:bodyPr/>
          <a:lstStyle/>
          <a:p>
            <a:r>
              <a:rPr lang="en-US"/>
              <a:t>CSCE 110: Programming I</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6" name="Footer Placeholder 5"/>
          <p:cNvSpPr>
            <a:spLocks noGrp="1"/>
          </p:cNvSpPr>
          <p:nvPr>
            <p:ph type="ftr" sz="quarter" idx="11"/>
          </p:nvPr>
        </p:nvSpPr>
        <p:spPr/>
        <p:txBody>
          <a:bodyPr/>
          <a:lstStyle/>
          <a:p>
            <a:r>
              <a:rPr lang="en-US"/>
              <a:t>CSCE 110: Programming 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6" name="Footer Placeholder 5"/>
          <p:cNvSpPr>
            <a:spLocks noGrp="1"/>
          </p:cNvSpPr>
          <p:nvPr>
            <p:ph type="ftr" sz="quarter" idx="11"/>
          </p:nvPr>
        </p:nvSpPr>
        <p:spPr/>
        <p:txBody>
          <a:bodyPr/>
          <a:lstStyle/>
          <a:p>
            <a:r>
              <a:rPr lang="en-US"/>
              <a:t>CSCE 110: Programming 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tx2">
                <a:lumMod val="20000"/>
                <a:lumOff val="80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b="0" i="0">
                <a:solidFill>
                  <a:schemeClr val="tx1">
                    <a:tint val="75000"/>
                  </a:schemeClr>
                </a:solidFill>
                <a:latin typeface="Helvetica Regular" pitchFamily="2" charset="0"/>
              </a:defRPr>
            </a:lvl1pPr>
          </a:lstStyle>
          <a:p>
            <a:r>
              <a:rPr lang="en-US" dirty="0" err="1" smtClean="0"/>
              <a:t>Houngninou</a:t>
            </a:r>
            <a:r>
              <a:rPr lang="en-US" dirty="0" smtClean="0"/>
              <a:t>/McGuire</a:t>
            </a:r>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b="0" i="0">
                <a:solidFill>
                  <a:schemeClr val="tx1">
                    <a:tint val="75000"/>
                  </a:schemeClr>
                </a:solidFill>
                <a:latin typeface="Helvetica Regular" pitchFamily="2" charset="0"/>
              </a:defRPr>
            </a:lvl1pPr>
          </a:lstStyle>
          <a:p>
            <a:r>
              <a:rPr lang="en-US"/>
              <a:t>CSCE 110: Programming I</a:t>
            </a: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b="0" i="0">
                <a:solidFill>
                  <a:schemeClr val="tx1">
                    <a:tint val="75000"/>
                  </a:schemeClr>
                </a:solidFill>
                <a:latin typeface="Helvetica Regular" pitchFamily="2"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3600" b="0" i="0" kern="1200">
          <a:solidFill>
            <a:schemeClr val="accent2">
              <a:lumMod val="75000"/>
            </a:schemeClr>
          </a:solidFill>
          <a:latin typeface="Helvetica" pitchFamily="2" charset="0"/>
          <a:ea typeface="+mj-ea"/>
          <a:cs typeface="+mj-cs"/>
        </a:defRPr>
      </a:lvl1pPr>
    </p:titleStyle>
    <p:bodyStyle>
      <a:lvl1pPr marL="0" indent="0" algn="l" defTabSz="914400" rtl="0" eaLnBrk="1" latinLnBrk="0" hangingPunct="1">
        <a:spcBef>
          <a:spcPct val="20000"/>
        </a:spcBef>
        <a:buFont typeface="Arial" pitchFamily="34" charset="0"/>
        <a:buNone/>
        <a:defRPr sz="2200" b="0" i="0" kern="1200">
          <a:solidFill>
            <a:schemeClr val="tx1"/>
          </a:solidFill>
          <a:latin typeface="Helvetica" pitchFamily="2" charset="0"/>
          <a:ea typeface="+mn-ea"/>
          <a:cs typeface="+mn-cs"/>
        </a:defRPr>
      </a:lvl1pPr>
      <a:lvl2pPr marL="742950" indent="-285750" algn="l" defTabSz="914400" rtl="0" eaLnBrk="1" latinLnBrk="0" hangingPunct="1">
        <a:spcBef>
          <a:spcPct val="20000"/>
        </a:spcBef>
        <a:buFont typeface="Arial" pitchFamily="34" charset="0"/>
        <a:buChar char="–"/>
        <a:defRPr sz="2200" b="0" i="0" kern="1200">
          <a:solidFill>
            <a:schemeClr val="tx1"/>
          </a:solidFill>
          <a:latin typeface="Helvetica" pitchFamily="2" charset="0"/>
          <a:ea typeface="+mn-ea"/>
          <a:cs typeface="+mn-cs"/>
        </a:defRPr>
      </a:lvl2pPr>
      <a:lvl3pPr marL="1143000" indent="-228600" algn="l" defTabSz="914400" rtl="0" eaLnBrk="1" latinLnBrk="0" hangingPunct="1">
        <a:spcBef>
          <a:spcPct val="20000"/>
        </a:spcBef>
        <a:buFont typeface="Arial" pitchFamily="34" charset="0"/>
        <a:buChar char="•"/>
        <a:defRPr sz="2200" b="0" i="0" kern="1200">
          <a:solidFill>
            <a:schemeClr val="tx1"/>
          </a:solidFill>
          <a:latin typeface="Helvetica" pitchFamily="2" charset="0"/>
          <a:ea typeface="+mn-ea"/>
          <a:cs typeface="+mn-cs"/>
        </a:defRPr>
      </a:lvl3pPr>
      <a:lvl4pPr marL="1600200" indent="-228600" algn="l" defTabSz="914400" rtl="0" eaLnBrk="1" latinLnBrk="0" hangingPunct="1">
        <a:spcBef>
          <a:spcPct val="20000"/>
        </a:spcBef>
        <a:buFont typeface="Arial" pitchFamily="34" charset="0"/>
        <a:buChar char="–"/>
        <a:defRPr sz="2200" b="0" i="0" kern="1200">
          <a:solidFill>
            <a:schemeClr val="tx1"/>
          </a:solidFill>
          <a:latin typeface="Helvetica" pitchFamily="2" charset="0"/>
          <a:ea typeface="+mn-ea"/>
          <a:cs typeface="+mn-cs"/>
        </a:defRPr>
      </a:lvl4pPr>
      <a:lvl5pPr marL="2057400" indent="-228600" algn="l" defTabSz="914400" rtl="0" eaLnBrk="1" latinLnBrk="0" hangingPunct="1">
        <a:spcBef>
          <a:spcPct val="20000"/>
        </a:spcBef>
        <a:buFont typeface="Arial" pitchFamily="34" charset="0"/>
        <a:buChar char="»"/>
        <a:defRPr sz="2200" b="0" i="0" kern="1200">
          <a:solidFill>
            <a:schemeClr val="tx1"/>
          </a:solidFill>
          <a:latin typeface="Helvetica"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615C5E10-5C29-4623-9C10-7E0CD197C761}" type="slidenum">
              <a:rPr lang="zh-CN" altLang="en-US" sz="900">
                <a:solidFill>
                  <a:srgbClr val="898989"/>
                </a:solidFill>
              </a:rPr>
              <a:pPr>
                <a:spcBef>
                  <a:spcPct val="0"/>
                </a:spcBef>
                <a:buFontTx/>
                <a:buNone/>
              </a:pPr>
              <a:t>1</a:t>
            </a:fld>
            <a:endParaRPr lang="en-US" altLang="zh-CN" sz="900">
              <a:solidFill>
                <a:srgbClr val="898989"/>
              </a:solidFill>
            </a:endParaRPr>
          </a:p>
        </p:txBody>
      </p:sp>
      <p:sp>
        <p:nvSpPr>
          <p:cNvPr id="4099" name="Title 1"/>
          <p:cNvSpPr>
            <a:spLocks noGrp="1"/>
          </p:cNvSpPr>
          <p:nvPr>
            <p:ph type="ctrTitle"/>
          </p:nvPr>
        </p:nvSpPr>
        <p:spPr>
          <a:xfrm>
            <a:off x="914400" y="1524000"/>
            <a:ext cx="10363200" cy="2076451"/>
          </a:xfrm>
        </p:spPr>
        <p:txBody>
          <a:bodyPr>
            <a:normAutofit/>
          </a:bodyPr>
          <a:lstStyle/>
          <a:p>
            <a:r>
              <a:rPr lang="en-US" altLang="zh-CN" sz="4050" dirty="0"/>
              <a:t>Python Basics</a:t>
            </a:r>
            <a:br>
              <a:rPr lang="en-US" altLang="zh-CN" sz="4050" dirty="0"/>
            </a:br>
            <a:r>
              <a:rPr lang="en-US" sz="4400" dirty="0"/>
              <a:t>Collective Data Structures</a:t>
            </a:r>
            <a:br>
              <a:rPr lang="en-US" sz="4400" dirty="0"/>
            </a:br>
            <a:r>
              <a:rPr lang="en-US" sz="4400" b="1" dirty="0">
                <a:solidFill>
                  <a:srgbClr val="00B050"/>
                </a:solidFill>
              </a:rPr>
              <a:t>lists</a:t>
            </a:r>
            <a:r>
              <a:rPr lang="en-US" sz="4400" dirty="0"/>
              <a:t>, sets, dictionaries, tuples</a:t>
            </a:r>
          </a:p>
        </p:txBody>
      </p:sp>
      <p:sp>
        <p:nvSpPr>
          <p:cNvPr id="4100" name="Subtitle 2"/>
          <p:cNvSpPr>
            <a:spLocks noGrp="1"/>
          </p:cNvSpPr>
          <p:nvPr>
            <p:ph type="subTitle" idx="1"/>
          </p:nvPr>
        </p:nvSpPr>
        <p:spPr>
          <a:xfrm>
            <a:off x="1981200" y="3771900"/>
            <a:ext cx="8229600" cy="1314450"/>
          </a:xfrm>
        </p:spPr>
        <p:txBody>
          <a:bodyPr/>
          <a:lstStyle/>
          <a:p>
            <a:pPr eaLnBrk="1" hangingPunct="1"/>
            <a:r>
              <a:rPr lang="en-CA" altLang="zh-CN" sz="3000" dirty="0">
                <a:solidFill>
                  <a:srgbClr val="898989"/>
                </a:solidFill>
              </a:rPr>
              <a:t>Dr. Tim McGuire</a:t>
            </a:r>
            <a:r>
              <a:rPr lang="en-CA" altLang="zh-CN" dirty="0" smtClean="0">
                <a:solidFill>
                  <a:srgbClr val="898989"/>
                </a:solidFill>
              </a:rPr>
              <a:t/>
            </a:r>
            <a:br>
              <a:rPr lang="en-CA" altLang="zh-CN" dirty="0" smtClean="0">
                <a:solidFill>
                  <a:srgbClr val="898989"/>
                </a:solidFill>
              </a:rPr>
            </a:br>
            <a:r>
              <a:rPr lang="en-CA" altLang="zh-CN" dirty="0" smtClean="0">
                <a:solidFill>
                  <a:srgbClr val="898989"/>
                </a:solidFill>
              </a:rPr>
              <a:t/>
            </a:r>
            <a:br>
              <a:rPr lang="en-CA" altLang="zh-CN" dirty="0" smtClean="0">
                <a:solidFill>
                  <a:srgbClr val="898989"/>
                </a:solidFill>
              </a:rPr>
            </a:br>
            <a:r>
              <a:rPr lang="en-CA" altLang="zh-CN" sz="1200" dirty="0">
                <a:solidFill>
                  <a:srgbClr val="898989"/>
                </a:solidFill>
              </a:rPr>
              <a:t>Grateful acknowledgement to </a:t>
            </a:r>
            <a:r>
              <a:rPr lang="en-US" sz="1200" dirty="0"/>
              <a:t>David </a:t>
            </a:r>
            <a:r>
              <a:rPr lang="en-US" sz="1200" dirty="0" err="1"/>
              <a:t>Kebo</a:t>
            </a:r>
            <a:r>
              <a:rPr lang="en-US" sz="1200" dirty="0"/>
              <a:t> </a:t>
            </a:r>
            <a:r>
              <a:rPr lang="en-US" sz="1200" dirty="0" err="1"/>
              <a:t>Houngninou</a:t>
            </a:r>
            <a:r>
              <a:rPr lang="en-US" sz="1200" dirty="0"/>
              <a:t> </a:t>
            </a:r>
            <a:r>
              <a:rPr lang="en-CA" altLang="zh-CN" sz="1200" dirty="0">
                <a:solidFill>
                  <a:srgbClr val="898989"/>
                </a:solidFill>
              </a:rPr>
              <a:t>for some of the material contained in these slides</a:t>
            </a:r>
            <a:endParaRPr lang="en-US" altLang="zh-CN" sz="1200" dirty="0">
              <a:solidFill>
                <a:srgbClr val="898989"/>
              </a:solidFill>
            </a:endParaRPr>
          </a:p>
        </p:txBody>
      </p:sp>
    </p:spTree>
    <p:extLst>
      <p:ext uri="{BB962C8B-B14F-4D97-AF65-F5344CB8AC3E}">
        <p14:creationId xmlns:p14="http://schemas.microsoft.com/office/powerpoint/2010/main" val="9599612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FAC23B5-FA89-4F73-B65B-8A44D6724D43}"/>
              </a:ext>
            </a:extLst>
          </p:cNvPr>
          <p:cNvSpPr>
            <a:spLocks noGrp="1" noChangeArrowheads="1"/>
          </p:cNvSpPr>
          <p:nvPr>
            <p:ph type="title"/>
          </p:nvPr>
        </p:nvSpPr>
        <p:spPr/>
        <p:txBody>
          <a:bodyPr/>
          <a:lstStyle/>
          <a:p>
            <a:r>
              <a:rPr lang="en-US" altLang="en-US" dirty="0"/>
              <a:t>Copying Lists</a:t>
            </a:r>
            <a:r>
              <a:rPr lang="en-US" altLang="en-US" sz="2000" dirty="0"/>
              <a:t> (1 of 2)</a:t>
            </a:r>
          </a:p>
        </p:txBody>
      </p:sp>
      <p:sp>
        <p:nvSpPr>
          <p:cNvPr id="20483" name="Content Placeholder 2">
            <a:extLst>
              <a:ext uri="{FF2B5EF4-FFF2-40B4-BE49-F238E27FC236}">
                <a16:creationId xmlns:a16="http://schemas.microsoft.com/office/drawing/2014/main" id="{CECB80B5-D233-4391-B79E-7B27DF1CF3DB}"/>
              </a:ext>
            </a:extLst>
          </p:cNvPr>
          <p:cNvSpPr>
            <a:spLocks noGrp="1" noChangeArrowheads="1"/>
          </p:cNvSpPr>
          <p:nvPr>
            <p:ph idx="1"/>
          </p:nvPr>
        </p:nvSpPr>
        <p:spPr/>
        <p:txBody>
          <a:bodyPr/>
          <a:lstStyle/>
          <a:p>
            <a:pPr marL="457200" indent="-457200" eaLnBrk="1" hangingPunct="1">
              <a:buFont typeface="Arial" panose="020B0604020202020204" pitchFamily="34" charset="0"/>
              <a:buChar char="•"/>
            </a:pPr>
            <a:r>
              <a:rPr lang="en-US" altLang="en-US" sz="2800" dirty="0"/>
              <a:t>To make a copy of a list you must copy each element of the list</a:t>
            </a:r>
          </a:p>
          <a:p>
            <a:pPr lvl="1"/>
            <a:r>
              <a:rPr lang="en-US" altLang="en-US" sz="2800" dirty="0"/>
              <a:t>Two methods to do this:</a:t>
            </a:r>
          </a:p>
          <a:p>
            <a:pPr lvl="2"/>
            <a:r>
              <a:rPr lang="en-US" altLang="en-US" sz="2800" dirty="0"/>
              <a:t>Creating a new empty list and using a </a:t>
            </a:r>
            <a:r>
              <a:rPr lang="en-US" altLang="en-US" sz="2800" dirty="0">
                <a:latin typeface="Courier New" panose="02070309020205020404" pitchFamily="49" charset="0"/>
                <a:cs typeface="Courier New" panose="02070309020205020404" pitchFamily="49" charset="0"/>
              </a:rPr>
              <a:t>for</a:t>
            </a:r>
            <a:r>
              <a:rPr lang="en-US" altLang="en-US" sz="2800" dirty="0"/>
              <a:t> loop to add a copy of each element from the original list to the new list</a:t>
            </a:r>
          </a:p>
          <a:p>
            <a:pPr lvl="2"/>
            <a:r>
              <a:rPr lang="en-US" altLang="en-US" sz="2800" dirty="0"/>
              <a:t>Creating a new empty list and concatenating the old list to the new empty list</a:t>
            </a:r>
            <a:endParaRPr lang="he-IL" altLang="en-US" sz="2800" dirty="0"/>
          </a:p>
          <a:p>
            <a:pPr>
              <a:buFontTx/>
              <a:buChar char="•"/>
            </a:pPr>
            <a:endParaRPr lang="en-US" altLang="en-US" dirty="0"/>
          </a:p>
        </p:txBody>
      </p:sp>
      <p:sp>
        <p:nvSpPr>
          <p:cNvPr id="4" name="Date Placeholder 3"/>
          <p:cNvSpPr>
            <a:spLocks noGrp="1"/>
          </p:cNvSpPr>
          <p:nvPr>
            <p:ph type="dt" sz="half" idx="10"/>
          </p:nvPr>
        </p:nvSpPr>
        <p:spPr>
          <a:xfrm>
            <a:off x="609600" y="6356351"/>
            <a:ext cx="2844800" cy="365125"/>
          </a:xfrm>
        </p:spPr>
        <p:txBody>
          <a:bodyPr/>
          <a:lstStyle/>
          <a:p>
            <a:r>
              <a:rPr lang="en-US" dirty="0" smtClean="0"/>
              <a:t>McGuire</a:t>
            </a:r>
            <a:endParaRPr lang="en-US" dirty="0"/>
          </a:p>
        </p:txBody>
      </p:sp>
      <p:sp>
        <p:nvSpPr>
          <p:cNvPr id="5" name="Footer Placeholder 4"/>
          <p:cNvSpPr>
            <a:spLocks noGrp="1"/>
          </p:cNvSpPr>
          <p:nvPr>
            <p:ph type="ftr" sz="quarter" idx="11"/>
          </p:nvPr>
        </p:nvSpPr>
        <p:spPr>
          <a:xfrm>
            <a:off x="4165600" y="6356351"/>
            <a:ext cx="4673600" cy="365125"/>
          </a:xfrm>
        </p:spPr>
        <p:txBody>
          <a:bodyPr/>
          <a:lstStyle/>
          <a:p>
            <a:r>
              <a:rPr lang="en-US" smtClean="0"/>
              <a:t>CSCE 110: Programming I</a:t>
            </a:r>
            <a:endParaRPr lang="en-US" dirty="0"/>
          </a:p>
        </p:txBody>
      </p:sp>
      <p:sp>
        <p:nvSpPr>
          <p:cNvPr id="6" name="Slide Number Placeholder 5"/>
          <p:cNvSpPr>
            <a:spLocks noGrp="1"/>
          </p:cNvSpPr>
          <p:nvPr>
            <p:ph type="sldNum" sz="quarter" idx="12"/>
          </p:nvPr>
        </p:nvSpPr>
        <p:spPr>
          <a:xfrm>
            <a:off x="8737600" y="6356351"/>
            <a:ext cx="2844800" cy="365125"/>
          </a:xfrm>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576624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FAC23B5-FA89-4F73-B65B-8A44D6724D43}"/>
              </a:ext>
            </a:extLst>
          </p:cNvPr>
          <p:cNvSpPr>
            <a:spLocks noGrp="1" noChangeArrowheads="1"/>
          </p:cNvSpPr>
          <p:nvPr>
            <p:ph type="title"/>
          </p:nvPr>
        </p:nvSpPr>
        <p:spPr/>
        <p:txBody>
          <a:bodyPr/>
          <a:lstStyle/>
          <a:p>
            <a:r>
              <a:rPr lang="en-US" altLang="en-US" dirty="0"/>
              <a:t>Copying Lists</a:t>
            </a:r>
            <a:r>
              <a:rPr lang="en-US" altLang="en-US" sz="2000" dirty="0"/>
              <a:t> </a:t>
            </a:r>
            <a:r>
              <a:rPr lang="en-US" altLang="en-US" sz="2000" dirty="0" smtClean="0"/>
              <a:t>(2 </a:t>
            </a:r>
            <a:r>
              <a:rPr lang="en-US" altLang="en-US" sz="2000" dirty="0"/>
              <a:t>of 2)</a:t>
            </a:r>
          </a:p>
        </p:txBody>
      </p:sp>
      <p:sp>
        <p:nvSpPr>
          <p:cNvPr id="20483" name="Content Placeholder 2">
            <a:extLst>
              <a:ext uri="{FF2B5EF4-FFF2-40B4-BE49-F238E27FC236}">
                <a16:creationId xmlns:a16="http://schemas.microsoft.com/office/drawing/2014/main" id="{CECB80B5-D233-4391-B79E-7B27DF1CF3DB}"/>
              </a:ext>
            </a:extLst>
          </p:cNvPr>
          <p:cNvSpPr>
            <a:spLocks noGrp="1" noChangeArrowheads="1"/>
          </p:cNvSpPr>
          <p:nvPr>
            <p:ph idx="1"/>
          </p:nvPr>
        </p:nvSpPr>
        <p:spPr>
          <a:xfrm>
            <a:off x="609600" y="1752600"/>
            <a:ext cx="10972800" cy="4648199"/>
          </a:xfrm>
        </p:spPr>
        <p:txBody>
          <a:bodyPr>
            <a:normAutofit lnSpcReduction="10000"/>
          </a:bodyPr>
          <a:lstStyle/>
          <a:p>
            <a:r>
              <a:rPr lang="en-US" altLang="en-US" dirty="0" smtClean="0"/>
              <a:t>list1 = list2 does not actually make a copy of a list (this is sometimes called a “shallow copy” as opposed to an actual copy called a “deep copy”.)</a:t>
            </a:r>
          </a:p>
          <a:p>
            <a:endParaRPr lang="en-US" altLang="en-US" dirty="0"/>
          </a:p>
          <a:p>
            <a:endParaRPr lang="en-US" altLang="en-US" dirty="0" smtClean="0"/>
          </a:p>
          <a:p>
            <a:endParaRPr lang="en-US" altLang="en-US" dirty="0"/>
          </a:p>
          <a:p>
            <a:endParaRPr lang="en-US" altLang="en-US" dirty="0" smtClean="0"/>
          </a:p>
          <a:p>
            <a:endParaRPr lang="en-US" altLang="en-US" dirty="0"/>
          </a:p>
          <a:p>
            <a:r>
              <a:rPr lang="en-US" altLang="en-US" dirty="0" smtClean="0"/>
              <a:t/>
            </a:r>
            <a:br>
              <a:rPr lang="en-US" altLang="en-US" dirty="0" smtClean="0"/>
            </a:br>
            <a:endParaRPr lang="en-US" altLang="en-US" dirty="0" smtClean="0"/>
          </a:p>
          <a:p>
            <a:r>
              <a:rPr lang="en-US" altLang="en-US" dirty="0" smtClean="0"/>
              <a:t>We will see how to perform a deep copy soon.</a:t>
            </a:r>
            <a:endParaRPr lang="en-US" altLang="en-US" dirty="0"/>
          </a:p>
          <a:p>
            <a:endParaRPr lang="en-US" altLang="en-US" dirty="0"/>
          </a:p>
        </p:txBody>
      </p:sp>
      <p:sp>
        <p:nvSpPr>
          <p:cNvPr id="4" name="Text Placeholder 1">
            <a:extLst>
              <a:ext uri="{FF2B5EF4-FFF2-40B4-BE49-F238E27FC236}">
                <a16:creationId xmlns:a16="http://schemas.microsoft.com/office/drawing/2014/main" id="{2F9FCA9E-12EB-438F-AE72-02CAAFFDD1DE}"/>
              </a:ext>
            </a:extLst>
          </p:cNvPr>
          <p:cNvSpPr txBox="1">
            <a:spLocks/>
          </p:cNvSpPr>
          <p:nvPr/>
        </p:nvSpPr>
        <p:spPr>
          <a:xfrm>
            <a:off x="2286000" y="5006833"/>
            <a:ext cx="8229600" cy="344818"/>
          </a:xfrm>
          <a:prstGeom prst="rect">
            <a:avLst/>
          </a:prstGeom>
        </p:spPr>
        <p:txBody>
          <a:bodyPr/>
          <a:lstStyle>
            <a:lvl1pPr marL="0" indent="0" algn="l" defTabSz="914400" rtl="0" eaLnBrk="1" latinLnBrk="0" hangingPunct="1">
              <a:spcBef>
                <a:spcPct val="20000"/>
              </a:spcBef>
              <a:buFont typeface="Arial" pitchFamily="34" charset="0"/>
              <a:buNone/>
              <a:defRPr sz="2200" b="0" i="0" kern="1200">
                <a:solidFill>
                  <a:schemeClr val="tx1"/>
                </a:solidFill>
                <a:latin typeface="Helvetica" pitchFamily="2" charset="0"/>
                <a:ea typeface="+mn-ea"/>
                <a:cs typeface="+mn-cs"/>
              </a:defRPr>
            </a:lvl1pPr>
            <a:lvl2pPr marL="742950" indent="-285750" algn="l" defTabSz="914400" rtl="0" eaLnBrk="1" latinLnBrk="0" hangingPunct="1">
              <a:spcBef>
                <a:spcPct val="20000"/>
              </a:spcBef>
              <a:buFont typeface="Arial" pitchFamily="34" charset="0"/>
              <a:buChar char="–"/>
              <a:defRPr sz="2200" b="0" i="0" kern="1200">
                <a:solidFill>
                  <a:schemeClr val="tx1"/>
                </a:solidFill>
                <a:latin typeface="Helvetica" pitchFamily="2" charset="0"/>
                <a:ea typeface="+mn-ea"/>
                <a:cs typeface="+mn-cs"/>
              </a:defRPr>
            </a:lvl2pPr>
            <a:lvl3pPr marL="1143000" indent="-228600" algn="l" defTabSz="914400" rtl="0" eaLnBrk="1" latinLnBrk="0" hangingPunct="1">
              <a:spcBef>
                <a:spcPct val="20000"/>
              </a:spcBef>
              <a:buFont typeface="Arial" pitchFamily="34" charset="0"/>
              <a:buChar char="•"/>
              <a:defRPr sz="2200" b="0" i="0" kern="1200">
                <a:solidFill>
                  <a:schemeClr val="tx1"/>
                </a:solidFill>
                <a:latin typeface="Helvetica" pitchFamily="2" charset="0"/>
                <a:ea typeface="+mn-ea"/>
                <a:cs typeface="+mn-cs"/>
              </a:defRPr>
            </a:lvl3pPr>
            <a:lvl4pPr marL="1600200" indent="-228600" algn="l" defTabSz="914400" rtl="0" eaLnBrk="1" latinLnBrk="0" hangingPunct="1">
              <a:spcBef>
                <a:spcPct val="20000"/>
              </a:spcBef>
              <a:buFont typeface="Arial" pitchFamily="34" charset="0"/>
              <a:buChar char="–"/>
              <a:defRPr sz="2200" b="0" i="0" kern="1200">
                <a:solidFill>
                  <a:schemeClr val="tx1"/>
                </a:solidFill>
                <a:latin typeface="Helvetica" pitchFamily="2" charset="0"/>
                <a:ea typeface="+mn-ea"/>
                <a:cs typeface="+mn-cs"/>
              </a:defRPr>
            </a:lvl4pPr>
            <a:lvl5pPr marL="2057400" indent="-228600" algn="l" defTabSz="914400" rtl="0" eaLnBrk="1" latinLnBrk="0" hangingPunct="1">
              <a:spcBef>
                <a:spcPct val="20000"/>
              </a:spcBef>
              <a:buFont typeface="Arial" pitchFamily="34" charset="0"/>
              <a:buChar char="»"/>
              <a:defRPr sz="2200" b="0" i="0" kern="1200">
                <a:solidFill>
                  <a:schemeClr val="tx1"/>
                </a:solidFill>
                <a:latin typeface="Helvetica"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Courier New" panose="02070309020205020404" pitchFamily="49" charset="0"/>
                <a:cs typeface="Courier New" panose="02070309020205020404" pitchFamily="49" charset="0"/>
              </a:rPr>
              <a:t>list1</a:t>
            </a:r>
            <a:r>
              <a:rPr lang="en-US" dirty="0" smtClean="0"/>
              <a:t> and </a:t>
            </a:r>
            <a:r>
              <a:rPr lang="en-US" dirty="0" smtClean="0">
                <a:latin typeface="Courier New" panose="02070309020205020404" pitchFamily="49" charset="0"/>
                <a:cs typeface="Courier New" panose="02070309020205020404" pitchFamily="49" charset="0"/>
              </a:rPr>
              <a:t>list2</a:t>
            </a:r>
            <a:r>
              <a:rPr lang="en-US" dirty="0" smtClean="0"/>
              <a:t> reference the same list</a:t>
            </a:r>
            <a:endParaRPr lang="en-AU" dirty="0"/>
          </a:p>
        </p:txBody>
      </p:sp>
      <p:pic>
        <p:nvPicPr>
          <p:cNvPr id="5" name="Picture 3" descr="List 1 and list 2 point to the first element of the list, which is depicted as a 1 by 4 array in which the following elements are entered in each of the cells. 1, 2, 3, and 4. ">
            <a:extLst>
              <a:ext uri="{FF2B5EF4-FFF2-40B4-BE49-F238E27FC236}">
                <a16:creationId xmlns:a16="http://schemas.microsoft.com/office/drawing/2014/main" id="{FC11542A-B3F3-46E1-A2B9-C582074FE6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a:xfrm>
            <a:off x="2911384" y="2667000"/>
            <a:ext cx="7819291" cy="2209800"/>
          </a:xfrm>
          <a:prstGeom prst="rect">
            <a:avLst/>
          </a:prstGeom>
        </p:spPr>
      </p:pic>
      <p:sp>
        <p:nvSpPr>
          <p:cNvPr id="6" name="Date Placeholder 3"/>
          <p:cNvSpPr>
            <a:spLocks noGrp="1"/>
          </p:cNvSpPr>
          <p:nvPr>
            <p:ph type="dt" sz="half" idx="10"/>
          </p:nvPr>
        </p:nvSpPr>
        <p:spPr>
          <a:xfrm>
            <a:off x="609600" y="6356351"/>
            <a:ext cx="2844800" cy="365125"/>
          </a:xfrm>
        </p:spPr>
        <p:txBody>
          <a:bodyPr/>
          <a:lstStyle/>
          <a:p>
            <a:r>
              <a:rPr lang="en-US" dirty="0" smtClean="0"/>
              <a:t>McGuire</a:t>
            </a:r>
            <a:endParaRPr lang="en-US" dirty="0"/>
          </a:p>
        </p:txBody>
      </p:sp>
      <p:sp>
        <p:nvSpPr>
          <p:cNvPr id="7" name="Footer Placeholder 4"/>
          <p:cNvSpPr>
            <a:spLocks noGrp="1"/>
          </p:cNvSpPr>
          <p:nvPr>
            <p:ph type="ftr" sz="quarter" idx="11"/>
          </p:nvPr>
        </p:nvSpPr>
        <p:spPr>
          <a:xfrm>
            <a:off x="4165600" y="6356351"/>
            <a:ext cx="4673600" cy="365125"/>
          </a:xfrm>
        </p:spPr>
        <p:txBody>
          <a:bodyPr/>
          <a:lstStyle/>
          <a:p>
            <a:r>
              <a:rPr lang="en-US" smtClean="0"/>
              <a:t>CSCE 110: Programming I</a:t>
            </a:r>
            <a:endParaRPr lang="en-US" dirty="0"/>
          </a:p>
        </p:txBody>
      </p:sp>
      <p:sp>
        <p:nvSpPr>
          <p:cNvPr id="8" name="Slide Number Placeholder 5"/>
          <p:cNvSpPr>
            <a:spLocks noGrp="1"/>
          </p:cNvSpPr>
          <p:nvPr>
            <p:ph type="sldNum" sz="quarter" idx="12"/>
          </p:nvPr>
        </p:nvSpPr>
        <p:spPr>
          <a:xfrm>
            <a:off x="8737600" y="6356351"/>
            <a:ext cx="2844800" cy="365125"/>
          </a:xfrm>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2622380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1E75-2CC8-0E41-B285-6CCA79E6F647}"/>
              </a:ext>
            </a:extLst>
          </p:cNvPr>
          <p:cNvSpPr>
            <a:spLocks noGrp="1"/>
          </p:cNvSpPr>
          <p:nvPr>
            <p:ph type="title"/>
          </p:nvPr>
        </p:nvSpPr>
        <p:spPr/>
        <p:txBody>
          <a:bodyPr/>
          <a:lstStyle/>
          <a:p>
            <a:r>
              <a:rPr lang="en-US" dirty="0"/>
              <a:t>Creating lists</a:t>
            </a:r>
          </a:p>
        </p:txBody>
      </p:sp>
      <p:sp>
        <p:nvSpPr>
          <p:cNvPr id="6" name="Slide Number Placeholder 5">
            <a:extLst>
              <a:ext uri="{FF2B5EF4-FFF2-40B4-BE49-F238E27FC236}">
                <a16:creationId xmlns:a16="http://schemas.microsoft.com/office/drawing/2014/main" id="{1D938369-CD83-8543-994C-FD5A16DCF5F9}"/>
              </a:ext>
            </a:extLst>
          </p:cNvPr>
          <p:cNvSpPr>
            <a:spLocks noGrp="1"/>
          </p:cNvSpPr>
          <p:nvPr>
            <p:ph type="sldNum" sz="quarter" idx="12"/>
          </p:nvPr>
        </p:nvSpPr>
        <p:spPr/>
        <p:txBody>
          <a:bodyPr/>
          <a:lstStyle/>
          <a:p>
            <a:fld id="{B6F15528-21DE-4FAA-801E-634DDDAF4B2B}" type="slidenum">
              <a:rPr lang="en-US" smtClean="0"/>
              <a:pPr/>
              <a:t>12</a:t>
            </a:fld>
            <a:endParaRPr lang="en-US" dirty="0"/>
          </a:p>
        </p:txBody>
      </p:sp>
      <p:sp>
        <p:nvSpPr>
          <p:cNvPr id="10" name="Content Placeholder 9">
            <a:extLst>
              <a:ext uri="{FF2B5EF4-FFF2-40B4-BE49-F238E27FC236}">
                <a16:creationId xmlns:a16="http://schemas.microsoft.com/office/drawing/2014/main" id="{2FA7B98D-55DC-8F4E-951D-15503DA3D534}"/>
              </a:ext>
            </a:extLst>
          </p:cNvPr>
          <p:cNvSpPr>
            <a:spLocks noGrp="1"/>
          </p:cNvSpPr>
          <p:nvPr>
            <p:ph idx="1"/>
          </p:nvPr>
        </p:nvSpPr>
        <p:spPr/>
        <p:txBody>
          <a:bodyPr>
            <a:normAutofit/>
          </a:bodyPr>
          <a:lstStyle/>
          <a:p>
            <a:r>
              <a:rPr lang="en-US" sz="2800" dirty="0"/>
              <a:t>More examples:</a:t>
            </a:r>
          </a:p>
        </p:txBody>
      </p:sp>
      <p:pic>
        <p:nvPicPr>
          <p:cNvPr id="11" name="Content Placeholder 6">
            <a:extLst>
              <a:ext uri="{FF2B5EF4-FFF2-40B4-BE49-F238E27FC236}">
                <a16:creationId xmlns:a16="http://schemas.microsoft.com/office/drawing/2014/main" id="{E76F106C-60D0-4C49-A04E-C0F1435090C2}"/>
              </a:ext>
            </a:extLst>
          </p:cNvPr>
          <p:cNvPicPr>
            <a:picLocks noChangeAspect="1"/>
          </p:cNvPicPr>
          <p:nvPr/>
        </p:nvPicPr>
        <p:blipFill>
          <a:blip r:embed="rId3"/>
          <a:stretch>
            <a:fillRect/>
          </a:stretch>
        </p:blipFill>
        <p:spPr>
          <a:xfrm>
            <a:off x="2095500" y="2209801"/>
            <a:ext cx="5676900" cy="3941696"/>
          </a:xfrm>
          <a:prstGeom prst="rect">
            <a:avLst/>
          </a:prstGeom>
        </p:spPr>
      </p:pic>
      <p:sp>
        <p:nvSpPr>
          <p:cNvPr id="3" name="Date Placeholder 2">
            <a:extLst>
              <a:ext uri="{FF2B5EF4-FFF2-40B4-BE49-F238E27FC236}">
                <a16:creationId xmlns:a16="http://schemas.microsoft.com/office/drawing/2014/main" id="{CCF5F201-AA18-FB42-8E3F-4E53FD6093E1}"/>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173C14C8-A231-2742-ACAC-D18D34DDE9BA}"/>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3779367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F6E6B-6270-6A4D-B7EF-2FE69E0C8252}"/>
              </a:ext>
            </a:extLst>
          </p:cNvPr>
          <p:cNvSpPr>
            <a:spLocks noGrp="1"/>
          </p:cNvSpPr>
          <p:nvPr>
            <p:ph type="title"/>
          </p:nvPr>
        </p:nvSpPr>
        <p:spPr/>
        <p:txBody>
          <a:bodyPr/>
          <a:lstStyle/>
          <a:p>
            <a:r>
              <a:rPr lang="en-US" dirty="0"/>
              <a:t>List: empty lists</a:t>
            </a:r>
          </a:p>
        </p:txBody>
      </p:sp>
      <p:sp>
        <p:nvSpPr>
          <p:cNvPr id="6" name="Slide Number Placeholder 5">
            <a:extLst>
              <a:ext uri="{FF2B5EF4-FFF2-40B4-BE49-F238E27FC236}">
                <a16:creationId xmlns:a16="http://schemas.microsoft.com/office/drawing/2014/main" id="{19A84E39-3512-DB4A-B448-3CC9BE9A7A53}"/>
              </a:ext>
            </a:extLst>
          </p:cNvPr>
          <p:cNvSpPr>
            <a:spLocks noGrp="1"/>
          </p:cNvSpPr>
          <p:nvPr>
            <p:ph type="sldNum" sz="quarter" idx="12"/>
          </p:nvPr>
        </p:nvSpPr>
        <p:spPr/>
        <p:txBody>
          <a:bodyPr/>
          <a:lstStyle/>
          <a:p>
            <a:fld id="{B6F15528-21DE-4FAA-801E-634DDDAF4B2B}" type="slidenum">
              <a:rPr lang="en-US" smtClean="0"/>
              <a:pPr/>
              <a:t>13</a:t>
            </a:fld>
            <a:endParaRPr lang="en-US" dirty="0"/>
          </a:p>
        </p:txBody>
      </p:sp>
      <p:sp>
        <p:nvSpPr>
          <p:cNvPr id="3" name="Content Placeholder 2">
            <a:extLst>
              <a:ext uri="{FF2B5EF4-FFF2-40B4-BE49-F238E27FC236}">
                <a16:creationId xmlns:a16="http://schemas.microsoft.com/office/drawing/2014/main" id="{2213848F-7C33-8843-ADAB-5021541B631D}"/>
              </a:ext>
            </a:extLst>
          </p:cNvPr>
          <p:cNvSpPr>
            <a:spLocks noGrp="1"/>
          </p:cNvSpPr>
          <p:nvPr>
            <p:ph idx="1"/>
          </p:nvPr>
        </p:nvSpPr>
        <p:spPr/>
        <p:txBody>
          <a:bodyPr>
            <a:normAutofit/>
          </a:bodyPr>
          <a:lstStyle/>
          <a:p>
            <a:r>
              <a:rPr lang="en-US" sz="2800" dirty="0"/>
              <a:t>The empty list is the list with </a:t>
            </a:r>
            <a:r>
              <a:rPr lang="en-US" sz="2800" dirty="0">
                <a:solidFill>
                  <a:schemeClr val="accent6">
                    <a:lumMod val="75000"/>
                  </a:schemeClr>
                </a:solidFill>
              </a:rPr>
              <a:t>no element</a:t>
            </a:r>
            <a:r>
              <a:rPr lang="en-US" sz="2800" dirty="0"/>
              <a:t>.</a:t>
            </a:r>
          </a:p>
          <a:p>
            <a:endParaRPr lang="en-US" sz="2800" dirty="0"/>
          </a:p>
        </p:txBody>
      </p:sp>
      <p:pic>
        <p:nvPicPr>
          <p:cNvPr id="9" name="Content Placeholder 7">
            <a:extLst>
              <a:ext uri="{FF2B5EF4-FFF2-40B4-BE49-F238E27FC236}">
                <a16:creationId xmlns:a16="http://schemas.microsoft.com/office/drawing/2014/main" id="{876B5383-40EF-C04A-8C22-1A5677F592F9}"/>
              </a:ext>
            </a:extLst>
          </p:cNvPr>
          <p:cNvPicPr>
            <a:picLocks noChangeAspect="1"/>
          </p:cNvPicPr>
          <p:nvPr/>
        </p:nvPicPr>
        <p:blipFill>
          <a:blip r:embed="rId3"/>
          <a:stretch>
            <a:fillRect/>
          </a:stretch>
        </p:blipFill>
        <p:spPr>
          <a:xfrm>
            <a:off x="2133600" y="2476500"/>
            <a:ext cx="3809999" cy="2479108"/>
          </a:xfrm>
          <a:prstGeom prst="rect">
            <a:avLst/>
          </a:prstGeom>
        </p:spPr>
      </p:pic>
      <p:sp>
        <p:nvSpPr>
          <p:cNvPr id="4" name="Date Placeholder 3">
            <a:extLst>
              <a:ext uri="{FF2B5EF4-FFF2-40B4-BE49-F238E27FC236}">
                <a16:creationId xmlns:a16="http://schemas.microsoft.com/office/drawing/2014/main" id="{95A0065E-95F0-6244-856F-82962DDF2192}"/>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80561DAA-6F7E-3B4F-BD0F-6DDB19B1BD55}"/>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369053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6065-1C12-4B45-8974-97F38BEB52AA}"/>
              </a:ext>
            </a:extLst>
          </p:cNvPr>
          <p:cNvSpPr>
            <a:spLocks noGrp="1"/>
          </p:cNvSpPr>
          <p:nvPr>
            <p:ph type="title"/>
          </p:nvPr>
        </p:nvSpPr>
        <p:spPr/>
        <p:txBody>
          <a:bodyPr/>
          <a:lstStyle/>
          <a:p>
            <a:r>
              <a:rPr lang="en-US" dirty="0"/>
              <a:t>Lists: nested lists</a:t>
            </a:r>
          </a:p>
        </p:txBody>
      </p:sp>
      <p:sp>
        <p:nvSpPr>
          <p:cNvPr id="3" name="Content Placeholder 2">
            <a:extLst>
              <a:ext uri="{FF2B5EF4-FFF2-40B4-BE49-F238E27FC236}">
                <a16:creationId xmlns:a16="http://schemas.microsoft.com/office/drawing/2014/main" id="{9E43CC3F-29E8-3B4F-907A-5DB73EBCCEF8}"/>
              </a:ext>
            </a:extLst>
          </p:cNvPr>
          <p:cNvSpPr>
            <a:spLocks noGrp="1"/>
          </p:cNvSpPr>
          <p:nvPr>
            <p:ph idx="1"/>
          </p:nvPr>
        </p:nvSpPr>
        <p:spPr/>
        <p:txBody>
          <a:bodyPr/>
          <a:lstStyle/>
          <a:p>
            <a:r>
              <a:rPr lang="en-US" sz="2800" dirty="0"/>
              <a:t>A list can also have lists as element. That list is a </a:t>
            </a:r>
            <a:r>
              <a:rPr lang="en-US" sz="2800" dirty="0">
                <a:solidFill>
                  <a:srgbClr val="00B050"/>
                </a:solidFill>
              </a:rPr>
              <a:t>nested</a:t>
            </a:r>
            <a:r>
              <a:rPr lang="en-US" sz="2800" dirty="0"/>
              <a:t> list.</a:t>
            </a:r>
          </a:p>
          <a:p>
            <a:endParaRPr lang="en-US" dirty="0"/>
          </a:p>
        </p:txBody>
      </p:sp>
      <p:sp>
        <p:nvSpPr>
          <p:cNvPr id="6" name="Slide Number Placeholder 5">
            <a:extLst>
              <a:ext uri="{FF2B5EF4-FFF2-40B4-BE49-F238E27FC236}">
                <a16:creationId xmlns:a16="http://schemas.microsoft.com/office/drawing/2014/main" id="{B0BFEAD5-820D-C744-BF07-F183CED1A1C1}"/>
              </a:ext>
            </a:extLst>
          </p:cNvPr>
          <p:cNvSpPr>
            <a:spLocks noGrp="1"/>
          </p:cNvSpPr>
          <p:nvPr>
            <p:ph type="sldNum" sz="quarter" idx="12"/>
          </p:nvPr>
        </p:nvSpPr>
        <p:spPr/>
        <p:txBody>
          <a:bodyPr/>
          <a:lstStyle/>
          <a:p>
            <a:fld id="{B6F15528-21DE-4FAA-801E-634DDDAF4B2B}" type="slidenum">
              <a:rPr lang="en-US" smtClean="0"/>
              <a:pPr/>
              <a:t>14</a:t>
            </a:fld>
            <a:endParaRPr lang="en-US" dirty="0"/>
          </a:p>
        </p:txBody>
      </p:sp>
      <p:pic>
        <p:nvPicPr>
          <p:cNvPr id="8" name="Picture 7">
            <a:extLst>
              <a:ext uri="{FF2B5EF4-FFF2-40B4-BE49-F238E27FC236}">
                <a16:creationId xmlns:a16="http://schemas.microsoft.com/office/drawing/2014/main" id="{16F75868-C9CD-D944-8972-5071FA9BB4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799" y="2556456"/>
            <a:ext cx="6812773" cy="774912"/>
          </a:xfrm>
          <a:prstGeom prst="rect">
            <a:avLst/>
          </a:prstGeom>
        </p:spPr>
      </p:pic>
      <p:pic>
        <p:nvPicPr>
          <p:cNvPr id="10" name="Picture 9">
            <a:extLst>
              <a:ext uri="{FF2B5EF4-FFF2-40B4-BE49-F238E27FC236}">
                <a16:creationId xmlns:a16="http://schemas.microsoft.com/office/drawing/2014/main" id="{E38AD01B-CB7A-B149-826A-E0555EE213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3900" y="3513930"/>
            <a:ext cx="5532814" cy="905669"/>
          </a:xfrm>
          <a:prstGeom prst="rect">
            <a:avLst/>
          </a:prstGeom>
        </p:spPr>
      </p:pic>
      <p:sp>
        <p:nvSpPr>
          <p:cNvPr id="4" name="Date Placeholder 3">
            <a:extLst>
              <a:ext uri="{FF2B5EF4-FFF2-40B4-BE49-F238E27FC236}">
                <a16:creationId xmlns:a16="http://schemas.microsoft.com/office/drawing/2014/main" id="{556EBAA2-90F7-6C49-A5BE-C04356CBD7A5}"/>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D213FDCB-B703-384E-8479-209E7FE32776}"/>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3377959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2F3EE7C9-E90E-4BA9-B4A1-37224761CDBC}"/>
              </a:ext>
            </a:extLst>
          </p:cNvPr>
          <p:cNvSpPr>
            <a:spLocks noGrp="1" noChangeArrowheads="1"/>
          </p:cNvSpPr>
          <p:nvPr>
            <p:ph type="title"/>
          </p:nvPr>
        </p:nvSpPr>
        <p:spPr/>
        <p:txBody>
          <a:bodyPr/>
          <a:lstStyle/>
          <a:p>
            <a:r>
              <a:rPr lang="en-US" altLang="en-US" dirty="0"/>
              <a:t>Two-Dimensional Lists</a:t>
            </a:r>
            <a:r>
              <a:rPr lang="en-US" altLang="en-US" sz="2000" dirty="0"/>
              <a:t> (1 of 3)</a:t>
            </a:r>
          </a:p>
        </p:txBody>
      </p:sp>
      <p:sp>
        <p:nvSpPr>
          <p:cNvPr id="31747" name="Content Placeholder 2">
            <a:extLst>
              <a:ext uri="{FF2B5EF4-FFF2-40B4-BE49-F238E27FC236}">
                <a16:creationId xmlns:a16="http://schemas.microsoft.com/office/drawing/2014/main" id="{433339AA-91C9-4951-8AEE-DB44285281A4}"/>
              </a:ext>
            </a:extLst>
          </p:cNvPr>
          <p:cNvSpPr>
            <a:spLocks noGrp="1" noChangeArrowheads="1"/>
          </p:cNvSpPr>
          <p:nvPr>
            <p:ph idx="1"/>
          </p:nvPr>
        </p:nvSpPr>
        <p:spPr/>
        <p:txBody>
          <a:bodyPr/>
          <a:lstStyle/>
          <a:p>
            <a:pPr marL="342900" indent="-342900" eaLnBrk="1" hangingPunct="1">
              <a:buFont typeface="Arial" panose="020B0604020202020204" pitchFamily="34" charset="0"/>
              <a:buChar char="•"/>
            </a:pPr>
            <a:r>
              <a:rPr lang="en-US" altLang="en-US" sz="2400" dirty="0">
                <a:cs typeface="Courier New" panose="02070309020205020404" pitchFamily="49" charset="0"/>
              </a:rPr>
              <a:t>Two-dimensional list: a list that contains other lists as its elements</a:t>
            </a:r>
          </a:p>
          <a:p>
            <a:pPr lvl="1"/>
            <a:r>
              <a:rPr lang="en-US" altLang="en-US" sz="2800" dirty="0">
                <a:cs typeface="Courier New" panose="02070309020205020404" pitchFamily="49" charset="0"/>
              </a:rPr>
              <a:t>Also known as nested list</a:t>
            </a:r>
          </a:p>
          <a:p>
            <a:pPr lvl="1"/>
            <a:r>
              <a:rPr lang="en-US" altLang="en-US" sz="2800" dirty="0">
                <a:cs typeface="Courier New" panose="02070309020205020404" pitchFamily="49" charset="0"/>
              </a:rPr>
              <a:t>Common to think of two-dimensional lists as having rows and columns</a:t>
            </a:r>
          </a:p>
          <a:p>
            <a:pPr lvl="1"/>
            <a:r>
              <a:rPr lang="en-US" altLang="en-US" sz="2800" dirty="0">
                <a:cs typeface="Courier New" panose="02070309020205020404" pitchFamily="49" charset="0"/>
              </a:rPr>
              <a:t>Useful for working with multiple sets of data</a:t>
            </a:r>
          </a:p>
          <a:p>
            <a:pPr marL="342900" indent="-342900" eaLnBrk="1" hangingPunct="1">
              <a:buFont typeface="Arial" panose="020B0604020202020204" pitchFamily="34" charset="0"/>
              <a:buChar char="•"/>
            </a:pPr>
            <a:r>
              <a:rPr lang="en-US" altLang="en-US" sz="2400" dirty="0">
                <a:cs typeface="Courier New" panose="02070309020205020404" pitchFamily="49" charset="0"/>
              </a:rPr>
              <a:t>To process data in a two-dimensional list need to use two indexes</a:t>
            </a:r>
          </a:p>
          <a:p>
            <a:pPr marL="342900" indent="-342900" eaLnBrk="1" hangingPunct="1">
              <a:buFont typeface="Arial" panose="020B0604020202020204" pitchFamily="34" charset="0"/>
              <a:buChar char="•"/>
            </a:pPr>
            <a:r>
              <a:rPr lang="en-US" altLang="en-US" sz="2400" dirty="0">
                <a:cs typeface="Courier New" panose="02070309020205020404" pitchFamily="49" charset="0"/>
              </a:rPr>
              <a:t>Typically use nested loops to process</a:t>
            </a:r>
          </a:p>
          <a:p>
            <a:pPr>
              <a:buFontTx/>
              <a:buChar char="•"/>
            </a:pPr>
            <a:endParaRPr lang="en-US" altLang="en-US" sz="2800" dirty="0"/>
          </a:p>
        </p:txBody>
      </p:sp>
      <p:sp>
        <p:nvSpPr>
          <p:cNvPr id="4" name="Date Placeholder 3"/>
          <p:cNvSpPr>
            <a:spLocks noGrp="1"/>
          </p:cNvSpPr>
          <p:nvPr>
            <p:ph type="dt" sz="half" idx="10"/>
          </p:nvPr>
        </p:nvSpPr>
        <p:spPr>
          <a:xfrm>
            <a:off x="609600" y="6356351"/>
            <a:ext cx="2844800" cy="365125"/>
          </a:xfrm>
        </p:spPr>
        <p:txBody>
          <a:bodyPr/>
          <a:lstStyle/>
          <a:p>
            <a:r>
              <a:rPr lang="en-US" dirty="0" smtClean="0"/>
              <a:t>McGuire</a:t>
            </a:r>
            <a:endParaRPr lang="en-US" dirty="0"/>
          </a:p>
        </p:txBody>
      </p:sp>
      <p:sp>
        <p:nvSpPr>
          <p:cNvPr id="5" name="Footer Placeholder 4"/>
          <p:cNvSpPr>
            <a:spLocks noGrp="1"/>
          </p:cNvSpPr>
          <p:nvPr>
            <p:ph type="ftr" sz="quarter" idx="11"/>
          </p:nvPr>
        </p:nvSpPr>
        <p:spPr>
          <a:xfrm>
            <a:off x="4165600" y="6356351"/>
            <a:ext cx="4673600" cy="365125"/>
          </a:xfrm>
        </p:spPr>
        <p:txBody>
          <a:bodyPr/>
          <a:lstStyle/>
          <a:p>
            <a:r>
              <a:rPr lang="en-US" smtClean="0"/>
              <a:t>CSCE 110: Programming I</a:t>
            </a:r>
            <a:endParaRPr lang="en-US" dirty="0"/>
          </a:p>
        </p:txBody>
      </p:sp>
      <p:sp>
        <p:nvSpPr>
          <p:cNvPr id="6" name="Slide Number Placeholder 5"/>
          <p:cNvSpPr>
            <a:spLocks noGrp="1"/>
          </p:cNvSpPr>
          <p:nvPr>
            <p:ph type="sldNum" sz="quarter" idx="12"/>
          </p:nvPr>
        </p:nvSpPr>
        <p:spPr>
          <a:xfrm>
            <a:off x="8737600" y="6356351"/>
            <a:ext cx="2844800" cy="365125"/>
          </a:xfrm>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709188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2F3EE7C9-E90E-4BA9-B4A1-37224761CDBC}"/>
              </a:ext>
            </a:extLst>
          </p:cNvPr>
          <p:cNvSpPr>
            <a:spLocks noGrp="1" noChangeArrowheads="1"/>
          </p:cNvSpPr>
          <p:nvPr>
            <p:ph type="title"/>
          </p:nvPr>
        </p:nvSpPr>
        <p:spPr/>
        <p:txBody>
          <a:bodyPr/>
          <a:lstStyle/>
          <a:p>
            <a:r>
              <a:rPr lang="en-US" altLang="en-US" dirty="0"/>
              <a:t>Two-Dimensional Lists</a:t>
            </a:r>
            <a:r>
              <a:rPr lang="en-US" altLang="en-US" sz="2000" dirty="0"/>
              <a:t> </a:t>
            </a:r>
            <a:r>
              <a:rPr lang="en-US" altLang="en-US" sz="2000" dirty="0" smtClean="0"/>
              <a:t>(2 </a:t>
            </a:r>
            <a:r>
              <a:rPr lang="en-US" altLang="en-US" sz="2000" dirty="0"/>
              <a:t>of 3)</a:t>
            </a:r>
          </a:p>
        </p:txBody>
      </p:sp>
      <p:pic>
        <p:nvPicPr>
          <p:cNvPr id="2" name="Content Placeholder 1"/>
          <p:cNvPicPr>
            <a:picLocks noGrp="1" noChangeAspect="1"/>
          </p:cNvPicPr>
          <p:nvPr>
            <p:ph idx="1"/>
          </p:nvPr>
        </p:nvPicPr>
        <p:blipFill>
          <a:blip r:embed="rId2"/>
          <a:stretch>
            <a:fillRect/>
          </a:stretch>
        </p:blipFill>
        <p:spPr>
          <a:xfrm>
            <a:off x="2343424" y="2819400"/>
            <a:ext cx="5219152" cy="3519199"/>
          </a:xfrm>
          <a:prstGeom prst="rect">
            <a:avLst/>
          </a:prstGeom>
        </p:spPr>
      </p:pic>
      <p:sp>
        <p:nvSpPr>
          <p:cNvPr id="6" name="Text Placeholder 1">
            <a:extLst>
              <a:ext uri="{FF2B5EF4-FFF2-40B4-BE49-F238E27FC236}">
                <a16:creationId xmlns:a16="http://schemas.microsoft.com/office/drawing/2014/main" id="{1C6F0E66-E6B5-4634-8318-8F3AE491D425}"/>
              </a:ext>
            </a:extLst>
          </p:cNvPr>
          <p:cNvSpPr txBox="1">
            <a:spLocks/>
          </p:cNvSpPr>
          <p:nvPr/>
        </p:nvSpPr>
        <p:spPr>
          <a:xfrm>
            <a:off x="838200" y="1295400"/>
            <a:ext cx="8229600" cy="3671599"/>
          </a:xfrm>
          <a:prstGeom prst="rect">
            <a:avLst/>
          </a:prstGeom>
        </p:spPr>
        <p:txBody>
          <a:bodyPr/>
          <a:lstStyle>
            <a:lvl1pPr marL="0" indent="0" algn="l" defTabSz="914400" rtl="0" eaLnBrk="1" latinLnBrk="0" hangingPunct="1">
              <a:spcBef>
                <a:spcPct val="20000"/>
              </a:spcBef>
              <a:buFont typeface="Arial" pitchFamily="34" charset="0"/>
              <a:buNone/>
              <a:defRPr sz="2200" b="0" i="0" kern="1200">
                <a:solidFill>
                  <a:schemeClr val="tx1"/>
                </a:solidFill>
                <a:latin typeface="Helvetica" pitchFamily="2" charset="0"/>
                <a:ea typeface="+mn-ea"/>
                <a:cs typeface="+mn-cs"/>
              </a:defRPr>
            </a:lvl1pPr>
            <a:lvl2pPr marL="742950" indent="-285750" algn="l" defTabSz="914400" rtl="0" eaLnBrk="1" latinLnBrk="0" hangingPunct="1">
              <a:spcBef>
                <a:spcPct val="20000"/>
              </a:spcBef>
              <a:buFont typeface="Arial" pitchFamily="34" charset="0"/>
              <a:buChar char="–"/>
              <a:defRPr sz="2200" b="0" i="0" kern="1200">
                <a:solidFill>
                  <a:schemeClr val="tx1"/>
                </a:solidFill>
                <a:latin typeface="Helvetica" pitchFamily="2" charset="0"/>
                <a:ea typeface="+mn-ea"/>
                <a:cs typeface="+mn-cs"/>
              </a:defRPr>
            </a:lvl2pPr>
            <a:lvl3pPr marL="1143000" indent="-228600" algn="l" defTabSz="914400" rtl="0" eaLnBrk="1" latinLnBrk="0" hangingPunct="1">
              <a:spcBef>
                <a:spcPct val="20000"/>
              </a:spcBef>
              <a:buFont typeface="Arial" pitchFamily="34" charset="0"/>
              <a:buChar char="•"/>
              <a:defRPr sz="2200" b="0" i="0" kern="1200">
                <a:solidFill>
                  <a:schemeClr val="tx1"/>
                </a:solidFill>
                <a:latin typeface="Helvetica" pitchFamily="2" charset="0"/>
                <a:ea typeface="+mn-ea"/>
                <a:cs typeface="+mn-cs"/>
              </a:defRPr>
            </a:lvl3pPr>
            <a:lvl4pPr marL="1600200" indent="-228600" algn="l" defTabSz="914400" rtl="0" eaLnBrk="1" latinLnBrk="0" hangingPunct="1">
              <a:spcBef>
                <a:spcPct val="20000"/>
              </a:spcBef>
              <a:buFont typeface="Arial" pitchFamily="34" charset="0"/>
              <a:buChar char="–"/>
              <a:defRPr sz="2200" b="0" i="0" kern="1200">
                <a:solidFill>
                  <a:schemeClr val="tx1"/>
                </a:solidFill>
                <a:latin typeface="Helvetica" pitchFamily="2" charset="0"/>
                <a:ea typeface="+mn-ea"/>
                <a:cs typeface="+mn-cs"/>
              </a:defRPr>
            </a:lvl4pPr>
            <a:lvl5pPr marL="2057400" indent="-228600" algn="l" defTabSz="914400" rtl="0" eaLnBrk="1" latinLnBrk="0" hangingPunct="1">
              <a:spcBef>
                <a:spcPct val="20000"/>
              </a:spcBef>
              <a:buFont typeface="Arial" pitchFamily="34" charset="0"/>
              <a:buChar char="»"/>
              <a:defRPr sz="2200" b="0" i="0" kern="1200">
                <a:solidFill>
                  <a:schemeClr val="tx1"/>
                </a:solidFill>
                <a:latin typeface="Helvetica"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dirty="0" smtClean="0"/>
              <a:t>A two-dimensional list</a:t>
            </a:r>
          </a:p>
          <a:p>
            <a:endParaRPr lang="en-AU" dirty="0"/>
          </a:p>
          <a:p>
            <a:r>
              <a:rPr lang="en-AU" dirty="0" smtClean="0">
                <a:latin typeface="Consolas" panose="020B0609020204030204" pitchFamily="49" charset="0"/>
              </a:rPr>
              <a:t>[[</a:t>
            </a:r>
            <a:r>
              <a:rPr lang="en-AU" dirty="0">
                <a:latin typeface="Consolas" panose="020B0609020204030204" pitchFamily="49" charset="0"/>
              </a:rPr>
              <a:t>’</a:t>
            </a:r>
            <a:r>
              <a:rPr lang="en-AU" dirty="0" err="1" smtClean="0">
                <a:latin typeface="Consolas" panose="020B0609020204030204" pitchFamily="49" charset="0"/>
              </a:rPr>
              <a:t>Joe’,’Kim</a:t>
            </a:r>
            <a:r>
              <a:rPr lang="en-AU" dirty="0" smtClean="0">
                <a:latin typeface="Consolas" panose="020B0609020204030204" pitchFamily="49" charset="0"/>
              </a:rPr>
              <a:t>’],[</a:t>
            </a:r>
            <a:r>
              <a:rPr lang="en-AU" dirty="0">
                <a:latin typeface="Consolas" panose="020B0609020204030204" pitchFamily="49" charset="0"/>
              </a:rPr>
              <a:t>’</a:t>
            </a:r>
            <a:r>
              <a:rPr lang="en-AU" dirty="0" err="1" smtClean="0">
                <a:latin typeface="Consolas" panose="020B0609020204030204" pitchFamily="49" charset="0"/>
              </a:rPr>
              <a:t>Sam’,’Sue</a:t>
            </a:r>
            <a:r>
              <a:rPr lang="en-AU" dirty="0" smtClean="0">
                <a:latin typeface="Consolas" panose="020B0609020204030204" pitchFamily="49" charset="0"/>
              </a:rPr>
              <a:t>’],[</a:t>
            </a:r>
            <a:r>
              <a:rPr lang="en-AU" dirty="0">
                <a:latin typeface="Consolas" panose="020B0609020204030204" pitchFamily="49" charset="0"/>
              </a:rPr>
              <a:t>’</a:t>
            </a:r>
            <a:r>
              <a:rPr lang="en-AU" dirty="0" err="1" smtClean="0">
                <a:latin typeface="Consolas" panose="020B0609020204030204" pitchFamily="49" charset="0"/>
              </a:rPr>
              <a:t>Kelly’,’Chris</a:t>
            </a:r>
            <a:r>
              <a:rPr lang="en-AU" dirty="0" smtClean="0">
                <a:latin typeface="Consolas" panose="020B0609020204030204" pitchFamily="49" charset="0"/>
              </a:rPr>
              <a:t>’]]</a:t>
            </a:r>
            <a:endParaRPr lang="en-AU" dirty="0">
              <a:latin typeface="Consolas" panose="020B0609020204030204" pitchFamily="49" charset="0"/>
            </a:endParaRPr>
          </a:p>
        </p:txBody>
      </p:sp>
      <p:sp>
        <p:nvSpPr>
          <p:cNvPr id="7" name="Date Placeholder 3"/>
          <p:cNvSpPr>
            <a:spLocks noGrp="1"/>
          </p:cNvSpPr>
          <p:nvPr>
            <p:ph type="dt" sz="half" idx="10"/>
          </p:nvPr>
        </p:nvSpPr>
        <p:spPr>
          <a:xfrm>
            <a:off x="609600" y="6356351"/>
            <a:ext cx="2844800" cy="365125"/>
          </a:xfrm>
        </p:spPr>
        <p:txBody>
          <a:bodyPr/>
          <a:lstStyle/>
          <a:p>
            <a:r>
              <a:rPr lang="en-US" dirty="0" smtClean="0"/>
              <a:t>McGuire</a:t>
            </a:r>
            <a:endParaRPr lang="en-US" dirty="0"/>
          </a:p>
        </p:txBody>
      </p:sp>
      <p:sp>
        <p:nvSpPr>
          <p:cNvPr id="8" name="Footer Placeholder 4"/>
          <p:cNvSpPr>
            <a:spLocks noGrp="1"/>
          </p:cNvSpPr>
          <p:nvPr>
            <p:ph type="ftr" sz="quarter" idx="11"/>
          </p:nvPr>
        </p:nvSpPr>
        <p:spPr>
          <a:xfrm>
            <a:off x="4165600" y="6356351"/>
            <a:ext cx="4673600" cy="365125"/>
          </a:xfrm>
        </p:spPr>
        <p:txBody>
          <a:bodyPr/>
          <a:lstStyle/>
          <a:p>
            <a:r>
              <a:rPr lang="en-US" smtClean="0"/>
              <a:t>CSCE 110: Programming I</a:t>
            </a:r>
            <a:endParaRPr lang="en-US" dirty="0"/>
          </a:p>
        </p:txBody>
      </p:sp>
      <p:sp>
        <p:nvSpPr>
          <p:cNvPr id="9" name="Slide Number Placeholder 5"/>
          <p:cNvSpPr>
            <a:spLocks noGrp="1"/>
          </p:cNvSpPr>
          <p:nvPr>
            <p:ph type="sldNum" sz="quarter" idx="12"/>
          </p:nvPr>
        </p:nvSpPr>
        <p:spPr>
          <a:xfrm>
            <a:off x="8737600" y="6356351"/>
            <a:ext cx="2844800" cy="365125"/>
          </a:xfrm>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22026189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dirty="0" smtClean="0"/>
              <a:t>McGuire</a:t>
            </a:r>
            <a:endParaRPr lang="en-US" dirty="0"/>
          </a:p>
        </p:txBody>
      </p:sp>
      <p:sp>
        <p:nvSpPr>
          <p:cNvPr id="5" name="Footer Placeholder 4"/>
          <p:cNvSpPr>
            <a:spLocks noGrp="1"/>
          </p:cNvSpPr>
          <p:nvPr>
            <p:ph type="ftr" sz="quarter" idx="11"/>
          </p:nvPr>
        </p:nvSpPr>
        <p:spPr/>
        <p:txBody>
          <a:bodyPr/>
          <a:lstStyle/>
          <a:p>
            <a:r>
              <a:rPr lang="en-US" smtClean="0"/>
              <a:t>CSCE 110: Programming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7" name="Title 1">
            <a:extLst>
              <a:ext uri="{FF2B5EF4-FFF2-40B4-BE49-F238E27FC236}">
                <a16:creationId xmlns:a16="http://schemas.microsoft.com/office/drawing/2014/main" id="{DC202D9D-5B17-493C-B37B-62C59839B1DF}"/>
              </a:ext>
            </a:extLst>
          </p:cNvPr>
          <p:cNvSpPr txBox="1">
            <a:spLocks noChangeArrowheads="1"/>
          </p:cNvSpPr>
          <p:nvPr/>
        </p:nvSpPr>
        <p:spPr>
          <a:xfrm>
            <a:off x="1981200" y="228600"/>
            <a:ext cx="82296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0" i="0" kern="1200">
                <a:solidFill>
                  <a:schemeClr val="accent2">
                    <a:lumMod val="75000"/>
                  </a:schemeClr>
                </a:solidFill>
                <a:latin typeface="Helvetica" pitchFamily="2" charset="0"/>
                <a:ea typeface="+mj-ea"/>
                <a:cs typeface="+mj-cs"/>
              </a:defRPr>
            </a:lvl1pPr>
          </a:lstStyle>
          <a:p>
            <a:r>
              <a:rPr lang="en-US" altLang="en-US" smtClean="0"/>
              <a:t>Two-Dimensional Lists</a:t>
            </a:r>
            <a:r>
              <a:rPr lang="en-US" altLang="en-US" sz="2000" smtClean="0"/>
              <a:t> (3 of 3)</a:t>
            </a:r>
            <a:endParaRPr lang="en-US" altLang="en-US" sz="2000" dirty="0"/>
          </a:p>
        </p:txBody>
      </p:sp>
      <p:sp>
        <p:nvSpPr>
          <p:cNvPr id="8" name="Text Placeholder 1">
            <a:extLst>
              <a:ext uri="{FF2B5EF4-FFF2-40B4-BE49-F238E27FC236}">
                <a16:creationId xmlns:a16="http://schemas.microsoft.com/office/drawing/2014/main" id="{9486C757-DB8E-4072-8DCB-3DBE6B10C746}"/>
              </a:ext>
            </a:extLst>
          </p:cNvPr>
          <p:cNvSpPr txBox="1">
            <a:spLocks/>
          </p:cNvSpPr>
          <p:nvPr/>
        </p:nvSpPr>
        <p:spPr>
          <a:xfrm>
            <a:off x="609600" y="5368160"/>
            <a:ext cx="10972800" cy="916856"/>
          </a:xfrm>
          <a:prstGeom prst="rect">
            <a:avLst/>
          </a:prstGeom>
        </p:spPr>
        <p:txBody>
          <a:bodyPr/>
          <a:lstStyle>
            <a:lvl1pPr marL="0" indent="0" algn="l" defTabSz="914400" rtl="0" eaLnBrk="1" latinLnBrk="0" hangingPunct="1">
              <a:spcBef>
                <a:spcPct val="20000"/>
              </a:spcBef>
              <a:buFont typeface="Arial" pitchFamily="34" charset="0"/>
              <a:buNone/>
              <a:defRPr sz="2200" b="0" i="0" kern="1200">
                <a:solidFill>
                  <a:schemeClr val="tx1"/>
                </a:solidFill>
                <a:latin typeface="Helvetica" pitchFamily="2" charset="0"/>
                <a:ea typeface="+mn-ea"/>
                <a:cs typeface="+mn-cs"/>
              </a:defRPr>
            </a:lvl1pPr>
            <a:lvl2pPr marL="742950" indent="-285750" algn="l" defTabSz="914400" rtl="0" eaLnBrk="1" latinLnBrk="0" hangingPunct="1">
              <a:spcBef>
                <a:spcPct val="20000"/>
              </a:spcBef>
              <a:buFont typeface="Arial" pitchFamily="34" charset="0"/>
              <a:buChar char="–"/>
              <a:defRPr sz="2200" b="0" i="0" kern="1200">
                <a:solidFill>
                  <a:schemeClr val="tx1"/>
                </a:solidFill>
                <a:latin typeface="Helvetica" pitchFamily="2" charset="0"/>
                <a:ea typeface="+mn-ea"/>
                <a:cs typeface="+mn-cs"/>
              </a:defRPr>
            </a:lvl2pPr>
            <a:lvl3pPr marL="1143000" indent="-228600" algn="l" defTabSz="914400" rtl="0" eaLnBrk="1" latinLnBrk="0" hangingPunct="1">
              <a:spcBef>
                <a:spcPct val="20000"/>
              </a:spcBef>
              <a:buFont typeface="Arial" pitchFamily="34" charset="0"/>
              <a:buChar char="•"/>
              <a:defRPr sz="2200" b="0" i="0" kern="1200">
                <a:solidFill>
                  <a:schemeClr val="tx1"/>
                </a:solidFill>
                <a:latin typeface="Helvetica" pitchFamily="2" charset="0"/>
                <a:ea typeface="+mn-ea"/>
                <a:cs typeface="+mn-cs"/>
              </a:defRPr>
            </a:lvl3pPr>
            <a:lvl4pPr marL="1600200" indent="-228600" algn="l" defTabSz="914400" rtl="0" eaLnBrk="1" latinLnBrk="0" hangingPunct="1">
              <a:spcBef>
                <a:spcPct val="20000"/>
              </a:spcBef>
              <a:buFont typeface="Arial" pitchFamily="34" charset="0"/>
              <a:buChar char="–"/>
              <a:defRPr sz="2200" b="0" i="0" kern="1200">
                <a:solidFill>
                  <a:schemeClr val="tx1"/>
                </a:solidFill>
                <a:latin typeface="Helvetica" pitchFamily="2" charset="0"/>
                <a:ea typeface="+mn-ea"/>
                <a:cs typeface="+mn-cs"/>
              </a:defRPr>
            </a:lvl4pPr>
            <a:lvl5pPr marL="2057400" indent="-228600" algn="l" defTabSz="914400" rtl="0" eaLnBrk="1" latinLnBrk="0" hangingPunct="1">
              <a:spcBef>
                <a:spcPct val="20000"/>
              </a:spcBef>
              <a:buFont typeface="Arial" pitchFamily="34" charset="0"/>
              <a:buChar char="»"/>
              <a:defRPr sz="2200" b="0" i="0" kern="1200">
                <a:solidFill>
                  <a:schemeClr val="tx1"/>
                </a:solidFill>
                <a:latin typeface="Helvetica"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Subscripts for each element of the scores list</a:t>
            </a:r>
            <a:endParaRPr lang="en-AU" dirty="0"/>
          </a:p>
        </p:txBody>
      </p:sp>
      <p:pic>
        <p:nvPicPr>
          <p:cNvPr id="9" name="Picture 3" descr="A table depicts a two dimensional list.">
            <a:extLst>
              <a:ext uri="{FF2B5EF4-FFF2-40B4-BE49-F238E27FC236}">
                <a16:creationId xmlns:a16="http://schemas.microsoft.com/office/drawing/2014/main" id="{160B5BD9-7DFA-457C-9A3C-686EF04BF6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a:xfrm>
            <a:off x="2962373" y="2362201"/>
            <a:ext cx="7269477" cy="2590799"/>
          </a:xfrm>
          <a:prstGeom prst="rect">
            <a:avLst/>
          </a:prstGeom>
        </p:spPr>
      </p:pic>
    </p:spTree>
    <p:extLst>
      <p:ext uri="{BB962C8B-B14F-4D97-AF65-F5344CB8AC3E}">
        <p14:creationId xmlns:p14="http://schemas.microsoft.com/office/powerpoint/2010/main" val="4238735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43C73-60B1-C943-8687-898D18092DF7}"/>
              </a:ext>
            </a:extLst>
          </p:cNvPr>
          <p:cNvSpPr>
            <a:spLocks noGrp="1"/>
          </p:cNvSpPr>
          <p:nvPr>
            <p:ph type="title"/>
          </p:nvPr>
        </p:nvSpPr>
        <p:spPr/>
        <p:txBody>
          <a:bodyPr/>
          <a:lstStyle/>
          <a:p>
            <a:r>
              <a:rPr lang="en-US" dirty="0"/>
              <a:t>Lists: slicing operators</a:t>
            </a:r>
          </a:p>
        </p:txBody>
      </p:sp>
      <p:sp>
        <p:nvSpPr>
          <p:cNvPr id="3" name="Content Placeholder 2">
            <a:extLst>
              <a:ext uri="{FF2B5EF4-FFF2-40B4-BE49-F238E27FC236}">
                <a16:creationId xmlns:a16="http://schemas.microsoft.com/office/drawing/2014/main" id="{B0784818-A7FC-7147-8D2B-6986D8E6573E}"/>
              </a:ext>
            </a:extLst>
          </p:cNvPr>
          <p:cNvSpPr>
            <a:spLocks noGrp="1"/>
          </p:cNvSpPr>
          <p:nvPr>
            <p:ph idx="1"/>
          </p:nvPr>
        </p:nvSpPr>
        <p:spPr/>
        <p:txBody>
          <a:bodyPr/>
          <a:lstStyle/>
          <a:p>
            <a:r>
              <a:rPr lang="en-US" sz="2800" dirty="0" smtClean="0"/>
              <a:t>Just as with strings, in order to </a:t>
            </a:r>
            <a:r>
              <a:rPr lang="en-US" sz="2800" dirty="0"/>
              <a:t>slice a range of elements in a list, or sub-list, use the slicing operators </a:t>
            </a:r>
            <a:r>
              <a:rPr lang="en-US" sz="2800" dirty="0">
                <a:solidFill>
                  <a:srgbClr val="00B050"/>
                </a:solidFill>
              </a:rPr>
              <a:t>[:]</a:t>
            </a:r>
            <a:r>
              <a:rPr lang="en-US" sz="2800" dirty="0"/>
              <a:t> or </a:t>
            </a:r>
            <a:r>
              <a:rPr lang="en-US" sz="2800" dirty="0">
                <a:solidFill>
                  <a:srgbClr val="00B050"/>
                </a:solidFill>
              </a:rPr>
              <a:t>[::]</a:t>
            </a:r>
          </a:p>
          <a:p>
            <a:r>
              <a:rPr lang="en-US" sz="2800" dirty="0"/>
              <a:t>With a negative stride, the ordering changes since we are counting down.</a:t>
            </a:r>
          </a:p>
          <a:p>
            <a:endParaRPr lang="en-US" dirty="0"/>
          </a:p>
          <a:p>
            <a:endParaRPr lang="en-US" dirty="0"/>
          </a:p>
          <a:p>
            <a:endParaRPr lang="en-US" dirty="0"/>
          </a:p>
          <a:p>
            <a:endParaRPr lang="en-US" dirty="0"/>
          </a:p>
          <a:p>
            <a:endParaRPr lang="en-US" dirty="0"/>
          </a:p>
          <a:p>
            <a:endParaRPr lang="en-US" dirty="0"/>
          </a:p>
        </p:txBody>
      </p:sp>
      <p:sp>
        <p:nvSpPr>
          <p:cNvPr id="6" name="Slide Number Placeholder 5">
            <a:extLst>
              <a:ext uri="{FF2B5EF4-FFF2-40B4-BE49-F238E27FC236}">
                <a16:creationId xmlns:a16="http://schemas.microsoft.com/office/drawing/2014/main" id="{F6D71AFD-261D-0149-83D2-998AEE3D0D48}"/>
              </a:ext>
            </a:extLst>
          </p:cNvPr>
          <p:cNvSpPr>
            <a:spLocks noGrp="1"/>
          </p:cNvSpPr>
          <p:nvPr>
            <p:ph type="sldNum" sz="quarter" idx="12"/>
          </p:nvPr>
        </p:nvSpPr>
        <p:spPr/>
        <p:txBody>
          <a:bodyPr/>
          <a:lstStyle/>
          <a:p>
            <a:fld id="{B6F15528-21DE-4FAA-801E-634DDDAF4B2B}" type="slidenum">
              <a:rPr lang="en-US" smtClean="0"/>
              <a:pPr/>
              <a:t>18</a:t>
            </a:fld>
            <a:endParaRPr lang="en-US" dirty="0"/>
          </a:p>
        </p:txBody>
      </p:sp>
      <p:pic>
        <p:nvPicPr>
          <p:cNvPr id="7" name="Picture 6">
            <a:extLst>
              <a:ext uri="{FF2B5EF4-FFF2-40B4-BE49-F238E27FC236}">
                <a16:creationId xmlns:a16="http://schemas.microsoft.com/office/drawing/2014/main" id="{ED44E46B-9519-1943-9D9C-18374948D5C6}"/>
              </a:ext>
            </a:extLst>
          </p:cNvPr>
          <p:cNvPicPr>
            <a:picLocks noChangeAspect="1"/>
          </p:cNvPicPr>
          <p:nvPr/>
        </p:nvPicPr>
        <p:blipFill>
          <a:blip r:embed="rId3"/>
          <a:stretch>
            <a:fillRect/>
          </a:stretch>
        </p:blipFill>
        <p:spPr>
          <a:xfrm>
            <a:off x="1981200" y="3657601"/>
            <a:ext cx="8229600" cy="948267"/>
          </a:xfrm>
          <a:prstGeom prst="rect">
            <a:avLst/>
          </a:prstGeom>
        </p:spPr>
      </p:pic>
      <p:sp>
        <p:nvSpPr>
          <p:cNvPr id="4" name="Date Placeholder 3">
            <a:extLst>
              <a:ext uri="{FF2B5EF4-FFF2-40B4-BE49-F238E27FC236}">
                <a16:creationId xmlns:a16="http://schemas.microsoft.com/office/drawing/2014/main" id="{61138922-8414-0742-92CE-A099C6A09584}"/>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66FBF9BC-7D5E-2545-B4E6-7F7B0803C957}"/>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2656505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D8B8-FF40-D94C-8505-983545601575}"/>
              </a:ext>
            </a:extLst>
          </p:cNvPr>
          <p:cNvSpPr>
            <a:spLocks noGrp="1"/>
          </p:cNvSpPr>
          <p:nvPr>
            <p:ph type="title"/>
          </p:nvPr>
        </p:nvSpPr>
        <p:spPr/>
        <p:txBody>
          <a:bodyPr/>
          <a:lstStyle/>
          <a:p>
            <a:r>
              <a:rPr lang="en-US" dirty="0"/>
              <a:t>Lists: slicing operators</a:t>
            </a:r>
          </a:p>
        </p:txBody>
      </p:sp>
      <p:sp>
        <p:nvSpPr>
          <p:cNvPr id="3" name="Content Placeholder 2">
            <a:extLst>
              <a:ext uri="{FF2B5EF4-FFF2-40B4-BE49-F238E27FC236}">
                <a16:creationId xmlns:a16="http://schemas.microsoft.com/office/drawing/2014/main" id="{E962BBD2-90CE-6147-8CD0-0C032E9F0383}"/>
              </a:ext>
            </a:extLst>
          </p:cNvPr>
          <p:cNvSpPr>
            <a:spLocks noGrp="1"/>
          </p:cNvSpPr>
          <p:nvPr>
            <p:ph idx="1"/>
          </p:nvPr>
        </p:nvSpPr>
        <p:spPr/>
        <p:txBody>
          <a:bodyPr>
            <a:normAutofit/>
          </a:bodyPr>
          <a:lstStyle/>
          <a:p>
            <a:r>
              <a:rPr lang="en-US" sz="2300" dirty="0"/>
              <a:t>To slice a range of elements in a list, or sub-list, use the slicing operators </a:t>
            </a:r>
            <a:r>
              <a:rPr lang="en-US" sz="2300" dirty="0">
                <a:solidFill>
                  <a:srgbClr val="00B050"/>
                </a:solidFill>
              </a:rPr>
              <a:t>[:]</a:t>
            </a:r>
            <a:r>
              <a:rPr lang="en-US" sz="2300" dirty="0"/>
              <a:t> or </a:t>
            </a:r>
            <a:r>
              <a:rPr lang="en-US" sz="2300" dirty="0">
                <a:solidFill>
                  <a:srgbClr val="00B050"/>
                </a:solidFill>
              </a:rPr>
              <a:t>[::]</a:t>
            </a:r>
          </a:p>
        </p:txBody>
      </p:sp>
      <p:sp>
        <p:nvSpPr>
          <p:cNvPr id="6" name="Slide Number Placeholder 5">
            <a:extLst>
              <a:ext uri="{FF2B5EF4-FFF2-40B4-BE49-F238E27FC236}">
                <a16:creationId xmlns:a16="http://schemas.microsoft.com/office/drawing/2014/main" id="{833DCEFD-659B-A047-BED4-2A6B4A9328C9}"/>
              </a:ext>
            </a:extLst>
          </p:cNvPr>
          <p:cNvSpPr>
            <a:spLocks noGrp="1"/>
          </p:cNvSpPr>
          <p:nvPr>
            <p:ph type="sldNum" sz="quarter" idx="12"/>
          </p:nvPr>
        </p:nvSpPr>
        <p:spPr/>
        <p:txBody>
          <a:bodyPr/>
          <a:lstStyle/>
          <a:p>
            <a:fld id="{B6F15528-21DE-4FAA-801E-634DDDAF4B2B}" type="slidenum">
              <a:rPr lang="en-US" smtClean="0"/>
              <a:pPr/>
              <a:t>19</a:t>
            </a:fld>
            <a:endParaRPr lang="en-US" dirty="0"/>
          </a:p>
        </p:txBody>
      </p:sp>
      <p:pic>
        <p:nvPicPr>
          <p:cNvPr id="9" name="Picture 8">
            <a:extLst>
              <a:ext uri="{FF2B5EF4-FFF2-40B4-BE49-F238E27FC236}">
                <a16:creationId xmlns:a16="http://schemas.microsoft.com/office/drawing/2014/main" id="{9A41E3F1-FB4F-474B-A800-B2694B9E04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2207035"/>
            <a:ext cx="4038600" cy="2741284"/>
          </a:xfrm>
          <a:prstGeom prst="rect">
            <a:avLst/>
          </a:prstGeom>
        </p:spPr>
      </p:pic>
      <p:pic>
        <p:nvPicPr>
          <p:cNvPr id="11" name="Picture 10">
            <a:extLst>
              <a:ext uri="{FF2B5EF4-FFF2-40B4-BE49-F238E27FC236}">
                <a16:creationId xmlns:a16="http://schemas.microsoft.com/office/drawing/2014/main" id="{7671C556-AE37-9E4B-88F4-CA16F84E54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599" y="5042222"/>
            <a:ext cx="7542991" cy="1266505"/>
          </a:xfrm>
          <a:prstGeom prst="rect">
            <a:avLst/>
          </a:prstGeom>
        </p:spPr>
      </p:pic>
      <p:sp>
        <p:nvSpPr>
          <p:cNvPr id="4" name="Date Placeholder 3">
            <a:extLst>
              <a:ext uri="{FF2B5EF4-FFF2-40B4-BE49-F238E27FC236}">
                <a16:creationId xmlns:a16="http://schemas.microsoft.com/office/drawing/2014/main" id="{8C7614F6-FB9C-B246-8324-B85424D5D2DC}"/>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EDD0D1AA-52D9-1A4B-A7C3-46E02A7F3F7B}"/>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3837989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35B2A-A579-0245-913D-C3426BB02EB6}"/>
              </a:ext>
            </a:extLst>
          </p:cNvPr>
          <p:cNvSpPr>
            <a:spLocks noGrp="1"/>
          </p:cNvSpPr>
          <p:nvPr>
            <p:ph type="title"/>
          </p:nvPr>
        </p:nvSpPr>
        <p:spPr/>
        <p:txBody>
          <a:bodyPr>
            <a:normAutofit/>
          </a:bodyPr>
          <a:lstStyle/>
          <a:p>
            <a:r>
              <a:rPr lang="en-US" dirty="0"/>
              <a:t>Lists</a:t>
            </a:r>
          </a:p>
        </p:txBody>
      </p:sp>
      <p:sp>
        <p:nvSpPr>
          <p:cNvPr id="3" name="Content Placeholder 2">
            <a:extLst>
              <a:ext uri="{FF2B5EF4-FFF2-40B4-BE49-F238E27FC236}">
                <a16:creationId xmlns:a16="http://schemas.microsoft.com/office/drawing/2014/main" id="{03DDF2ED-517F-BF4E-B279-1E8D86493763}"/>
              </a:ext>
            </a:extLst>
          </p:cNvPr>
          <p:cNvSpPr>
            <a:spLocks noGrp="1"/>
          </p:cNvSpPr>
          <p:nvPr>
            <p:ph idx="1"/>
          </p:nvPr>
        </p:nvSpPr>
        <p:spPr/>
        <p:txBody>
          <a:bodyPr>
            <a:normAutofit/>
          </a:bodyPr>
          <a:lstStyle/>
          <a:p>
            <a:pPr marL="58738" indent="-58738">
              <a:spcAft>
                <a:spcPts val="1800"/>
              </a:spcAft>
            </a:pPr>
            <a:r>
              <a:rPr lang="en-US" sz="2600" dirty="0"/>
              <a:t>Lists are </a:t>
            </a:r>
            <a:r>
              <a:rPr lang="en-US" sz="2600" dirty="0">
                <a:solidFill>
                  <a:srgbClr val="00B050"/>
                </a:solidFill>
              </a:rPr>
              <a:t>sequences </a:t>
            </a:r>
            <a:r>
              <a:rPr lang="en-US" sz="2600" dirty="0"/>
              <a:t>used to store collections of data.</a:t>
            </a:r>
          </a:p>
          <a:p>
            <a:pPr marL="58738" indent="-58738">
              <a:spcAft>
                <a:spcPts val="1800"/>
              </a:spcAft>
            </a:pPr>
            <a:r>
              <a:rPr lang="en-US" sz="2600" dirty="0"/>
              <a:t>Lists are </a:t>
            </a:r>
            <a:r>
              <a:rPr lang="en-US" sz="2600" dirty="0">
                <a:solidFill>
                  <a:srgbClr val="00B050"/>
                </a:solidFill>
              </a:rPr>
              <a:t>ordered</a:t>
            </a:r>
            <a:r>
              <a:rPr lang="en-US" sz="2600" dirty="0"/>
              <a:t> and their elements </a:t>
            </a:r>
            <a:r>
              <a:rPr lang="en-US" sz="2600" dirty="0">
                <a:solidFill>
                  <a:srgbClr val="00B050"/>
                </a:solidFill>
              </a:rPr>
              <a:t>can be indexed</a:t>
            </a:r>
            <a:r>
              <a:rPr lang="en-US" sz="2600" dirty="0"/>
              <a:t> by numbers.</a:t>
            </a:r>
          </a:p>
          <a:p>
            <a:pPr marL="58738" indent="-58738">
              <a:spcAft>
                <a:spcPts val="1800"/>
              </a:spcAft>
            </a:pPr>
            <a:r>
              <a:rPr lang="en-US" sz="2600" dirty="0"/>
              <a:t>Lists are </a:t>
            </a:r>
            <a:r>
              <a:rPr lang="en-US" sz="2600" dirty="0">
                <a:solidFill>
                  <a:srgbClr val="00B050"/>
                </a:solidFill>
              </a:rPr>
              <a:t>mutable </a:t>
            </a:r>
            <a:r>
              <a:rPr lang="en-US" sz="2600" dirty="0"/>
              <a:t>objects. You can change </a:t>
            </a:r>
            <a:r>
              <a:rPr lang="en-US" sz="2600" dirty="0">
                <a:solidFill>
                  <a:srgbClr val="00B050"/>
                </a:solidFill>
              </a:rPr>
              <a:t>individual</a:t>
            </a:r>
            <a:r>
              <a:rPr lang="en-US" sz="2600" dirty="0"/>
              <a:t> elements in a list.</a:t>
            </a:r>
          </a:p>
          <a:p>
            <a:pPr marL="58738" indent="-58738">
              <a:spcAft>
                <a:spcPts val="1800"/>
              </a:spcAft>
            </a:pPr>
            <a:r>
              <a:rPr lang="en-US" sz="2600" dirty="0"/>
              <a:t>You can create </a:t>
            </a:r>
            <a:r>
              <a:rPr lang="en-US" sz="2600" dirty="0">
                <a:solidFill>
                  <a:srgbClr val="00B050"/>
                </a:solidFill>
              </a:rPr>
              <a:t>sub-lists</a:t>
            </a:r>
            <a:r>
              <a:rPr lang="en-US" sz="2600" dirty="0"/>
              <a:t> using the slice operators.</a:t>
            </a:r>
          </a:p>
        </p:txBody>
      </p:sp>
      <p:sp>
        <p:nvSpPr>
          <p:cNvPr id="6" name="Slide Number Placeholder 5">
            <a:extLst>
              <a:ext uri="{FF2B5EF4-FFF2-40B4-BE49-F238E27FC236}">
                <a16:creationId xmlns:a16="http://schemas.microsoft.com/office/drawing/2014/main" id="{E196C96D-A900-E14D-BC1D-086D0562605A}"/>
              </a:ext>
            </a:extLst>
          </p:cNvPr>
          <p:cNvSpPr>
            <a:spLocks noGrp="1"/>
          </p:cNvSpPr>
          <p:nvPr>
            <p:ph type="sldNum" sz="quarter" idx="12"/>
          </p:nvPr>
        </p:nvSpPr>
        <p:spPr/>
        <p:txBody>
          <a:bodyPr/>
          <a:lstStyle/>
          <a:p>
            <a:fld id="{B6F15528-21DE-4FAA-801E-634DDDAF4B2B}" type="slidenum">
              <a:rPr lang="en-US" smtClean="0"/>
              <a:pPr/>
              <a:t>2</a:t>
            </a:fld>
            <a:endParaRPr lang="en-US" dirty="0"/>
          </a:p>
        </p:txBody>
      </p:sp>
      <p:sp>
        <p:nvSpPr>
          <p:cNvPr id="4" name="Date Placeholder 3">
            <a:extLst>
              <a:ext uri="{FF2B5EF4-FFF2-40B4-BE49-F238E27FC236}">
                <a16:creationId xmlns:a16="http://schemas.microsoft.com/office/drawing/2014/main" id="{FA5A46B0-F0DE-354C-86EE-2E584B8AEB67}"/>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4B7019B4-64F6-E848-8EF8-09E0024A4E84}"/>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197786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36E2-7EFE-4E44-80D1-840DD277761E}"/>
              </a:ext>
            </a:extLst>
          </p:cNvPr>
          <p:cNvSpPr>
            <a:spLocks noGrp="1"/>
          </p:cNvSpPr>
          <p:nvPr>
            <p:ph type="title"/>
          </p:nvPr>
        </p:nvSpPr>
        <p:spPr/>
        <p:txBody>
          <a:bodyPr/>
          <a:lstStyle/>
          <a:p>
            <a:r>
              <a:rPr lang="en-US" dirty="0"/>
              <a:t>Lists: slicing operators</a:t>
            </a:r>
          </a:p>
        </p:txBody>
      </p:sp>
      <p:sp>
        <p:nvSpPr>
          <p:cNvPr id="6" name="Slide Number Placeholder 5">
            <a:extLst>
              <a:ext uri="{FF2B5EF4-FFF2-40B4-BE49-F238E27FC236}">
                <a16:creationId xmlns:a16="http://schemas.microsoft.com/office/drawing/2014/main" id="{51564160-5EF7-D144-B7D7-4A6406684A23}"/>
              </a:ext>
            </a:extLst>
          </p:cNvPr>
          <p:cNvSpPr>
            <a:spLocks noGrp="1"/>
          </p:cNvSpPr>
          <p:nvPr>
            <p:ph type="sldNum" sz="quarter" idx="12"/>
          </p:nvPr>
        </p:nvSpPr>
        <p:spPr/>
        <p:txBody>
          <a:bodyPr/>
          <a:lstStyle/>
          <a:p>
            <a:fld id="{B6F15528-21DE-4FAA-801E-634DDDAF4B2B}" type="slidenum">
              <a:rPr lang="en-US" smtClean="0"/>
              <a:pPr/>
              <a:t>20</a:t>
            </a:fld>
            <a:endParaRPr lang="en-US" dirty="0"/>
          </a:p>
        </p:txBody>
      </p:sp>
      <p:sp>
        <p:nvSpPr>
          <p:cNvPr id="8" name="Content Placeholder 7">
            <a:extLst>
              <a:ext uri="{FF2B5EF4-FFF2-40B4-BE49-F238E27FC236}">
                <a16:creationId xmlns:a16="http://schemas.microsoft.com/office/drawing/2014/main" id="{1C46CEB3-DCEE-5F43-A893-A08AD8E6192C}"/>
              </a:ext>
            </a:extLst>
          </p:cNvPr>
          <p:cNvSpPr>
            <a:spLocks noGrp="1"/>
          </p:cNvSpPr>
          <p:nvPr>
            <p:ph idx="1"/>
          </p:nvPr>
        </p:nvSpPr>
        <p:spPr/>
        <p:txBody>
          <a:bodyPr/>
          <a:lstStyle/>
          <a:p>
            <a:r>
              <a:rPr lang="en-US" sz="2800" dirty="0"/>
              <a:t>To slice a range of elements in a list, or sub-list, use the slicing operators </a:t>
            </a:r>
            <a:r>
              <a:rPr lang="en-US" sz="2800" dirty="0">
                <a:solidFill>
                  <a:srgbClr val="00B050"/>
                </a:solidFill>
              </a:rPr>
              <a:t>[:]</a:t>
            </a:r>
            <a:r>
              <a:rPr lang="en-US" sz="2800" dirty="0"/>
              <a:t> or </a:t>
            </a:r>
            <a:r>
              <a:rPr lang="en-US" sz="2800" dirty="0">
                <a:solidFill>
                  <a:srgbClr val="00B050"/>
                </a:solidFill>
              </a:rPr>
              <a:t>[::]</a:t>
            </a:r>
          </a:p>
          <a:p>
            <a:endParaRPr lang="en-US" dirty="0"/>
          </a:p>
        </p:txBody>
      </p:sp>
      <p:pic>
        <p:nvPicPr>
          <p:cNvPr id="9" name="Content Placeholder 6">
            <a:extLst>
              <a:ext uri="{FF2B5EF4-FFF2-40B4-BE49-F238E27FC236}">
                <a16:creationId xmlns:a16="http://schemas.microsoft.com/office/drawing/2014/main" id="{EDD8AB0F-E70E-FA46-B30A-8E446874DA19}"/>
              </a:ext>
            </a:extLst>
          </p:cNvPr>
          <p:cNvPicPr>
            <a:picLocks noChangeAspect="1"/>
          </p:cNvPicPr>
          <p:nvPr/>
        </p:nvPicPr>
        <p:blipFill>
          <a:blip r:embed="rId3"/>
          <a:stretch>
            <a:fillRect/>
          </a:stretch>
        </p:blipFill>
        <p:spPr>
          <a:xfrm>
            <a:off x="3962400" y="2286000"/>
            <a:ext cx="2971800" cy="3915229"/>
          </a:xfrm>
          <a:prstGeom prst="rect">
            <a:avLst/>
          </a:prstGeom>
        </p:spPr>
      </p:pic>
      <p:sp>
        <p:nvSpPr>
          <p:cNvPr id="3" name="Date Placeholder 2">
            <a:extLst>
              <a:ext uri="{FF2B5EF4-FFF2-40B4-BE49-F238E27FC236}">
                <a16:creationId xmlns:a16="http://schemas.microsoft.com/office/drawing/2014/main" id="{468EA591-96F9-2443-89B9-6C176455E79E}"/>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F4F6A1A0-685A-374D-9CD4-D3F578E6435D}"/>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40435336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38E7FF0-F70C-41E6-BBDF-6FC368EE8731}"/>
              </a:ext>
            </a:extLst>
          </p:cNvPr>
          <p:cNvSpPr>
            <a:spLocks noGrp="1" noChangeArrowheads="1"/>
          </p:cNvSpPr>
          <p:nvPr>
            <p:ph type="title"/>
          </p:nvPr>
        </p:nvSpPr>
        <p:spPr/>
        <p:txBody>
          <a:bodyPr/>
          <a:lstStyle/>
          <a:p>
            <a:r>
              <a:rPr lang="en-US" altLang="en-US" dirty="0"/>
              <a:t>Finding Items in Lists with the </a:t>
            </a:r>
            <a:r>
              <a:rPr lang="en-US" altLang="en-US" b="1" dirty="0">
                <a:latin typeface="Courier New" panose="02070309020205020404" pitchFamily="49" charset="0"/>
                <a:cs typeface="Courier New" panose="02070309020205020404" pitchFamily="49" charset="0"/>
              </a:rPr>
              <a:t>in</a:t>
            </a:r>
            <a:r>
              <a:rPr lang="en-US" altLang="en-US" dirty="0"/>
              <a:t> Operator</a:t>
            </a:r>
          </a:p>
        </p:txBody>
      </p:sp>
      <p:sp>
        <p:nvSpPr>
          <p:cNvPr id="15363" name="Content Placeholder 2">
            <a:extLst>
              <a:ext uri="{FF2B5EF4-FFF2-40B4-BE49-F238E27FC236}">
                <a16:creationId xmlns:a16="http://schemas.microsoft.com/office/drawing/2014/main" id="{83F2618C-A433-48AF-BB55-0ACB23A0420C}"/>
              </a:ext>
            </a:extLst>
          </p:cNvPr>
          <p:cNvSpPr>
            <a:spLocks noGrp="1" noChangeArrowheads="1"/>
          </p:cNvSpPr>
          <p:nvPr>
            <p:ph idx="1"/>
          </p:nvPr>
        </p:nvSpPr>
        <p:spPr/>
        <p:txBody>
          <a:bodyPr/>
          <a:lstStyle/>
          <a:p>
            <a:pPr>
              <a:buFontTx/>
              <a:buChar char="•"/>
            </a:pPr>
            <a:r>
              <a:rPr lang="en-US" altLang="en-US" sz="2800" dirty="0"/>
              <a:t>You can use the </a:t>
            </a:r>
            <a:r>
              <a:rPr lang="en-US" altLang="en-US" sz="2800" b="1" dirty="0">
                <a:latin typeface="Courier New" panose="02070309020205020404" pitchFamily="49" charset="0"/>
                <a:cs typeface="Courier New" panose="02070309020205020404" pitchFamily="49" charset="0"/>
              </a:rPr>
              <a:t>in</a:t>
            </a:r>
            <a:r>
              <a:rPr lang="en-US" altLang="en-US" sz="2800" dirty="0"/>
              <a:t> operator to determine whether an item is contained in a list</a:t>
            </a:r>
          </a:p>
          <a:p>
            <a:pPr lvl="1"/>
            <a:r>
              <a:rPr lang="en-US" altLang="en-US" sz="3200" dirty="0"/>
              <a:t>General format: </a:t>
            </a:r>
            <a:r>
              <a:rPr lang="en-US" altLang="en-US" sz="3200" b="1" i="1" dirty="0">
                <a:latin typeface="Courier New" panose="02070309020205020404" pitchFamily="49" charset="0"/>
                <a:cs typeface="Courier New" panose="02070309020205020404" pitchFamily="49" charset="0"/>
              </a:rPr>
              <a:t>item</a:t>
            </a:r>
            <a:r>
              <a:rPr lang="en-US" altLang="en-US" sz="3200" b="1" dirty="0">
                <a:latin typeface="Courier New" panose="02070309020205020404" pitchFamily="49" charset="0"/>
                <a:cs typeface="Courier New" panose="02070309020205020404" pitchFamily="49" charset="0"/>
              </a:rPr>
              <a:t> in </a:t>
            </a:r>
            <a:r>
              <a:rPr lang="en-US" altLang="en-US" sz="3200" b="1" i="1" dirty="0">
                <a:latin typeface="Courier New" panose="02070309020205020404" pitchFamily="49" charset="0"/>
                <a:cs typeface="Courier New" panose="02070309020205020404" pitchFamily="49" charset="0"/>
              </a:rPr>
              <a:t>list</a:t>
            </a:r>
          </a:p>
          <a:p>
            <a:pPr lvl="1"/>
            <a:r>
              <a:rPr lang="en-US" altLang="en-US" sz="3200" dirty="0">
                <a:cs typeface="Courier New" panose="02070309020205020404" pitchFamily="49" charset="0"/>
              </a:rPr>
              <a:t>Returns </a:t>
            </a:r>
            <a:r>
              <a:rPr lang="en-US" altLang="en-US" sz="3200" b="1" dirty="0">
                <a:latin typeface="Courier New" panose="02070309020205020404" pitchFamily="49" charset="0"/>
                <a:cs typeface="Courier New" panose="02070309020205020404" pitchFamily="49" charset="0"/>
              </a:rPr>
              <a:t>True</a:t>
            </a:r>
            <a:r>
              <a:rPr lang="en-US" altLang="en-US" sz="3200" dirty="0">
                <a:cs typeface="Courier New" panose="02070309020205020404" pitchFamily="49" charset="0"/>
              </a:rPr>
              <a:t> if the item is in the list, or </a:t>
            </a:r>
            <a:r>
              <a:rPr lang="en-US" altLang="en-US" sz="3200" b="1" dirty="0">
                <a:latin typeface="Courier New" panose="02070309020205020404" pitchFamily="49" charset="0"/>
                <a:cs typeface="Courier New" panose="02070309020205020404" pitchFamily="49" charset="0"/>
              </a:rPr>
              <a:t>False</a:t>
            </a:r>
            <a:r>
              <a:rPr lang="en-US" altLang="en-US" sz="3200" dirty="0">
                <a:cs typeface="Courier New" panose="02070309020205020404" pitchFamily="49" charset="0"/>
              </a:rPr>
              <a:t> if it is not in the list</a:t>
            </a:r>
          </a:p>
          <a:p>
            <a:pPr>
              <a:buFontTx/>
              <a:buChar char="•"/>
            </a:pPr>
            <a:r>
              <a:rPr lang="en-US" altLang="en-US" sz="2800" dirty="0">
                <a:cs typeface="Courier New" panose="02070309020205020404" pitchFamily="49" charset="0"/>
              </a:rPr>
              <a:t>Similarly you can use the </a:t>
            </a:r>
            <a:r>
              <a:rPr lang="en-US" altLang="en-US" sz="2800" b="1" dirty="0">
                <a:latin typeface="Courier New" panose="02070309020205020404" pitchFamily="49" charset="0"/>
                <a:cs typeface="Courier New" panose="02070309020205020404" pitchFamily="49" charset="0"/>
              </a:rPr>
              <a:t>not</a:t>
            </a:r>
            <a:r>
              <a:rPr lang="en-US" altLang="en-US" sz="2800" dirty="0">
                <a:latin typeface="Courier New" panose="02070309020205020404" pitchFamily="49" charset="0"/>
                <a:cs typeface="Courier New" panose="02070309020205020404" pitchFamily="49" charset="0"/>
              </a:rPr>
              <a:t> </a:t>
            </a:r>
            <a:r>
              <a:rPr lang="en-US" altLang="en-US" sz="2800" b="1" dirty="0">
                <a:latin typeface="Courier New" panose="02070309020205020404" pitchFamily="49" charset="0"/>
                <a:cs typeface="Courier New" panose="02070309020205020404" pitchFamily="49" charset="0"/>
              </a:rPr>
              <a:t>in</a:t>
            </a:r>
            <a:r>
              <a:rPr lang="en-US" altLang="en-US" sz="2800" dirty="0">
                <a:cs typeface="Courier New" panose="02070309020205020404" pitchFamily="49" charset="0"/>
              </a:rPr>
              <a:t> operator to determine whether an item is not in a list</a:t>
            </a:r>
            <a:endParaRPr lang="he-IL" altLang="en-US" sz="2800" dirty="0">
              <a:cs typeface="Courier New" panose="02070309020205020404" pitchFamily="49" charset="0"/>
            </a:endParaRPr>
          </a:p>
          <a:p>
            <a:pPr>
              <a:buFontTx/>
              <a:buChar char="•"/>
            </a:pPr>
            <a:endParaRPr lang="en-US" altLang="en-US" sz="2800" dirty="0"/>
          </a:p>
        </p:txBody>
      </p:sp>
    </p:spTree>
    <p:extLst>
      <p:ext uri="{BB962C8B-B14F-4D97-AF65-F5344CB8AC3E}">
        <p14:creationId xmlns:p14="http://schemas.microsoft.com/office/powerpoint/2010/main" val="6917157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C497-CBAD-B64D-A6CD-912BD158EE33}"/>
              </a:ext>
            </a:extLst>
          </p:cNvPr>
          <p:cNvSpPr>
            <a:spLocks noGrp="1"/>
          </p:cNvSpPr>
          <p:nvPr>
            <p:ph type="title"/>
          </p:nvPr>
        </p:nvSpPr>
        <p:spPr/>
        <p:txBody>
          <a:bodyPr/>
          <a:lstStyle/>
          <a:p>
            <a:r>
              <a:rPr lang="en-US" dirty="0"/>
              <a:t>Lists: mutability</a:t>
            </a:r>
          </a:p>
        </p:txBody>
      </p:sp>
      <p:sp>
        <p:nvSpPr>
          <p:cNvPr id="3" name="Content Placeholder 2">
            <a:extLst>
              <a:ext uri="{FF2B5EF4-FFF2-40B4-BE49-F238E27FC236}">
                <a16:creationId xmlns:a16="http://schemas.microsoft.com/office/drawing/2014/main" id="{0C0F33B1-63FB-BA4B-AE3E-8C099653892C}"/>
              </a:ext>
            </a:extLst>
          </p:cNvPr>
          <p:cNvSpPr>
            <a:spLocks noGrp="1"/>
          </p:cNvSpPr>
          <p:nvPr>
            <p:ph idx="1"/>
          </p:nvPr>
        </p:nvSpPr>
        <p:spPr/>
        <p:txBody>
          <a:bodyPr/>
          <a:lstStyle/>
          <a:p>
            <a:pPr>
              <a:spcAft>
                <a:spcPts val="600"/>
              </a:spcAft>
            </a:pPr>
            <a:r>
              <a:rPr lang="en-US" dirty="0" smtClean="0"/>
              <a:t>Remember that lists </a:t>
            </a:r>
            <a:r>
              <a:rPr lang="en-US" dirty="0"/>
              <a:t>are </a:t>
            </a:r>
            <a:r>
              <a:rPr lang="en-US" dirty="0">
                <a:solidFill>
                  <a:srgbClr val="00B050"/>
                </a:solidFill>
              </a:rPr>
              <a:t>mutable</a:t>
            </a:r>
            <a:r>
              <a:rPr lang="en-US" dirty="0"/>
              <a:t>: their elements can be changed </a:t>
            </a:r>
            <a:r>
              <a:rPr lang="en-US" dirty="0">
                <a:solidFill>
                  <a:schemeClr val="accent6">
                    <a:lumMod val="75000"/>
                  </a:schemeClr>
                </a:solidFill>
              </a:rPr>
              <a:t>unlike strings</a:t>
            </a:r>
            <a:r>
              <a:rPr lang="en-US" dirty="0"/>
              <a:t>.</a:t>
            </a:r>
          </a:p>
          <a:p>
            <a:r>
              <a:rPr lang="en-US" dirty="0"/>
              <a:t>How to </a:t>
            </a:r>
            <a:r>
              <a:rPr lang="en-US" dirty="0">
                <a:solidFill>
                  <a:srgbClr val="00B050"/>
                </a:solidFill>
              </a:rPr>
              <a:t>change</a:t>
            </a:r>
            <a:r>
              <a:rPr lang="en-US" dirty="0"/>
              <a:t> elements in a list?</a:t>
            </a:r>
          </a:p>
          <a:p>
            <a:endParaRPr lang="en-US" dirty="0"/>
          </a:p>
        </p:txBody>
      </p:sp>
      <p:sp>
        <p:nvSpPr>
          <p:cNvPr id="6" name="Slide Number Placeholder 5">
            <a:extLst>
              <a:ext uri="{FF2B5EF4-FFF2-40B4-BE49-F238E27FC236}">
                <a16:creationId xmlns:a16="http://schemas.microsoft.com/office/drawing/2014/main" id="{B045A024-03A9-A64F-8630-9FCDEBF47DF4}"/>
              </a:ext>
            </a:extLst>
          </p:cNvPr>
          <p:cNvSpPr>
            <a:spLocks noGrp="1"/>
          </p:cNvSpPr>
          <p:nvPr>
            <p:ph type="sldNum" sz="quarter" idx="12"/>
          </p:nvPr>
        </p:nvSpPr>
        <p:spPr/>
        <p:txBody>
          <a:bodyPr/>
          <a:lstStyle/>
          <a:p>
            <a:fld id="{B6F15528-21DE-4FAA-801E-634DDDAF4B2B}" type="slidenum">
              <a:rPr lang="en-US" smtClean="0"/>
              <a:pPr/>
              <a:t>22</a:t>
            </a:fld>
            <a:endParaRPr lang="en-US" dirty="0"/>
          </a:p>
        </p:txBody>
      </p:sp>
      <p:pic>
        <p:nvPicPr>
          <p:cNvPr id="7" name="Picture 6">
            <a:extLst>
              <a:ext uri="{FF2B5EF4-FFF2-40B4-BE49-F238E27FC236}">
                <a16:creationId xmlns:a16="http://schemas.microsoft.com/office/drawing/2014/main" id="{456CCC41-BD67-D24A-A036-950A95730A46}"/>
              </a:ext>
            </a:extLst>
          </p:cNvPr>
          <p:cNvPicPr>
            <a:picLocks noChangeAspect="1"/>
          </p:cNvPicPr>
          <p:nvPr/>
        </p:nvPicPr>
        <p:blipFill>
          <a:blip r:embed="rId3"/>
          <a:stretch>
            <a:fillRect/>
          </a:stretch>
        </p:blipFill>
        <p:spPr>
          <a:xfrm>
            <a:off x="2298700" y="2895601"/>
            <a:ext cx="4394200" cy="752971"/>
          </a:xfrm>
          <a:prstGeom prst="rect">
            <a:avLst/>
          </a:prstGeom>
        </p:spPr>
      </p:pic>
      <p:pic>
        <p:nvPicPr>
          <p:cNvPr id="8" name="Picture 7">
            <a:extLst>
              <a:ext uri="{FF2B5EF4-FFF2-40B4-BE49-F238E27FC236}">
                <a16:creationId xmlns:a16="http://schemas.microsoft.com/office/drawing/2014/main" id="{BB2424C7-C9F8-3348-99DA-A8B129F24330}"/>
              </a:ext>
            </a:extLst>
          </p:cNvPr>
          <p:cNvPicPr>
            <a:picLocks noChangeAspect="1"/>
          </p:cNvPicPr>
          <p:nvPr/>
        </p:nvPicPr>
        <p:blipFill>
          <a:blip r:embed="rId4"/>
          <a:stretch>
            <a:fillRect/>
          </a:stretch>
        </p:blipFill>
        <p:spPr>
          <a:xfrm>
            <a:off x="2311400" y="4133774"/>
            <a:ext cx="3632200" cy="1248217"/>
          </a:xfrm>
          <a:prstGeom prst="rect">
            <a:avLst/>
          </a:prstGeom>
        </p:spPr>
      </p:pic>
      <p:sp>
        <p:nvSpPr>
          <p:cNvPr id="4" name="Date Placeholder 3">
            <a:extLst>
              <a:ext uri="{FF2B5EF4-FFF2-40B4-BE49-F238E27FC236}">
                <a16:creationId xmlns:a16="http://schemas.microsoft.com/office/drawing/2014/main" id="{E4D5B056-2F25-0A42-B125-9BF69BACAC71}"/>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527AF892-085D-9A47-B9D8-C410F27F69C8}"/>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18033262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C497-CBAD-B64D-A6CD-912BD158EE33}"/>
              </a:ext>
            </a:extLst>
          </p:cNvPr>
          <p:cNvSpPr>
            <a:spLocks noGrp="1"/>
          </p:cNvSpPr>
          <p:nvPr>
            <p:ph type="title"/>
          </p:nvPr>
        </p:nvSpPr>
        <p:spPr/>
        <p:txBody>
          <a:bodyPr/>
          <a:lstStyle/>
          <a:p>
            <a:r>
              <a:rPr lang="en-US" dirty="0"/>
              <a:t>Lists: append() and extend()</a:t>
            </a:r>
          </a:p>
        </p:txBody>
      </p:sp>
      <p:sp>
        <p:nvSpPr>
          <p:cNvPr id="3" name="Content Placeholder 2">
            <a:extLst>
              <a:ext uri="{FF2B5EF4-FFF2-40B4-BE49-F238E27FC236}">
                <a16:creationId xmlns:a16="http://schemas.microsoft.com/office/drawing/2014/main" id="{0C0F33B1-63FB-BA4B-AE3E-8C099653892C}"/>
              </a:ext>
            </a:extLst>
          </p:cNvPr>
          <p:cNvSpPr>
            <a:spLocks noGrp="1"/>
          </p:cNvSpPr>
          <p:nvPr>
            <p:ph idx="1"/>
          </p:nvPr>
        </p:nvSpPr>
        <p:spPr>
          <a:xfrm>
            <a:off x="609600" y="1600201"/>
            <a:ext cx="6172200" cy="4525963"/>
          </a:xfrm>
        </p:spPr>
        <p:txBody>
          <a:bodyPr/>
          <a:lstStyle/>
          <a:p>
            <a:pPr>
              <a:spcAft>
                <a:spcPts val="600"/>
              </a:spcAft>
            </a:pPr>
            <a:r>
              <a:rPr lang="en-US" dirty="0"/>
              <a:t>How to </a:t>
            </a:r>
            <a:r>
              <a:rPr lang="en-US" dirty="0">
                <a:solidFill>
                  <a:srgbClr val="00B050"/>
                </a:solidFill>
              </a:rPr>
              <a:t>add</a:t>
            </a:r>
            <a:r>
              <a:rPr lang="en-US" dirty="0"/>
              <a:t> elements to a list?</a:t>
            </a:r>
          </a:p>
          <a:p>
            <a:pPr marL="271463" indent="-271463">
              <a:buFontTx/>
              <a:buChar char="•"/>
            </a:pPr>
            <a:r>
              <a:rPr lang="en-US" altLang="en-US" u="sng" dirty="0">
                <a:latin typeface="Courier New" panose="02070309020205020404" pitchFamily="49" charset="0"/>
                <a:cs typeface="Courier New" panose="02070309020205020404" pitchFamily="49" charset="0"/>
              </a:rPr>
              <a:t>append(</a:t>
            </a:r>
            <a:r>
              <a:rPr lang="en-US" altLang="en-US" i="1" u="sng" dirty="0">
                <a:latin typeface="Courier New" panose="02070309020205020404" pitchFamily="49" charset="0"/>
                <a:cs typeface="Courier New" panose="02070309020205020404" pitchFamily="49" charset="0"/>
              </a:rPr>
              <a:t>item</a:t>
            </a:r>
            <a:r>
              <a:rPr lang="en-US" altLang="en-US" u="sng" dirty="0">
                <a:latin typeface="Courier New" panose="02070309020205020404" pitchFamily="49" charset="0"/>
                <a:cs typeface="Courier New" panose="02070309020205020404" pitchFamily="49" charset="0"/>
              </a:rPr>
              <a:t>)</a:t>
            </a:r>
            <a:r>
              <a:rPr lang="en-US" altLang="en-US" dirty="0">
                <a:cs typeface="Courier New" panose="02070309020205020404" pitchFamily="49" charset="0"/>
              </a:rPr>
              <a:t>: used to add items to a list – </a:t>
            </a:r>
            <a:r>
              <a:rPr lang="en-US" altLang="en-US" i="1" dirty="0">
                <a:latin typeface="Courier New" panose="02070309020205020404" pitchFamily="49" charset="0"/>
                <a:cs typeface="Courier New" panose="02070309020205020404" pitchFamily="49" charset="0"/>
              </a:rPr>
              <a:t>item</a:t>
            </a:r>
            <a:r>
              <a:rPr lang="en-US" altLang="en-US" dirty="0">
                <a:cs typeface="Courier New" panose="02070309020205020404" pitchFamily="49" charset="0"/>
              </a:rPr>
              <a:t> is appended to the end of the existing list</a:t>
            </a:r>
            <a:endParaRPr lang="en-US" altLang="en-US" dirty="0">
              <a:latin typeface="Courier New" panose="02070309020205020404" pitchFamily="49" charset="0"/>
              <a:cs typeface="Courier New" panose="02070309020205020404" pitchFamily="49" charset="0"/>
            </a:endParaRPr>
          </a:p>
          <a:p>
            <a:pPr>
              <a:spcAft>
                <a:spcPts val="600"/>
              </a:spcAft>
            </a:pPr>
            <a:r>
              <a:rPr lang="en-US" dirty="0" smtClean="0"/>
              <a:t>extend</a:t>
            </a:r>
            <a:r>
              <a:rPr lang="en-US" dirty="0"/>
              <a:t>() adds </a:t>
            </a:r>
            <a:r>
              <a:rPr lang="en-US" dirty="0">
                <a:solidFill>
                  <a:srgbClr val="00B050"/>
                </a:solidFill>
              </a:rPr>
              <a:t>multiple</a:t>
            </a:r>
            <a:r>
              <a:rPr lang="en-US" dirty="0"/>
              <a:t> items to a list</a:t>
            </a:r>
            <a:r>
              <a:rPr lang="en-US" dirty="0" smtClean="0"/>
              <a:t>.</a:t>
            </a:r>
          </a:p>
          <a:p>
            <a:pPr marL="342900" indent="-342900">
              <a:spcAft>
                <a:spcPts val="600"/>
              </a:spcAft>
              <a:buFont typeface="Arial" panose="020B0604020202020204" pitchFamily="34" charset="0"/>
              <a:buChar char="•"/>
            </a:pPr>
            <a:r>
              <a:rPr lang="en-US" altLang="en-US" u="sng" dirty="0" smtClean="0">
                <a:latin typeface="Courier New" panose="02070309020205020404" pitchFamily="49" charset="0"/>
                <a:cs typeface="Courier New" panose="02070309020205020404" pitchFamily="49" charset="0"/>
              </a:rPr>
              <a:t>extend(</a:t>
            </a:r>
            <a:r>
              <a:rPr lang="en-US" altLang="en-US" i="1" u="sng" dirty="0" smtClean="0">
                <a:latin typeface="Courier New" panose="02070309020205020404" pitchFamily="49" charset="0"/>
                <a:cs typeface="Courier New" panose="02070309020205020404" pitchFamily="49" charset="0"/>
              </a:rPr>
              <a:t>list</a:t>
            </a:r>
            <a:r>
              <a:rPr lang="en-US" altLang="en-US" u="sng" dirty="0" smtClean="0">
                <a:latin typeface="Courier New" panose="02070309020205020404" pitchFamily="49" charset="0"/>
                <a:cs typeface="Courier New" panose="02070309020205020404" pitchFamily="49" charset="0"/>
              </a:rPr>
              <a:t>)</a:t>
            </a:r>
            <a:r>
              <a:rPr lang="en-US" altLang="en-US" dirty="0" smtClean="0">
                <a:cs typeface="Courier New" panose="02070309020205020404" pitchFamily="49" charset="0"/>
              </a:rPr>
              <a:t>: </a:t>
            </a:r>
            <a:r>
              <a:rPr lang="en-US" altLang="en-US" dirty="0">
                <a:cs typeface="Courier New" panose="02070309020205020404" pitchFamily="49" charset="0"/>
              </a:rPr>
              <a:t>used to add </a:t>
            </a:r>
            <a:r>
              <a:rPr lang="en-US" altLang="en-US" dirty="0" smtClean="0">
                <a:cs typeface="Courier New" panose="02070309020205020404" pitchFamily="49" charset="0"/>
              </a:rPr>
              <a:t>another list </a:t>
            </a:r>
            <a:r>
              <a:rPr lang="en-US" altLang="en-US" dirty="0">
                <a:cs typeface="Courier New" panose="02070309020205020404" pitchFamily="49" charset="0"/>
              </a:rPr>
              <a:t>to a list – </a:t>
            </a:r>
            <a:r>
              <a:rPr lang="en-US" altLang="en-US" i="1" dirty="0" smtClean="0">
                <a:latin typeface="Courier New" panose="02070309020205020404" pitchFamily="49" charset="0"/>
                <a:cs typeface="Courier New" panose="02070309020205020404" pitchFamily="49" charset="0"/>
              </a:rPr>
              <a:t>list</a:t>
            </a:r>
            <a:r>
              <a:rPr lang="en-US" altLang="en-US" dirty="0" smtClean="0">
                <a:cs typeface="Courier New" panose="02070309020205020404" pitchFamily="49" charset="0"/>
              </a:rPr>
              <a:t> </a:t>
            </a:r>
            <a:r>
              <a:rPr lang="en-US" altLang="en-US" dirty="0">
                <a:cs typeface="Courier New" panose="02070309020205020404" pitchFamily="49" charset="0"/>
              </a:rPr>
              <a:t>is appended to the end of the existing </a:t>
            </a:r>
            <a:r>
              <a:rPr lang="en-US" altLang="en-US" dirty="0" smtClean="0">
                <a:cs typeface="Courier New" panose="02070309020205020404" pitchFamily="49" charset="0"/>
              </a:rPr>
              <a:t>list</a:t>
            </a:r>
          </a:p>
          <a:p>
            <a:pPr marL="342900" indent="-342900">
              <a:spcAft>
                <a:spcPts val="600"/>
              </a:spcAft>
              <a:buFont typeface="Arial" panose="020B0604020202020204" pitchFamily="34" charset="0"/>
              <a:buChar char="•"/>
            </a:pPr>
            <a:endParaRPr lang="en-US" altLang="en-US" dirty="0">
              <a:latin typeface="Courier New" panose="02070309020205020404" pitchFamily="49" charset="0"/>
              <a:cs typeface="Courier New" panose="02070309020205020404" pitchFamily="49" charset="0"/>
            </a:endParaRPr>
          </a:p>
          <a:p>
            <a:pPr>
              <a:spcAft>
                <a:spcPts val="600"/>
              </a:spcAft>
            </a:pPr>
            <a:endParaRPr lang="en-US" dirty="0"/>
          </a:p>
        </p:txBody>
      </p:sp>
      <p:sp>
        <p:nvSpPr>
          <p:cNvPr id="6" name="Slide Number Placeholder 5">
            <a:extLst>
              <a:ext uri="{FF2B5EF4-FFF2-40B4-BE49-F238E27FC236}">
                <a16:creationId xmlns:a16="http://schemas.microsoft.com/office/drawing/2014/main" id="{B045A024-03A9-A64F-8630-9FCDEBF47DF4}"/>
              </a:ext>
            </a:extLst>
          </p:cNvPr>
          <p:cNvSpPr>
            <a:spLocks noGrp="1"/>
          </p:cNvSpPr>
          <p:nvPr>
            <p:ph type="sldNum" sz="quarter" idx="12"/>
          </p:nvPr>
        </p:nvSpPr>
        <p:spPr/>
        <p:txBody>
          <a:bodyPr/>
          <a:lstStyle/>
          <a:p>
            <a:fld id="{B6F15528-21DE-4FAA-801E-634DDDAF4B2B}" type="slidenum">
              <a:rPr lang="en-US" smtClean="0"/>
              <a:pPr/>
              <a:t>23</a:t>
            </a:fld>
            <a:endParaRPr lang="en-US" dirty="0"/>
          </a:p>
        </p:txBody>
      </p:sp>
      <p:pic>
        <p:nvPicPr>
          <p:cNvPr id="10" name="Picture 9">
            <a:extLst>
              <a:ext uri="{FF2B5EF4-FFF2-40B4-BE49-F238E27FC236}">
                <a16:creationId xmlns:a16="http://schemas.microsoft.com/office/drawing/2014/main" id="{E5586F21-8939-F94A-B7D9-FE17ED7FA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4181" y="1578328"/>
            <a:ext cx="4600275" cy="2003072"/>
          </a:xfrm>
          <a:prstGeom prst="rect">
            <a:avLst/>
          </a:prstGeom>
        </p:spPr>
      </p:pic>
      <p:pic>
        <p:nvPicPr>
          <p:cNvPr id="12" name="Picture 11">
            <a:extLst>
              <a:ext uri="{FF2B5EF4-FFF2-40B4-BE49-F238E27FC236}">
                <a16:creationId xmlns:a16="http://schemas.microsoft.com/office/drawing/2014/main" id="{EEB1EE4B-784F-AF45-9307-F03F30EFE9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4180" y="4023961"/>
            <a:ext cx="4600275" cy="1124832"/>
          </a:xfrm>
          <a:prstGeom prst="rect">
            <a:avLst/>
          </a:prstGeom>
        </p:spPr>
      </p:pic>
      <p:sp>
        <p:nvSpPr>
          <p:cNvPr id="4" name="Date Placeholder 3">
            <a:extLst>
              <a:ext uri="{FF2B5EF4-FFF2-40B4-BE49-F238E27FC236}">
                <a16:creationId xmlns:a16="http://schemas.microsoft.com/office/drawing/2014/main" id="{02A5DBD9-F838-5D44-857D-306E03DDCB02}"/>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E1D49136-8BCA-7343-BC70-BD9436F113E5}"/>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32074042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C497-CBAD-B64D-A6CD-912BD158EE33}"/>
              </a:ext>
            </a:extLst>
          </p:cNvPr>
          <p:cNvSpPr>
            <a:spLocks noGrp="1"/>
          </p:cNvSpPr>
          <p:nvPr>
            <p:ph type="title"/>
          </p:nvPr>
        </p:nvSpPr>
        <p:spPr/>
        <p:txBody>
          <a:bodyPr/>
          <a:lstStyle/>
          <a:p>
            <a:r>
              <a:rPr lang="en-US" dirty="0"/>
              <a:t>Lists: concatenation and repetition</a:t>
            </a:r>
          </a:p>
        </p:txBody>
      </p:sp>
      <p:sp>
        <p:nvSpPr>
          <p:cNvPr id="3" name="Content Placeholder 2">
            <a:extLst>
              <a:ext uri="{FF2B5EF4-FFF2-40B4-BE49-F238E27FC236}">
                <a16:creationId xmlns:a16="http://schemas.microsoft.com/office/drawing/2014/main" id="{0C0F33B1-63FB-BA4B-AE3E-8C099653892C}"/>
              </a:ext>
            </a:extLst>
          </p:cNvPr>
          <p:cNvSpPr>
            <a:spLocks noGrp="1"/>
          </p:cNvSpPr>
          <p:nvPr>
            <p:ph idx="1"/>
          </p:nvPr>
        </p:nvSpPr>
        <p:spPr/>
        <p:txBody>
          <a:bodyPr/>
          <a:lstStyle/>
          <a:p>
            <a:r>
              <a:rPr lang="en-US" dirty="0"/>
              <a:t>The </a:t>
            </a:r>
            <a:r>
              <a:rPr lang="en-US" dirty="0">
                <a:solidFill>
                  <a:srgbClr val="00B050"/>
                </a:solidFill>
              </a:rPr>
              <a:t>+</a:t>
            </a:r>
            <a:r>
              <a:rPr lang="en-US" dirty="0"/>
              <a:t> operator </a:t>
            </a:r>
            <a:r>
              <a:rPr lang="en-US" dirty="0" smtClean="0"/>
              <a:t>concatenates </a:t>
            </a:r>
            <a:r>
              <a:rPr lang="en-US" dirty="0"/>
              <a:t>two lists. </a:t>
            </a:r>
          </a:p>
          <a:p>
            <a:r>
              <a:rPr lang="en-US" dirty="0"/>
              <a:t>The </a:t>
            </a:r>
            <a:r>
              <a:rPr lang="en-US" dirty="0">
                <a:solidFill>
                  <a:srgbClr val="00B050"/>
                </a:solidFill>
              </a:rPr>
              <a:t>*</a:t>
            </a:r>
            <a:r>
              <a:rPr lang="en-US" dirty="0"/>
              <a:t> operator repeats a list n times.</a:t>
            </a:r>
          </a:p>
        </p:txBody>
      </p:sp>
      <p:sp>
        <p:nvSpPr>
          <p:cNvPr id="6" name="Slide Number Placeholder 5">
            <a:extLst>
              <a:ext uri="{FF2B5EF4-FFF2-40B4-BE49-F238E27FC236}">
                <a16:creationId xmlns:a16="http://schemas.microsoft.com/office/drawing/2014/main" id="{B045A024-03A9-A64F-8630-9FCDEBF47DF4}"/>
              </a:ext>
            </a:extLst>
          </p:cNvPr>
          <p:cNvSpPr>
            <a:spLocks noGrp="1"/>
          </p:cNvSpPr>
          <p:nvPr>
            <p:ph type="sldNum" sz="quarter" idx="12"/>
          </p:nvPr>
        </p:nvSpPr>
        <p:spPr/>
        <p:txBody>
          <a:bodyPr/>
          <a:lstStyle/>
          <a:p>
            <a:fld id="{B6F15528-21DE-4FAA-801E-634DDDAF4B2B}" type="slidenum">
              <a:rPr lang="en-US" smtClean="0"/>
              <a:pPr/>
              <a:t>24</a:t>
            </a:fld>
            <a:endParaRPr lang="en-US" dirty="0"/>
          </a:p>
        </p:txBody>
      </p:sp>
      <p:pic>
        <p:nvPicPr>
          <p:cNvPr id="10" name="Picture 9">
            <a:extLst>
              <a:ext uri="{FF2B5EF4-FFF2-40B4-BE49-F238E27FC236}">
                <a16:creationId xmlns:a16="http://schemas.microsoft.com/office/drawing/2014/main" id="{E5586F21-8939-F94A-B7D9-FE17ED7FA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1" y="2785730"/>
            <a:ext cx="2881147" cy="1896140"/>
          </a:xfrm>
          <a:prstGeom prst="rect">
            <a:avLst/>
          </a:prstGeom>
        </p:spPr>
      </p:pic>
      <p:pic>
        <p:nvPicPr>
          <p:cNvPr id="12" name="Picture 11">
            <a:extLst>
              <a:ext uri="{FF2B5EF4-FFF2-40B4-BE49-F238E27FC236}">
                <a16:creationId xmlns:a16="http://schemas.microsoft.com/office/drawing/2014/main" id="{EEB1EE4B-784F-AF45-9307-F03F30EFE9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2000" y="4951046"/>
            <a:ext cx="4051300" cy="973870"/>
          </a:xfrm>
          <a:prstGeom prst="rect">
            <a:avLst/>
          </a:prstGeom>
        </p:spPr>
      </p:pic>
      <p:sp>
        <p:nvSpPr>
          <p:cNvPr id="4" name="Date Placeholder 3">
            <a:extLst>
              <a:ext uri="{FF2B5EF4-FFF2-40B4-BE49-F238E27FC236}">
                <a16:creationId xmlns:a16="http://schemas.microsoft.com/office/drawing/2014/main" id="{BF9CCC91-6D06-B942-8B14-B2E30F3C7F8D}"/>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33509023-F104-894D-8778-6318629383D6}"/>
              </a:ext>
            </a:extLst>
          </p:cNvPr>
          <p:cNvSpPr>
            <a:spLocks noGrp="1"/>
          </p:cNvSpPr>
          <p:nvPr>
            <p:ph type="ftr" sz="quarter" idx="11"/>
          </p:nvPr>
        </p:nvSpPr>
        <p:spPr/>
        <p:txBody>
          <a:bodyPr/>
          <a:lstStyle/>
          <a:p>
            <a:r>
              <a:rPr lang="en-US"/>
              <a:t>CSCE 110: Programming I</a:t>
            </a:r>
            <a:endParaRPr lang="en-US" dirty="0"/>
          </a:p>
        </p:txBody>
      </p:sp>
      <p:sp>
        <p:nvSpPr>
          <p:cNvPr id="7" name="TextBox 6"/>
          <p:cNvSpPr txBox="1"/>
          <p:nvPr/>
        </p:nvSpPr>
        <p:spPr>
          <a:xfrm>
            <a:off x="7162800" y="2286000"/>
            <a:ext cx="4267200" cy="2862322"/>
          </a:xfrm>
          <a:prstGeom prst="rect">
            <a:avLst/>
          </a:prstGeom>
          <a:noFill/>
          <a:ln w="19050">
            <a:solidFill>
              <a:schemeClr val="tx2">
                <a:lumMod val="60000"/>
                <a:lumOff val="40000"/>
              </a:schemeClr>
            </a:solidFill>
          </a:ln>
        </p:spPr>
        <p:txBody>
          <a:bodyPr wrap="square" rtlCol="0">
            <a:spAutoFit/>
          </a:bodyPr>
          <a:lstStyle/>
          <a:p>
            <a:r>
              <a:rPr lang="en-US" dirty="0" smtClean="0"/>
              <a:t>So, what’s the difference between</a:t>
            </a:r>
            <a:br>
              <a:rPr lang="en-US" dirty="0" smtClean="0"/>
            </a:br>
            <a:r>
              <a:rPr lang="en-US" dirty="0" smtClean="0">
                <a:latin typeface="Consolas" panose="020B0609020204030204" pitchFamily="49" charset="0"/>
              </a:rPr>
              <a:t>prime = prime + [7, 11]  </a:t>
            </a:r>
            <a:r>
              <a:rPr lang="en-US" dirty="0" smtClean="0"/>
              <a:t>and</a:t>
            </a:r>
          </a:p>
          <a:p>
            <a:r>
              <a:rPr lang="en-US" dirty="0" err="1" smtClean="0">
                <a:latin typeface="Consolas" panose="020B0609020204030204" pitchFamily="49" charset="0"/>
              </a:rPr>
              <a:t>prime.extend</a:t>
            </a:r>
            <a:r>
              <a:rPr lang="en-US" dirty="0" smtClean="0">
                <a:latin typeface="Consolas" panose="020B0609020204030204" pitchFamily="49" charset="0"/>
              </a:rPr>
              <a:t>([7, 11]) </a:t>
            </a:r>
            <a:r>
              <a:rPr lang="en-US" dirty="0" smtClean="0"/>
              <a:t>?</a:t>
            </a:r>
            <a:br>
              <a:rPr lang="en-US" dirty="0" smtClean="0"/>
            </a:br>
            <a:r>
              <a:rPr lang="en-US" dirty="0" smtClean="0"/>
              <a:t/>
            </a:r>
            <a:br>
              <a:rPr lang="en-US" dirty="0" smtClean="0"/>
            </a:br>
            <a:r>
              <a:rPr lang="en-US" dirty="0" smtClean="0"/>
              <a:t>In the first you are creating a new list with the + operator, and then making prime point to that new list.  In the second, you are simply tacking on the elements to the existing list.  (usually)</a:t>
            </a:r>
            <a:br>
              <a:rPr lang="en-US" dirty="0" smtClean="0"/>
            </a:br>
            <a:endParaRPr lang="en-US" dirty="0"/>
          </a:p>
        </p:txBody>
      </p:sp>
    </p:spTree>
    <p:extLst>
      <p:ext uri="{BB962C8B-B14F-4D97-AF65-F5344CB8AC3E}">
        <p14:creationId xmlns:p14="http://schemas.microsoft.com/office/powerpoint/2010/main" val="222696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dirty="0"/>
          </a:p>
        </p:txBody>
      </p:sp>
      <p:sp>
        <p:nvSpPr>
          <p:cNvPr id="2" name="Date Placeholder 1"/>
          <p:cNvSpPr>
            <a:spLocks noGrp="1"/>
          </p:cNvSpPr>
          <p:nvPr>
            <p:ph type="dt" sz="half" idx="10"/>
          </p:nvPr>
        </p:nvSpPr>
        <p:spPr/>
        <p:txBody>
          <a:bodyPr/>
          <a:lstStyle/>
          <a:p>
            <a:r>
              <a:rPr lang="en-US" dirty="0" smtClean="0"/>
              <a:t>McGuire</a:t>
            </a:r>
            <a:endParaRPr lang="en-US" dirty="0"/>
          </a:p>
        </p:txBody>
      </p:sp>
      <p:sp>
        <p:nvSpPr>
          <p:cNvPr id="3" name="Footer Placeholder 2"/>
          <p:cNvSpPr>
            <a:spLocks noGrp="1"/>
          </p:cNvSpPr>
          <p:nvPr>
            <p:ph type="ftr" sz="quarter" idx="11"/>
          </p:nvPr>
        </p:nvSpPr>
        <p:spPr/>
        <p:txBody>
          <a:bodyPr/>
          <a:lstStyle/>
          <a:p>
            <a:r>
              <a:rPr lang="en-US" smtClean="0"/>
              <a:t>CSCE 110: Programming I</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dirty="0"/>
          </a:p>
        </p:txBody>
      </p:sp>
      <p:pic>
        <p:nvPicPr>
          <p:cNvPr id="6"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6934200" y="274638"/>
            <a:ext cx="4384675" cy="505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extBox 7"/>
          <p:cNvSpPr txBox="1"/>
          <p:nvPr/>
        </p:nvSpPr>
        <p:spPr>
          <a:xfrm>
            <a:off x="611038" y="5147396"/>
            <a:ext cx="8458200" cy="1200329"/>
          </a:xfrm>
          <a:prstGeom prst="rect">
            <a:avLst/>
          </a:prstGeom>
          <a:noFill/>
        </p:spPr>
        <p:txBody>
          <a:bodyPr wrap="square" rtlCol="0">
            <a:spAutoFit/>
          </a:bodyPr>
          <a:lstStyle/>
          <a:p>
            <a:r>
              <a:rPr lang="en-US" sz="2400" dirty="0">
                <a:solidFill>
                  <a:srgbClr val="0070C0"/>
                </a:solidFill>
              </a:rPr>
              <a:t>He's got '</a:t>
            </a:r>
            <a:r>
              <a:rPr lang="en-US" sz="2400" dirty="0" err="1">
                <a:solidFill>
                  <a:srgbClr val="0070C0"/>
                </a:solidFill>
              </a:rPr>
              <a:t>em</a:t>
            </a:r>
            <a:r>
              <a:rPr lang="en-US" sz="2400" dirty="0">
                <a:solidFill>
                  <a:srgbClr val="0070C0"/>
                </a:solidFill>
              </a:rPr>
              <a:t> on the list — he's got '</a:t>
            </a:r>
            <a:r>
              <a:rPr lang="en-US" sz="2400" dirty="0" err="1">
                <a:solidFill>
                  <a:srgbClr val="0070C0"/>
                </a:solidFill>
              </a:rPr>
              <a:t>em</a:t>
            </a:r>
            <a:r>
              <a:rPr lang="en-US" sz="2400" dirty="0">
                <a:solidFill>
                  <a:srgbClr val="0070C0"/>
                </a:solidFill>
              </a:rPr>
              <a:t> on the list;</a:t>
            </a:r>
            <a:r>
              <a:rPr lang="en-US" sz="2400" dirty="0">
                <a:solidFill>
                  <a:srgbClr val="0070C0"/>
                </a:solidFill>
              </a:rPr>
              <a:t/>
            </a:r>
            <a:br>
              <a:rPr lang="en-US" sz="2400" dirty="0">
                <a:solidFill>
                  <a:srgbClr val="0070C0"/>
                </a:solidFill>
              </a:rPr>
            </a:br>
            <a:r>
              <a:rPr lang="en-US" sz="2400" dirty="0">
                <a:solidFill>
                  <a:srgbClr val="0070C0"/>
                </a:solidFill>
              </a:rPr>
              <a:t>And they'll none of '</a:t>
            </a:r>
            <a:r>
              <a:rPr lang="en-US" sz="2400" dirty="0" err="1">
                <a:solidFill>
                  <a:srgbClr val="0070C0"/>
                </a:solidFill>
              </a:rPr>
              <a:t>em</a:t>
            </a:r>
            <a:r>
              <a:rPr lang="en-US" sz="2400" dirty="0">
                <a:solidFill>
                  <a:srgbClr val="0070C0"/>
                </a:solidFill>
              </a:rPr>
              <a:t> be missed — they'll none of '</a:t>
            </a:r>
            <a:r>
              <a:rPr lang="en-US" sz="2400" dirty="0" err="1">
                <a:solidFill>
                  <a:srgbClr val="0070C0"/>
                </a:solidFill>
              </a:rPr>
              <a:t>em</a:t>
            </a:r>
            <a:r>
              <a:rPr lang="en-US" sz="2400" dirty="0">
                <a:solidFill>
                  <a:srgbClr val="0070C0"/>
                </a:solidFill>
              </a:rPr>
              <a:t> be </a:t>
            </a:r>
            <a:r>
              <a:rPr lang="en-US" sz="2400" dirty="0" smtClean="0">
                <a:solidFill>
                  <a:srgbClr val="0070C0"/>
                </a:solidFill>
              </a:rPr>
              <a:t>missed</a:t>
            </a:r>
            <a:r>
              <a:rPr lang="en-US" sz="2400" dirty="0" smtClean="0"/>
              <a:t/>
            </a:r>
            <a:br>
              <a:rPr lang="en-US" sz="2400" dirty="0" smtClean="0"/>
            </a:br>
            <a:r>
              <a:rPr lang="en-US" sz="2400" dirty="0" smtClean="0">
                <a:solidFill>
                  <a:srgbClr val="C00000"/>
                </a:solidFill>
              </a:rPr>
              <a:t>Gilbert and Sullivan, </a:t>
            </a:r>
            <a:r>
              <a:rPr lang="en-US" sz="2400" i="1" dirty="0" smtClean="0">
                <a:solidFill>
                  <a:srgbClr val="C00000"/>
                </a:solidFill>
              </a:rPr>
              <a:t>The Mikado</a:t>
            </a:r>
            <a:endParaRPr lang="en-US" sz="2400" i="1" dirty="0">
              <a:solidFill>
                <a:srgbClr val="C00000"/>
              </a:solidFill>
            </a:endParaRPr>
          </a:p>
        </p:txBody>
      </p:sp>
    </p:spTree>
    <p:extLst>
      <p:ext uri="{BB962C8B-B14F-4D97-AF65-F5344CB8AC3E}">
        <p14:creationId xmlns:p14="http://schemas.microsoft.com/office/powerpoint/2010/main" val="846489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DE604-B8F6-D742-AA25-D388F09452F9}"/>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CB88D53B-FC7C-1B49-90A3-922E148EA136}"/>
              </a:ext>
            </a:extLst>
          </p:cNvPr>
          <p:cNvSpPr>
            <a:spLocks noGrp="1"/>
          </p:cNvSpPr>
          <p:nvPr>
            <p:ph idx="1"/>
          </p:nvPr>
        </p:nvSpPr>
        <p:spPr/>
        <p:txBody>
          <a:bodyPr>
            <a:normAutofit/>
          </a:bodyPr>
          <a:lstStyle/>
          <a:p>
            <a:r>
              <a:rPr lang="en-US" sz="2800" dirty="0"/>
              <a:t>Write a program to generate a </a:t>
            </a:r>
            <a:r>
              <a:rPr lang="en-US" sz="2800" dirty="0" smtClean="0"/>
              <a:t>list of random numbers </a:t>
            </a:r>
            <a:r>
              <a:rPr lang="en-US" sz="2800" dirty="0"/>
              <a:t>between 0 and 1000.</a:t>
            </a:r>
          </a:p>
          <a:p>
            <a:r>
              <a:rPr lang="en-US" sz="2800" dirty="0"/>
              <a:t>Count the </a:t>
            </a:r>
            <a:r>
              <a:rPr lang="en-US" sz="2800" dirty="0">
                <a:solidFill>
                  <a:srgbClr val="00B050"/>
                </a:solidFill>
              </a:rPr>
              <a:t>even</a:t>
            </a:r>
            <a:r>
              <a:rPr lang="en-US" sz="2800" dirty="0"/>
              <a:t> and the </a:t>
            </a:r>
            <a:r>
              <a:rPr lang="en-US" sz="2800" dirty="0">
                <a:solidFill>
                  <a:srgbClr val="00B050"/>
                </a:solidFill>
              </a:rPr>
              <a:t>odd</a:t>
            </a:r>
            <a:r>
              <a:rPr lang="en-US" sz="2800" dirty="0"/>
              <a:t> numbers in the list. </a:t>
            </a:r>
          </a:p>
          <a:p>
            <a:r>
              <a:rPr lang="en-US" sz="2800" dirty="0"/>
              <a:t>Print the result.</a:t>
            </a:r>
          </a:p>
        </p:txBody>
      </p:sp>
      <p:sp>
        <p:nvSpPr>
          <p:cNvPr id="6" name="Slide Number Placeholder 5">
            <a:extLst>
              <a:ext uri="{FF2B5EF4-FFF2-40B4-BE49-F238E27FC236}">
                <a16:creationId xmlns:a16="http://schemas.microsoft.com/office/drawing/2014/main" id="{55906F28-CA41-6043-9B62-333BC7D73EE4}"/>
              </a:ext>
            </a:extLst>
          </p:cNvPr>
          <p:cNvSpPr>
            <a:spLocks noGrp="1"/>
          </p:cNvSpPr>
          <p:nvPr>
            <p:ph type="sldNum" sz="quarter" idx="12"/>
          </p:nvPr>
        </p:nvSpPr>
        <p:spPr/>
        <p:txBody>
          <a:bodyPr/>
          <a:lstStyle/>
          <a:p>
            <a:fld id="{B6F15528-21DE-4FAA-801E-634DDDAF4B2B}" type="slidenum">
              <a:rPr lang="en-US" smtClean="0"/>
              <a:pPr/>
              <a:t>26</a:t>
            </a:fld>
            <a:endParaRPr lang="en-US" dirty="0"/>
          </a:p>
        </p:txBody>
      </p:sp>
      <p:sp>
        <p:nvSpPr>
          <p:cNvPr id="4" name="Date Placeholder 3">
            <a:extLst>
              <a:ext uri="{FF2B5EF4-FFF2-40B4-BE49-F238E27FC236}">
                <a16:creationId xmlns:a16="http://schemas.microsoft.com/office/drawing/2014/main" id="{256079F2-5B37-0143-B19A-786F71499EF8}"/>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39763113-9D3B-DB48-9D2F-239B199E2300}"/>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10616540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A594E-6187-B94E-A128-621AE0F6FDA8}"/>
              </a:ext>
            </a:extLst>
          </p:cNvPr>
          <p:cNvSpPr>
            <a:spLocks noGrp="1"/>
          </p:cNvSpPr>
          <p:nvPr>
            <p:ph type="title"/>
          </p:nvPr>
        </p:nvSpPr>
        <p:spPr/>
        <p:txBody>
          <a:bodyPr/>
          <a:lstStyle/>
          <a:p>
            <a:r>
              <a:rPr lang="en-US" dirty="0"/>
              <a:t>Lists: insert()</a:t>
            </a:r>
          </a:p>
        </p:txBody>
      </p:sp>
      <p:pic>
        <p:nvPicPr>
          <p:cNvPr id="7" name="Content Placeholder 6">
            <a:extLst>
              <a:ext uri="{FF2B5EF4-FFF2-40B4-BE49-F238E27FC236}">
                <a16:creationId xmlns:a16="http://schemas.microsoft.com/office/drawing/2014/main" id="{E8FA8AA0-71DB-4449-8AE1-9FFF22ED96A7}"/>
              </a:ext>
            </a:extLst>
          </p:cNvPr>
          <p:cNvPicPr>
            <a:picLocks noGrp="1" noChangeAspect="1"/>
          </p:cNvPicPr>
          <p:nvPr>
            <p:ph idx="1"/>
          </p:nvPr>
        </p:nvPicPr>
        <p:blipFill>
          <a:blip r:embed="rId3"/>
          <a:stretch>
            <a:fillRect/>
          </a:stretch>
        </p:blipFill>
        <p:spPr>
          <a:xfrm>
            <a:off x="1981200" y="2673531"/>
            <a:ext cx="3048000" cy="3117669"/>
          </a:xfrm>
          <a:prstGeom prst="rect">
            <a:avLst/>
          </a:prstGeom>
        </p:spPr>
      </p:pic>
      <p:sp>
        <p:nvSpPr>
          <p:cNvPr id="6" name="Slide Number Placeholder 5">
            <a:extLst>
              <a:ext uri="{FF2B5EF4-FFF2-40B4-BE49-F238E27FC236}">
                <a16:creationId xmlns:a16="http://schemas.microsoft.com/office/drawing/2014/main" id="{82C95872-F2DF-2D44-B923-17ED9BCD82FD}"/>
              </a:ext>
            </a:extLst>
          </p:cNvPr>
          <p:cNvSpPr>
            <a:spLocks noGrp="1"/>
          </p:cNvSpPr>
          <p:nvPr>
            <p:ph type="sldNum" sz="quarter" idx="12"/>
          </p:nvPr>
        </p:nvSpPr>
        <p:spPr/>
        <p:txBody>
          <a:bodyPr/>
          <a:lstStyle/>
          <a:p>
            <a:fld id="{B6F15528-21DE-4FAA-801E-634DDDAF4B2B}" type="slidenum">
              <a:rPr lang="en-US" smtClean="0"/>
              <a:pPr/>
              <a:t>27</a:t>
            </a:fld>
            <a:endParaRPr lang="en-US" dirty="0"/>
          </a:p>
        </p:txBody>
      </p:sp>
      <p:sp>
        <p:nvSpPr>
          <p:cNvPr id="3" name="Date Placeholder 2">
            <a:extLst>
              <a:ext uri="{FF2B5EF4-FFF2-40B4-BE49-F238E27FC236}">
                <a16:creationId xmlns:a16="http://schemas.microsoft.com/office/drawing/2014/main" id="{194AF9F1-2148-0241-BC3A-F4E352B51D14}"/>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25A2B7D8-84EE-594C-B674-FC7F432E7A5E}"/>
              </a:ext>
            </a:extLst>
          </p:cNvPr>
          <p:cNvSpPr>
            <a:spLocks noGrp="1"/>
          </p:cNvSpPr>
          <p:nvPr>
            <p:ph type="ftr" sz="quarter" idx="11"/>
          </p:nvPr>
        </p:nvSpPr>
        <p:spPr/>
        <p:txBody>
          <a:bodyPr/>
          <a:lstStyle/>
          <a:p>
            <a:r>
              <a:rPr lang="en-US"/>
              <a:t>CSCE 110: Programming I</a:t>
            </a:r>
            <a:endParaRPr lang="en-US" dirty="0"/>
          </a:p>
        </p:txBody>
      </p:sp>
      <p:sp>
        <p:nvSpPr>
          <p:cNvPr id="8" name="TextBox 7">
            <a:extLst>
              <a:ext uri="{FF2B5EF4-FFF2-40B4-BE49-F238E27FC236}">
                <a16:creationId xmlns:a16="http://schemas.microsoft.com/office/drawing/2014/main" id="{5AAB9E48-A468-0A4D-A74E-82F5AABDB9AC}"/>
              </a:ext>
            </a:extLst>
          </p:cNvPr>
          <p:cNvSpPr txBox="1"/>
          <p:nvPr/>
        </p:nvSpPr>
        <p:spPr>
          <a:xfrm>
            <a:off x="1219200" y="1371600"/>
            <a:ext cx="9601200" cy="897682"/>
          </a:xfrm>
          <a:prstGeom prst="rect">
            <a:avLst/>
          </a:prstGeom>
          <a:noFill/>
        </p:spPr>
        <p:txBody>
          <a:bodyPr wrap="square" rtlCol="0">
            <a:spAutoFit/>
          </a:bodyPr>
          <a:lstStyle/>
          <a:p>
            <a:pPr>
              <a:spcAft>
                <a:spcPts val="1000"/>
              </a:spcAft>
            </a:pPr>
            <a:r>
              <a:rPr lang="en-US" sz="2200" dirty="0" err="1" smtClean="0">
                <a:solidFill>
                  <a:srgbClr val="00B050"/>
                </a:solidFill>
                <a:latin typeface="Consolas" panose="020B0609020204030204" pitchFamily="49" charset="0"/>
                <a:cs typeface="Consolas" panose="020B0609020204030204" pitchFamily="49" charset="0"/>
              </a:rPr>
              <a:t>list.insert</a:t>
            </a:r>
            <a:r>
              <a:rPr lang="en-US" sz="2200" i="1" dirty="0" smtClean="0">
                <a:solidFill>
                  <a:srgbClr val="00B050"/>
                </a:solidFill>
                <a:latin typeface="Consolas" panose="020B0609020204030204" pitchFamily="49" charset="0"/>
                <a:cs typeface="Consolas" panose="020B0609020204030204" pitchFamily="49" charset="0"/>
              </a:rPr>
              <a:t>(index</a:t>
            </a:r>
            <a:r>
              <a:rPr lang="en-US" sz="2200" dirty="0" smtClean="0">
                <a:solidFill>
                  <a:srgbClr val="00B050"/>
                </a:solidFill>
                <a:latin typeface="Consolas" panose="020B0609020204030204" pitchFamily="49" charset="0"/>
                <a:cs typeface="Consolas" panose="020B0609020204030204" pitchFamily="49" charset="0"/>
              </a:rPr>
              <a:t>, </a:t>
            </a:r>
            <a:r>
              <a:rPr lang="en-US" sz="2200" i="1" dirty="0">
                <a:solidFill>
                  <a:srgbClr val="00B050"/>
                </a:solidFill>
                <a:latin typeface="Consolas" panose="020B0609020204030204" pitchFamily="49" charset="0"/>
                <a:cs typeface="Consolas" panose="020B0609020204030204" pitchFamily="49" charset="0"/>
              </a:rPr>
              <a:t>x</a:t>
            </a:r>
            <a:r>
              <a:rPr lang="en-US" sz="2200" dirty="0">
                <a:solidFill>
                  <a:srgbClr val="00B050"/>
                </a:solidFill>
                <a:latin typeface="Consolas" panose="020B0609020204030204" pitchFamily="49" charset="0"/>
                <a:cs typeface="Consolas" panose="020B0609020204030204" pitchFamily="49" charset="0"/>
              </a:rPr>
              <a:t>) </a:t>
            </a:r>
            <a:r>
              <a:rPr lang="en-US" sz="2200" dirty="0">
                <a:latin typeface="Helvetica" pitchFamily="2" charset="0"/>
              </a:rPr>
              <a:t>inserts the element </a:t>
            </a:r>
            <a:r>
              <a:rPr lang="en-US" sz="2200" i="1" dirty="0">
                <a:latin typeface="Helvetica" pitchFamily="2" charset="0"/>
              </a:rPr>
              <a:t>x</a:t>
            </a:r>
            <a:r>
              <a:rPr lang="en-US" sz="2200" dirty="0">
                <a:latin typeface="Helvetica" pitchFamily="2" charset="0"/>
              </a:rPr>
              <a:t> at position </a:t>
            </a:r>
            <a:r>
              <a:rPr lang="en-US" sz="2200" i="1" dirty="0" smtClean="0">
                <a:latin typeface="Consolas" panose="020B0609020204030204" pitchFamily="49" charset="0"/>
              </a:rPr>
              <a:t>index</a:t>
            </a:r>
            <a:r>
              <a:rPr lang="en-US" sz="2200" dirty="0" smtClean="0">
                <a:latin typeface="Helvetica" pitchFamily="2" charset="0"/>
              </a:rPr>
              <a:t>.</a:t>
            </a:r>
            <a:endParaRPr lang="en-US" sz="2200" dirty="0">
              <a:latin typeface="Helvetica" pitchFamily="2" charset="0"/>
            </a:endParaRPr>
          </a:p>
          <a:p>
            <a:pPr>
              <a:spcAft>
                <a:spcPts val="600"/>
              </a:spcAft>
            </a:pPr>
            <a:r>
              <a:rPr lang="en-US" sz="2200" dirty="0">
                <a:latin typeface="Helvetica" pitchFamily="2" charset="0"/>
              </a:rPr>
              <a:t>What are the outputs of the following commands?</a:t>
            </a:r>
          </a:p>
        </p:txBody>
      </p:sp>
    </p:spTree>
    <p:extLst>
      <p:ext uri="{BB962C8B-B14F-4D97-AF65-F5344CB8AC3E}">
        <p14:creationId xmlns:p14="http://schemas.microsoft.com/office/powerpoint/2010/main" val="41524400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A594E-6187-B94E-A128-621AE0F6FDA8}"/>
              </a:ext>
            </a:extLst>
          </p:cNvPr>
          <p:cNvSpPr>
            <a:spLocks noGrp="1"/>
          </p:cNvSpPr>
          <p:nvPr>
            <p:ph type="title"/>
          </p:nvPr>
        </p:nvSpPr>
        <p:spPr/>
        <p:txBody>
          <a:bodyPr/>
          <a:lstStyle/>
          <a:p>
            <a:r>
              <a:rPr lang="en-US" dirty="0"/>
              <a:t>Lists: insert()</a:t>
            </a:r>
          </a:p>
        </p:txBody>
      </p:sp>
      <p:pic>
        <p:nvPicPr>
          <p:cNvPr id="7" name="Content Placeholder 6">
            <a:extLst>
              <a:ext uri="{FF2B5EF4-FFF2-40B4-BE49-F238E27FC236}">
                <a16:creationId xmlns:a16="http://schemas.microsoft.com/office/drawing/2014/main" id="{E8FA8AA0-71DB-4449-8AE1-9FFF22ED96A7}"/>
              </a:ext>
            </a:extLst>
          </p:cNvPr>
          <p:cNvPicPr>
            <a:picLocks noGrp="1" noChangeAspect="1"/>
          </p:cNvPicPr>
          <p:nvPr>
            <p:ph idx="1"/>
          </p:nvPr>
        </p:nvPicPr>
        <p:blipFill>
          <a:blip r:embed="rId3"/>
          <a:stretch>
            <a:fillRect/>
          </a:stretch>
        </p:blipFill>
        <p:spPr>
          <a:xfrm>
            <a:off x="1981200" y="2673531"/>
            <a:ext cx="3048000" cy="3117669"/>
          </a:xfrm>
          <a:prstGeom prst="rect">
            <a:avLst/>
          </a:prstGeom>
        </p:spPr>
      </p:pic>
      <p:sp>
        <p:nvSpPr>
          <p:cNvPr id="6" name="Slide Number Placeholder 5">
            <a:extLst>
              <a:ext uri="{FF2B5EF4-FFF2-40B4-BE49-F238E27FC236}">
                <a16:creationId xmlns:a16="http://schemas.microsoft.com/office/drawing/2014/main" id="{82C95872-F2DF-2D44-B923-17ED9BCD82FD}"/>
              </a:ext>
            </a:extLst>
          </p:cNvPr>
          <p:cNvSpPr>
            <a:spLocks noGrp="1"/>
          </p:cNvSpPr>
          <p:nvPr>
            <p:ph type="sldNum" sz="quarter" idx="12"/>
          </p:nvPr>
        </p:nvSpPr>
        <p:spPr/>
        <p:txBody>
          <a:bodyPr/>
          <a:lstStyle/>
          <a:p>
            <a:fld id="{B6F15528-21DE-4FAA-801E-634DDDAF4B2B}" type="slidenum">
              <a:rPr lang="en-US" smtClean="0"/>
              <a:pPr/>
              <a:t>28</a:t>
            </a:fld>
            <a:endParaRPr lang="en-US" dirty="0"/>
          </a:p>
        </p:txBody>
      </p:sp>
      <p:pic>
        <p:nvPicPr>
          <p:cNvPr id="8" name="Picture 7">
            <a:extLst>
              <a:ext uri="{FF2B5EF4-FFF2-40B4-BE49-F238E27FC236}">
                <a16:creationId xmlns:a16="http://schemas.microsoft.com/office/drawing/2014/main" id="{862F58B0-285B-D842-8B5B-2188C60BFD87}"/>
              </a:ext>
            </a:extLst>
          </p:cNvPr>
          <p:cNvPicPr>
            <a:picLocks noChangeAspect="1"/>
          </p:cNvPicPr>
          <p:nvPr/>
        </p:nvPicPr>
        <p:blipFill>
          <a:blip r:embed="rId4"/>
          <a:stretch>
            <a:fillRect/>
          </a:stretch>
        </p:blipFill>
        <p:spPr>
          <a:xfrm>
            <a:off x="6629400" y="2829791"/>
            <a:ext cx="3048000" cy="2961409"/>
          </a:xfrm>
          <a:prstGeom prst="rect">
            <a:avLst/>
          </a:prstGeom>
        </p:spPr>
      </p:pic>
      <p:sp>
        <p:nvSpPr>
          <p:cNvPr id="9" name="TextBox 8">
            <a:extLst>
              <a:ext uri="{FF2B5EF4-FFF2-40B4-BE49-F238E27FC236}">
                <a16:creationId xmlns:a16="http://schemas.microsoft.com/office/drawing/2014/main" id="{5AAB9E48-A468-0A4D-A74E-82F5AABDB9AC}"/>
              </a:ext>
            </a:extLst>
          </p:cNvPr>
          <p:cNvSpPr txBox="1"/>
          <p:nvPr/>
        </p:nvSpPr>
        <p:spPr>
          <a:xfrm>
            <a:off x="1981200" y="1371600"/>
            <a:ext cx="8839200" cy="897682"/>
          </a:xfrm>
          <a:prstGeom prst="rect">
            <a:avLst/>
          </a:prstGeom>
          <a:noFill/>
        </p:spPr>
        <p:txBody>
          <a:bodyPr wrap="square" rtlCol="0">
            <a:spAutoFit/>
          </a:bodyPr>
          <a:lstStyle/>
          <a:p>
            <a:pPr>
              <a:spcAft>
                <a:spcPts val="1000"/>
              </a:spcAft>
            </a:pPr>
            <a:r>
              <a:rPr lang="en-US" sz="2200" dirty="0" err="1" smtClean="0">
                <a:solidFill>
                  <a:srgbClr val="00B050"/>
                </a:solidFill>
                <a:latin typeface="Consolas" panose="020B0609020204030204" pitchFamily="49" charset="0"/>
                <a:cs typeface="Consolas" panose="020B0609020204030204" pitchFamily="49" charset="0"/>
              </a:rPr>
              <a:t>list.insert</a:t>
            </a:r>
            <a:r>
              <a:rPr lang="en-US" sz="2200" dirty="0" smtClean="0">
                <a:solidFill>
                  <a:srgbClr val="00B050"/>
                </a:solidFill>
                <a:latin typeface="Consolas" panose="020B0609020204030204" pitchFamily="49" charset="0"/>
                <a:cs typeface="Consolas" panose="020B0609020204030204" pitchFamily="49" charset="0"/>
              </a:rPr>
              <a:t>(</a:t>
            </a:r>
            <a:r>
              <a:rPr lang="en-US" sz="2200" i="1" dirty="0" smtClean="0">
                <a:solidFill>
                  <a:srgbClr val="00B050"/>
                </a:solidFill>
                <a:latin typeface="Consolas" panose="020B0609020204030204" pitchFamily="49" charset="0"/>
                <a:cs typeface="Consolas" panose="020B0609020204030204" pitchFamily="49" charset="0"/>
              </a:rPr>
              <a:t>index</a:t>
            </a:r>
            <a:r>
              <a:rPr lang="en-US" sz="2200" dirty="0" smtClean="0">
                <a:solidFill>
                  <a:srgbClr val="00B050"/>
                </a:solidFill>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x) </a:t>
            </a:r>
            <a:r>
              <a:rPr lang="en-US" sz="2200" dirty="0">
                <a:latin typeface="Helvetica" pitchFamily="2" charset="0"/>
              </a:rPr>
              <a:t>inserts the element x at position </a:t>
            </a:r>
            <a:r>
              <a:rPr lang="en-US" sz="2200" i="1" dirty="0" smtClean="0">
                <a:latin typeface="Consolas" panose="020B0609020204030204" pitchFamily="49" charset="0"/>
              </a:rPr>
              <a:t>index</a:t>
            </a:r>
            <a:r>
              <a:rPr lang="en-US" sz="2200" dirty="0" smtClean="0">
                <a:latin typeface="Helvetica" pitchFamily="2" charset="0"/>
              </a:rPr>
              <a:t>.</a:t>
            </a:r>
            <a:endParaRPr lang="en-US" sz="2200" dirty="0">
              <a:latin typeface="Helvetica" pitchFamily="2" charset="0"/>
            </a:endParaRPr>
          </a:p>
          <a:p>
            <a:pPr>
              <a:spcAft>
                <a:spcPts val="600"/>
              </a:spcAft>
            </a:pPr>
            <a:r>
              <a:rPr lang="en-US" sz="2200" dirty="0">
                <a:latin typeface="Helvetica" pitchFamily="2" charset="0"/>
              </a:rPr>
              <a:t>What are the outputs of the following commands?</a:t>
            </a:r>
          </a:p>
        </p:txBody>
      </p:sp>
      <p:sp>
        <p:nvSpPr>
          <p:cNvPr id="3" name="Date Placeholder 2">
            <a:extLst>
              <a:ext uri="{FF2B5EF4-FFF2-40B4-BE49-F238E27FC236}">
                <a16:creationId xmlns:a16="http://schemas.microsoft.com/office/drawing/2014/main" id="{19E6E7FB-4682-2A45-8E81-1A0A83751E38}"/>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8259FE87-18B0-3249-AE35-FBEF8872B256}"/>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1236122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00089-5846-2A41-9384-C1949DD2EAFF}"/>
              </a:ext>
            </a:extLst>
          </p:cNvPr>
          <p:cNvSpPr>
            <a:spLocks noGrp="1"/>
          </p:cNvSpPr>
          <p:nvPr>
            <p:ph type="title"/>
          </p:nvPr>
        </p:nvSpPr>
        <p:spPr/>
        <p:txBody>
          <a:bodyPr/>
          <a:lstStyle/>
          <a:p>
            <a:r>
              <a:rPr lang="en-US" dirty="0"/>
              <a:t>Lists: delete del</a:t>
            </a:r>
          </a:p>
        </p:txBody>
      </p:sp>
      <p:sp>
        <p:nvSpPr>
          <p:cNvPr id="3" name="Content Placeholder 2">
            <a:extLst>
              <a:ext uri="{FF2B5EF4-FFF2-40B4-BE49-F238E27FC236}">
                <a16:creationId xmlns:a16="http://schemas.microsoft.com/office/drawing/2014/main" id="{3132AFAC-4C8D-5349-AB7C-84642FC00656}"/>
              </a:ext>
            </a:extLst>
          </p:cNvPr>
          <p:cNvSpPr>
            <a:spLocks noGrp="1"/>
          </p:cNvSpPr>
          <p:nvPr>
            <p:ph idx="1"/>
          </p:nvPr>
        </p:nvSpPr>
        <p:spPr/>
        <p:txBody>
          <a:bodyPr>
            <a:normAutofit/>
          </a:bodyPr>
          <a:lstStyle/>
          <a:p>
            <a:pPr>
              <a:spcAft>
                <a:spcPts val="600"/>
              </a:spcAft>
            </a:pPr>
            <a:r>
              <a:rPr lang="en-US" dirty="0">
                <a:solidFill>
                  <a:srgbClr val="00B050"/>
                </a:solidFill>
              </a:rPr>
              <a:t>del</a:t>
            </a:r>
            <a:r>
              <a:rPr lang="en-US" dirty="0"/>
              <a:t> deletes one or more elements from a list.</a:t>
            </a:r>
          </a:p>
          <a:p>
            <a:r>
              <a:rPr lang="en-US" dirty="0">
                <a:solidFill>
                  <a:srgbClr val="00B050"/>
                </a:solidFill>
              </a:rPr>
              <a:t>del</a:t>
            </a:r>
            <a:r>
              <a:rPr lang="en-US" dirty="0"/>
              <a:t> can also delete the list.</a:t>
            </a:r>
          </a:p>
          <a:p>
            <a:endParaRPr lang="en-US" sz="2400" dirty="0"/>
          </a:p>
        </p:txBody>
      </p:sp>
      <p:sp>
        <p:nvSpPr>
          <p:cNvPr id="6" name="Slide Number Placeholder 5">
            <a:extLst>
              <a:ext uri="{FF2B5EF4-FFF2-40B4-BE49-F238E27FC236}">
                <a16:creationId xmlns:a16="http://schemas.microsoft.com/office/drawing/2014/main" id="{BC3B7EA4-1E8A-1E44-9AA2-A4C7077303AA}"/>
              </a:ext>
            </a:extLst>
          </p:cNvPr>
          <p:cNvSpPr>
            <a:spLocks noGrp="1"/>
          </p:cNvSpPr>
          <p:nvPr>
            <p:ph type="sldNum" sz="quarter" idx="12"/>
          </p:nvPr>
        </p:nvSpPr>
        <p:spPr/>
        <p:txBody>
          <a:bodyPr/>
          <a:lstStyle/>
          <a:p>
            <a:fld id="{B6F15528-21DE-4FAA-801E-634DDDAF4B2B}" type="slidenum">
              <a:rPr lang="en-US" smtClean="0"/>
              <a:pPr/>
              <a:t>29</a:t>
            </a:fld>
            <a:endParaRPr lang="en-US" dirty="0"/>
          </a:p>
        </p:txBody>
      </p:sp>
      <p:pic>
        <p:nvPicPr>
          <p:cNvPr id="9" name="Picture 8">
            <a:extLst>
              <a:ext uri="{FF2B5EF4-FFF2-40B4-BE49-F238E27FC236}">
                <a16:creationId xmlns:a16="http://schemas.microsoft.com/office/drawing/2014/main" id="{721680CC-1AC6-5C44-ADAF-9D3202CACA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2548123"/>
            <a:ext cx="3790950" cy="2566543"/>
          </a:xfrm>
          <a:prstGeom prst="rect">
            <a:avLst/>
          </a:prstGeom>
        </p:spPr>
      </p:pic>
      <p:pic>
        <p:nvPicPr>
          <p:cNvPr id="11" name="Picture 10">
            <a:extLst>
              <a:ext uri="{FF2B5EF4-FFF2-40B4-BE49-F238E27FC236}">
                <a16:creationId xmlns:a16="http://schemas.microsoft.com/office/drawing/2014/main" id="{C7B2A158-FA2F-B54B-B759-C6B5C449BF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0" y="5232400"/>
            <a:ext cx="3962400" cy="926592"/>
          </a:xfrm>
          <a:prstGeom prst="rect">
            <a:avLst/>
          </a:prstGeom>
        </p:spPr>
      </p:pic>
      <p:sp>
        <p:nvSpPr>
          <p:cNvPr id="4" name="Date Placeholder 3">
            <a:extLst>
              <a:ext uri="{FF2B5EF4-FFF2-40B4-BE49-F238E27FC236}">
                <a16:creationId xmlns:a16="http://schemas.microsoft.com/office/drawing/2014/main" id="{760B4023-759F-2948-B5C3-DE2A086BC382}"/>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83222505-2777-8544-B9C3-6B1AE7EB8B55}"/>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3497161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1E75-2CC8-0E41-B285-6CCA79E6F647}"/>
              </a:ext>
            </a:extLst>
          </p:cNvPr>
          <p:cNvSpPr>
            <a:spLocks noGrp="1"/>
          </p:cNvSpPr>
          <p:nvPr>
            <p:ph type="title"/>
          </p:nvPr>
        </p:nvSpPr>
        <p:spPr/>
        <p:txBody>
          <a:bodyPr/>
          <a:lstStyle/>
          <a:p>
            <a:r>
              <a:rPr lang="en-US" dirty="0"/>
              <a:t>Creating lists</a:t>
            </a:r>
          </a:p>
        </p:txBody>
      </p:sp>
      <p:sp>
        <p:nvSpPr>
          <p:cNvPr id="6" name="Slide Number Placeholder 5">
            <a:extLst>
              <a:ext uri="{FF2B5EF4-FFF2-40B4-BE49-F238E27FC236}">
                <a16:creationId xmlns:a16="http://schemas.microsoft.com/office/drawing/2014/main" id="{1D938369-CD83-8543-994C-FD5A16DCF5F9}"/>
              </a:ext>
            </a:extLst>
          </p:cNvPr>
          <p:cNvSpPr>
            <a:spLocks noGrp="1"/>
          </p:cNvSpPr>
          <p:nvPr>
            <p:ph type="sldNum" sz="quarter" idx="12"/>
          </p:nvPr>
        </p:nvSpPr>
        <p:spPr/>
        <p:txBody>
          <a:bodyPr/>
          <a:lstStyle/>
          <a:p>
            <a:fld id="{B6F15528-21DE-4FAA-801E-634DDDAF4B2B}" type="slidenum">
              <a:rPr lang="en-US" smtClean="0"/>
              <a:pPr/>
              <a:t>3</a:t>
            </a:fld>
            <a:endParaRPr lang="en-US" dirty="0"/>
          </a:p>
        </p:txBody>
      </p:sp>
      <p:sp>
        <p:nvSpPr>
          <p:cNvPr id="8" name="Content Placeholder 7">
            <a:extLst>
              <a:ext uri="{FF2B5EF4-FFF2-40B4-BE49-F238E27FC236}">
                <a16:creationId xmlns:a16="http://schemas.microsoft.com/office/drawing/2014/main" id="{822B6E95-DA19-7546-BD88-E92277AA7233}"/>
              </a:ext>
            </a:extLst>
          </p:cNvPr>
          <p:cNvSpPr>
            <a:spLocks noGrp="1"/>
          </p:cNvSpPr>
          <p:nvPr>
            <p:ph idx="1"/>
          </p:nvPr>
        </p:nvSpPr>
        <p:spPr>
          <a:xfrm>
            <a:off x="1905000" y="1600201"/>
            <a:ext cx="8382000" cy="4525963"/>
          </a:xfrm>
        </p:spPr>
        <p:txBody>
          <a:bodyPr/>
          <a:lstStyle/>
          <a:p>
            <a:r>
              <a:rPr lang="en-US" dirty="0"/>
              <a:t>To create a list, place all the elements inside a square bracket </a:t>
            </a:r>
            <a:r>
              <a:rPr lang="en-US" dirty="0">
                <a:solidFill>
                  <a:srgbClr val="00B050"/>
                </a:solidFill>
              </a:rPr>
              <a:t>[ ]</a:t>
            </a:r>
            <a:r>
              <a:rPr lang="en-US" dirty="0"/>
              <a:t> and separated them by commas.</a:t>
            </a:r>
          </a:p>
          <a:p>
            <a:r>
              <a:rPr lang="en-US" dirty="0"/>
              <a:t>The elements can be </a:t>
            </a:r>
            <a:r>
              <a:rPr lang="en-US" dirty="0">
                <a:solidFill>
                  <a:srgbClr val="00B050"/>
                </a:solidFill>
              </a:rPr>
              <a:t>heterogeneous</a:t>
            </a:r>
            <a:r>
              <a:rPr lang="en-US" dirty="0"/>
              <a:t>: integer, float, string, list etc.</a:t>
            </a:r>
          </a:p>
          <a:p>
            <a:endParaRPr lang="en-US" dirty="0"/>
          </a:p>
        </p:txBody>
      </p:sp>
      <p:pic>
        <p:nvPicPr>
          <p:cNvPr id="11" name="Picture 10">
            <a:extLst>
              <a:ext uri="{FF2B5EF4-FFF2-40B4-BE49-F238E27FC236}">
                <a16:creationId xmlns:a16="http://schemas.microsoft.com/office/drawing/2014/main" id="{BD7DE10A-94FD-E54C-9C3E-91E44F521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1850" y="3213100"/>
            <a:ext cx="5092700" cy="2044700"/>
          </a:xfrm>
          <a:prstGeom prst="rect">
            <a:avLst/>
          </a:prstGeom>
        </p:spPr>
      </p:pic>
      <p:sp>
        <p:nvSpPr>
          <p:cNvPr id="3" name="Date Placeholder 2">
            <a:extLst>
              <a:ext uri="{FF2B5EF4-FFF2-40B4-BE49-F238E27FC236}">
                <a16:creationId xmlns:a16="http://schemas.microsoft.com/office/drawing/2014/main" id="{3CEDA255-BB8A-1E41-A5F6-B5DD145B3128}"/>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B1E85644-2290-8940-84C0-D33E4A24495F}"/>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15955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00089-5846-2A41-9384-C1949DD2EAFF}"/>
              </a:ext>
            </a:extLst>
          </p:cNvPr>
          <p:cNvSpPr>
            <a:spLocks noGrp="1"/>
          </p:cNvSpPr>
          <p:nvPr>
            <p:ph type="title"/>
          </p:nvPr>
        </p:nvSpPr>
        <p:spPr/>
        <p:txBody>
          <a:bodyPr/>
          <a:lstStyle/>
          <a:p>
            <a:r>
              <a:rPr lang="en-US" dirty="0"/>
              <a:t>Lists: remove() and pop()</a:t>
            </a:r>
          </a:p>
        </p:txBody>
      </p:sp>
      <p:sp>
        <p:nvSpPr>
          <p:cNvPr id="3" name="Content Placeholder 2">
            <a:extLst>
              <a:ext uri="{FF2B5EF4-FFF2-40B4-BE49-F238E27FC236}">
                <a16:creationId xmlns:a16="http://schemas.microsoft.com/office/drawing/2014/main" id="{3132AFAC-4C8D-5349-AB7C-84642FC00656}"/>
              </a:ext>
            </a:extLst>
          </p:cNvPr>
          <p:cNvSpPr>
            <a:spLocks noGrp="1"/>
          </p:cNvSpPr>
          <p:nvPr>
            <p:ph idx="1"/>
          </p:nvPr>
        </p:nvSpPr>
        <p:spPr/>
        <p:txBody>
          <a:bodyPr>
            <a:normAutofit/>
          </a:bodyPr>
          <a:lstStyle/>
          <a:p>
            <a:pPr>
              <a:spcAft>
                <a:spcPts val="1000"/>
              </a:spcAft>
            </a:pPr>
            <a:r>
              <a:rPr lang="en-US" sz="2000" dirty="0" err="1">
                <a:solidFill>
                  <a:srgbClr val="00B050"/>
                </a:solidFill>
              </a:rPr>
              <a:t>list.remove</a:t>
            </a:r>
            <a:r>
              <a:rPr lang="en-US" sz="2000" dirty="0">
                <a:solidFill>
                  <a:srgbClr val="00B050"/>
                </a:solidFill>
              </a:rPr>
              <a:t>(x)</a:t>
            </a:r>
            <a:r>
              <a:rPr lang="en-US" sz="2000" dirty="0"/>
              <a:t> removes the </a:t>
            </a:r>
            <a:r>
              <a:rPr lang="en-US" sz="2000" dirty="0">
                <a:solidFill>
                  <a:srgbClr val="00B050"/>
                </a:solidFill>
              </a:rPr>
              <a:t>1</a:t>
            </a:r>
            <a:r>
              <a:rPr lang="en-US" sz="2000" baseline="30000" dirty="0">
                <a:solidFill>
                  <a:srgbClr val="00B050"/>
                </a:solidFill>
              </a:rPr>
              <a:t>st</a:t>
            </a:r>
            <a:r>
              <a:rPr lang="en-US" sz="2000" dirty="0"/>
              <a:t> element from the list whose value is x. </a:t>
            </a:r>
          </a:p>
          <a:p>
            <a:pPr>
              <a:spcAft>
                <a:spcPts val="1000"/>
              </a:spcAft>
            </a:pPr>
            <a:r>
              <a:rPr lang="en-US" sz="2000" dirty="0" err="1">
                <a:solidFill>
                  <a:srgbClr val="00B050"/>
                </a:solidFill>
              </a:rPr>
              <a:t>list.pop</a:t>
            </a:r>
            <a:r>
              <a:rPr lang="en-US" sz="2000" dirty="0">
                <a:solidFill>
                  <a:srgbClr val="00B050"/>
                </a:solidFill>
              </a:rPr>
              <a:t>([</a:t>
            </a:r>
            <a:r>
              <a:rPr lang="en-US" sz="2000" dirty="0" err="1">
                <a:solidFill>
                  <a:srgbClr val="00B050"/>
                </a:solidFill>
              </a:rPr>
              <a:t>i</a:t>
            </a:r>
            <a:r>
              <a:rPr lang="en-US" sz="2000" dirty="0">
                <a:solidFill>
                  <a:srgbClr val="00B050"/>
                </a:solidFill>
              </a:rPr>
              <a:t>])</a:t>
            </a:r>
            <a:r>
              <a:rPr lang="en-US" sz="2000" dirty="0"/>
              <a:t> removes the element at the position </a:t>
            </a:r>
            <a:r>
              <a:rPr lang="en-US" sz="2000" dirty="0" err="1">
                <a:solidFill>
                  <a:srgbClr val="00B050"/>
                </a:solidFill>
              </a:rPr>
              <a:t>i</a:t>
            </a:r>
            <a:r>
              <a:rPr lang="en-US" sz="2000" dirty="0"/>
              <a:t> in the list, and </a:t>
            </a:r>
            <a:r>
              <a:rPr lang="en-US" sz="2000" dirty="0">
                <a:solidFill>
                  <a:srgbClr val="00B050"/>
                </a:solidFill>
              </a:rPr>
              <a:t>returns</a:t>
            </a:r>
            <a:r>
              <a:rPr lang="en-US" sz="2000" dirty="0"/>
              <a:t> it. If no index is specified, </a:t>
            </a:r>
            <a:r>
              <a:rPr lang="en-US" sz="2000" dirty="0">
                <a:solidFill>
                  <a:srgbClr val="00B050"/>
                </a:solidFill>
              </a:rPr>
              <a:t>pop()</a:t>
            </a:r>
            <a:r>
              <a:rPr lang="en-US" sz="2000" dirty="0"/>
              <a:t> removes and returns the last item in the list.</a:t>
            </a:r>
            <a:endParaRPr lang="en-US" sz="2400" dirty="0"/>
          </a:p>
        </p:txBody>
      </p:sp>
      <p:sp>
        <p:nvSpPr>
          <p:cNvPr id="6" name="Slide Number Placeholder 5">
            <a:extLst>
              <a:ext uri="{FF2B5EF4-FFF2-40B4-BE49-F238E27FC236}">
                <a16:creationId xmlns:a16="http://schemas.microsoft.com/office/drawing/2014/main" id="{BC3B7EA4-1E8A-1E44-9AA2-A4C7077303AA}"/>
              </a:ext>
            </a:extLst>
          </p:cNvPr>
          <p:cNvSpPr>
            <a:spLocks noGrp="1"/>
          </p:cNvSpPr>
          <p:nvPr>
            <p:ph type="sldNum" sz="quarter" idx="12"/>
          </p:nvPr>
        </p:nvSpPr>
        <p:spPr/>
        <p:txBody>
          <a:bodyPr/>
          <a:lstStyle/>
          <a:p>
            <a:fld id="{B6F15528-21DE-4FAA-801E-634DDDAF4B2B}" type="slidenum">
              <a:rPr lang="en-US" smtClean="0"/>
              <a:pPr/>
              <a:t>30</a:t>
            </a:fld>
            <a:endParaRPr lang="en-US" dirty="0"/>
          </a:p>
        </p:txBody>
      </p:sp>
      <p:pic>
        <p:nvPicPr>
          <p:cNvPr id="8" name="Picture 7">
            <a:extLst>
              <a:ext uri="{FF2B5EF4-FFF2-40B4-BE49-F238E27FC236}">
                <a16:creationId xmlns:a16="http://schemas.microsoft.com/office/drawing/2014/main" id="{93488E4E-EF80-E840-8718-2BB5E0D77B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2800" y="3124201"/>
            <a:ext cx="3251201" cy="2924775"/>
          </a:xfrm>
          <a:prstGeom prst="rect">
            <a:avLst/>
          </a:prstGeom>
        </p:spPr>
      </p:pic>
      <p:pic>
        <p:nvPicPr>
          <p:cNvPr id="10" name="Picture 9">
            <a:extLst>
              <a:ext uri="{FF2B5EF4-FFF2-40B4-BE49-F238E27FC236}">
                <a16:creationId xmlns:a16="http://schemas.microsoft.com/office/drawing/2014/main" id="{45618B26-EC23-BD41-89E0-27F485BB6B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2399" y="3200401"/>
            <a:ext cx="3810000" cy="1670137"/>
          </a:xfrm>
          <a:prstGeom prst="rect">
            <a:avLst/>
          </a:prstGeom>
        </p:spPr>
      </p:pic>
      <p:sp>
        <p:nvSpPr>
          <p:cNvPr id="4" name="Date Placeholder 3">
            <a:extLst>
              <a:ext uri="{FF2B5EF4-FFF2-40B4-BE49-F238E27FC236}">
                <a16:creationId xmlns:a16="http://schemas.microsoft.com/office/drawing/2014/main" id="{BDD0C387-F498-4747-82D0-A24086C588F8}"/>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93134B3B-9EC8-6F44-8E13-B07F664E6F03}"/>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11222138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45AD-5567-8340-8843-1D21EBCDB947}"/>
              </a:ext>
            </a:extLst>
          </p:cNvPr>
          <p:cNvSpPr>
            <a:spLocks noGrp="1"/>
          </p:cNvSpPr>
          <p:nvPr>
            <p:ph type="title"/>
          </p:nvPr>
        </p:nvSpPr>
        <p:spPr/>
        <p:txBody>
          <a:bodyPr/>
          <a:lstStyle/>
          <a:p>
            <a:r>
              <a:rPr lang="en-US" dirty="0"/>
              <a:t>Lists: count() and index()</a:t>
            </a:r>
          </a:p>
        </p:txBody>
      </p:sp>
      <p:sp>
        <p:nvSpPr>
          <p:cNvPr id="3" name="Content Placeholder 2">
            <a:extLst>
              <a:ext uri="{FF2B5EF4-FFF2-40B4-BE49-F238E27FC236}">
                <a16:creationId xmlns:a16="http://schemas.microsoft.com/office/drawing/2014/main" id="{FC1CA177-41B4-FB4D-9744-C1223D566EBB}"/>
              </a:ext>
            </a:extLst>
          </p:cNvPr>
          <p:cNvSpPr>
            <a:spLocks noGrp="1"/>
          </p:cNvSpPr>
          <p:nvPr>
            <p:ph idx="1"/>
          </p:nvPr>
        </p:nvSpPr>
        <p:spPr/>
        <p:txBody>
          <a:bodyPr/>
          <a:lstStyle/>
          <a:p>
            <a:r>
              <a:rPr lang="en-US" dirty="0" err="1">
                <a:solidFill>
                  <a:srgbClr val="00B050"/>
                </a:solidFill>
              </a:rPr>
              <a:t>list.count</a:t>
            </a:r>
            <a:r>
              <a:rPr lang="en-US" dirty="0">
                <a:solidFill>
                  <a:srgbClr val="00B050"/>
                </a:solidFill>
              </a:rPr>
              <a:t>(x) </a:t>
            </a:r>
            <a:r>
              <a:rPr lang="en-US" dirty="0"/>
              <a:t>counts the number of times the element x appears.</a:t>
            </a:r>
          </a:p>
          <a:p>
            <a:r>
              <a:rPr lang="en-US" dirty="0" err="1">
                <a:solidFill>
                  <a:srgbClr val="00B050"/>
                </a:solidFill>
              </a:rPr>
              <a:t>list.index</a:t>
            </a:r>
            <a:r>
              <a:rPr lang="en-US" dirty="0">
                <a:solidFill>
                  <a:srgbClr val="00B050"/>
                </a:solidFill>
              </a:rPr>
              <a:t>(x) </a:t>
            </a:r>
            <a:r>
              <a:rPr lang="en-US" dirty="0"/>
              <a:t>returns the first index in the list where the item x is found. </a:t>
            </a:r>
          </a:p>
        </p:txBody>
      </p:sp>
      <p:sp>
        <p:nvSpPr>
          <p:cNvPr id="6" name="Slide Number Placeholder 5">
            <a:extLst>
              <a:ext uri="{FF2B5EF4-FFF2-40B4-BE49-F238E27FC236}">
                <a16:creationId xmlns:a16="http://schemas.microsoft.com/office/drawing/2014/main" id="{5C5A427F-59ED-6F4B-8AB2-A257FA44BA89}"/>
              </a:ext>
            </a:extLst>
          </p:cNvPr>
          <p:cNvSpPr>
            <a:spLocks noGrp="1"/>
          </p:cNvSpPr>
          <p:nvPr>
            <p:ph type="sldNum" sz="quarter" idx="12"/>
          </p:nvPr>
        </p:nvSpPr>
        <p:spPr/>
        <p:txBody>
          <a:bodyPr/>
          <a:lstStyle/>
          <a:p>
            <a:fld id="{B6F15528-21DE-4FAA-801E-634DDDAF4B2B}" type="slidenum">
              <a:rPr lang="en-US" smtClean="0"/>
              <a:pPr/>
              <a:t>31</a:t>
            </a:fld>
            <a:endParaRPr lang="en-US" dirty="0"/>
          </a:p>
        </p:txBody>
      </p:sp>
      <p:pic>
        <p:nvPicPr>
          <p:cNvPr id="7" name="Picture 6">
            <a:extLst>
              <a:ext uri="{FF2B5EF4-FFF2-40B4-BE49-F238E27FC236}">
                <a16:creationId xmlns:a16="http://schemas.microsoft.com/office/drawing/2014/main" id="{CF58954E-D445-AD4F-8507-6B9E73FDBB91}"/>
              </a:ext>
            </a:extLst>
          </p:cNvPr>
          <p:cNvPicPr>
            <a:picLocks noChangeAspect="1"/>
          </p:cNvPicPr>
          <p:nvPr/>
        </p:nvPicPr>
        <p:blipFill>
          <a:blip r:embed="rId3"/>
          <a:stretch>
            <a:fillRect/>
          </a:stretch>
        </p:blipFill>
        <p:spPr>
          <a:xfrm>
            <a:off x="2057400" y="3276600"/>
            <a:ext cx="4495800" cy="1529262"/>
          </a:xfrm>
          <a:prstGeom prst="rect">
            <a:avLst/>
          </a:prstGeom>
        </p:spPr>
      </p:pic>
      <p:sp>
        <p:nvSpPr>
          <p:cNvPr id="4" name="Date Placeholder 3">
            <a:extLst>
              <a:ext uri="{FF2B5EF4-FFF2-40B4-BE49-F238E27FC236}">
                <a16:creationId xmlns:a16="http://schemas.microsoft.com/office/drawing/2014/main" id="{1D0D6730-68B7-AE4B-9F5B-A17C67554B61}"/>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7B190B4A-9334-3B45-8005-75E49F15C2A7}"/>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31903427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45AD-5567-8340-8843-1D21EBCDB947}"/>
              </a:ext>
            </a:extLst>
          </p:cNvPr>
          <p:cNvSpPr>
            <a:spLocks noGrp="1"/>
          </p:cNvSpPr>
          <p:nvPr>
            <p:ph type="title"/>
          </p:nvPr>
        </p:nvSpPr>
        <p:spPr/>
        <p:txBody>
          <a:bodyPr/>
          <a:lstStyle/>
          <a:p>
            <a:r>
              <a:rPr lang="en-US" dirty="0"/>
              <a:t>Lists: common methods</a:t>
            </a:r>
          </a:p>
        </p:txBody>
      </p:sp>
      <p:graphicFrame>
        <p:nvGraphicFramePr>
          <p:cNvPr id="9" name="Content Placeholder 8">
            <a:extLst>
              <a:ext uri="{FF2B5EF4-FFF2-40B4-BE49-F238E27FC236}">
                <a16:creationId xmlns:a16="http://schemas.microsoft.com/office/drawing/2014/main" id="{C3E08BAF-BEC1-DF45-B5C9-2165BE7A221E}"/>
              </a:ext>
            </a:extLst>
          </p:cNvPr>
          <p:cNvGraphicFramePr>
            <a:graphicFrameLocks noGrp="1"/>
          </p:cNvGraphicFramePr>
          <p:nvPr>
            <p:ph idx="1"/>
            <p:extLst>
              <p:ext uri="{D42A27DB-BD31-4B8C-83A1-F6EECF244321}">
                <p14:modId xmlns:p14="http://schemas.microsoft.com/office/powerpoint/2010/main" val="1322845317"/>
              </p:ext>
            </p:extLst>
          </p:nvPr>
        </p:nvGraphicFramePr>
        <p:xfrm>
          <a:off x="2133600" y="1600200"/>
          <a:ext cx="7924800" cy="4526280"/>
        </p:xfrm>
        <a:graphic>
          <a:graphicData uri="http://schemas.openxmlformats.org/drawingml/2006/table">
            <a:tbl>
              <a:tblPr firstRow="1" bandRow="1">
                <a:tableStyleId>{2D5ABB26-0587-4C30-8999-92F81FD0307C}</a:tableStyleId>
              </a:tblPr>
              <a:tblGrid>
                <a:gridCol w="1394178">
                  <a:extLst>
                    <a:ext uri="{9D8B030D-6E8A-4147-A177-3AD203B41FA5}">
                      <a16:colId xmlns:a16="http://schemas.microsoft.com/office/drawing/2014/main" val="3805535729"/>
                    </a:ext>
                  </a:extLst>
                </a:gridCol>
                <a:gridCol w="6530622">
                  <a:extLst>
                    <a:ext uri="{9D8B030D-6E8A-4147-A177-3AD203B41FA5}">
                      <a16:colId xmlns:a16="http://schemas.microsoft.com/office/drawing/2014/main" val="1152339323"/>
                    </a:ext>
                  </a:extLst>
                </a:gridCol>
              </a:tblGrid>
              <a:tr h="411480">
                <a:tc>
                  <a:txBody>
                    <a:bodyPr/>
                    <a:lstStyle/>
                    <a:p>
                      <a:pPr>
                        <a:lnSpc>
                          <a:spcPct val="100000"/>
                        </a:lnSpc>
                        <a:spcBef>
                          <a:spcPts val="0"/>
                        </a:spcBef>
                        <a:spcAft>
                          <a:spcPts val="0"/>
                        </a:spcAft>
                      </a:pPr>
                      <a:r>
                        <a:rPr lang="en-US" sz="1800" b="0" i="0" dirty="0">
                          <a:latin typeface="Helvetica" pitchFamily="2" charset="0"/>
                        </a:rPr>
                        <a:t>append()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nSpc>
                          <a:spcPct val="100000"/>
                        </a:lnSpc>
                        <a:spcBef>
                          <a:spcPts val="0"/>
                        </a:spcBef>
                        <a:spcAft>
                          <a:spcPts val="0"/>
                        </a:spcAft>
                      </a:pPr>
                      <a:r>
                        <a:rPr lang="en-US" sz="1800" b="0" i="0" dirty="0">
                          <a:latin typeface="Helvetica" pitchFamily="2" charset="0"/>
                        </a:rPr>
                        <a:t>Add an element to the end of the list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803297655"/>
                  </a:ext>
                </a:extLst>
              </a:tr>
              <a:tr h="411480">
                <a:tc>
                  <a:txBody>
                    <a:bodyPr/>
                    <a:lstStyle/>
                    <a:p>
                      <a:pPr>
                        <a:lnSpc>
                          <a:spcPct val="100000"/>
                        </a:lnSpc>
                        <a:spcBef>
                          <a:spcPts val="0"/>
                        </a:spcBef>
                        <a:spcAft>
                          <a:spcPts val="0"/>
                        </a:spcAft>
                      </a:pPr>
                      <a:r>
                        <a:rPr lang="en-US" sz="1800" b="0" i="0" dirty="0">
                          <a:latin typeface="Helvetica" pitchFamily="2" charset="0"/>
                        </a:rPr>
                        <a:t>extend()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nSpc>
                          <a:spcPct val="100000"/>
                        </a:lnSpc>
                        <a:spcBef>
                          <a:spcPts val="0"/>
                        </a:spcBef>
                        <a:spcAft>
                          <a:spcPts val="0"/>
                        </a:spcAft>
                      </a:pPr>
                      <a:r>
                        <a:rPr lang="en-US" sz="1800" b="0" i="0" dirty="0">
                          <a:latin typeface="Helvetica" pitchFamily="2" charset="0"/>
                        </a:rPr>
                        <a:t>Add all elements of a list to the another list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368869474"/>
                  </a:ext>
                </a:extLst>
              </a:tr>
              <a:tr h="411480">
                <a:tc>
                  <a:txBody>
                    <a:bodyPr/>
                    <a:lstStyle/>
                    <a:p>
                      <a:pPr>
                        <a:lnSpc>
                          <a:spcPct val="100000"/>
                        </a:lnSpc>
                        <a:spcBef>
                          <a:spcPts val="0"/>
                        </a:spcBef>
                        <a:spcAft>
                          <a:spcPts val="0"/>
                        </a:spcAft>
                      </a:pPr>
                      <a:r>
                        <a:rPr lang="en-US" sz="1800" b="0" i="0" dirty="0">
                          <a:latin typeface="Helvetica" pitchFamily="2" charset="0"/>
                        </a:rPr>
                        <a:t>insert()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nSpc>
                          <a:spcPct val="100000"/>
                        </a:lnSpc>
                        <a:spcBef>
                          <a:spcPts val="0"/>
                        </a:spcBef>
                        <a:spcAft>
                          <a:spcPts val="0"/>
                        </a:spcAft>
                      </a:pPr>
                      <a:r>
                        <a:rPr lang="en-US" sz="1800" b="0" i="0" dirty="0">
                          <a:latin typeface="Helvetica" pitchFamily="2" charset="0"/>
                        </a:rPr>
                        <a:t>Insert an item at the defined index</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014586245"/>
                  </a:ext>
                </a:extLst>
              </a:tr>
              <a:tr h="411480">
                <a:tc>
                  <a:txBody>
                    <a:bodyPr/>
                    <a:lstStyle/>
                    <a:p>
                      <a:pPr>
                        <a:lnSpc>
                          <a:spcPct val="100000"/>
                        </a:lnSpc>
                        <a:spcBef>
                          <a:spcPts val="0"/>
                        </a:spcBef>
                        <a:spcAft>
                          <a:spcPts val="0"/>
                        </a:spcAft>
                      </a:pPr>
                      <a:r>
                        <a:rPr lang="en-US" sz="1800" b="0" i="0" dirty="0">
                          <a:latin typeface="Helvetica" pitchFamily="2" charset="0"/>
                        </a:rPr>
                        <a:t>remove()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nSpc>
                          <a:spcPct val="100000"/>
                        </a:lnSpc>
                        <a:spcBef>
                          <a:spcPts val="0"/>
                        </a:spcBef>
                        <a:spcAft>
                          <a:spcPts val="0"/>
                        </a:spcAft>
                      </a:pPr>
                      <a:r>
                        <a:rPr lang="en-US" sz="1800" b="0" i="0" dirty="0">
                          <a:latin typeface="Helvetica" pitchFamily="2" charset="0"/>
                        </a:rPr>
                        <a:t>Removes an item from the list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264929869"/>
                  </a:ext>
                </a:extLst>
              </a:tr>
              <a:tr h="411480">
                <a:tc>
                  <a:txBody>
                    <a:bodyPr/>
                    <a:lstStyle/>
                    <a:p>
                      <a:pPr>
                        <a:lnSpc>
                          <a:spcPct val="100000"/>
                        </a:lnSpc>
                        <a:spcBef>
                          <a:spcPts val="0"/>
                        </a:spcBef>
                        <a:spcAft>
                          <a:spcPts val="0"/>
                        </a:spcAft>
                      </a:pPr>
                      <a:r>
                        <a:rPr lang="en-US" sz="1800" b="0" i="0" dirty="0">
                          <a:latin typeface="Helvetica" pitchFamily="2" charset="0"/>
                        </a:rPr>
                        <a:t>pop()</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nSpc>
                          <a:spcPct val="100000"/>
                        </a:lnSpc>
                        <a:spcBef>
                          <a:spcPts val="0"/>
                        </a:spcBef>
                        <a:spcAft>
                          <a:spcPts val="0"/>
                        </a:spcAft>
                      </a:pPr>
                      <a:r>
                        <a:rPr lang="en-US" sz="1800" b="0" i="0" dirty="0">
                          <a:latin typeface="Helvetica" pitchFamily="2" charset="0"/>
                        </a:rPr>
                        <a:t>Removes and returns an element at the given index</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795200699"/>
                  </a:ext>
                </a:extLst>
              </a:tr>
              <a:tr h="411480">
                <a:tc>
                  <a:txBody>
                    <a:bodyPr/>
                    <a:lstStyle/>
                    <a:p>
                      <a:pPr>
                        <a:lnSpc>
                          <a:spcPct val="100000"/>
                        </a:lnSpc>
                        <a:spcBef>
                          <a:spcPts val="0"/>
                        </a:spcBef>
                        <a:spcAft>
                          <a:spcPts val="0"/>
                        </a:spcAft>
                      </a:pPr>
                      <a:r>
                        <a:rPr lang="en-US" sz="1800" b="0" i="0" dirty="0">
                          <a:latin typeface="Helvetica" pitchFamily="2" charset="0"/>
                        </a:rPr>
                        <a:t>clear()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nSpc>
                          <a:spcPct val="100000"/>
                        </a:lnSpc>
                        <a:spcBef>
                          <a:spcPts val="0"/>
                        </a:spcBef>
                        <a:spcAft>
                          <a:spcPts val="0"/>
                        </a:spcAft>
                      </a:pPr>
                      <a:r>
                        <a:rPr lang="en-US" sz="1800" b="0" i="0" dirty="0">
                          <a:latin typeface="Helvetica" pitchFamily="2" charset="0"/>
                        </a:rPr>
                        <a:t>Removes all items from the list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91705667"/>
                  </a:ext>
                </a:extLst>
              </a:tr>
              <a:tr h="411480">
                <a:tc>
                  <a:txBody>
                    <a:bodyPr/>
                    <a:lstStyle/>
                    <a:p>
                      <a:pPr>
                        <a:lnSpc>
                          <a:spcPct val="100000"/>
                        </a:lnSpc>
                        <a:spcBef>
                          <a:spcPts val="0"/>
                        </a:spcBef>
                        <a:spcAft>
                          <a:spcPts val="0"/>
                        </a:spcAft>
                      </a:pPr>
                      <a:r>
                        <a:rPr lang="en-US" sz="1800" b="0" i="0" dirty="0">
                          <a:latin typeface="Helvetica" pitchFamily="2" charset="0"/>
                        </a:rPr>
                        <a:t>index()</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nSpc>
                          <a:spcPct val="100000"/>
                        </a:lnSpc>
                        <a:spcBef>
                          <a:spcPts val="0"/>
                        </a:spcBef>
                        <a:spcAft>
                          <a:spcPts val="0"/>
                        </a:spcAft>
                      </a:pPr>
                      <a:r>
                        <a:rPr lang="en-US" sz="1800" b="0" i="0" dirty="0">
                          <a:latin typeface="Helvetica" pitchFamily="2" charset="0"/>
                        </a:rPr>
                        <a:t>Returns the index of the first matched item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351872098"/>
                  </a:ext>
                </a:extLst>
              </a:tr>
              <a:tr h="411480">
                <a:tc>
                  <a:txBody>
                    <a:bodyPr/>
                    <a:lstStyle/>
                    <a:p>
                      <a:pPr>
                        <a:lnSpc>
                          <a:spcPct val="100000"/>
                        </a:lnSpc>
                        <a:spcBef>
                          <a:spcPts val="0"/>
                        </a:spcBef>
                        <a:spcAft>
                          <a:spcPts val="0"/>
                        </a:spcAft>
                      </a:pPr>
                      <a:r>
                        <a:rPr lang="en-US" sz="1800" b="0" i="0" dirty="0">
                          <a:latin typeface="Helvetica" pitchFamily="2" charset="0"/>
                        </a:rPr>
                        <a:t>count()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nSpc>
                          <a:spcPct val="100000"/>
                        </a:lnSpc>
                        <a:spcBef>
                          <a:spcPts val="0"/>
                        </a:spcBef>
                        <a:spcAft>
                          <a:spcPts val="0"/>
                        </a:spcAft>
                      </a:pPr>
                      <a:r>
                        <a:rPr lang="en-US" sz="1800" b="0" i="0" dirty="0">
                          <a:latin typeface="Helvetica" pitchFamily="2" charset="0"/>
                        </a:rPr>
                        <a:t>Returns the count of number of items passed as an argument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547265564"/>
                  </a:ext>
                </a:extLst>
              </a:tr>
              <a:tr h="411480">
                <a:tc>
                  <a:txBody>
                    <a:bodyPr/>
                    <a:lstStyle/>
                    <a:p>
                      <a:pPr>
                        <a:lnSpc>
                          <a:spcPct val="100000"/>
                        </a:lnSpc>
                        <a:spcBef>
                          <a:spcPts val="0"/>
                        </a:spcBef>
                        <a:spcAft>
                          <a:spcPts val="0"/>
                        </a:spcAft>
                      </a:pPr>
                      <a:r>
                        <a:rPr lang="en-US" sz="1800" b="0" i="0" dirty="0">
                          <a:latin typeface="Helvetica" pitchFamily="2" charset="0"/>
                        </a:rPr>
                        <a:t>sort()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nSpc>
                          <a:spcPct val="100000"/>
                        </a:lnSpc>
                        <a:spcBef>
                          <a:spcPts val="0"/>
                        </a:spcBef>
                        <a:spcAft>
                          <a:spcPts val="0"/>
                        </a:spcAft>
                      </a:pPr>
                      <a:r>
                        <a:rPr lang="en-US" sz="1800" b="0" i="0" dirty="0">
                          <a:latin typeface="Helvetica" pitchFamily="2" charset="0"/>
                        </a:rPr>
                        <a:t>Sort items in a list in ascending order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156614996"/>
                  </a:ext>
                </a:extLst>
              </a:tr>
              <a:tr h="411480">
                <a:tc>
                  <a:txBody>
                    <a:bodyPr/>
                    <a:lstStyle/>
                    <a:p>
                      <a:pPr>
                        <a:lnSpc>
                          <a:spcPct val="100000"/>
                        </a:lnSpc>
                        <a:spcBef>
                          <a:spcPts val="0"/>
                        </a:spcBef>
                        <a:spcAft>
                          <a:spcPts val="0"/>
                        </a:spcAft>
                      </a:pPr>
                      <a:r>
                        <a:rPr lang="en-US" sz="1800" b="0" i="0" dirty="0">
                          <a:latin typeface="Helvetica" pitchFamily="2" charset="0"/>
                        </a:rPr>
                        <a:t>reverse()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nSpc>
                          <a:spcPct val="100000"/>
                        </a:lnSpc>
                        <a:spcBef>
                          <a:spcPts val="0"/>
                        </a:spcBef>
                        <a:spcAft>
                          <a:spcPts val="0"/>
                        </a:spcAft>
                      </a:pPr>
                      <a:r>
                        <a:rPr lang="en-US" sz="1800" b="0" i="0" dirty="0">
                          <a:latin typeface="Helvetica" pitchFamily="2" charset="0"/>
                        </a:rPr>
                        <a:t>Reverse the order of items in the list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122138438"/>
                  </a:ext>
                </a:extLst>
              </a:tr>
              <a:tr h="411480">
                <a:tc>
                  <a:txBody>
                    <a:bodyPr/>
                    <a:lstStyle/>
                    <a:p>
                      <a:pPr>
                        <a:lnSpc>
                          <a:spcPct val="100000"/>
                        </a:lnSpc>
                        <a:spcBef>
                          <a:spcPts val="0"/>
                        </a:spcBef>
                        <a:spcAft>
                          <a:spcPts val="0"/>
                        </a:spcAft>
                      </a:pPr>
                      <a:r>
                        <a:rPr lang="en-US" sz="1800" b="0" i="0" dirty="0">
                          <a:latin typeface="Helvetica" pitchFamily="2" charset="0"/>
                        </a:rPr>
                        <a:t>copy()</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nSpc>
                          <a:spcPct val="100000"/>
                        </a:lnSpc>
                        <a:spcBef>
                          <a:spcPts val="0"/>
                        </a:spcBef>
                        <a:spcAft>
                          <a:spcPts val="0"/>
                        </a:spcAft>
                      </a:pPr>
                      <a:r>
                        <a:rPr lang="en-US" sz="1800" b="0" i="0" dirty="0">
                          <a:latin typeface="Helvetica" pitchFamily="2" charset="0"/>
                        </a:rPr>
                        <a:t>Returns a shallow copy of the list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395259780"/>
                  </a:ext>
                </a:extLst>
              </a:tr>
            </a:tbl>
          </a:graphicData>
        </a:graphic>
      </p:graphicFrame>
      <p:sp>
        <p:nvSpPr>
          <p:cNvPr id="6" name="Slide Number Placeholder 5">
            <a:extLst>
              <a:ext uri="{FF2B5EF4-FFF2-40B4-BE49-F238E27FC236}">
                <a16:creationId xmlns:a16="http://schemas.microsoft.com/office/drawing/2014/main" id="{5C5A427F-59ED-6F4B-8AB2-A257FA44BA89}"/>
              </a:ext>
            </a:extLst>
          </p:cNvPr>
          <p:cNvSpPr>
            <a:spLocks noGrp="1"/>
          </p:cNvSpPr>
          <p:nvPr>
            <p:ph type="sldNum" sz="quarter" idx="12"/>
          </p:nvPr>
        </p:nvSpPr>
        <p:spPr/>
        <p:txBody>
          <a:bodyPr/>
          <a:lstStyle/>
          <a:p>
            <a:fld id="{B6F15528-21DE-4FAA-801E-634DDDAF4B2B}" type="slidenum">
              <a:rPr lang="en-US" smtClean="0"/>
              <a:pPr/>
              <a:t>32</a:t>
            </a:fld>
            <a:endParaRPr lang="en-US" dirty="0"/>
          </a:p>
        </p:txBody>
      </p:sp>
      <p:sp>
        <p:nvSpPr>
          <p:cNvPr id="3" name="Date Placeholder 2">
            <a:extLst>
              <a:ext uri="{FF2B5EF4-FFF2-40B4-BE49-F238E27FC236}">
                <a16:creationId xmlns:a16="http://schemas.microsoft.com/office/drawing/2014/main" id="{055FE8AF-ED3B-4B49-B73A-CDE0787EB31E}"/>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72F3557F-26A4-F94A-95DA-3B936D135D3B}"/>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32123603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45AD-5567-8340-8843-1D21EBCDB947}"/>
              </a:ext>
            </a:extLst>
          </p:cNvPr>
          <p:cNvSpPr>
            <a:spLocks noGrp="1"/>
          </p:cNvSpPr>
          <p:nvPr>
            <p:ph type="title"/>
          </p:nvPr>
        </p:nvSpPr>
        <p:spPr/>
        <p:txBody>
          <a:bodyPr>
            <a:normAutofit/>
          </a:bodyPr>
          <a:lstStyle/>
          <a:p>
            <a:r>
              <a:rPr lang="en-US" dirty="0"/>
              <a:t>Lists: built-in functions </a:t>
            </a:r>
          </a:p>
        </p:txBody>
      </p:sp>
      <p:graphicFrame>
        <p:nvGraphicFramePr>
          <p:cNvPr id="9" name="Content Placeholder 8">
            <a:extLst>
              <a:ext uri="{FF2B5EF4-FFF2-40B4-BE49-F238E27FC236}">
                <a16:creationId xmlns:a16="http://schemas.microsoft.com/office/drawing/2014/main" id="{C3E08BAF-BEC1-DF45-B5C9-2165BE7A221E}"/>
              </a:ext>
            </a:extLst>
          </p:cNvPr>
          <p:cNvGraphicFramePr>
            <a:graphicFrameLocks noGrp="1"/>
          </p:cNvGraphicFramePr>
          <p:nvPr>
            <p:ph idx="1"/>
            <p:extLst>
              <p:ext uri="{D42A27DB-BD31-4B8C-83A1-F6EECF244321}">
                <p14:modId xmlns:p14="http://schemas.microsoft.com/office/powerpoint/2010/main" val="3799536834"/>
              </p:ext>
            </p:extLst>
          </p:nvPr>
        </p:nvGraphicFramePr>
        <p:xfrm>
          <a:off x="2133600" y="1509395"/>
          <a:ext cx="7924800" cy="438912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3805535729"/>
                    </a:ext>
                  </a:extLst>
                </a:gridCol>
                <a:gridCol w="6400800">
                  <a:extLst>
                    <a:ext uri="{9D8B030D-6E8A-4147-A177-3AD203B41FA5}">
                      <a16:colId xmlns:a16="http://schemas.microsoft.com/office/drawing/2014/main" val="1152339323"/>
                    </a:ext>
                  </a:extLst>
                </a:gridCol>
              </a:tblGrid>
              <a:tr h="411480">
                <a:tc>
                  <a:txBody>
                    <a:bodyPr/>
                    <a:lstStyle/>
                    <a:p>
                      <a:pPr>
                        <a:lnSpc>
                          <a:spcPct val="100000"/>
                        </a:lnSpc>
                        <a:spcBef>
                          <a:spcPts val="0"/>
                        </a:spcBef>
                        <a:spcAft>
                          <a:spcPts val="0"/>
                        </a:spcAft>
                      </a:pPr>
                      <a:r>
                        <a:rPr lang="en-US" sz="1800" b="0" i="0" dirty="0">
                          <a:latin typeface="Helvetica" pitchFamily="2" charset="0"/>
                        </a:rPr>
                        <a:t>all()</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nSpc>
                          <a:spcPct val="100000"/>
                        </a:lnSpc>
                        <a:spcBef>
                          <a:spcPts val="0"/>
                        </a:spcBef>
                        <a:spcAft>
                          <a:spcPts val="0"/>
                        </a:spcAft>
                      </a:pPr>
                      <a:r>
                        <a:rPr lang="en-US" sz="1800" b="0" i="0" dirty="0">
                          <a:latin typeface="Helvetica" pitchFamily="2" charset="0"/>
                        </a:rPr>
                        <a:t>Return True if all elements of the list are true (or if the list is empty).</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803297655"/>
                  </a:ext>
                </a:extLst>
              </a:tr>
              <a:tr h="411480">
                <a:tc>
                  <a:txBody>
                    <a:bodyPr/>
                    <a:lstStyle/>
                    <a:p>
                      <a:pPr>
                        <a:lnSpc>
                          <a:spcPct val="100000"/>
                        </a:lnSpc>
                        <a:spcBef>
                          <a:spcPts val="0"/>
                        </a:spcBef>
                        <a:spcAft>
                          <a:spcPts val="0"/>
                        </a:spcAft>
                      </a:pPr>
                      <a:r>
                        <a:rPr lang="en-US" sz="1800" b="0" i="0" dirty="0">
                          <a:latin typeface="Helvetica" pitchFamily="2" charset="0"/>
                        </a:rPr>
                        <a:t>any()</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nSpc>
                          <a:spcPct val="100000"/>
                        </a:lnSpc>
                        <a:spcBef>
                          <a:spcPts val="0"/>
                        </a:spcBef>
                        <a:spcAft>
                          <a:spcPts val="0"/>
                        </a:spcAft>
                      </a:pPr>
                      <a:r>
                        <a:rPr lang="en-US" sz="1800" b="0" i="0" dirty="0">
                          <a:latin typeface="Helvetica" pitchFamily="2" charset="0"/>
                        </a:rPr>
                        <a:t>Return True if any element of the list is true. If the list is empty, return False.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368869474"/>
                  </a:ext>
                </a:extLst>
              </a:tr>
              <a:tr h="411480">
                <a:tc>
                  <a:txBody>
                    <a:bodyPr/>
                    <a:lstStyle/>
                    <a:p>
                      <a:pPr>
                        <a:lnSpc>
                          <a:spcPct val="100000"/>
                        </a:lnSpc>
                        <a:spcBef>
                          <a:spcPts val="0"/>
                        </a:spcBef>
                        <a:spcAft>
                          <a:spcPts val="0"/>
                        </a:spcAft>
                      </a:pPr>
                      <a:r>
                        <a:rPr lang="en-US" sz="1800" b="0" i="0" dirty="0">
                          <a:latin typeface="Helvetica" pitchFamily="2" charset="0"/>
                        </a:rPr>
                        <a:t>enumerate()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nSpc>
                          <a:spcPct val="100000"/>
                        </a:lnSpc>
                        <a:spcBef>
                          <a:spcPts val="0"/>
                        </a:spcBef>
                        <a:spcAft>
                          <a:spcPts val="0"/>
                        </a:spcAft>
                      </a:pPr>
                      <a:r>
                        <a:rPr lang="en-US" sz="1800" b="0" i="0" dirty="0">
                          <a:latin typeface="Helvetica" pitchFamily="2" charset="0"/>
                        </a:rPr>
                        <a:t>Return an enumerate object. It contains the index and value of all the items of list as a tuple.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014586245"/>
                  </a:ext>
                </a:extLst>
              </a:tr>
              <a:tr h="411480">
                <a:tc>
                  <a:txBody>
                    <a:bodyPr/>
                    <a:lstStyle/>
                    <a:p>
                      <a:pPr>
                        <a:lnSpc>
                          <a:spcPct val="100000"/>
                        </a:lnSpc>
                        <a:spcBef>
                          <a:spcPts val="0"/>
                        </a:spcBef>
                        <a:spcAft>
                          <a:spcPts val="0"/>
                        </a:spcAft>
                      </a:pPr>
                      <a:r>
                        <a:rPr lang="en-US" sz="1800" b="0" i="0" dirty="0">
                          <a:latin typeface="Helvetica" pitchFamily="2" charset="0"/>
                        </a:rPr>
                        <a:t>len()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nSpc>
                          <a:spcPct val="100000"/>
                        </a:lnSpc>
                        <a:spcBef>
                          <a:spcPts val="0"/>
                        </a:spcBef>
                        <a:spcAft>
                          <a:spcPts val="0"/>
                        </a:spcAft>
                      </a:pPr>
                      <a:r>
                        <a:rPr lang="en-US" sz="1800" b="0" i="0" dirty="0">
                          <a:latin typeface="Helvetica" pitchFamily="2" charset="0"/>
                        </a:rPr>
                        <a:t>Return the length (the number of items) in the list.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264929869"/>
                  </a:ext>
                </a:extLst>
              </a:tr>
              <a:tr h="411480">
                <a:tc>
                  <a:txBody>
                    <a:bodyPr/>
                    <a:lstStyle/>
                    <a:p>
                      <a:pPr>
                        <a:lnSpc>
                          <a:spcPct val="100000"/>
                        </a:lnSpc>
                        <a:spcBef>
                          <a:spcPts val="0"/>
                        </a:spcBef>
                        <a:spcAft>
                          <a:spcPts val="0"/>
                        </a:spcAft>
                      </a:pPr>
                      <a:r>
                        <a:rPr lang="en-US" sz="1800" b="0" i="0" dirty="0">
                          <a:latin typeface="Helvetica" pitchFamily="2" charset="0"/>
                        </a:rPr>
                        <a:t>list()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nSpc>
                          <a:spcPct val="100000"/>
                        </a:lnSpc>
                        <a:spcBef>
                          <a:spcPts val="0"/>
                        </a:spcBef>
                        <a:spcAft>
                          <a:spcPts val="0"/>
                        </a:spcAft>
                      </a:pPr>
                      <a:r>
                        <a:rPr lang="en-US" sz="1800" b="0" i="0" dirty="0">
                          <a:latin typeface="Helvetica" pitchFamily="2" charset="0"/>
                        </a:rPr>
                        <a:t>Convert an iterable (tuple, string, set, dictionary) to a list.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795200699"/>
                  </a:ext>
                </a:extLst>
              </a:tr>
              <a:tr h="411480">
                <a:tc>
                  <a:txBody>
                    <a:bodyPr/>
                    <a:lstStyle/>
                    <a:p>
                      <a:pPr>
                        <a:lnSpc>
                          <a:spcPct val="100000"/>
                        </a:lnSpc>
                        <a:spcBef>
                          <a:spcPts val="0"/>
                        </a:spcBef>
                        <a:spcAft>
                          <a:spcPts val="0"/>
                        </a:spcAft>
                      </a:pPr>
                      <a:r>
                        <a:rPr lang="en-US" sz="1800" b="0" i="0" dirty="0">
                          <a:latin typeface="Helvetica" pitchFamily="2" charset="0"/>
                        </a:rPr>
                        <a:t>max()</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nSpc>
                          <a:spcPct val="100000"/>
                        </a:lnSpc>
                        <a:spcBef>
                          <a:spcPts val="0"/>
                        </a:spcBef>
                        <a:spcAft>
                          <a:spcPts val="0"/>
                        </a:spcAft>
                      </a:pPr>
                      <a:r>
                        <a:rPr lang="en-US" sz="1800" b="0" i="0" dirty="0">
                          <a:latin typeface="Helvetica" pitchFamily="2" charset="0"/>
                        </a:rPr>
                        <a:t>Return the largest item in the list.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91705667"/>
                  </a:ext>
                </a:extLst>
              </a:tr>
              <a:tr h="411480">
                <a:tc>
                  <a:txBody>
                    <a:bodyPr/>
                    <a:lstStyle/>
                    <a:p>
                      <a:pPr>
                        <a:lnSpc>
                          <a:spcPct val="100000"/>
                        </a:lnSpc>
                        <a:spcBef>
                          <a:spcPts val="0"/>
                        </a:spcBef>
                        <a:spcAft>
                          <a:spcPts val="0"/>
                        </a:spcAft>
                      </a:pPr>
                      <a:r>
                        <a:rPr lang="en-US" sz="1800" b="0" i="0" dirty="0">
                          <a:latin typeface="Helvetica" pitchFamily="2" charset="0"/>
                        </a:rPr>
                        <a:t>min()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nSpc>
                          <a:spcPct val="100000"/>
                        </a:lnSpc>
                        <a:spcBef>
                          <a:spcPts val="0"/>
                        </a:spcBef>
                        <a:spcAft>
                          <a:spcPts val="0"/>
                        </a:spcAft>
                      </a:pPr>
                      <a:r>
                        <a:rPr lang="en-US" sz="1800" b="0" i="0" dirty="0">
                          <a:latin typeface="Helvetica" pitchFamily="2" charset="0"/>
                        </a:rPr>
                        <a:t>Return the smallest item in the list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351872098"/>
                  </a:ext>
                </a:extLst>
              </a:tr>
              <a:tr h="411480">
                <a:tc>
                  <a:txBody>
                    <a:bodyPr/>
                    <a:lstStyle/>
                    <a:p>
                      <a:pPr>
                        <a:lnSpc>
                          <a:spcPct val="100000"/>
                        </a:lnSpc>
                        <a:spcBef>
                          <a:spcPts val="0"/>
                        </a:spcBef>
                        <a:spcAft>
                          <a:spcPts val="0"/>
                        </a:spcAft>
                      </a:pPr>
                      <a:r>
                        <a:rPr lang="en-US" sz="1800" b="0" i="0" dirty="0">
                          <a:latin typeface="Helvetica" pitchFamily="2" charset="0"/>
                        </a:rPr>
                        <a:t>sorted()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nSpc>
                          <a:spcPct val="100000"/>
                        </a:lnSpc>
                        <a:spcBef>
                          <a:spcPts val="0"/>
                        </a:spcBef>
                        <a:spcAft>
                          <a:spcPts val="0"/>
                        </a:spcAft>
                      </a:pPr>
                      <a:r>
                        <a:rPr lang="en-US" sz="1800" b="0" i="0" dirty="0">
                          <a:latin typeface="Helvetica" pitchFamily="2" charset="0"/>
                        </a:rPr>
                        <a:t>Return a new sorted list (does not sort the list itself).</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547265564"/>
                  </a:ext>
                </a:extLst>
              </a:tr>
              <a:tr h="411480">
                <a:tc>
                  <a:txBody>
                    <a:bodyPr/>
                    <a:lstStyle/>
                    <a:p>
                      <a:pPr>
                        <a:lnSpc>
                          <a:spcPct val="100000"/>
                        </a:lnSpc>
                        <a:spcBef>
                          <a:spcPts val="0"/>
                        </a:spcBef>
                        <a:spcAft>
                          <a:spcPts val="0"/>
                        </a:spcAft>
                      </a:pPr>
                      <a:r>
                        <a:rPr lang="en-US" sz="1800" b="0" i="0" dirty="0">
                          <a:latin typeface="Helvetica" pitchFamily="2" charset="0"/>
                        </a:rPr>
                        <a:t>sum()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nSpc>
                          <a:spcPct val="100000"/>
                        </a:lnSpc>
                        <a:spcBef>
                          <a:spcPts val="0"/>
                        </a:spcBef>
                        <a:spcAft>
                          <a:spcPts val="0"/>
                        </a:spcAft>
                      </a:pPr>
                      <a:r>
                        <a:rPr lang="en-US" sz="1800" b="0" i="0" dirty="0">
                          <a:latin typeface="Helvetica" pitchFamily="2" charset="0"/>
                        </a:rPr>
                        <a:t>Return the sum of all elements in the list.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156614996"/>
                  </a:ext>
                </a:extLst>
              </a:tr>
            </a:tbl>
          </a:graphicData>
        </a:graphic>
      </p:graphicFrame>
      <p:sp>
        <p:nvSpPr>
          <p:cNvPr id="6" name="Slide Number Placeholder 5">
            <a:extLst>
              <a:ext uri="{FF2B5EF4-FFF2-40B4-BE49-F238E27FC236}">
                <a16:creationId xmlns:a16="http://schemas.microsoft.com/office/drawing/2014/main" id="{5C5A427F-59ED-6F4B-8AB2-A257FA44BA89}"/>
              </a:ext>
            </a:extLst>
          </p:cNvPr>
          <p:cNvSpPr>
            <a:spLocks noGrp="1"/>
          </p:cNvSpPr>
          <p:nvPr>
            <p:ph type="sldNum" sz="quarter" idx="12"/>
          </p:nvPr>
        </p:nvSpPr>
        <p:spPr/>
        <p:txBody>
          <a:bodyPr/>
          <a:lstStyle/>
          <a:p>
            <a:fld id="{B6F15528-21DE-4FAA-801E-634DDDAF4B2B}" type="slidenum">
              <a:rPr lang="en-US" smtClean="0"/>
              <a:pPr/>
              <a:t>33</a:t>
            </a:fld>
            <a:endParaRPr lang="en-US" dirty="0"/>
          </a:p>
        </p:txBody>
      </p:sp>
      <p:sp>
        <p:nvSpPr>
          <p:cNvPr id="3" name="Date Placeholder 2">
            <a:extLst>
              <a:ext uri="{FF2B5EF4-FFF2-40B4-BE49-F238E27FC236}">
                <a16:creationId xmlns:a16="http://schemas.microsoft.com/office/drawing/2014/main" id="{ABFE3A1F-1975-8E4E-A7AC-DD24FDAA81E3}"/>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CF540FF4-D94E-AC47-BB43-1AF6729ABC28}"/>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33954150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0EE545FD-1360-42FF-B67E-6E7B57E6638D}"/>
              </a:ext>
            </a:extLst>
          </p:cNvPr>
          <p:cNvSpPr>
            <a:spLocks noGrp="1" noChangeArrowheads="1"/>
          </p:cNvSpPr>
          <p:nvPr>
            <p:ph type="title"/>
          </p:nvPr>
        </p:nvSpPr>
        <p:spPr/>
        <p:txBody>
          <a:bodyPr/>
          <a:lstStyle/>
          <a:p>
            <a:r>
              <a:rPr lang="en-US" altLang="en-US" dirty="0"/>
              <a:t>List Comprehensions</a:t>
            </a:r>
            <a:r>
              <a:rPr lang="en-US" altLang="en-US" sz="2000" dirty="0"/>
              <a:t> (1 of 7)</a:t>
            </a:r>
          </a:p>
        </p:txBody>
      </p:sp>
      <p:sp>
        <p:nvSpPr>
          <p:cNvPr id="24579" name="Content Placeholder 2">
            <a:extLst>
              <a:ext uri="{FF2B5EF4-FFF2-40B4-BE49-F238E27FC236}">
                <a16:creationId xmlns:a16="http://schemas.microsoft.com/office/drawing/2014/main" id="{2E485AB4-109E-4155-AD1B-9651A286A77B}"/>
              </a:ext>
            </a:extLst>
          </p:cNvPr>
          <p:cNvSpPr>
            <a:spLocks noGrp="1" noChangeArrowheads="1"/>
          </p:cNvSpPr>
          <p:nvPr>
            <p:ph idx="1"/>
          </p:nvPr>
        </p:nvSpPr>
        <p:spPr/>
        <p:txBody>
          <a:bodyPr>
            <a:normAutofit/>
          </a:bodyPr>
          <a:lstStyle/>
          <a:p>
            <a:pPr marL="342900" indent="-342900">
              <a:buFont typeface="Arial" panose="020B0604020202020204" pitchFamily="34" charset="0"/>
              <a:buChar char="•"/>
            </a:pPr>
            <a:r>
              <a:rPr lang="en-US" altLang="en-US" sz="3600" dirty="0">
                <a:solidFill>
                  <a:srgbClr val="0070C0"/>
                </a:solidFill>
              </a:rPr>
              <a:t>List comprehension</a:t>
            </a:r>
            <a:r>
              <a:rPr lang="en-US" altLang="en-US" sz="3600" dirty="0"/>
              <a:t>: a concise expression that creates a new list by iterating over the elements of an existing list.</a:t>
            </a:r>
          </a:p>
        </p:txBody>
      </p:sp>
      <p:sp>
        <p:nvSpPr>
          <p:cNvPr id="19" name="Date Placeholder 3"/>
          <p:cNvSpPr>
            <a:spLocks noGrp="1"/>
          </p:cNvSpPr>
          <p:nvPr>
            <p:ph type="dt" sz="half" idx="10"/>
          </p:nvPr>
        </p:nvSpPr>
        <p:spPr>
          <a:xfrm>
            <a:off x="609600" y="6356351"/>
            <a:ext cx="2844800" cy="365125"/>
          </a:xfrm>
        </p:spPr>
        <p:txBody>
          <a:bodyPr/>
          <a:lstStyle/>
          <a:p>
            <a:r>
              <a:rPr lang="en-US" dirty="0" smtClean="0"/>
              <a:t>McGuire</a:t>
            </a:r>
            <a:endParaRPr lang="en-US" dirty="0"/>
          </a:p>
        </p:txBody>
      </p:sp>
      <p:sp>
        <p:nvSpPr>
          <p:cNvPr id="20" name="Footer Placeholder 4"/>
          <p:cNvSpPr>
            <a:spLocks noGrp="1"/>
          </p:cNvSpPr>
          <p:nvPr>
            <p:ph type="ftr" sz="quarter" idx="11"/>
          </p:nvPr>
        </p:nvSpPr>
        <p:spPr>
          <a:xfrm>
            <a:off x="4165600" y="6356351"/>
            <a:ext cx="4673600" cy="365125"/>
          </a:xfrm>
        </p:spPr>
        <p:txBody>
          <a:bodyPr/>
          <a:lstStyle/>
          <a:p>
            <a:r>
              <a:rPr lang="en-US" smtClean="0"/>
              <a:t>CSCE 110: Programming I</a:t>
            </a:r>
            <a:endParaRPr lang="en-US" dirty="0"/>
          </a:p>
        </p:txBody>
      </p:sp>
      <p:sp>
        <p:nvSpPr>
          <p:cNvPr id="21" name="Slide Number Placeholder 5"/>
          <p:cNvSpPr>
            <a:spLocks noGrp="1"/>
          </p:cNvSpPr>
          <p:nvPr>
            <p:ph type="sldNum" sz="quarter" idx="12"/>
          </p:nvPr>
        </p:nvSpPr>
        <p:spPr>
          <a:xfrm>
            <a:off x="8737600" y="6356351"/>
            <a:ext cx="2844800" cy="365125"/>
          </a:xfrm>
        </p:spPr>
        <p:txBody>
          <a:bodyPr/>
          <a:lstStyle/>
          <a:p>
            <a:fld id="{B6F15528-21DE-4FAA-801E-634DDDAF4B2B}" type="slidenum">
              <a:rPr lang="en-US" smtClean="0"/>
              <a:pPr/>
              <a:t>34</a:t>
            </a:fld>
            <a:endParaRPr lang="en-US" dirty="0"/>
          </a:p>
        </p:txBody>
      </p:sp>
    </p:spTree>
    <p:extLst>
      <p:ext uri="{BB962C8B-B14F-4D97-AF65-F5344CB8AC3E}">
        <p14:creationId xmlns:p14="http://schemas.microsoft.com/office/powerpoint/2010/main" val="31669765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5767C17-5939-48A7-9DD1-B409F761BF4F}"/>
              </a:ext>
            </a:extLst>
          </p:cNvPr>
          <p:cNvSpPr>
            <a:spLocks noGrp="1" noChangeArrowheads="1"/>
          </p:cNvSpPr>
          <p:nvPr>
            <p:ph type="title"/>
          </p:nvPr>
        </p:nvSpPr>
        <p:spPr/>
        <p:txBody>
          <a:bodyPr/>
          <a:lstStyle/>
          <a:p>
            <a:r>
              <a:rPr lang="en-US" altLang="en-US" sz="4000" dirty="0"/>
              <a:t>List Comprehensions</a:t>
            </a:r>
            <a:r>
              <a:rPr lang="en-US" altLang="en-US" sz="2400" dirty="0"/>
              <a:t> (2 of 7)</a:t>
            </a:r>
          </a:p>
        </p:txBody>
      </p:sp>
      <p:sp>
        <p:nvSpPr>
          <p:cNvPr id="25603" name="Content Placeholder 2">
            <a:extLst>
              <a:ext uri="{FF2B5EF4-FFF2-40B4-BE49-F238E27FC236}">
                <a16:creationId xmlns:a16="http://schemas.microsoft.com/office/drawing/2014/main" id="{048AE812-DDA7-4F2D-A7BB-5C7CAE0CC8CC}"/>
              </a:ext>
            </a:extLst>
          </p:cNvPr>
          <p:cNvSpPr>
            <a:spLocks noGrp="1" noChangeArrowheads="1"/>
          </p:cNvSpPr>
          <p:nvPr>
            <p:ph idx="1"/>
          </p:nvPr>
        </p:nvSpPr>
        <p:spPr/>
        <p:txBody>
          <a:bodyPr/>
          <a:lstStyle/>
          <a:p>
            <a:pPr>
              <a:buFontTx/>
              <a:buChar char="•"/>
            </a:pPr>
            <a:r>
              <a:rPr lang="en-US" altLang="en-US" sz="2400" dirty="0"/>
              <a:t>The following code uses a </a:t>
            </a:r>
            <a:r>
              <a:rPr lang="en-US" altLang="en-US" sz="2400" dirty="0">
                <a:latin typeface="Consolas" panose="020B0609020204030204" pitchFamily="49" charset="0"/>
              </a:rPr>
              <a:t>for</a:t>
            </a:r>
            <a:r>
              <a:rPr lang="en-US" altLang="en-US" sz="2400" dirty="0"/>
              <a:t> loop to make a copy of a list:</a:t>
            </a:r>
            <a:endParaRPr lang="en-US" altLang="en-US" sz="2800" dirty="0"/>
          </a:p>
          <a:p>
            <a:endParaRPr lang="en-US" altLang="en-US" sz="2800" dirty="0"/>
          </a:p>
          <a:p>
            <a:pPr>
              <a:buFontTx/>
              <a:buChar char="•"/>
            </a:pPr>
            <a:endParaRPr lang="en-US" altLang="en-US" sz="2400" dirty="0"/>
          </a:p>
          <a:p>
            <a:pPr>
              <a:buFontTx/>
              <a:buChar char="•"/>
            </a:pPr>
            <a:endParaRPr lang="en-US" altLang="en-US" sz="2400" dirty="0" smtClean="0"/>
          </a:p>
          <a:p>
            <a:pPr>
              <a:buFontTx/>
              <a:buChar char="•"/>
            </a:pPr>
            <a:endParaRPr lang="en-US" altLang="en-US" sz="2400" dirty="0"/>
          </a:p>
          <a:p>
            <a:pPr>
              <a:buFontTx/>
              <a:buChar char="•"/>
            </a:pPr>
            <a:r>
              <a:rPr lang="en-US" altLang="en-US" sz="2400" dirty="0"/>
              <a:t>The following code uses a list comprehension to make a copy of a list:</a:t>
            </a:r>
          </a:p>
        </p:txBody>
      </p:sp>
      <p:sp>
        <p:nvSpPr>
          <p:cNvPr id="25604" name="TextBox 1">
            <a:extLst>
              <a:ext uri="{FF2B5EF4-FFF2-40B4-BE49-F238E27FC236}">
                <a16:creationId xmlns:a16="http://schemas.microsoft.com/office/drawing/2014/main" id="{01BFCB5D-C513-4EC6-9D4A-868D12F04E56}"/>
              </a:ext>
            </a:extLst>
          </p:cNvPr>
          <p:cNvSpPr txBox="1">
            <a:spLocks noChangeArrowheads="1"/>
          </p:cNvSpPr>
          <p:nvPr/>
        </p:nvSpPr>
        <p:spPr bwMode="auto">
          <a:xfrm>
            <a:off x="3886200" y="2133600"/>
            <a:ext cx="4343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dirty="0">
                <a:latin typeface="Courier New" panose="02070309020205020404" pitchFamily="49" charset="0"/>
                <a:cs typeface="Courier New" panose="02070309020205020404" pitchFamily="49" charset="0"/>
              </a:rPr>
              <a:t>list1 = [1, 2, 3, 4]</a:t>
            </a:r>
          </a:p>
          <a:p>
            <a:pPr>
              <a:spcBef>
                <a:spcPct val="0"/>
              </a:spcBef>
              <a:buFontTx/>
              <a:buNone/>
            </a:pPr>
            <a:r>
              <a:rPr lang="en-US" altLang="en-US" sz="2400" dirty="0">
                <a:latin typeface="Courier New" panose="02070309020205020404" pitchFamily="49" charset="0"/>
                <a:cs typeface="Courier New" panose="02070309020205020404" pitchFamily="49" charset="0"/>
              </a:rPr>
              <a:t>list2 = []</a:t>
            </a:r>
          </a:p>
          <a:p>
            <a:pPr>
              <a:spcBef>
                <a:spcPct val="0"/>
              </a:spcBef>
              <a:buFontTx/>
              <a:buNone/>
            </a:pPr>
            <a:r>
              <a:rPr lang="en-US" altLang="en-US" sz="2400" dirty="0">
                <a:latin typeface="Courier New" panose="02070309020205020404" pitchFamily="49" charset="0"/>
                <a:cs typeface="Courier New" panose="02070309020205020404" pitchFamily="49" charset="0"/>
              </a:rPr>
              <a:t> </a:t>
            </a:r>
          </a:p>
          <a:p>
            <a:pPr>
              <a:spcBef>
                <a:spcPct val="0"/>
              </a:spcBef>
              <a:buFontTx/>
              <a:buNone/>
            </a:pPr>
            <a:r>
              <a:rPr lang="en-US" altLang="en-US" sz="2400" dirty="0">
                <a:latin typeface="Courier New" panose="02070309020205020404" pitchFamily="49" charset="0"/>
                <a:cs typeface="Courier New" panose="02070309020205020404" pitchFamily="49" charset="0"/>
              </a:rPr>
              <a:t>for item in list1:</a:t>
            </a:r>
          </a:p>
          <a:p>
            <a:pPr>
              <a:spcBef>
                <a:spcPct val="0"/>
              </a:spcBef>
              <a:buFontTx/>
              <a:buNone/>
            </a:pPr>
            <a:r>
              <a:rPr lang="en-US" altLang="en-US" sz="2400" dirty="0">
                <a:latin typeface="Courier New" panose="02070309020205020404" pitchFamily="49" charset="0"/>
                <a:cs typeface="Courier New" panose="02070309020205020404" pitchFamily="49" charset="0"/>
              </a:rPr>
              <a:t>    list2.append(item)</a:t>
            </a:r>
          </a:p>
        </p:txBody>
      </p:sp>
      <p:sp>
        <p:nvSpPr>
          <p:cNvPr id="25605" name="TextBox 2">
            <a:extLst>
              <a:ext uri="{FF2B5EF4-FFF2-40B4-BE49-F238E27FC236}">
                <a16:creationId xmlns:a16="http://schemas.microsoft.com/office/drawing/2014/main" id="{A89CA689-C6F0-4D1B-82EF-A87B1F42C12A}"/>
              </a:ext>
            </a:extLst>
          </p:cNvPr>
          <p:cNvSpPr txBox="1">
            <a:spLocks noChangeArrowheads="1"/>
          </p:cNvSpPr>
          <p:nvPr/>
        </p:nvSpPr>
        <p:spPr bwMode="auto">
          <a:xfrm>
            <a:off x="3962400" y="5105400"/>
            <a:ext cx="608371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dirty="0">
                <a:latin typeface="Courier New" panose="02070309020205020404" pitchFamily="49" charset="0"/>
                <a:cs typeface="Courier New" panose="02070309020205020404" pitchFamily="49" charset="0"/>
              </a:rPr>
              <a:t>list1 = [1, 2, 3, 4]</a:t>
            </a:r>
          </a:p>
          <a:p>
            <a:pPr>
              <a:spcBef>
                <a:spcPct val="0"/>
              </a:spcBef>
              <a:buFontTx/>
              <a:buNone/>
            </a:pPr>
            <a:r>
              <a:rPr lang="en-US" altLang="en-US" sz="2400" dirty="0">
                <a:latin typeface="Courier New" panose="02070309020205020404" pitchFamily="49" charset="0"/>
                <a:cs typeface="Courier New" panose="02070309020205020404" pitchFamily="49" charset="0"/>
              </a:rPr>
              <a:t>list2 = [item for item in list1]</a:t>
            </a:r>
          </a:p>
        </p:txBody>
      </p:sp>
      <p:sp>
        <p:nvSpPr>
          <p:cNvPr id="6" name="Date Placeholder 3"/>
          <p:cNvSpPr>
            <a:spLocks noGrp="1"/>
          </p:cNvSpPr>
          <p:nvPr>
            <p:ph type="dt" sz="half" idx="10"/>
          </p:nvPr>
        </p:nvSpPr>
        <p:spPr>
          <a:xfrm>
            <a:off x="609600" y="6356351"/>
            <a:ext cx="2844800" cy="365125"/>
          </a:xfrm>
        </p:spPr>
        <p:txBody>
          <a:bodyPr/>
          <a:lstStyle/>
          <a:p>
            <a:r>
              <a:rPr lang="en-US" dirty="0" smtClean="0"/>
              <a:t>McGuire</a:t>
            </a:r>
            <a:endParaRPr lang="en-US" dirty="0"/>
          </a:p>
        </p:txBody>
      </p:sp>
      <p:sp>
        <p:nvSpPr>
          <p:cNvPr id="7" name="Footer Placeholder 4"/>
          <p:cNvSpPr>
            <a:spLocks noGrp="1"/>
          </p:cNvSpPr>
          <p:nvPr>
            <p:ph type="ftr" sz="quarter" idx="11"/>
          </p:nvPr>
        </p:nvSpPr>
        <p:spPr>
          <a:xfrm>
            <a:off x="4165600" y="6356351"/>
            <a:ext cx="4673600" cy="365125"/>
          </a:xfrm>
        </p:spPr>
        <p:txBody>
          <a:bodyPr/>
          <a:lstStyle/>
          <a:p>
            <a:r>
              <a:rPr lang="en-US" smtClean="0"/>
              <a:t>CSCE 110: Programming I</a:t>
            </a:r>
            <a:endParaRPr lang="en-US" dirty="0"/>
          </a:p>
        </p:txBody>
      </p:sp>
      <p:sp>
        <p:nvSpPr>
          <p:cNvPr id="8" name="Slide Number Placeholder 5"/>
          <p:cNvSpPr>
            <a:spLocks noGrp="1"/>
          </p:cNvSpPr>
          <p:nvPr>
            <p:ph type="sldNum" sz="quarter" idx="12"/>
          </p:nvPr>
        </p:nvSpPr>
        <p:spPr>
          <a:xfrm>
            <a:off x="8737600" y="6356351"/>
            <a:ext cx="2844800" cy="365125"/>
          </a:xfrm>
        </p:spPr>
        <p:txBody>
          <a:bodyPr/>
          <a:lstStyle/>
          <a:p>
            <a:fld id="{B6F15528-21DE-4FAA-801E-634DDDAF4B2B}" type="slidenum">
              <a:rPr lang="en-US" smtClean="0"/>
              <a:pPr/>
              <a:t>35</a:t>
            </a:fld>
            <a:endParaRPr lang="en-US" dirty="0"/>
          </a:p>
        </p:txBody>
      </p:sp>
    </p:spTree>
    <p:extLst>
      <p:ext uri="{BB962C8B-B14F-4D97-AF65-F5344CB8AC3E}">
        <p14:creationId xmlns:p14="http://schemas.microsoft.com/office/powerpoint/2010/main" val="5562543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70E02-71E8-40F5-B322-5697F1CAA0A0}"/>
              </a:ext>
            </a:extLst>
          </p:cNvPr>
          <p:cNvSpPr>
            <a:spLocks noGrp="1"/>
          </p:cNvSpPr>
          <p:nvPr>
            <p:ph type="title"/>
          </p:nvPr>
        </p:nvSpPr>
        <p:spPr/>
        <p:txBody>
          <a:bodyPr/>
          <a:lstStyle/>
          <a:p>
            <a:r>
              <a:rPr lang="en-US" altLang="en-US" dirty="0"/>
              <a:t>List Comprehensions</a:t>
            </a:r>
            <a:r>
              <a:rPr lang="en-US" altLang="en-US" sz="2000" dirty="0"/>
              <a:t> (3 of 7)</a:t>
            </a:r>
            <a:endParaRPr lang="en-AU" sz="2000" dirty="0"/>
          </a:p>
        </p:txBody>
      </p:sp>
      <p:sp>
        <p:nvSpPr>
          <p:cNvPr id="8" name="TextBox 5">
            <a:extLst>
              <a:ext uri="{FF2B5EF4-FFF2-40B4-BE49-F238E27FC236}">
                <a16:creationId xmlns:a16="http://schemas.microsoft.com/office/drawing/2014/main" id="{3BE40D48-9E2B-4255-8921-E84806C7B706}"/>
              </a:ext>
            </a:extLst>
          </p:cNvPr>
          <p:cNvSpPr txBox="1">
            <a:spLocks noChangeArrowheads="1"/>
          </p:cNvSpPr>
          <p:nvPr/>
        </p:nvSpPr>
        <p:spPr bwMode="auto">
          <a:xfrm>
            <a:off x="838200" y="3657600"/>
            <a:ext cx="10744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
                <a:srgbClr val="007FA3"/>
              </a:buClr>
            </a:pPr>
            <a:r>
              <a:rPr lang="en-US" altLang="en-US" sz="2400" b="0" dirty="0"/>
              <a:t>The iteration expression works like a </a:t>
            </a:r>
            <a:r>
              <a:rPr lang="en-US" altLang="en-US" sz="2400" b="0" dirty="0">
                <a:latin typeface="Consolas" panose="020B0609020204030204" pitchFamily="49" charset="0"/>
              </a:rPr>
              <a:t>for</a:t>
            </a:r>
            <a:r>
              <a:rPr lang="en-US" altLang="en-US" sz="2400" b="0" dirty="0"/>
              <a:t> loop</a:t>
            </a:r>
          </a:p>
          <a:p>
            <a:pPr>
              <a:spcBef>
                <a:spcPct val="0"/>
              </a:spcBef>
              <a:buClr>
                <a:srgbClr val="007FA3"/>
              </a:buClr>
            </a:pPr>
            <a:r>
              <a:rPr lang="en-US" altLang="en-US" sz="2400" b="0" dirty="0"/>
              <a:t>In this example, it iterates over the elements of </a:t>
            </a:r>
            <a:r>
              <a:rPr lang="en-US" altLang="en-US" sz="2400" b="0" dirty="0">
                <a:latin typeface="Consolas" panose="020B0609020204030204" pitchFamily="49" charset="0"/>
              </a:rPr>
              <a:t>list1</a:t>
            </a:r>
          </a:p>
          <a:p>
            <a:pPr>
              <a:spcBef>
                <a:spcPct val="0"/>
              </a:spcBef>
              <a:buClr>
                <a:srgbClr val="007FA3"/>
              </a:buClr>
            </a:pPr>
            <a:r>
              <a:rPr lang="en-US" altLang="en-US" sz="2400" b="0" dirty="0"/>
              <a:t>Each time it iterates, the target variable </a:t>
            </a:r>
            <a:r>
              <a:rPr lang="en-US" altLang="en-US" sz="2400" b="0" dirty="0">
                <a:latin typeface="Consolas" panose="020B0609020204030204" pitchFamily="49" charset="0"/>
              </a:rPr>
              <a:t>item</a:t>
            </a:r>
            <a:r>
              <a:rPr lang="en-US" altLang="en-US" sz="2400" b="0" dirty="0"/>
              <a:t> is assigned the value of an element. </a:t>
            </a:r>
          </a:p>
          <a:p>
            <a:pPr>
              <a:spcBef>
                <a:spcPct val="0"/>
              </a:spcBef>
              <a:buClr>
                <a:srgbClr val="007FA3"/>
              </a:buClr>
            </a:pPr>
            <a:r>
              <a:rPr lang="en-US" altLang="en-US" sz="2400" b="0" dirty="0"/>
              <a:t>At the end of each iteration, the value of the result expression is appended to the new list. </a:t>
            </a:r>
          </a:p>
        </p:txBody>
      </p:sp>
      <p:pic>
        <p:nvPicPr>
          <p:cNvPr id="9" name="Picture 8" descr="list 2 equals left bracket item for item in list 1 right bracket. The result expression is the first part of the expression, item, and the iteration expression is the latter part, for item in list 1.">
            <a:extLst>
              <a:ext uri="{FF2B5EF4-FFF2-40B4-BE49-F238E27FC236}">
                <a16:creationId xmlns:a16="http://schemas.microsoft.com/office/drawing/2014/main" id="{635F9CEC-4E04-4FD8-AE3F-54FF1F05EA55}"/>
              </a:ext>
            </a:extLst>
          </p:cNvPr>
          <p:cNvPicPr>
            <a:picLocks noChangeAspect="1"/>
          </p:cNvPicPr>
          <p:nvPr/>
        </p:nvPicPr>
        <p:blipFill>
          <a:blip r:embed="rId2"/>
          <a:stretch>
            <a:fillRect/>
          </a:stretch>
        </p:blipFill>
        <p:spPr>
          <a:xfrm>
            <a:off x="2755103" y="2001320"/>
            <a:ext cx="6681795" cy="1390008"/>
          </a:xfrm>
          <a:prstGeom prst="rect">
            <a:avLst/>
          </a:prstGeom>
        </p:spPr>
      </p:pic>
      <p:sp>
        <p:nvSpPr>
          <p:cNvPr id="5" name="Date Placeholder 3"/>
          <p:cNvSpPr>
            <a:spLocks noGrp="1"/>
          </p:cNvSpPr>
          <p:nvPr>
            <p:ph type="dt" sz="half" idx="10"/>
          </p:nvPr>
        </p:nvSpPr>
        <p:spPr>
          <a:xfrm>
            <a:off x="609600" y="6356351"/>
            <a:ext cx="2844800" cy="365125"/>
          </a:xfrm>
        </p:spPr>
        <p:txBody>
          <a:bodyPr/>
          <a:lstStyle/>
          <a:p>
            <a:r>
              <a:rPr lang="en-US" dirty="0" smtClean="0"/>
              <a:t>McGuire</a:t>
            </a:r>
            <a:endParaRPr lang="en-US" dirty="0"/>
          </a:p>
        </p:txBody>
      </p:sp>
      <p:sp>
        <p:nvSpPr>
          <p:cNvPr id="6" name="Footer Placeholder 4"/>
          <p:cNvSpPr>
            <a:spLocks noGrp="1"/>
          </p:cNvSpPr>
          <p:nvPr>
            <p:ph type="ftr" sz="quarter" idx="11"/>
          </p:nvPr>
        </p:nvSpPr>
        <p:spPr>
          <a:xfrm>
            <a:off x="4165600" y="6356351"/>
            <a:ext cx="4673600" cy="365125"/>
          </a:xfrm>
        </p:spPr>
        <p:txBody>
          <a:bodyPr/>
          <a:lstStyle/>
          <a:p>
            <a:r>
              <a:rPr lang="en-US" smtClean="0"/>
              <a:t>CSCE 110: Programming I</a:t>
            </a:r>
            <a:endParaRPr lang="en-US" dirty="0"/>
          </a:p>
        </p:txBody>
      </p:sp>
      <p:sp>
        <p:nvSpPr>
          <p:cNvPr id="7" name="Slide Number Placeholder 5"/>
          <p:cNvSpPr>
            <a:spLocks noGrp="1"/>
          </p:cNvSpPr>
          <p:nvPr>
            <p:ph type="sldNum" sz="quarter" idx="12"/>
          </p:nvPr>
        </p:nvSpPr>
        <p:spPr>
          <a:xfrm>
            <a:off x="8737600" y="6356351"/>
            <a:ext cx="2844800" cy="365125"/>
          </a:xfrm>
        </p:spPr>
        <p:txBody>
          <a:bodyPr/>
          <a:lstStyle/>
          <a:p>
            <a:fld id="{B6F15528-21DE-4FAA-801E-634DDDAF4B2B}" type="slidenum">
              <a:rPr lang="en-US" smtClean="0"/>
              <a:pPr/>
              <a:t>36</a:t>
            </a:fld>
            <a:endParaRPr lang="en-US" dirty="0"/>
          </a:p>
        </p:txBody>
      </p:sp>
    </p:spTree>
    <p:extLst>
      <p:ext uri="{BB962C8B-B14F-4D97-AF65-F5344CB8AC3E}">
        <p14:creationId xmlns:p14="http://schemas.microsoft.com/office/powerpoint/2010/main" val="31677789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8C3A3DC4-2321-4A34-8844-91AB740797CE}"/>
              </a:ext>
            </a:extLst>
          </p:cNvPr>
          <p:cNvSpPr>
            <a:spLocks noGrp="1" noChangeArrowheads="1"/>
          </p:cNvSpPr>
          <p:nvPr>
            <p:ph type="title"/>
          </p:nvPr>
        </p:nvSpPr>
        <p:spPr>
          <a:xfrm>
            <a:off x="931861" y="427037"/>
            <a:ext cx="10972800" cy="1143000"/>
          </a:xfrm>
        </p:spPr>
        <p:txBody>
          <a:bodyPr/>
          <a:lstStyle/>
          <a:p>
            <a:r>
              <a:rPr lang="en-US" altLang="en-US" sz="4400" dirty="0"/>
              <a:t>List Comprehensions</a:t>
            </a:r>
            <a:r>
              <a:rPr lang="en-US" altLang="en-US" sz="2800" dirty="0"/>
              <a:t> (4 of 7)</a:t>
            </a:r>
          </a:p>
        </p:txBody>
      </p:sp>
      <p:sp>
        <p:nvSpPr>
          <p:cNvPr id="27651" name="TextBox 2">
            <a:extLst>
              <a:ext uri="{FF2B5EF4-FFF2-40B4-BE49-F238E27FC236}">
                <a16:creationId xmlns:a16="http://schemas.microsoft.com/office/drawing/2014/main" id="{9E094281-D10B-49AC-8382-6FA0A2144F16}"/>
              </a:ext>
            </a:extLst>
          </p:cNvPr>
          <p:cNvSpPr txBox="1">
            <a:spLocks noChangeArrowheads="1"/>
          </p:cNvSpPr>
          <p:nvPr/>
        </p:nvSpPr>
        <p:spPr bwMode="auto">
          <a:xfrm>
            <a:off x="2209800" y="2179978"/>
            <a:ext cx="809548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b="0" dirty="0">
                <a:latin typeface="Consolas" panose="020B0609020204030204" pitchFamily="49" charset="0"/>
              </a:rPr>
              <a:t>list1 = [1, 2, 3, 4]</a:t>
            </a:r>
          </a:p>
          <a:p>
            <a:pPr>
              <a:spcBef>
                <a:spcPct val="0"/>
              </a:spcBef>
              <a:buFontTx/>
              <a:buNone/>
            </a:pPr>
            <a:r>
              <a:rPr lang="en-US" altLang="en-US" b="0" dirty="0">
                <a:latin typeface="Consolas" panose="020B0609020204030204" pitchFamily="49" charset="0"/>
              </a:rPr>
              <a:t>list2 = [item**2 for item in list1]</a:t>
            </a:r>
          </a:p>
        </p:txBody>
      </p:sp>
      <p:sp>
        <p:nvSpPr>
          <p:cNvPr id="27652" name="TextBox 5">
            <a:extLst>
              <a:ext uri="{FF2B5EF4-FFF2-40B4-BE49-F238E27FC236}">
                <a16:creationId xmlns:a16="http://schemas.microsoft.com/office/drawing/2014/main" id="{EE8A7096-9316-4D35-BABB-8DAAB869311A}"/>
              </a:ext>
            </a:extLst>
          </p:cNvPr>
          <p:cNvSpPr txBox="1">
            <a:spLocks noChangeArrowheads="1"/>
          </p:cNvSpPr>
          <p:nvPr/>
        </p:nvSpPr>
        <p:spPr bwMode="auto">
          <a:xfrm>
            <a:off x="762001" y="3843338"/>
            <a:ext cx="1083786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
                <a:srgbClr val="007FA3"/>
              </a:buClr>
            </a:pPr>
            <a:r>
              <a:rPr lang="en-US" altLang="en-US" b="0" dirty="0"/>
              <a:t>After this code executes, </a:t>
            </a:r>
            <a:r>
              <a:rPr lang="en-US" altLang="en-US" b="0" dirty="0">
                <a:latin typeface="Consolas" panose="020B0609020204030204" pitchFamily="49" charset="0"/>
              </a:rPr>
              <a:t>list2</a:t>
            </a:r>
            <a:r>
              <a:rPr lang="en-US" altLang="en-US" b="0" dirty="0"/>
              <a:t> will contain the values </a:t>
            </a:r>
            <a:r>
              <a:rPr lang="en-US" altLang="en-US" b="0" dirty="0">
                <a:latin typeface="Consolas" panose="020B0609020204030204" pitchFamily="49" charset="0"/>
              </a:rPr>
              <a:t>[1, 4, 9, 16]</a:t>
            </a:r>
          </a:p>
        </p:txBody>
      </p:sp>
      <p:sp>
        <p:nvSpPr>
          <p:cNvPr id="5" name="Date Placeholder 3"/>
          <p:cNvSpPr>
            <a:spLocks noGrp="1"/>
          </p:cNvSpPr>
          <p:nvPr>
            <p:ph type="dt" sz="half" idx="10"/>
          </p:nvPr>
        </p:nvSpPr>
        <p:spPr>
          <a:xfrm>
            <a:off x="609600" y="6356351"/>
            <a:ext cx="2844800" cy="365125"/>
          </a:xfrm>
        </p:spPr>
        <p:txBody>
          <a:bodyPr/>
          <a:lstStyle/>
          <a:p>
            <a:r>
              <a:rPr lang="en-US" dirty="0" smtClean="0"/>
              <a:t>McGuire</a:t>
            </a:r>
            <a:endParaRPr lang="en-US" dirty="0"/>
          </a:p>
        </p:txBody>
      </p:sp>
      <p:sp>
        <p:nvSpPr>
          <p:cNvPr id="6" name="Footer Placeholder 4"/>
          <p:cNvSpPr>
            <a:spLocks noGrp="1"/>
          </p:cNvSpPr>
          <p:nvPr>
            <p:ph type="ftr" sz="quarter" idx="11"/>
          </p:nvPr>
        </p:nvSpPr>
        <p:spPr>
          <a:xfrm>
            <a:off x="4165600" y="6356351"/>
            <a:ext cx="4673600" cy="365125"/>
          </a:xfrm>
        </p:spPr>
        <p:txBody>
          <a:bodyPr/>
          <a:lstStyle/>
          <a:p>
            <a:r>
              <a:rPr lang="en-US" smtClean="0"/>
              <a:t>CSCE 110: Programming I</a:t>
            </a:r>
            <a:endParaRPr lang="en-US" dirty="0"/>
          </a:p>
        </p:txBody>
      </p:sp>
      <p:sp>
        <p:nvSpPr>
          <p:cNvPr id="7" name="Slide Number Placeholder 5"/>
          <p:cNvSpPr>
            <a:spLocks noGrp="1"/>
          </p:cNvSpPr>
          <p:nvPr>
            <p:ph type="sldNum" sz="quarter" idx="12"/>
          </p:nvPr>
        </p:nvSpPr>
        <p:spPr>
          <a:xfrm>
            <a:off x="8737600" y="6356351"/>
            <a:ext cx="2844800" cy="365125"/>
          </a:xfrm>
        </p:spPr>
        <p:txBody>
          <a:bodyPr/>
          <a:lstStyle/>
          <a:p>
            <a:fld id="{B6F15528-21DE-4FAA-801E-634DDDAF4B2B}" type="slidenum">
              <a:rPr lang="en-US" smtClean="0"/>
              <a:pPr/>
              <a:t>37</a:t>
            </a:fld>
            <a:endParaRPr lang="en-US" dirty="0"/>
          </a:p>
        </p:txBody>
      </p:sp>
    </p:spTree>
    <p:extLst>
      <p:ext uri="{BB962C8B-B14F-4D97-AF65-F5344CB8AC3E}">
        <p14:creationId xmlns:p14="http://schemas.microsoft.com/office/powerpoint/2010/main" val="31217438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BEB99D2A-EDBE-485F-A0FE-7A78F01DA88F}"/>
              </a:ext>
            </a:extLst>
          </p:cNvPr>
          <p:cNvSpPr>
            <a:spLocks noGrp="1" noChangeArrowheads="1"/>
          </p:cNvSpPr>
          <p:nvPr>
            <p:ph type="title"/>
          </p:nvPr>
        </p:nvSpPr>
        <p:spPr/>
        <p:txBody>
          <a:bodyPr/>
          <a:lstStyle/>
          <a:p>
            <a:r>
              <a:rPr lang="en-US" altLang="en-US" dirty="0"/>
              <a:t>List Comprehensions</a:t>
            </a:r>
            <a:r>
              <a:rPr lang="en-US" altLang="en-US" sz="2000" dirty="0"/>
              <a:t> (5 of 7)</a:t>
            </a:r>
          </a:p>
        </p:txBody>
      </p:sp>
      <p:sp>
        <p:nvSpPr>
          <p:cNvPr id="28675" name="TextBox 2">
            <a:extLst>
              <a:ext uri="{FF2B5EF4-FFF2-40B4-BE49-F238E27FC236}">
                <a16:creationId xmlns:a16="http://schemas.microsoft.com/office/drawing/2014/main" id="{C447FA4E-2030-4BAE-8DE4-C56D7357BFB3}"/>
              </a:ext>
            </a:extLst>
          </p:cNvPr>
          <p:cNvSpPr txBox="1">
            <a:spLocks noChangeArrowheads="1"/>
          </p:cNvSpPr>
          <p:nvPr/>
        </p:nvSpPr>
        <p:spPr bwMode="auto">
          <a:xfrm>
            <a:off x="2690814" y="2057401"/>
            <a:ext cx="68103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nl-NL" altLang="en-US" sz="2400" b="0" dirty="0">
                <a:latin typeface="Consolas" panose="020B0609020204030204" pitchFamily="49" charset="0"/>
              </a:rPr>
              <a:t>str_list = ['Winken', 'Blinken', 'Nod']</a:t>
            </a:r>
          </a:p>
          <a:p>
            <a:pPr>
              <a:spcBef>
                <a:spcPct val="0"/>
              </a:spcBef>
              <a:buFontTx/>
              <a:buNone/>
            </a:pPr>
            <a:r>
              <a:rPr lang="nl-NL" altLang="en-US" sz="2400" b="0" dirty="0">
                <a:latin typeface="Consolas" panose="020B0609020204030204" pitchFamily="49" charset="0"/>
              </a:rPr>
              <a:t>len_list = [len(s) for s in str_list]</a:t>
            </a:r>
          </a:p>
        </p:txBody>
      </p:sp>
      <p:sp>
        <p:nvSpPr>
          <p:cNvPr id="28676" name="TextBox 5">
            <a:extLst>
              <a:ext uri="{FF2B5EF4-FFF2-40B4-BE49-F238E27FC236}">
                <a16:creationId xmlns:a16="http://schemas.microsoft.com/office/drawing/2014/main" id="{47F7FC2E-F853-4315-86BD-E549B2177C4E}"/>
              </a:ext>
            </a:extLst>
          </p:cNvPr>
          <p:cNvSpPr txBox="1">
            <a:spLocks noChangeArrowheads="1"/>
          </p:cNvSpPr>
          <p:nvPr/>
        </p:nvSpPr>
        <p:spPr bwMode="auto">
          <a:xfrm>
            <a:off x="762000" y="3690939"/>
            <a:ext cx="1059179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
                <a:srgbClr val="007FA3"/>
              </a:buClr>
            </a:pPr>
            <a:r>
              <a:rPr lang="en-US" altLang="en-US" sz="2800" b="0" dirty="0"/>
              <a:t>After this code executes, </a:t>
            </a:r>
            <a:r>
              <a:rPr lang="en-US" altLang="en-US" sz="2800" b="0" dirty="0" err="1">
                <a:latin typeface="Consolas" panose="020B0609020204030204" pitchFamily="49" charset="0"/>
              </a:rPr>
              <a:t>len_list</a:t>
            </a:r>
            <a:r>
              <a:rPr lang="en-US" altLang="en-US" sz="2800" b="0" dirty="0">
                <a:latin typeface="Consolas" panose="020B0609020204030204" pitchFamily="49" charset="0"/>
              </a:rPr>
              <a:t> </a:t>
            </a:r>
            <a:r>
              <a:rPr lang="en-US" altLang="en-US" sz="2800" b="0" dirty="0"/>
              <a:t>will contain the values </a:t>
            </a:r>
            <a:r>
              <a:rPr lang="en-US" altLang="en-US" sz="2800" b="0" dirty="0" smtClean="0"/>
              <a:t/>
            </a:r>
            <a:br>
              <a:rPr lang="en-US" altLang="en-US" sz="2800" b="0" dirty="0" smtClean="0"/>
            </a:br>
            <a:r>
              <a:rPr lang="en-US" altLang="en-US" sz="2800" b="0" dirty="0" smtClean="0"/>
              <a:t>[</a:t>
            </a:r>
            <a:r>
              <a:rPr lang="en-US" altLang="en-US" sz="2800" b="0" dirty="0"/>
              <a:t>6, 7, 3]</a:t>
            </a:r>
            <a:endParaRPr lang="en-US" altLang="en-US" sz="2800" b="0" dirty="0">
              <a:latin typeface="Consolas" panose="020B0609020204030204" pitchFamily="49" charset="0"/>
            </a:endParaRPr>
          </a:p>
        </p:txBody>
      </p:sp>
      <p:sp>
        <p:nvSpPr>
          <p:cNvPr id="5" name="Date Placeholder 3"/>
          <p:cNvSpPr>
            <a:spLocks noGrp="1"/>
          </p:cNvSpPr>
          <p:nvPr>
            <p:ph type="dt" sz="half" idx="10"/>
          </p:nvPr>
        </p:nvSpPr>
        <p:spPr>
          <a:xfrm>
            <a:off x="609600" y="6356351"/>
            <a:ext cx="2844800" cy="365125"/>
          </a:xfrm>
        </p:spPr>
        <p:txBody>
          <a:bodyPr/>
          <a:lstStyle/>
          <a:p>
            <a:r>
              <a:rPr lang="en-US" dirty="0" smtClean="0"/>
              <a:t>McGuire</a:t>
            </a:r>
            <a:endParaRPr lang="en-US" dirty="0"/>
          </a:p>
        </p:txBody>
      </p:sp>
      <p:sp>
        <p:nvSpPr>
          <p:cNvPr id="6" name="Footer Placeholder 4"/>
          <p:cNvSpPr>
            <a:spLocks noGrp="1"/>
          </p:cNvSpPr>
          <p:nvPr>
            <p:ph type="ftr" sz="quarter" idx="11"/>
          </p:nvPr>
        </p:nvSpPr>
        <p:spPr>
          <a:xfrm>
            <a:off x="4165600" y="6356351"/>
            <a:ext cx="4673600" cy="365125"/>
          </a:xfrm>
        </p:spPr>
        <p:txBody>
          <a:bodyPr/>
          <a:lstStyle/>
          <a:p>
            <a:r>
              <a:rPr lang="en-US" smtClean="0"/>
              <a:t>CSCE 110: Programming I</a:t>
            </a:r>
            <a:endParaRPr lang="en-US" dirty="0"/>
          </a:p>
        </p:txBody>
      </p:sp>
      <p:sp>
        <p:nvSpPr>
          <p:cNvPr id="7" name="Slide Number Placeholder 5"/>
          <p:cNvSpPr>
            <a:spLocks noGrp="1"/>
          </p:cNvSpPr>
          <p:nvPr>
            <p:ph type="sldNum" sz="quarter" idx="12"/>
          </p:nvPr>
        </p:nvSpPr>
        <p:spPr>
          <a:xfrm>
            <a:off x="8737600" y="6356351"/>
            <a:ext cx="2844800" cy="365125"/>
          </a:xfrm>
        </p:spPr>
        <p:txBody>
          <a:bodyPr/>
          <a:lstStyle/>
          <a:p>
            <a:fld id="{B6F15528-21DE-4FAA-801E-634DDDAF4B2B}" type="slidenum">
              <a:rPr lang="en-US" smtClean="0"/>
              <a:pPr/>
              <a:t>38</a:t>
            </a:fld>
            <a:endParaRPr lang="en-US" dirty="0"/>
          </a:p>
        </p:txBody>
      </p:sp>
    </p:spTree>
    <p:extLst>
      <p:ext uri="{BB962C8B-B14F-4D97-AF65-F5344CB8AC3E}">
        <p14:creationId xmlns:p14="http://schemas.microsoft.com/office/powerpoint/2010/main" val="15512375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E0A70586-93E5-4E17-92D0-E2991E37A805}"/>
              </a:ext>
            </a:extLst>
          </p:cNvPr>
          <p:cNvSpPr>
            <a:spLocks noGrp="1" noChangeArrowheads="1"/>
          </p:cNvSpPr>
          <p:nvPr>
            <p:ph type="title"/>
          </p:nvPr>
        </p:nvSpPr>
        <p:spPr/>
        <p:txBody>
          <a:bodyPr/>
          <a:lstStyle/>
          <a:p>
            <a:r>
              <a:rPr lang="en-US" altLang="en-US" dirty="0"/>
              <a:t>List Comprehensions</a:t>
            </a:r>
            <a:r>
              <a:rPr lang="en-US" altLang="en-US" sz="2000" dirty="0"/>
              <a:t> (6 of 7)</a:t>
            </a:r>
          </a:p>
        </p:txBody>
      </p:sp>
      <p:sp>
        <p:nvSpPr>
          <p:cNvPr id="29699" name="Content Placeholder 2">
            <a:extLst>
              <a:ext uri="{FF2B5EF4-FFF2-40B4-BE49-F238E27FC236}">
                <a16:creationId xmlns:a16="http://schemas.microsoft.com/office/drawing/2014/main" id="{9DFB7A1A-C888-4544-93B7-6DA8145F1DC1}"/>
              </a:ext>
            </a:extLst>
          </p:cNvPr>
          <p:cNvSpPr>
            <a:spLocks noGrp="1" noChangeArrowheads="1"/>
          </p:cNvSpPr>
          <p:nvPr>
            <p:ph idx="1"/>
          </p:nvPr>
        </p:nvSpPr>
        <p:spPr/>
        <p:txBody>
          <a:bodyPr/>
          <a:lstStyle/>
          <a:p>
            <a:pPr>
              <a:buFontTx/>
              <a:buChar char="•"/>
            </a:pPr>
            <a:r>
              <a:rPr lang="en-US" altLang="en-US" sz="2400" dirty="0"/>
              <a:t>You can use an </a:t>
            </a:r>
            <a:r>
              <a:rPr lang="en-US" altLang="en-US" sz="2400" b="1" dirty="0">
                <a:latin typeface="Consolas" panose="020B0609020204030204" pitchFamily="49" charset="0"/>
              </a:rPr>
              <a:t>if</a:t>
            </a:r>
            <a:r>
              <a:rPr lang="en-US" altLang="en-US" sz="2400" dirty="0"/>
              <a:t> clause in a list comprehension to select only certain elements when processing a list</a:t>
            </a:r>
          </a:p>
        </p:txBody>
      </p:sp>
      <p:sp>
        <p:nvSpPr>
          <p:cNvPr id="29700" name="TextBox 3">
            <a:extLst>
              <a:ext uri="{FF2B5EF4-FFF2-40B4-BE49-F238E27FC236}">
                <a16:creationId xmlns:a16="http://schemas.microsoft.com/office/drawing/2014/main" id="{84582050-B053-40AA-9434-B9B392818EA2}"/>
              </a:ext>
            </a:extLst>
          </p:cNvPr>
          <p:cNvSpPr txBox="1">
            <a:spLocks noChangeArrowheads="1"/>
          </p:cNvSpPr>
          <p:nvPr/>
        </p:nvSpPr>
        <p:spPr bwMode="auto">
          <a:xfrm>
            <a:off x="2667001" y="4933950"/>
            <a:ext cx="58832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nsolas" panose="020B0609020204030204" pitchFamily="49" charset="0"/>
              </a:rPr>
              <a:t>list1 = [1, 12, 2, 20, 3, 15, 4]</a:t>
            </a:r>
          </a:p>
          <a:p>
            <a:pPr>
              <a:spcBef>
                <a:spcPct val="0"/>
              </a:spcBef>
              <a:buFontTx/>
              <a:buNone/>
            </a:pPr>
            <a:r>
              <a:rPr lang="en-US" altLang="en-US" sz="1800" b="0" dirty="0">
                <a:latin typeface="Consolas" panose="020B0609020204030204" pitchFamily="49" charset="0"/>
              </a:rPr>
              <a:t>list2 = [item for item in list1 if item &lt; 10]</a:t>
            </a:r>
          </a:p>
        </p:txBody>
      </p:sp>
      <p:sp>
        <p:nvSpPr>
          <p:cNvPr id="29701" name="TextBox 4">
            <a:extLst>
              <a:ext uri="{FF2B5EF4-FFF2-40B4-BE49-F238E27FC236}">
                <a16:creationId xmlns:a16="http://schemas.microsoft.com/office/drawing/2014/main" id="{851E1EF1-2E89-4210-B119-396D5D932E3B}"/>
              </a:ext>
            </a:extLst>
          </p:cNvPr>
          <p:cNvSpPr txBox="1">
            <a:spLocks noChangeArrowheads="1"/>
          </p:cNvSpPr>
          <p:nvPr/>
        </p:nvSpPr>
        <p:spPr bwMode="auto">
          <a:xfrm>
            <a:off x="3733800" y="2455864"/>
            <a:ext cx="47244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nsolas" panose="020B0609020204030204" pitchFamily="49" charset="0"/>
              </a:rPr>
              <a:t>list1 = [1, 12, 2, 20, 3, 15, 4]</a:t>
            </a:r>
          </a:p>
          <a:p>
            <a:pPr>
              <a:spcBef>
                <a:spcPct val="0"/>
              </a:spcBef>
              <a:buFontTx/>
              <a:buNone/>
            </a:pPr>
            <a:r>
              <a:rPr lang="en-US" altLang="en-US" sz="1800" b="0" dirty="0">
                <a:latin typeface="Consolas" panose="020B0609020204030204" pitchFamily="49" charset="0"/>
              </a:rPr>
              <a:t>list2 = []</a:t>
            </a:r>
          </a:p>
          <a:p>
            <a:pPr>
              <a:spcBef>
                <a:spcPct val="0"/>
              </a:spcBef>
              <a:buFontTx/>
              <a:buNone/>
            </a:pPr>
            <a:r>
              <a:rPr lang="en-US" altLang="en-US" sz="1800" b="0" dirty="0">
                <a:latin typeface="Consolas" panose="020B0609020204030204" pitchFamily="49" charset="0"/>
              </a:rPr>
              <a:t> </a:t>
            </a:r>
          </a:p>
          <a:p>
            <a:pPr>
              <a:spcBef>
                <a:spcPct val="0"/>
              </a:spcBef>
              <a:buFontTx/>
              <a:buNone/>
            </a:pPr>
            <a:r>
              <a:rPr lang="en-US" altLang="en-US" sz="1800" b="0" dirty="0">
                <a:latin typeface="Consolas" panose="020B0609020204030204" pitchFamily="49" charset="0"/>
              </a:rPr>
              <a:t>for n in list1:</a:t>
            </a:r>
          </a:p>
          <a:p>
            <a:pPr>
              <a:spcBef>
                <a:spcPct val="0"/>
              </a:spcBef>
              <a:buFontTx/>
              <a:buNone/>
            </a:pPr>
            <a:r>
              <a:rPr lang="en-US" altLang="en-US" sz="1800" b="0" dirty="0">
                <a:latin typeface="Consolas" panose="020B0609020204030204" pitchFamily="49" charset="0"/>
              </a:rPr>
              <a:t>    if n &lt; 10:</a:t>
            </a:r>
          </a:p>
          <a:p>
            <a:pPr>
              <a:spcBef>
                <a:spcPct val="0"/>
              </a:spcBef>
              <a:buFontTx/>
              <a:buNone/>
            </a:pPr>
            <a:r>
              <a:rPr lang="en-US" altLang="en-US" sz="1800" b="0" dirty="0">
                <a:latin typeface="Consolas" panose="020B0609020204030204" pitchFamily="49" charset="0"/>
              </a:rPr>
              <a:t>        list2.append(n)</a:t>
            </a:r>
          </a:p>
        </p:txBody>
      </p:sp>
      <p:sp>
        <p:nvSpPr>
          <p:cNvPr id="29702" name="TextBox 1">
            <a:extLst>
              <a:ext uri="{FF2B5EF4-FFF2-40B4-BE49-F238E27FC236}">
                <a16:creationId xmlns:a16="http://schemas.microsoft.com/office/drawing/2014/main" id="{77453ACC-963D-4568-9CCF-6CD14B14F90D}"/>
              </a:ext>
            </a:extLst>
          </p:cNvPr>
          <p:cNvSpPr txBox="1">
            <a:spLocks noChangeArrowheads="1"/>
          </p:cNvSpPr>
          <p:nvPr/>
        </p:nvSpPr>
        <p:spPr bwMode="auto">
          <a:xfrm>
            <a:off x="4191001" y="4360864"/>
            <a:ext cx="2386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t>Works the same as…</a:t>
            </a:r>
          </a:p>
        </p:txBody>
      </p:sp>
      <p:sp>
        <p:nvSpPr>
          <p:cNvPr id="7" name="Date Placeholder 3"/>
          <p:cNvSpPr>
            <a:spLocks noGrp="1"/>
          </p:cNvSpPr>
          <p:nvPr>
            <p:ph type="dt" sz="half" idx="10"/>
          </p:nvPr>
        </p:nvSpPr>
        <p:spPr>
          <a:xfrm>
            <a:off x="609600" y="6356351"/>
            <a:ext cx="2844800" cy="365125"/>
          </a:xfrm>
        </p:spPr>
        <p:txBody>
          <a:bodyPr/>
          <a:lstStyle/>
          <a:p>
            <a:r>
              <a:rPr lang="en-US" dirty="0" smtClean="0"/>
              <a:t>McGuire</a:t>
            </a:r>
            <a:endParaRPr lang="en-US" dirty="0"/>
          </a:p>
        </p:txBody>
      </p:sp>
      <p:sp>
        <p:nvSpPr>
          <p:cNvPr id="8" name="Footer Placeholder 4"/>
          <p:cNvSpPr>
            <a:spLocks noGrp="1"/>
          </p:cNvSpPr>
          <p:nvPr>
            <p:ph type="ftr" sz="quarter" idx="11"/>
          </p:nvPr>
        </p:nvSpPr>
        <p:spPr>
          <a:xfrm>
            <a:off x="4165600" y="6356351"/>
            <a:ext cx="4673600" cy="365125"/>
          </a:xfrm>
        </p:spPr>
        <p:txBody>
          <a:bodyPr/>
          <a:lstStyle/>
          <a:p>
            <a:r>
              <a:rPr lang="en-US" smtClean="0"/>
              <a:t>CSCE 110: Programming I</a:t>
            </a:r>
            <a:endParaRPr lang="en-US" dirty="0"/>
          </a:p>
        </p:txBody>
      </p:sp>
      <p:sp>
        <p:nvSpPr>
          <p:cNvPr id="9" name="Slide Number Placeholder 5"/>
          <p:cNvSpPr>
            <a:spLocks noGrp="1"/>
          </p:cNvSpPr>
          <p:nvPr>
            <p:ph type="sldNum" sz="quarter" idx="12"/>
          </p:nvPr>
        </p:nvSpPr>
        <p:spPr>
          <a:xfrm>
            <a:off x="8737600" y="6356351"/>
            <a:ext cx="2844800" cy="365125"/>
          </a:xfrm>
        </p:spPr>
        <p:txBody>
          <a:bodyPr/>
          <a:lstStyle/>
          <a:p>
            <a:fld id="{B6F15528-21DE-4FAA-801E-634DDDAF4B2B}" type="slidenum">
              <a:rPr lang="en-US" smtClean="0"/>
              <a:pPr/>
              <a:t>39</a:t>
            </a:fld>
            <a:endParaRPr lang="en-US" dirty="0"/>
          </a:p>
        </p:txBody>
      </p:sp>
    </p:spTree>
    <p:extLst>
      <p:ext uri="{BB962C8B-B14F-4D97-AF65-F5344CB8AC3E}">
        <p14:creationId xmlns:p14="http://schemas.microsoft.com/office/powerpoint/2010/main" val="3095734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6A889F48-D840-416A-BAC6-1948CA8BFF22}"/>
              </a:ext>
            </a:extLst>
          </p:cNvPr>
          <p:cNvSpPr>
            <a:spLocks noGrp="1" noChangeArrowheads="1"/>
          </p:cNvSpPr>
          <p:nvPr>
            <p:ph type="title"/>
          </p:nvPr>
        </p:nvSpPr>
        <p:spPr/>
        <p:txBody>
          <a:bodyPr/>
          <a:lstStyle/>
          <a:p>
            <a:r>
              <a:rPr lang="en-US" altLang="en-US" dirty="0"/>
              <a:t>Introduction to Lists</a:t>
            </a:r>
            <a:r>
              <a:rPr lang="en-US" altLang="en-US" sz="2000" dirty="0"/>
              <a:t> (1 of 2)</a:t>
            </a:r>
          </a:p>
        </p:txBody>
      </p:sp>
      <p:sp>
        <p:nvSpPr>
          <p:cNvPr id="7171" name="Content Placeholder 2">
            <a:extLst>
              <a:ext uri="{FF2B5EF4-FFF2-40B4-BE49-F238E27FC236}">
                <a16:creationId xmlns:a16="http://schemas.microsoft.com/office/drawing/2014/main" id="{8D925EF6-1BB2-4397-9647-01F6E561FB98}"/>
              </a:ext>
            </a:extLst>
          </p:cNvPr>
          <p:cNvSpPr>
            <a:spLocks noGrp="1" noChangeArrowheads="1"/>
          </p:cNvSpPr>
          <p:nvPr>
            <p:ph idx="1"/>
          </p:nvPr>
        </p:nvSpPr>
        <p:spPr/>
        <p:txBody>
          <a:bodyPr/>
          <a:lstStyle/>
          <a:p>
            <a:pPr>
              <a:buFontTx/>
              <a:buChar char="•"/>
            </a:pPr>
            <a:r>
              <a:rPr lang="en-US" altLang="en-US" sz="2800" u="sng"/>
              <a:t>List</a:t>
            </a:r>
            <a:r>
              <a:rPr lang="en-US" altLang="en-US" sz="2800"/>
              <a:t>: an object that contains multiple data items</a:t>
            </a:r>
          </a:p>
          <a:p>
            <a:pPr lvl="1"/>
            <a:r>
              <a:rPr lang="en-US" altLang="en-US" sz="2400" u="sng"/>
              <a:t>Element</a:t>
            </a:r>
            <a:r>
              <a:rPr lang="en-US" altLang="en-US" sz="2400"/>
              <a:t>: An item in a list</a:t>
            </a:r>
          </a:p>
          <a:p>
            <a:pPr lvl="1"/>
            <a:r>
              <a:rPr lang="en-US" altLang="en-US" sz="2400"/>
              <a:t>Format: </a:t>
            </a:r>
            <a:r>
              <a:rPr lang="en-US" altLang="en-US" sz="2400" i="1">
                <a:latin typeface="Courier New" panose="02070309020205020404" pitchFamily="49" charset="0"/>
                <a:cs typeface="Courier New" panose="02070309020205020404" pitchFamily="49" charset="0"/>
              </a:rPr>
              <a:t>list</a:t>
            </a:r>
            <a:r>
              <a:rPr lang="en-US" altLang="en-US" sz="2400">
                <a:latin typeface="Courier New" panose="02070309020205020404" pitchFamily="49" charset="0"/>
                <a:cs typeface="Courier New" panose="02070309020205020404" pitchFamily="49" charset="0"/>
              </a:rPr>
              <a:t> = [</a:t>
            </a:r>
            <a:r>
              <a:rPr lang="en-US" altLang="en-US" sz="2400" i="1">
                <a:latin typeface="Courier New" panose="02070309020205020404" pitchFamily="49" charset="0"/>
                <a:cs typeface="Courier New" panose="02070309020205020404" pitchFamily="49" charset="0"/>
              </a:rPr>
              <a:t>item1</a:t>
            </a:r>
            <a:r>
              <a:rPr lang="en-US" altLang="en-US" sz="2400">
                <a:latin typeface="Courier New" panose="02070309020205020404" pitchFamily="49" charset="0"/>
                <a:cs typeface="Courier New" panose="02070309020205020404" pitchFamily="49" charset="0"/>
              </a:rPr>
              <a:t>, </a:t>
            </a:r>
            <a:r>
              <a:rPr lang="en-US" altLang="en-US" sz="2400" i="1">
                <a:latin typeface="Courier New" panose="02070309020205020404" pitchFamily="49" charset="0"/>
                <a:cs typeface="Courier New" panose="02070309020205020404" pitchFamily="49" charset="0"/>
              </a:rPr>
              <a:t>item2</a:t>
            </a:r>
            <a:r>
              <a:rPr lang="en-US" altLang="en-US" sz="2400">
                <a:latin typeface="Courier New" panose="02070309020205020404" pitchFamily="49" charset="0"/>
                <a:cs typeface="Courier New" panose="02070309020205020404" pitchFamily="49" charset="0"/>
              </a:rPr>
              <a:t>, etc.]</a:t>
            </a:r>
          </a:p>
          <a:p>
            <a:pPr lvl="1"/>
            <a:r>
              <a:rPr lang="en-US" altLang="en-US" sz="2400">
                <a:cs typeface="Courier New" panose="02070309020205020404" pitchFamily="49" charset="0"/>
              </a:rPr>
              <a:t>Can hold items of different types</a:t>
            </a:r>
          </a:p>
          <a:p>
            <a:pPr>
              <a:buFontTx/>
              <a:buChar char="•"/>
            </a:pPr>
            <a:r>
              <a:rPr lang="en-US" altLang="en-US" sz="2800">
                <a:latin typeface="Courier New" panose="02070309020205020404" pitchFamily="49" charset="0"/>
                <a:cs typeface="Courier New" panose="02070309020205020404" pitchFamily="49" charset="0"/>
              </a:rPr>
              <a:t>print</a:t>
            </a:r>
            <a:r>
              <a:rPr lang="en-US" altLang="en-US" sz="2800">
                <a:cs typeface="Courier New" panose="02070309020205020404" pitchFamily="49" charset="0"/>
              </a:rPr>
              <a:t> function can be used to display an entire list</a:t>
            </a:r>
          </a:p>
          <a:p>
            <a:pPr>
              <a:buFontTx/>
              <a:buChar char="•"/>
            </a:pPr>
            <a:r>
              <a:rPr lang="en-US" altLang="en-US" sz="2800">
                <a:latin typeface="Courier New" panose="02070309020205020404" pitchFamily="49" charset="0"/>
                <a:cs typeface="Courier New" panose="02070309020205020404" pitchFamily="49" charset="0"/>
              </a:rPr>
              <a:t>list()</a:t>
            </a:r>
            <a:r>
              <a:rPr lang="en-US" altLang="en-US" sz="2800">
                <a:cs typeface="Courier New" panose="02070309020205020404" pitchFamily="49" charset="0"/>
              </a:rPr>
              <a:t> function can convert certain types of objects to lists</a:t>
            </a:r>
          </a:p>
          <a:p>
            <a:pPr>
              <a:buFontTx/>
              <a:buChar char="•"/>
            </a:pPr>
            <a:endParaRPr lang="en-US" altLang="en-US" sz="2800"/>
          </a:p>
        </p:txBody>
      </p:sp>
      <p:sp>
        <p:nvSpPr>
          <p:cNvPr id="4" name="Date Placeholder 3"/>
          <p:cNvSpPr>
            <a:spLocks noGrp="1"/>
          </p:cNvSpPr>
          <p:nvPr>
            <p:ph type="dt" sz="half" idx="10"/>
          </p:nvPr>
        </p:nvSpPr>
        <p:spPr>
          <a:xfrm>
            <a:off x="609600" y="6356351"/>
            <a:ext cx="2844800" cy="365125"/>
          </a:xfrm>
        </p:spPr>
        <p:txBody>
          <a:bodyPr/>
          <a:lstStyle/>
          <a:p>
            <a:r>
              <a:rPr lang="en-US" dirty="0" smtClean="0"/>
              <a:t>McGuire</a:t>
            </a:r>
            <a:endParaRPr lang="en-US" dirty="0"/>
          </a:p>
        </p:txBody>
      </p:sp>
      <p:sp>
        <p:nvSpPr>
          <p:cNvPr id="5" name="Footer Placeholder 4"/>
          <p:cNvSpPr>
            <a:spLocks noGrp="1"/>
          </p:cNvSpPr>
          <p:nvPr>
            <p:ph type="ftr" sz="quarter" idx="11"/>
          </p:nvPr>
        </p:nvSpPr>
        <p:spPr>
          <a:xfrm>
            <a:off x="4165600" y="6356351"/>
            <a:ext cx="4673600" cy="365125"/>
          </a:xfrm>
        </p:spPr>
        <p:txBody>
          <a:bodyPr/>
          <a:lstStyle/>
          <a:p>
            <a:r>
              <a:rPr lang="en-US" smtClean="0"/>
              <a:t>CSCE 110: Programming I</a:t>
            </a:r>
            <a:endParaRPr lang="en-US" dirty="0"/>
          </a:p>
        </p:txBody>
      </p:sp>
      <p:sp>
        <p:nvSpPr>
          <p:cNvPr id="6" name="Slide Number Placeholder 5"/>
          <p:cNvSpPr>
            <a:spLocks noGrp="1"/>
          </p:cNvSpPr>
          <p:nvPr>
            <p:ph type="sldNum" sz="quarter" idx="12"/>
          </p:nvPr>
        </p:nvSpPr>
        <p:spPr>
          <a:xfrm>
            <a:off x="8737600" y="6356351"/>
            <a:ext cx="2844800" cy="365125"/>
          </a:xfrm>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6362674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FC6AF1A8-2FCB-4729-9636-1F7B45D76596}"/>
              </a:ext>
            </a:extLst>
          </p:cNvPr>
          <p:cNvSpPr>
            <a:spLocks noGrp="1" noChangeArrowheads="1"/>
          </p:cNvSpPr>
          <p:nvPr>
            <p:ph type="title"/>
          </p:nvPr>
        </p:nvSpPr>
        <p:spPr/>
        <p:txBody>
          <a:bodyPr/>
          <a:lstStyle/>
          <a:p>
            <a:r>
              <a:rPr lang="en-US" altLang="en-US" dirty="0"/>
              <a:t>List Comprehensions</a:t>
            </a:r>
            <a:r>
              <a:rPr lang="en-US" altLang="en-US" sz="2000" dirty="0"/>
              <a:t> (7 of 7)</a:t>
            </a:r>
          </a:p>
        </p:txBody>
      </p:sp>
      <p:sp>
        <p:nvSpPr>
          <p:cNvPr id="30723" name="TextBox 2">
            <a:extLst>
              <a:ext uri="{FF2B5EF4-FFF2-40B4-BE49-F238E27FC236}">
                <a16:creationId xmlns:a16="http://schemas.microsoft.com/office/drawing/2014/main" id="{8ADDE981-1CC2-45CF-80C5-0AF0A6D0E1CC}"/>
              </a:ext>
            </a:extLst>
          </p:cNvPr>
          <p:cNvSpPr txBox="1">
            <a:spLocks noChangeArrowheads="1"/>
          </p:cNvSpPr>
          <p:nvPr/>
        </p:nvSpPr>
        <p:spPr bwMode="auto">
          <a:xfrm>
            <a:off x="2379664" y="2057401"/>
            <a:ext cx="78311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b="0">
                <a:latin typeface="Consolas" panose="020B0609020204030204" pitchFamily="49" charset="0"/>
              </a:rPr>
              <a:t>list1 = [1, 12, 2, 20, 3, 15, 4]</a:t>
            </a:r>
          </a:p>
          <a:p>
            <a:pPr>
              <a:spcBef>
                <a:spcPct val="0"/>
              </a:spcBef>
              <a:buFontTx/>
              <a:buNone/>
            </a:pPr>
            <a:r>
              <a:rPr lang="en-US" altLang="en-US" sz="2400" b="0">
                <a:latin typeface="Consolas" panose="020B0609020204030204" pitchFamily="49" charset="0"/>
              </a:rPr>
              <a:t>list2 = [item for item in list1 if item &lt; 10]</a:t>
            </a:r>
          </a:p>
        </p:txBody>
      </p:sp>
      <p:sp>
        <p:nvSpPr>
          <p:cNvPr id="30724" name="TextBox 5">
            <a:extLst>
              <a:ext uri="{FF2B5EF4-FFF2-40B4-BE49-F238E27FC236}">
                <a16:creationId xmlns:a16="http://schemas.microsoft.com/office/drawing/2014/main" id="{7839DC57-498D-43B5-A2D1-51B8621CE950}"/>
              </a:ext>
            </a:extLst>
          </p:cNvPr>
          <p:cNvSpPr txBox="1">
            <a:spLocks noChangeArrowheads="1"/>
          </p:cNvSpPr>
          <p:nvPr/>
        </p:nvSpPr>
        <p:spPr bwMode="auto">
          <a:xfrm>
            <a:off x="685800" y="3770314"/>
            <a:ext cx="9753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
                <a:srgbClr val="007FA3"/>
              </a:buClr>
            </a:pPr>
            <a:r>
              <a:rPr lang="en-US" altLang="en-US" sz="2800" b="0" dirty="0"/>
              <a:t>After this code executes, </a:t>
            </a:r>
            <a:r>
              <a:rPr lang="en-US" altLang="en-US" sz="2800" b="0" dirty="0">
                <a:latin typeface="Consolas" panose="020B0609020204030204" pitchFamily="49" charset="0"/>
              </a:rPr>
              <a:t>list2</a:t>
            </a:r>
            <a:r>
              <a:rPr lang="en-US" altLang="en-US" sz="2800" b="0" dirty="0"/>
              <a:t> will contain </a:t>
            </a:r>
            <a:r>
              <a:rPr lang="en-US" altLang="en-US" sz="2800" b="0" dirty="0">
                <a:latin typeface="Consolas" panose="020B0609020204030204" pitchFamily="49" charset="0"/>
              </a:rPr>
              <a:t>[1, 2, 3, 4]</a:t>
            </a:r>
          </a:p>
        </p:txBody>
      </p:sp>
      <p:sp>
        <p:nvSpPr>
          <p:cNvPr id="5" name="Date Placeholder 3"/>
          <p:cNvSpPr>
            <a:spLocks noGrp="1"/>
          </p:cNvSpPr>
          <p:nvPr>
            <p:ph type="dt" sz="half" idx="10"/>
          </p:nvPr>
        </p:nvSpPr>
        <p:spPr>
          <a:xfrm>
            <a:off x="609600" y="6356351"/>
            <a:ext cx="2844800" cy="365125"/>
          </a:xfrm>
        </p:spPr>
        <p:txBody>
          <a:bodyPr/>
          <a:lstStyle/>
          <a:p>
            <a:r>
              <a:rPr lang="en-US" dirty="0" smtClean="0"/>
              <a:t>McGuire</a:t>
            </a:r>
            <a:endParaRPr lang="en-US" dirty="0"/>
          </a:p>
        </p:txBody>
      </p:sp>
      <p:sp>
        <p:nvSpPr>
          <p:cNvPr id="6" name="Footer Placeholder 4"/>
          <p:cNvSpPr>
            <a:spLocks noGrp="1"/>
          </p:cNvSpPr>
          <p:nvPr>
            <p:ph type="ftr" sz="quarter" idx="11"/>
          </p:nvPr>
        </p:nvSpPr>
        <p:spPr>
          <a:xfrm>
            <a:off x="4165600" y="6356351"/>
            <a:ext cx="4673600" cy="365125"/>
          </a:xfrm>
        </p:spPr>
        <p:txBody>
          <a:bodyPr/>
          <a:lstStyle/>
          <a:p>
            <a:r>
              <a:rPr lang="en-US" smtClean="0"/>
              <a:t>CSCE 110: Programming I</a:t>
            </a:r>
            <a:endParaRPr lang="en-US" dirty="0"/>
          </a:p>
        </p:txBody>
      </p:sp>
      <p:sp>
        <p:nvSpPr>
          <p:cNvPr id="7" name="Slide Number Placeholder 5"/>
          <p:cNvSpPr>
            <a:spLocks noGrp="1"/>
          </p:cNvSpPr>
          <p:nvPr>
            <p:ph type="sldNum" sz="quarter" idx="12"/>
          </p:nvPr>
        </p:nvSpPr>
        <p:spPr>
          <a:xfrm>
            <a:off x="8737600" y="6356351"/>
            <a:ext cx="2844800" cy="365125"/>
          </a:xfrm>
        </p:spPr>
        <p:txBody>
          <a:bodyPr/>
          <a:lstStyle/>
          <a:p>
            <a:fld id="{B6F15528-21DE-4FAA-801E-634DDDAF4B2B}" type="slidenum">
              <a:rPr lang="en-US" smtClean="0"/>
              <a:pPr/>
              <a:t>40</a:t>
            </a:fld>
            <a:endParaRPr lang="en-US" dirty="0"/>
          </a:p>
        </p:txBody>
      </p:sp>
    </p:spTree>
    <p:extLst>
      <p:ext uri="{BB962C8B-B14F-4D97-AF65-F5344CB8AC3E}">
        <p14:creationId xmlns:p14="http://schemas.microsoft.com/office/powerpoint/2010/main" val="13550848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CB07-ACA0-934B-80D4-22DC71D0594E}"/>
              </a:ext>
            </a:extLst>
          </p:cNvPr>
          <p:cNvSpPr>
            <a:spLocks noGrp="1"/>
          </p:cNvSpPr>
          <p:nvPr>
            <p:ph type="title"/>
          </p:nvPr>
        </p:nvSpPr>
        <p:spPr/>
        <p:txBody>
          <a:bodyPr>
            <a:normAutofit/>
          </a:bodyPr>
          <a:lstStyle/>
          <a:p>
            <a:r>
              <a:rPr lang="en-US" dirty="0" smtClean="0"/>
              <a:t>More comprehension examples</a:t>
            </a:r>
            <a:endParaRPr lang="en-US" dirty="0"/>
          </a:p>
        </p:txBody>
      </p:sp>
      <p:sp>
        <p:nvSpPr>
          <p:cNvPr id="6" name="Slide Number Placeholder 5">
            <a:extLst>
              <a:ext uri="{FF2B5EF4-FFF2-40B4-BE49-F238E27FC236}">
                <a16:creationId xmlns:a16="http://schemas.microsoft.com/office/drawing/2014/main" id="{04495FC8-B3DD-794B-9ED0-F12CCD534687}"/>
              </a:ext>
            </a:extLst>
          </p:cNvPr>
          <p:cNvSpPr>
            <a:spLocks noGrp="1"/>
          </p:cNvSpPr>
          <p:nvPr>
            <p:ph type="sldNum" sz="quarter" idx="12"/>
          </p:nvPr>
        </p:nvSpPr>
        <p:spPr/>
        <p:txBody>
          <a:bodyPr/>
          <a:lstStyle/>
          <a:p>
            <a:fld id="{B6F15528-21DE-4FAA-801E-634DDDAF4B2B}" type="slidenum">
              <a:rPr lang="en-US" smtClean="0"/>
              <a:pPr/>
              <a:t>41</a:t>
            </a:fld>
            <a:endParaRPr lang="en-US" dirty="0"/>
          </a:p>
        </p:txBody>
      </p:sp>
      <p:sp>
        <p:nvSpPr>
          <p:cNvPr id="10" name="Content Placeholder 9">
            <a:extLst>
              <a:ext uri="{FF2B5EF4-FFF2-40B4-BE49-F238E27FC236}">
                <a16:creationId xmlns:a16="http://schemas.microsoft.com/office/drawing/2014/main" id="{A8B3AD52-6754-6A45-99CB-C0206C96C767}"/>
              </a:ext>
            </a:extLst>
          </p:cNvPr>
          <p:cNvSpPr>
            <a:spLocks noGrp="1"/>
          </p:cNvSpPr>
          <p:nvPr>
            <p:ph idx="1"/>
          </p:nvPr>
        </p:nvSpPr>
        <p:spPr>
          <a:xfrm>
            <a:off x="838200" y="1600202"/>
            <a:ext cx="10210800" cy="838199"/>
          </a:xfrm>
        </p:spPr>
        <p:txBody>
          <a:bodyPr>
            <a:normAutofit fontScale="92500" lnSpcReduction="10000"/>
          </a:bodyPr>
          <a:lstStyle/>
          <a:p>
            <a:pPr>
              <a:spcAft>
                <a:spcPts val="600"/>
              </a:spcAft>
            </a:pPr>
            <a:r>
              <a:rPr lang="en-US" sz="2800" dirty="0"/>
              <a:t>List comprehension consists of an </a:t>
            </a:r>
            <a:r>
              <a:rPr lang="en-US" sz="2800" dirty="0">
                <a:solidFill>
                  <a:srgbClr val="00B050"/>
                </a:solidFill>
              </a:rPr>
              <a:t>expression</a:t>
            </a:r>
            <a:r>
              <a:rPr lang="en-US" sz="2800" dirty="0"/>
              <a:t> followed by a </a:t>
            </a:r>
            <a:r>
              <a:rPr lang="en-US" sz="2800" dirty="0">
                <a:solidFill>
                  <a:srgbClr val="00B050"/>
                </a:solidFill>
              </a:rPr>
              <a:t>for</a:t>
            </a:r>
            <a:r>
              <a:rPr lang="en-US" sz="2800" dirty="0"/>
              <a:t> statement inside square brackets</a:t>
            </a:r>
            <a:r>
              <a:rPr lang="en-US" sz="2400" dirty="0"/>
              <a:t>.</a:t>
            </a:r>
          </a:p>
        </p:txBody>
      </p:sp>
      <p:pic>
        <p:nvPicPr>
          <p:cNvPr id="7" name="Picture 6">
            <a:extLst>
              <a:ext uri="{FF2B5EF4-FFF2-40B4-BE49-F238E27FC236}">
                <a16:creationId xmlns:a16="http://schemas.microsoft.com/office/drawing/2014/main" id="{FB78B250-239B-DF41-B604-DB70F726B5F7}"/>
              </a:ext>
            </a:extLst>
          </p:cNvPr>
          <p:cNvPicPr>
            <a:picLocks noChangeAspect="1"/>
          </p:cNvPicPr>
          <p:nvPr/>
        </p:nvPicPr>
        <p:blipFill rotWithShape="1">
          <a:blip r:embed="rId3">
            <a:extLst>
              <a:ext uri="{28A0092B-C50C-407E-A947-70E740481C1C}">
                <a14:useLocalDpi xmlns:a14="http://schemas.microsoft.com/office/drawing/2010/main" val="0"/>
              </a:ext>
            </a:extLst>
          </a:blip>
          <a:srcRect b="33563"/>
          <a:stretch/>
        </p:blipFill>
        <p:spPr>
          <a:xfrm>
            <a:off x="2108201" y="2493006"/>
            <a:ext cx="5729127" cy="859795"/>
          </a:xfrm>
          <a:prstGeom prst="rect">
            <a:avLst/>
          </a:prstGeom>
        </p:spPr>
      </p:pic>
      <p:sp>
        <p:nvSpPr>
          <p:cNvPr id="12" name="Content Placeholder 9">
            <a:extLst>
              <a:ext uri="{FF2B5EF4-FFF2-40B4-BE49-F238E27FC236}">
                <a16:creationId xmlns:a16="http://schemas.microsoft.com/office/drawing/2014/main" id="{AE460A90-C86C-9748-A1C4-56798B96D187}"/>
              </a:ext>
            </a:extLst>
          </p:cNvPr>
          <p:cNvSpPr txBox="1">
            <a:spLocks/>
          </p:cNvSpPr>
          <p:nvPr/>
        </p:nvSpPr>
        <p:spPr>
          <a:xfrm>
            <a:off x="838200" y="3939217"/>
            <a:ext cx="10210800" cy="736600"/>
          </a:xfrm>
          <a:prstGeom prst="rect">
            <a:avLst/>
          </a:prstGeom>
        </p:spPr>
        <p:txBody>
          <a:bodyPr vert="horz" lIns="91440" tIns="45720" rIns="91440" bIns="45720" rtlCol="0">
            <a:normAutofit/>
          </a:bodyPr>
          <a:lstStyle>
            <a:lvl1pPr marL="0" indent="0" algn="l" defTabSz="914400" rtl="0" eaLnBrk="1" latinLnBrk="0" hangingPunct="1">
              <a:spcBef>
                <a:spcPts val="0"/>
              </a:spcBef>
              <a:spcAft>
                <a:spcPts val="1200"/>
              </a:spcAft>
              <a:buFont typeface="Arial" pitchFamily="34" charset="0"/>
              <a:buNone/>
              <a:defRPr sz="2200" b="0" i="0" kern="1200">
                <a:solidFill>
                  <a:schemeClr val="tx1"/>
                </a:solidFill>
                <a:latin typeface="Helvetica Light" panose="020B0403020202020204" pitchFamily="34" charset="0"/>
                <a:ea typeface="+mn-ea"/>
                <a:cs typeface="+mn-cs"/>
              </a:defRPr>
            </a:lvl1pPr>
            <a:lvl2pPr marL="742950" indent="-285750" algn="l" defTabSz="914400" rtl="0" eaLnBrk="1" latinLnBrk="0" hangingPunct="1">
              <a:spcBef>
                <a:spcPts val="0"/>
              </a:spcBef>
              <a:spcAft>
                <a:spcPts val="1200"/>
              </a:spcAft>
              <a:buFont typeface="Arial" pitchFamily="34" charset="0"/>
              <a:buChar char="–"/>
              <a:defRPr sz="2200" b="0" i="0" kern="1200">
                <a:solidFill>
                  <a:schemeClr val="tx1"/>
                </a:solidFill>
                <a:latin typeface="Helvetica Light" panose="020B0403020202020204" pitchFamily="34" charset="0"/>
                <a:ea typeface="+mn-ea"/>
                <a:cs typeface="+mn-cs"/>
              </a:defRPr>
            </a:lvl2pPr>
            <a:lvl3pPr marL="1143000" indent="-228600" algn="l" defTabSz="914400" rtl="0" eaLnBrk="1" latinLnBrk="0" hangingPunct="1">
              <a:spcBef>
                <a:spcPts val="0"/>
              </a:spcBef>
              <a:spcAft>
                <a:spcPts val="1200"/>
              </a:spcAft>
              <a:buFont typeface="Arial" pitchFamily="34" charset="0"/>
              <a:buChar char="•"/>
              <a:defRPr sz="2200" b="0" i="0" kern="1200">
                <a:solidFill>
                  <a:schemeClr val="tx1"/>
                </a:solidFill>
                <a:latin typeface="Helvetica Light" panose="020B0403020202020204" pitchFamily="34" charset="0"/>
                <a:ea typeface="+mn-ea"/>
                <a:cs typeface="+mn-cs"/>
              </a:defRPr>
            </a:lvl3pPr>
            <a:lvl4pPr marL="1600200" indent="-228600" algn="l" defTabSz="914400" rtl="0" eaLnBrk="1" latinLnBrk="0" hangingPunct="1">
              <a:spcBef>
                <a:spcPts val="0"/>
              </a:spcBef>
              <a:spcAft>
                <a:spcPts val="1200"/>
              </a:spcAft>
              <a:buFont typeface="Arial" pitchFamily="34" charset="0"/>
              <a:buChar char="–"/>
              <a:defRPr sz="2200" b="0" i="0" kern="1200">
                <a:solidFill>
                  <a:schemeClr val="tx1"/>
                </a:solidFill>
                <a:latin typeface="Helvetica Light" panose="020B0403020202020204" pitchFamily="34" charset="0"/>
                <a:ea typeface="+mn-ea"/>
                <a:cs typeface="+mn-cs"/>
              </a:defRPr>
            </a:lvl4pPr>
            <a:lvl5pPr marL="2057400" indent="-228600" algn="l" defTabSz="914400" rtl="0" eaLnBrk="1" latinLnBrk="0" hangingPunct="1">
              <a:spcBef>
                <a:spcPts val="0"/>
              </a:spcBef>
              <a:spcAft>
                <a:spcPts val="1200"/>
              </a:spcAft>
              <a:buFont typeface="Arial" pitchFamily="34" charset="0"/>
              <a:buChar char="»"/>
              <a:defRPr sz="2200" b="0" i="0" kern="1200">
                <a:solidFill>
                  <a:schemeClr val="tx1"/>
                </a:solidFill>
                <a:latin typeface="Helvetica Light" panose="020B04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pPr>
            <a:r>
              <a:rPr lang="en-US" sz="2400" dirty="0">
                <a:latin typeface="Helvetica" pitchFamily="2" charset="0"/>
              </a:rPr>
              <a:t>A list comprehension can also contain </a:t>
            </a:r>
            <a:r>
              <a:rPr lang="en-US" sz="2400" dirty="0">
                <a:solidFill>
                  <a:srgbClr val="00B050"/>
                </a:solidFill>
                <a:latin typeface="Helvetica" pitchFamily="2" charset="0"/>
              </a:rPr>
              <a:t>if</a:t>
            </a:r>
            <a:r>
              <a:rPr lang="en-US" sz="2400" dirty="0">
                <a:latin typeface="Helvetica" pitchFamily="2" charset="0"/>
              </a:rPr>
              <a:t> statements to filter elements.</a:t>
            </a:r>
          </a:p>
        </p:txBody>
      </p:sp>
      <p:pic>
        <p:nvPicPr>
          <p:cNvPr id="9" name="Picture 8">
            <a:extLst>
              <a:ext uri="{FF2B5EF4-FFF2-40B4-BE49-F238E27FC236}">
                <a16:creationId xmlns:a16="http://schemas.microsoft.com/office/drawing/2014/main" id="{955B83EF-65AB-3547-A95D-51EC818867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6301" y="4783230"/>
            <a:ext cx="6248401" cy="779370"/>
          </a:xfrm>
          <a:prstGeom prst="rect">
            <a:avLst/>
          </a:prstGeom>
        </p:spPr>
      </p:pic>
      <p:sp>
        <p:nvSpPr>
          <p:cNvPr id="3" name="Date Placeholder 2">
            <a:extLst>
              <a:ext uri="{FF2B5EF4-FFF2-40B4-BE49-F238E27FC236}">
                <a16:creationId xmlns:a16="http://schemas.microsoft.com/office/drawing/2014/main" id="{C619459E-D29F-C64C-B485-85AFA935DF16}"/>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6C61E9A7-52A0-FC40-AFFE-854E5E665484}"/>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275241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endParaRPr lang="en-US" sz="3300" dirty="0"/>
          </a:p>
          <a:p>
            <a:pPr algn="ctr"/>
            <a:endParaRPr lang="en-US" sz="3300" dirty="0"/>
          </a:p>
          <a:p>
            <a:pPr algn="ctr"/>
            <a:r>
              <a:rPr lang="en-US" sz="3300" dirty="0"/>
              <a:t>End</a:t>
            </a:r>
          </a:p>
        </p:txBody>
      </p:sp>
      <p:sp>
        <p:nvSpPr>
          <p:cNvPr id="4" name="Date Placeholder 3"/>
          <p:cNvSpPr>
            <a:spLocks noGrp="1"/>
          </p:cNvSpPr>
          <p:nvPr>
            <p:ph type="dt" sz="half" idx="10"/>
          </p:nvPr>
        </p:nvSpPr>
        <p:spPr/>
        <p:txBody>
          <a:bodyPr/>
          <a:lstStyle/>
          <a:p>
            <a:r>
              <a:rPr lang="en-US" dirty="0" smtClean="0"/>
              <a:t>McGuire</a:t>
            </a:r>
            <a:endParaRPr lang="en-US" dirty="0"/>
          </a:p>
        </p:txBody>
      </p:sp>
      <p:sp>
        <p:nvSpPr>
          <p:cNvPr id="5" name="Footer Placeholder 4"/>
          <p:cNvSpPr>
            <a:spLocks noGrp="1"/>
          </p:cNvSpPr>
          <p:nvPr>
            <p:ph type="ftr" sz="quarter" idx="11"/>
          </p:nvPr>
        </p:nvSpPr>
        <p:spPr/>
        <p:txBody>
          <a:bodyPr/>
          <a:lstStyle/>
          <a:p>
            <a:r>
              <a:rPr lang="en-US" smtClean="0"/>
              <a:t>CSCE 110: Programming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Tree>
    <p:extLst>
      <p:ext uri="{BB962C8B-B14F-4D97-AF65-F5344CB8AC3E}">
        <p14:creationId xmlns:p14="http://schemas.microsoft.com/office/powerpoint/2010/main" val="464768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Introduction to Lists</a:t>
            </a:r>
            <a:r>
              <a:rPr lang="en-US" altLang="en-US" sz="2400" dirty="0"/>
              <a:t> (2 of 2)</a:t>
            </a:r>
            <a:endParaRPr lang="en-US" dirty="0"/>
          </a:p>
        </p:txBody>
      </p:sp>
      <p:sp>
        <p:nvSpPr>
          <p:cNvPr id="3" name="Content Placeholder 2"/>
          <p:cNvSpPr>
            <a:spLocks noGrp="1"/>
          </p:cNvSpPr>
          <p:nvPr>
            <p:ph idx="1"/>
          </p:nvPr>
        </p:nvSpPr>
        <p:spPr/>
        <p:txBody>
          <a:bodyPr/>
          <a:lstStyle/>
          <a:p>
            <a:r>
              <a:rPr lang="en-US" dirty="0" smtClean="0"/>
              <a:t>A list of integers</a:t>
            </a:r>
          </a:p>
          <a:p>
            <a:endParaRPr lang="en-US" dirty="0"/>
          </a:p>
          <a:p>
            <a:endParaRPr lang="en-US" dirty="0" smtClean="0"/>
          </a:p>
          <a:p>
            <a:r>
              <a:rPr lang="en-US" dirty="0" smtClean="0"/>
              <a:t>A list of strings</a:t>
            </a:r>
          </a:p>
          <a:p>
            <a:endParaRPr lang="en-US" dirty="0"/>
          </a:p>
          <a:p>
            <a:endParaRPr lang="en-US" dirty="0" smtClean="0"/>
          </a:p>
          <a:p>
            <a:r>
              <a:rPr lang="en-US" dirty="0" smtClean="0"/>
              <a:t>A list holding different types</a:t>
            </a:r>
          </a:p>
        </p:txBody>
      </p:sp>
      <p:sp>
        <p:nvSpPr>
          <p:cNvPr id="4" name="Date Placeholder 3"/>
          <p:cNvSpPr>
            <a:spLocks noGrp="1"/>
          </p:cNvSpPr>
          <p:nvPr>
            <p:ph type="dt" sz="half" idx="10"/>
          </p:nvPr>
        </p:nvSpPr>
        <p:spPr/>
        <p:txBody>
          <a:bodyPr/>
          <a:lstStyle/>
          <a:p>
            <a:r>
              <a:rPr lang="en-US" dirty="0" smtClean="0"/>
              <a:t>McGuire</a:t>
            </a:r>
            <a:endParaRPr lang="en-US" dirty="0"/>
          </a:p>
        </p:txBody>
      </p:sp>
      <p:sp>
        <p:nvSpPr>
          <p:cNvPr id="5" name="Footer Placeholder 4"/>
          <p:cNvSpPr>
            <a:spLocks noGrp="1"/>
          </p:cNvSpPr>
          <p:nvPr>
            <p:ph type="ftr" sz="quarter" idx="11"/>
          </p:nvPr>
        </p:nvSpPr>
        <p:spPr/>
        <p:txBody>
          <a:bodyPr/>
          <a:lstStyle/>
          <a:p>
            <a:r>
              <a:rPr lang="en-US" smtClean="0"/>
              <a:t>CSCE 110: Programming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pic>
        <p:nvPicPr>
          <p:cNvPr id="7" name="Picture 3" descr="A list of even numbers is depicted as a 1 by 5 array in which the following elements are entered in each of the cells. 2, 4, 6, 8, and 10. An arrow from even underscore numbers points to the first element of the list.">
            <a:extLst>
              <a:ext uri="{FF2B5EF4-FFF2-40B4-BE49-F238E27FC236}">
                <a16:creationId xmlns:a16="http://schemas.microsoft.com/office/drawing/2014/main" id="{F02814D7-C843-4CFA-9E82-34F4F3029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a:xfrm>
            <a:off x="1447800" y="2057400"/>
            <a:ext cx="8229600" cy="741234"/>
          </a:xfrm>
          <a:prstGeom prst="rect">
            <a:avLst/>
          </a:prstGeom>
        </p:spPr>
      </p:pic>
      <p:pic>
        <p:nvPicPr>
          <p:cNvPr id="8" name="Picture 4" descr="A list of names is depicted as a 1 by 5 array in which the following elements are entered in each of the cells. Molly, Steven, Will, Alicia, and Adriana. An arrow from names points to the first element of the list.">
            <a:extLst>
              <a:ext uri="{FF2B5EF4-FFF2-40B4-BE49-F238E27FC236}">
                <a16:creationId xmlns:a16="http://schemas.microsoft.com/office/drawing/2014/main" id="{983766A6-46CF-4B76-A661-044751687AC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1436511" y="3530554"/>
            <a:ext cx="8229600" cy="58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A list is depicted as a 1 by 5 array in which the following elements are entered in each of the cells. Alicia, 27, and 1550.87. An arrow from info points to the first element of the list.">
            <a:extLst>
              <a:ext uri="{FF2B5EF4-FFF2-40B4-BE49-F238E27FC236}">
                <a16:creationId xmlns:a16="http://schemas.microsoft.com/office/drawing/2014/main" id="{BB603E89-E049-4131-B9FC-34A771BD611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auto">
          <a:xfrm>
            <a:off x="1436511" y="5017223"/>
            <a:ext cx="8229600" cy="808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4134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CB07-ACA0-934B-80D4-22DC71D0594E}"/>
              </a:ext>
            </a:extLst>
          </p:cNvPr>
          <p:cNvSpPr>
            <a:spLocks noGrp="1"/>
          </p:cNvSpPr>
          <p:nvPr>
            <p:ph type="title"/>
          </p:nvPr>
        </p:nvSpPr>
        <p:spPr/>
        <p:txBody>
          <a:bodyPr/>
          <a:lstStyle/>
          <a:p>
            <a:r>
              <a:rPr lang="en-US" dirty="0"/>
              <a:t>Creating lists: list() constructor</a:t>
            </a:r>
          </a:p>
        </p:txBody>
      </p:sp>
      <p:sp>
        <p:nvSpPr>
          <p:cNvPr id="6" name="Slide Number Placeholder 5">
            <a:extLst>
              <a:ext uri="{FF2B5EF4-FFF2-40B4-BE49-F238E27FC236}">
                <a16:creationId xmlns:a16="http://schemas.microsoft.com/office/drawing/2014/main" id="{04495FC8-B3DD-794B-9ED0-F12CCD534687}"/>
              </a:ext>
            </a:extLst>
          </p:cNvPr>
          <p:cNvSpPr>
            <a:spLocks noGrp="1"/>
          </p:cNvSpPr>
          <p:nvPr>
            <p:ph type="sldNum" sz="quarter" idx="12"/>
          </p:nvPr>
        </p:nvSpPr>
        <p:spPr/>
        <p:txBody>
          <a:bodyPr/>
          <a:lstStyle/>
          <a:p>
            <a:fld id="{B6F15528-21DE-4FAA-801E-634DDDAF4B2B}" type="slidenum">
              <a:rPr lang="en-US" smtClean="0"/>
              <a:pPr/>
              <a:t>6</a:t>
            </a:fld>
            <a:endParaRPr lang="en-US" dirty="0"/>
          </a:p>
        </p:txBody>
      </p:sp>
      <p:sp>
        <p:nvSpPr>
          <p:cNvPr id="10" name="Content Placeholder 9">
            <a:extLst>
              <a:ext uri="{FF2B5EF4-FFF2-40B4-BE49-F238E27FC236}">
                <a16:creationId xmlns:a16="http://schemas.microsoft.com/office/drawing/2014/main" id="{A8B3AD52-6754-6A45-99CB-C0206C96C767}"/>
              </a:ext>
            </a:extLst>
          </p:cNvPr>
          <p:cNvSpPr>
            <a:spLocks noGrp="1"/>
          </p:cNvSpPr>
          <p:nvPr>
            <p:ph idx="1"/>
          </p:nvPr>
        </p:nvSpPr>
        <p:spPr/>
        <p:txBody>
          <a:bodyPr>
            <a:normAutofit/>
          </a:bodyPr>
          <a:lstStyle/>
          <a:p>
            <a:pPr>
              <a:spcAft>
                <a:spcPts val="600"/>
              </a:spcAft>
            </a:pPr>
            <a:r>
              <a:rPr lang="en-US" sz="2400" dirty="0"/>
              <a:t>The </a:t>
            </a:r>
            <a:r>
              <a:rPr lang="en-US" sz="2400" dirty="0">
                <a:solidFill>
                  <a:srgbClr val="00B050"/>
                </a:solidFill>
              </a:rPr>
              <a:t>list() constructor</a:t>
            </a:r>
            <a:r>
              <a:rPr lang="en-US" sz="2400" dirty="0"/>
              <a:t> returns a mutable sequence list of elements.</a:t>
            </a:r>
          </a:p>
          <a:p>
            <a:pPr>
              <a:spcAft>
                <a:spcPts val="600"/>
              </a:spcAft>
            </a:pPr>
            <a:r>
              <a:rPr lang="en-US" sz="2400" dirty="0"/>
              <a:t>If no parameters are passed, it creates an </a:t>
            </a:r>
            <a:r>
              <a:rPr lang="en-US" sz="2400" dirty="0">
                <a:solidFill>
                  <a:schemeClr val="accent6">
                    <a:lumMod val="75000"/>
                  </a:schemeClr>
                </a:solidFill>
              </a:rPr>
              <a:t>empty list</a:t>
            </a:r>
            <a:r>
              <a:rPr lang="en-US" sz="2400" dirty="0"/>
              <a:t>, otherwise, it creates a list of </a:t>
            </a:r>
            <a:r>
              <a:rPr lang="en-US" sz="2400" dirty="0" smtClean="0"/>
              <a:t>elements.</a:t>
            </a:r>
            <a:endParaRPr lang="en-US" sz="2400" dirty="0"/>
          </a:p>
          <a:p>
            <a:pPr>
              <a:spcAft>
                <a:spcPts val="600"/>
              </a:spcAft>
            </a:pPr>
            <a:endParaRPr lang="en-US" sz="2400" dirty="0"/>
          </a:p>
          <a:p>
            <a:pPr>
              <a:spcAft>
                <a:spcPts val="600"/>
              </a:spcAft>
            </a:pPr>
            <a:endParaRPr lang="en-US" sz="2400" dirty="0"/>
          </a:p>
          <a:p>
            <a:pPr>
              <a:spcAft>
                <a:spcPts val="600"/>
              </a:spcAft>
            </a:pPr>
            <a:endParaRPr lang="en-US" sz="2400" dirty="0"/>
          </a:p>
          <a:p>
            <a:pPr>
              <a:spcAft>
                <a:spcPts val="600"/>
              </a:spcAft>
            </a:pPr>
            <a:endParaRPr lang="en-US" sz="2400" dirty="0"/>
          </a:p>
          <a:p>
            <a:pPr>
              <a:spcAft>
                <a:spcPts val="600"/>
              </a:spcAft>
            </a:pPr>
            <a:endParaRPr lang="en-US" sz="2400" dirty="0"/>
          </a:p>
          <a:p>
            <a:pPr>
              <a:spcAft>
                <a:spcPts val="600"/>
              </a:spcAft>
            </a:pPr>
            <a:endParaRPr lang="en-US" sz="2400" dirty="0"/>
          </a:p>
          <a:p>
            <a:pPr>
              <a:spcAft>
                <a:spcPts val="600"/>
              </a:spcAft>
            </a:pPr>
            <a:r>
              <a:rPr lang="en-US" sz="2400" dirty="0"/>
              <a:t>The empty list is the list with </a:t>
            </a:r>
            <a:r>
              <a:rPr lang="en-US" sz="2400" dirty="0">
                <a:solidFill>
                  <a:schemeClr val="accent6">
                    <a:lumMod val="75000"/>
                  </a:schemeClr>
                </a:solidFill>
              </a:rPr>
              <a:t>no elements</a:t>
            </a:r>
            <a:r>
              <a:rPr lang="en-US" sz="2400" dirty="0"/>
              <a:t>.</a:t>
            </a:r>
          </a:p>
        </p:txBody>
      </p:sp>
      <p:pic>
        <p:nvPicPr>
          <p:cNvPr id="11" name="Content Placeholder 6">
            <a:extLst>
              <a:ext uri="{FF2B5EF4-FFF2-40B4-BE49-F238E27FC236}">
                <a16:creationId xmlns:a16="http://schemas.microsoft.com/office/drawing/2014/main" id="{B342F7F9-5BF6-0244-A6E0-458F5BB5F639}"/>
              </a:ext>
            </a:extLst>
          </p:cNvPr>
          <p:cNvPicPr>
            <a:picLocks noChangeAspect="1"/>
          </p:cNvPicPr>
          <p:nvPr/>
        </p:nvPicPr>
        <p:blipFill>
          <a:blip r:embed="rId3"/>
          <a:stretch>
            <a:fillRect/>
          </a:stretch>
        </p:blipFill>
        <p:spPr>
          <a:xfrm>
            <a:off x="2133600" y="2987531"/>
            <a:ext cx="3581400" cy="2281699"/>
          </a:xfrm>
          <a:prstGeom prst="rect">
            <a:avLst/>
          </a:prstGeom>
        </p:spPr>
      </p:pic>
      <p:sp>
        <p:nvSpPr>
          <p:cNvPr id="3" name="Date Placeholder 2">
            <a:extLst>
              <a:ext uri="{FF2B5EF4-FFF2-40B4-BE49-F238E27FC236}">
                <a16:creationId xmlns:a16="http://schemas.microsoft.com/office/drawing/2014/main" id="{61B9B041-38FF-1849-A119-D4C8EBDAD2C6}"/>
              </a:ext>
            </a:extLst>
          </p:cNvPr>
          <p:cNvSpPr>
            <a:spLocks noGrp="1"/>
          </p:cNvSpPr>
          <p:nvPr>
            <p:ph type="dt" sz="half" idx="10"/>
          </p:nvPr>
        </p:nvSpPr>
        <p:spPr/>
        <p:txBody>
          <a:bodyPr/>
          <a:lstStyle/>
          <a:p>
            <a:r>
              <a:rPr lang="en-US" dirty="0" smtClean="0"/>
              <a:t>McGuire</a:t>
            </a:r>
            <a:endParaRPr lang="en-US" dirty="0"/>
          </a:p>
        </p:txBody>
      </p:sp>
      <p:sp>
        <p:nvSpPr>
          <p:cNvPr id="4" name="Footer Placeholder 3">
            <a:extLst>
              <a:ext uri="{FF2B5EF4-FFF2-40B4-BE49-F238E27FC236}">
                <a16:creationId xmlns:a16="http://schemas.microsoft.com/office/drawing/2014/main" id="{6032D098-1DF3-3E49-972B-DDCE15239985}"/>
              </a:ext>
            </a:extLst>
          </p:cNvPr>
          <p:cNvSpPr>
            <a:spLocks noGrp="1"/>
          </p:cNvSpPr>
          <p:nvPr>
            <p:ph type="ftr" sz="quarter" idx="11"/>
          </p:nvPr>
        </p:nvSpPr>
        <p:spPr/>
        <p:txBody>
          <a:bodyPr/>
          <a:lstStyle/>
          <a:p>
            <a:r>
              <a:rPr lang="en-US"/>
              <a:t>CSCE 110: Programming I</a:t>
            </a:r>
            <a:endParaRPr lang="en-US" dirty="0"/>
          </a:p>
        </p:txBody>
      </p:sp>
      <p:sp>
        <p:nvSpPr>
          <p:cNvPr id="5" name="TextBox 4"/>
          <p:cNvSpPr txBox="1"/>
          <p:nvPr/>
        </p:nvSpPr>
        <p:spPr>
          <a:xfrm>
            <a:off x="7086600" y="3352800"/>
            <a:ext cx="2514600" cy="1200329"/>
          </a:xfrm>
          <a:prstGeom prst="rect">
            <a:avLst/>
          </a:prstGeom>
          <a:solidFill>
            <a:schemeClr val="bg1"/>
          </a:solidFill>
        </p:spPr>
        <p:txBody>
          <a:bodyPr wrap="square" rtlCol="0">
            <a:spAutoFit/>
          </a:bodyPr>
          <a:lstStyle/>
          <a:p>
            <a:r>
              <a:rPr lang="en-US" dirty="0">
                <a:latin typeface="Consolas" panose="020B0609020204030204" pitchFamily="49" charset="0"/>
              </a:rPr>
              <a:t>&gt;&gt;&gt; </a:t>
            </a:r>
            <a:r>
              <a:rPr lang="en-US" dirty="0" smtClean="0">
                <a:latin typeface="Consolas" panose="020B0609020204030204" pitchFamily="49" charset="0"/>
              </a:rPr>
              <a:t>l3 </a:t>
            </a:r>
            <a:r>
              <a:rPr lang="en-US" dirty="0">
                <a:latin typeface="Consolas" panose="020B0609020204030204" pitchFamily="49" charset="0"/>
              </a:rPr>
              <a:t>= list()</a:t>
            </a:r>
          </a:p>
          <a:p>
            <a:r>
              <a:rPr lang="en-US" dirty="0">
                <a:latin typeface="Consolas" panose="020B0609020204030204" pitchFamily="49" charset="0"/>
              </a:rPr>
              <a:t>&gt;&gt;&gt; </a:t>
            </a:r>
            <a:r>
              <a:rPr lang="en-US" dirty="0" smtClean="0">
                <a:latin typeface="Consolas" panose="020B0609020204030204" pitchFamily="49" charset="0"/>
              </a:rPr>
              <a:t>l3</a:t>
            </a:r>
            <a:endParaRPr lang="en-US" dirty="0">
              <a:latin typeface="Consolas" panose="020B0609020204030204" pitchFamily="49" charset="0"/>
            </a:endParaRPr>
          </a:p>
          <a:p>
            <a:r>
              <a:rPr lang="en-US" dirty="0" smtClean="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&gt;&gt;&gt;</a:t>
            </a:r>
          </a:p>
        </p:txBody>
      </p:sp>
      <p:sp>
        <p:nvSpPr>
          <p:cNvPr id="7" name="Rectangle 6"/>
          <p:cNvSpPr/>
          <p:nvPr/>
        </p:nvSpPr>
        <p:spPr>
          <a:xfrm>
            <a:off x="7010400" y="3352800"/>
            <a:ext cx="609600" cy="12003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onsolas" panose="020B0609020204030204" pitchFamily="49" charset="0"/>
              </a:rPr>
              <a:t/>
            </a:r>
            <a:br>
              <a:rPr lang="en-US" dirty="0" smtClean="0">
                <a:solidFill>
                  <a:schemeClr val="tx1"/>
                </a:solidFill>
                <a:latin typeface="Consolas" panose="020B0609020204030204" pitchFamily="49" charset="0"/>
              </a:rPr>
            </a:br>
            <a:r>
              <a:rPr lang="en-US" dirty="0" smtClean="0">
                <a:solidFill>
                  <a:schemeClr val="tx1"/>
                </a:solidFill>
                <a:latin typeface="Consolas" panose="020B0609020204030204" pitchFamily="49" charset="0"/>
              </a:rPr>
              <a:t>&gt;&gt;&gt;</a:t>
            </a:r>
            <a:br>
              <a:rPr lang="en-US" dirty="0" smtClean="0">
                <a:solidFill>
                  <a:schemeClr val="tx1"/>
                </a:solidFill>
                <a:latin typeface="Consolas" panose="020B0609020204030204" pitchFamily="49" charset="0"/>
              </a:rPr>
            </a:br>
            <a:r>
              <a:rPr lang="en-US" dirty="0" smtClean="0">
                <a:solidFill>
                  <a:schemeClr val="tx1"/>
                </a:solidFill>
                <a:latin typeface="Consolas" panose="020B0609020204030204" pitchFamily="49" charset="0"/>
              </a:rPr>
              <a:t>&gt;&gt;&gt;</a:t>
            </a:r>
          </a:p>
          <a:p>
            <a:pPr algn="ctr"/>
            <a:r>
              <a:rPr lang="en-US" sz="900" dirty="0">
                <a:solidFill>
                  <a:schemeClr val="tx1"/>
                </a:solidFill>
                <a:latin typeface="Consolas" panose="020B0609020204030204" pitchFamily="49" charset="0"/>
              </a:rPr>
              <a:t/>
            </a:r>
            <a:br>
              <a:rPr lang="en-US" sz="900" dirty="0">
                <a:solidFill>
                  <a:schemeClr val="tx1"/>
                </a:solidFill>
                <a:latin typeface="Consolas" panose="020B0609020204030204" pitchFamily="49" charset="0"/>
              </a:rPr>
            </a:br>
            <a:r>
              <a:rPr lang="en-US" sz="1600" dirty="0" smtClean="0">
                <a:solidFill>
                  <a:schemeClr val="tx1"/>
                </a:solidFill>
                <a:latin typeface="Consolas" panose="020B0609020204030204" pitchFamily="49" charset="0"/>
              </a:rPr>
              <a:t/>
            </a:r>
            <a:br>
              <a:rPr lang="en-US" sz="1600" dirty="0" smtClean="0">
                <a:solidFill>
                  <a:schemeClr val="tx1"/>
                </a:solidFill>
                <a:latin typeface="Consolas" panose="020B0609020204030204" pitchFamily="49" charset="0"/>
              </a:rPr>
            </a:br>
            <a:r>
              <a:rPr lang="en-US" sz="1600" dirty="0" smtClean="0">
                <a:solidFill>
                  <a:schemeClr val="tx1"/>
                </a:solidFill>
                <a:latin typeface="Consolas" panose="020B0609020204030204" pitchFamily="49" charset="0"/>
              </a:rPr>
              <a:t/>
            </a:r>
            <a:br>
              <a:rPr lang="en-US" sz="1600" dirty="0" smtClean="0">
                <a:solidFill>
                  <a:schemeClr val="tx1"/>
                </a:solidFill>
                <a:latin typeface="Consolas" panose="020B0609020204030204" pitchFamily="49" charset="0"/>
              </a:rPr>
            </a:br>
            <a:endParaRPr lang="en-US" sz="16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1065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5B2422B6-32B2-46DE-B362-DDE23A6FB6E7}"/>
              </a:ext>
            </a:extLst>
          </p:cNvPr>
          <p:cNvSpPr>
            <a:spLocks noGrp="1" noChangeArrowheads="1"/>
          </p:cNvSpPr>
          <p:nvPr>
            <p:ph type="title"/>
          </p:nvPr>
        </p:nvSpPr>
        <p:spPr/>
        <p:txBody>
          <a:bodyPr/>
          <a:lstStyle/>
          <a:p>
            <a:r>
              <a:rPr lang="en-US" altLang="en-US"/>
              <a:t>Indexing</a:t>
            </a:r>
          </a:p>
        </p:txBody>
      </p:sp>
      <p:sp>
        <p:nvSpPr>
          <p:cNvPr id="10243" name="Content Placeholder 2">
            <a:extLst>
              <a:ext uri="{FF2B5EF4-FFF2-40B4-BE49-F238E27FC236}">
                <a16:creationId xmlns:a16="http://schemas.microsoft.com/office/drawing/2014/main" id="{C3F47927-CB5E-4418-BF0D-D8410FE735A9}"/>
              </a:ext>
            </a:extLst>
          </p:cNvPr>
          <p:cNvSpPr>
            <a:spLocks noGrp="1" noChangeArrowheads="1"/>
          </p:cNvSpPr>
          <p:nvPr>
            <p:ph idx="1"/>
          </p:nvPr>
        </p:nvSpPr>
        <p:spPr/>
        <p:txBody>
          <a:bodyPr/>
          <a:lstStyle/>
          <a:p>
            <a:pPr>
              <a:buFontTx/>
              <a:buChar char="•"/>
            </a:pPr>
            <a:r>
              <a:rPr lang="en-US" altLang="en-US" sz="2800" u="sng" dirty="0"/>
              <a:t>Index</a:t>
            </a:r>
            <a:r>
              <a:rPr lang="en-US" altLang="en-US" sz="2800" dirty="0"/>
              <a:t>: a number specifying the position of an element in a list</a:t>
            </a:r>
          </a:p>
          <a:p>
            <a:pPr lvl="1"/>
            <a:r>
              <a:rPr lang="en-US" altLang="en-US" sz="2800" dirty="0"/>
              <a:t>Enables access to individual element in list</a:t>
            </a:r>
          </a:p>
          <a:p>
            <a:pPr lvl="1"/>
            <a:r>
              <a:rPr lang="en-US" altLang="en-US" sz="2800" dirty="0"/>
              <a:t>Index of first element in the list is 0, second element is 1, and </a:t>
            </a:r>
            <a:r>
              <a:rPr lang="en-US" altLang="en-US" sz="2800" dirty="0" err="1"/>
              <a:t>n’th</a:t>
            </a:r>
            <a:r>
              <a:rPr lang="en-US" altLang="en-US" sz="2800" dirty="0"/>
              <a:t> element is n-1</a:t>
            </a:r>
          </a:p>
          <a:p>
            <a:pPr lvl="1"/>
            <a:r>
              <a:rPr lang="en-US" altLang="en-US" sz="2800" dirty="0"/>
              <a:t>Negative indexes identify positions relative to the end of the list</a:t>
            </a:r>
          </a:p>
          <a:p>
            <a:pPr lvl="2"/>
            <a:r>
              <a:rPr lang="en-US" altLang="en-US" sz="2800" dirty="0"/>
              <a:t>The index -1 identifies the last element, -2 identifies the next to last element, etc.</a:t>
            </a:r>
          </a:p>
          <a:p>
            <a:pPr>
              <a:buFontTx/>
              <a:buChar char="•"/>
            </a:pPr>
            <a:endParaRPr lang="en-US" altLang="en-US" dirty="0"/>
          </a:p>
        </p:txBody>
      </p:sp>
      <p:sp>
        <p:nvSpPr>
          <p:cNvPr id="4" name="Date Placeholder 3"/>
          <p:cNvSpPr>
            <a:spLocks noGrp="1"/>
          </p:cNvSpPr>
          <p:nvPr>
            <p:ph type="dt" sz="half" idx="10"/>
          </p:nvPr>
        </p:nvSpPr>
        <p:spPr>
          <a:xfrm>
            <a:off x="609600" y="6356351"/>
            <a:ext cx="2844800" cy="365125"/>
          </a:xfrm>
        </p:spPr>
        <p:txBody>
          <a:bodyPr/>
          <a:lstStyle/>
          <a:p>
            <a:r>
              <a:rPr lang="en-US" dirty="0" smtClean="0"/>
              <a:t>McGuire</a:t>
            </a:r>
            <a:endParaRPr lang="en-US" dirty="0"/>
          </a:p>
        </p:txBody>
      </p:sp>
      <p:sp>
        <p:nvSpPr>
          <p:cNvPr id="5" name="Footer Placeholder 4"/>
          <p:cNvSpPr>
            <a:spLocks noGrp="1"/>
          </p:cNvSpPr>
          <p:nvPr>
            <p:ph type="ftr" sz="quarter" idx="11"/>
          </p:nvPr>
        </p:nvSpPr>
        <p:spPr>
          <a:xfrm>
            <a:off x="4165600" y="6356351"/>
            <a:ext cx="4673600" cy="365125"/>
          </a:xfrm>
        </p:spPr>
        <p:txBody>
          <a:bodyPr/>
          <a:lstStyle/>
          <a:p>
            <a:r>
              <a:rPr lang="en-US" smtClean="0"/>
              <a:t>CSCE 110: Programming I</a:t>
            </a:r>
            <a:endParaRPr lang="en-US" dirty="0"/>
          </a:p>
        </p:txBody>
      </p:sp>
      <p:sp>
        <p:nvSpPr>
          <p:cNvPr id="6" name="Slide Number Placeholder 5"/>
          <p:cNvSpPr>
            <a:spLocks noGrp="1"/>
          </p:cNvSpPr>
          <p:nvPr>
            <p:ph type="sldNum" sz="quarter" idx="12"/>
          </p:nvPr>
        </p:nvSpPr>
        <p:spPr>
          <a:xfrm>
            <a:off x="8737600" y="6356351"/>
            <a:ext cx="2844800" cy="365125"/>
          </a:xfrm>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310898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2EFF4D09-1222-4630-8E65-0245BD4463E7}"/>
              </a:ext>
            </a:extLst>
          </p:cNvPr>
          <p:cNvSpPr>
            <a:spLocks noGrp="1" noChangeArrowheads="1"/>
          </p:cNvSpPr>
          <p:nvPr>
            <p:ph type="title"/>
          </p:nvPr>
        </p:nvSpPr>
        <p:spPr/>
        <p:txBody>
          <a:bodyPr/>
          <a:lstStyle/>
          <a:p>
            <a:r>
              <a:rPr lang="en-US" altLang="en-US" dirty="0"/>
              <a:t>The </a:t>
            </a:r>
            <a:r>
              <a:rPr lang="en-US" altLang="en-US" b="1" dirty="0" err="1">
                <a:latin typeface="Courier New" panose="02070309020205020404" pitchFamily="49" charset="0"/>
                <a:cs typeface="Courier New" panose="02070309020205020404" pitchFamily="49" charset="0"/>
              </a:rPr>
              <a:t>len</a:t>
            </a:r>
            <a:r>
              <a:rPr lang="en-US" altLang="en-US" dirty="0"/>
              <a:t> function</a:t>
            </a:r>
          </a:p>
        </p:txBody>
      </p:sp>
      <p:sp>
        <p:nvSpPr>
          <p:cNvPr id="11267" name="Content Placeholder 2">
            <a:extLst>
              <a:ext uri="{FF2B5EF4-FFF2-40B4-BE49-F238E27FC236}">
                <a16:creationId xmlns:a16="http://schemas.microsoft.com/office/drawing/2014/main" id="{9553133F-96D4-465A-B896-FF48159D1DDB}"/>
              </a:ext>
            </a:extLst>
          </p:cNvPr>
          <p:cNvSpPr>
            <a:spLocks noGrp="1" noChangeArrowheads="1"/>
          </p:cNvSpPr>
          <p:nvPr>
            <p:ph idx="1"/>
          </p:nvPr>
        </p:nvSpPr>
        <p:spPr/>
        <p:txBody>
          <a:bodyPr/>
          <a:lstStyle/>
          <a:p>
            <a:pPr eaLnBrk="1" hangingPunct="1">
              <a:buFontTx/>
              <a:buChar char="•"/>
            </a:pPr>
            <a:r>
              <a:rPr lang="en-US" altLang="en-US" sz="2800" dirty="0"/>
              <a:t>An </a:t>
            </a:r>
            <a:r>
              <a:rPr lang="en-US" altLang="en-US" sz="2800" b="1" dirty="0" err="1">
                <a:latin typeface="Courier New" panose="02070309020205020404" pitchFamily="49" charset="0"/>
                <a:cs typeface="Courier New" panose="02070309020205020404" pitchFamily="49" charset="0"/>
              </a:rPr>
              <a:t>IndexError</a:t>
            </a:r>
            <a:r>
              <a:rPr lang="en-US" altLang="en-US" sz="2800" dirty="0"/>
              <a:t> exception is raised if an invalid index is used</a:t>
            </a:r>
          </a:p>
          <a:p>
            <a:pPr eaLnBrk="1" hangingPunct="1">
              <a:buFontTx/>
              <a:buChar char="•"/>
            </a:pPr>
            <a:r>
              <a:rPr lang="en-US" altLang="en-US" sz="2800" b="1" u="sng" dirty="0" err="1">
                <a:latin typeface="Courier New" panose="02070309020205020404" pitchFamily="49" charset="0"/>
                <a:cs typeface="Courier New" panose="02070309020205020404" pitchFamily="49" charset="0"/>
              </a:rPr>
              <a:t>len</a:t>
            </a:r>
            <a:r>
              <a:rPr lang="en-US" altLang="en-US" sz="2800" u="sng" dirty="0">
                <a:cs typeface="Courier New" panose="02070309020205020404" pitchFamily="49" charset="0"/>
              </a:rPr>
              <a:t> function</a:t>
            </a:r>
            <a:r>
              <a:rPr lang="en-US" altLang="en-US" sz="2800" dirty="0">
                <a:cs typeface="Courier New" panose="02070309020205020404" pitchFamily="49" charset="0"/>
              </a:rPr>
              <a:t>: returns the length of a sequence such as a list</a:t>
            </a:r>
          </a:p>
          <a:p>
            <a:pPr lvl="1" eaLnBrk="1" hangingPunct="1"/>
            <a:r>
              <a:rPr lang="en-US" altLang="en-US" sz="3200" dirty="0">
                <a:cs typeface="Courier New" panose="02070309020205020404" pitchFamily="49" charset="0"/>
              </a:rPr>
              <a:t>Example: </a:t>
            </a:r>
            <a:r>
              <a:rPr lang="en-US" altLang="en-US" sz="3200" i="1" dirty="0">
                <a:latin typeface="Consolas" panose="020B0609020204030204" pitchFamily="49" charset="0"/>
                <a:cs typeface="Courier New" panose="02070309020205020404" pitchFamily="49" charset="0"/>
              </a:rPr>
              <a:t>size</a:t>
            </a:r>
            <a:r>
              <a:rPr lang="en-US" altLang="en-US" sz="3200" dirty="0">
                <a:latin typeface="Consolas" panose="020B0609020204030204" pitchFamily="49" charset="0"/>
                <a:cs typeface="Courier New" panose="02070309020205020404" pitchFamily="49" charset="0"/>
              </a:rPr>
              <a:t> = </a:t>
            </a:r>
            <a:r>
              <a:rPr lang="en-US" altLang="en-US" sz="3200" dirty="0" err="1">
                <a:latin typeface="Consolas" panose="020B0609020204030204" pitchFamily="49" charset="0"/>
                <a:cs typeface="Courier New" panose="02070309020205020404" pitchFamily="49" charset="0"/>
              </a:rPr>
              <a:t>len</a:t>
            </a:r>
            <a:r>
              <a:rPr lang="en-US" altLang="en-US" sz="3200" dirty="0">
                <a:latin typeface="Consolas" panose="020B0609020204030204" pitchFamily="49" charset="0"/>
                <a:cs typeface="Courier New" panose="02070309020205020404" pitchFamily="49" charset="0"/>
              </a:rPr>
              <a:t>(</a:t>
            </a:r>
            <a:r>
              <a:rPr lang="en-US" altLang="en-US" sz="3200" i="1" dirty="0" err="1">
                <a:latin typeface="Consolas" panose="020B0609020204030204" pitchFamily="49" charset="0"/>
                <a:cs typeface="Courier New" panose="02070309020205020404" pitchFamily="49" charset="0"/>
              </a:rPr>
              <a:t>my_list</a:t>
            </a:r>
            <a:r>
              <a:rPr lang="en-US" altLang="en-US" sz="3200" dirty="0">
                <a:latin typeface="Consolas" panose="020B0609020204030204" pitchFamily="49" charset="0"/>
                <a:cs typeface="Courier New" panose="02070309020205020404" pitchFamily="49" charset="0"/>
              </a:rPr>
              <a:t>)</a:t>
            </a:r>
          </a:p>
          <a:p>
            <a:pPr lvl="1" eaLnBrk="1" hangingPunct="1"/>
            <a:r>
              <a:rPr lang="en-US" altLang="en-US" sz="3200" dirty="0">
                <a:cs typeface="Courier New" panose="02070309020205020404" pitchFamily="49" charset="0"/>
              </a:rPr>
              <a:t>Returns the number of elements in the list, so the index of last element is </a:t>
            </a:r>
            <a:r>
              <a:rPr lang="en-US" altLang="en-US" sz="3200" b="1" dirty="0" err="1">
                <a:latin typeface="Courier New" panose="02070309020205020404" pitchFamily="49" charset="0"/>
                <a:cs typeface="Courier New" panose="02070309020205020404" pitchFamily="49" charset="0"/>
              </a:rPr>
              <a:t>len</a:t>
            </a:r>
            <a:r>
              <a:rPr lang="en-US" altLang="en-US" sz="3200" b="1" dirty="0">
                <a:latin typeface="Courier New" panose="02070309020205020404" pitchFamily="49" charset="0"/>
                <a:cs typeface="Courier New" panose="02070309020205020404" pitchFamily="49" charset="0"/>
              </a:rPr>
              <a:t>(list)-1</a:t>
            </a:r>
          </a:p>
          <a:p>
            <a:pPr lvl="1" eaLnBrk="1" hangingPunct="1"/>
            <a:r>
              <a:rPr lang="en-US" altLang="en-US" sz="3200" dirty="0">
                <a:cs typeface="Courier New" panose="02070309020205020404" pitchFamily="49" charset="0"/>
              </a:rPr>
              <a:t>Can be used to prevent an </a:t>
            </a:r>
            <a:r>
              <a:rPr lang="en-US" altLang="en-US" sz="3200" b="1" dirty="0" err="1">
                <a:latin typeface="Courier New" panose="02070309020205020404" pitchFamily="49" charset="0"/>
                <a:cs typeface="Courier New" panose="02070309020205020404" pitchFamily="49" charset="0"/>
              </a:rPr>
              <a:t>IndexError</a:t>
            </a:r>
            <a:r>
              <a:rPr lang="en-US" altLang="en-US" sz="3200" dirty="0">
                <a:latin typeface="Courier New" panose="02070309020205020404" pitchFamily="49" charset="0"/>
                <a:cs typeface="Courier New" panose="02070309020205020404" pitchFamily="49" charset="0"/>
              </a:rPr>
              <a:t> </a:t>
            </a:r>
            <a:r>
              <a:rPr lang="en-US" altLang="en-US" sz="3200" dirty="0">
                <a:cs typeface="Courier New" panose="02070309020205020404" pitchFamily="49" charset="0"/>
              </a:rPr>
              <a:t>exception when iterating over a list with a loop</a:t>
            </a:r>
          </a:p>
          <a:p>
            <a:pPr>
              <a:buFontTx/>
              <a:buChar char="•"/>
            </a:pPr>
            <a:endParaRPr lang="en-US" altLang="en-US" sz="2800" dirty="0"/>
          </a:p>
        </p:txBody>
      </p:sp>
      <p:sp>
        <p:nvSpPr>
          <p:cNvPr id="4" name="Date Placeholder 3"/>
          <p:cNvSpPr>
            <a:spLocks noGrp="1"/>
          </p:cNvSpPr>
          <p:nvPr>
            <p:ph type="dt" sz="half" idx="10"/>
          </p:nvPr>
        </p:nvSpPr>
        <p:spPr>
          <a:xfrm>
            <a:off x="609600" y="6356351"/>
            <a:ext cx="2844800" cy="365125"/>
          </a:xfrm>
        </p:spPr>
        <p:txBody>
          <a:bodyPr/>
          <a:lstStyle/>
          <a:p>
            <a:r>
              <a:rPr lang="en-US" dirty="0" smtClean="0"/>
              <a:t>McGuire</a:t>
            </a:r>
            <a:endParaRPr lang="en-US" dirty="0"/>
          </a:p>
        </p:txBody>
      </p:sp>
      <p:sp>
        <p:nvSpPr>
          <p:cNvPr id="5" name="Footer Placeholder 4"/>
          <p:cNvSpPr>
            <a:spLocks noGrp="1"/>
          </p:cNvSpPr>
          <p:nvPr>
            <p:ph type="ftr" sz="quarter" idx="11"/>
          </p:nvPr>
        </p:nvSpPr>
        <p:spPr>
          <a:xfrm>
            <a:off x="4165600" y="6356351"/>
            <a:ext cx="4673600" cy="365125"/>
          </a:xfrm>
        </p:spPr>
        <p:txBody>
          <a:bodyPr/>
          <a:lstStyle/>
          <a:p>
            <a:r>
              <a:rPr lang="en-US" smtClean="0"/>
              <a:t>CSCE 110: Programming I</a:t>
            </a:r>
            <a:endParaRPr lang="en-US" dirty="0"/>
          </a:p>
        </p:txBody>
      </p:sp>
      <p:sp>
        <p:nvSpPr>
          <p:cNvPr id="6" name="Slide Number Placeholder 5"/>
          <p:cNvSpPr>
            <a:spLocks noGrp="1"/>
          </p:cNvSpPr>
          <p:nvPr>
            <p:ph type="sldNum" sz="quarter" idx="12"/>
          </p:nvPr>
        </p:nvSpPr>
        <p:spPr>
          <a:xfrm>
            <a:off x="8737600" y="6356351"/>
            <a:ext cx="2844800" cy="365125"/>
          </a:xfrm>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2195305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F6052FF5-F0C5-4C18-8176-F435B3F997FC}"/>
              </a:ext>
            </a:extLst>
          </p:cNvPr>
          <p:cNvSpPr>
            <a:spLocks noGrp="1" noChangeArrowheads="1"/>
          </p:cNvSpPr>
          <p:nvPr>
            <p:ph type="title"/>
          </p:nvPr>
        </p:nvSpPr>
        <p:spPr/>
        <p:txBody>
          <a:bodyPr/>
          <a:lstStyle/>
          <a:p>
            <a:r>
              <a:rPr lang="en-US" altLang="en-US"/>
              <a:t>Lists Are Mutable</a:t>
            </a:r>
          </a:p>
        </p:txBody>
      </p:sp>
      <p:sp>
        <p:nvSpPr>
          <p:cNvPr id="12291" name="Content Placeholder 2">
            <a:extLst>
              <a:ext uri="{FF2B5EF4-FFF2-40B4-BE49-F238E27FC236}">
                <a16:creationId xmlns:a16="http://schemas.microsoft.com/office/drawing/2014/main" id="{C10FCB25-F1E5-435F-9AF0-248F4ACC7AE3}"/>
              </a:ext>
            </a:extLst>
          </p:cNvPr>
          <p:cNvSpPr>
            <a:spLocks noGrp="1" noChangeArrowheads="1"/>
          </p:cNvSpPr>
          <p:nvPr>
            <p:ph idx="1"/>
          </p:nvPr>
        </p:nvSpPr>
        <p:spPr/>
        <p:txBody>
          <a:bodyPr/>
          <a:lstStyle/>
          <a:p>
            <a:pPr marL="342900" indent="-342900" eaLnBrk="1" hangingPunct="1">
              <a:buFont typeface="Arial" panose="020B0604020202020204" pitchFamily="34" charset="0"/>
              <a:buChar char="•"/>
            </a:pPr>
            <a:r>
              <a:rPr lang="en-US" altLang="en-US" sz="2400" dirty="0">
                <a:cs typeface="Courier New" panose="02070309020205020404" pitchFamily="49" charset="0"/>
              </a:rPr>
              <a:t>Mutable sequence: the items in the sequence can be changed</a:t>
            </a:r>
          </a:p>
          <a:p>
            <a:pPr lvl="1"/>
            <a:r>
              <a:rPr lang="en-US" altLang="en-US" sz="2800" dirty="0">
                <a:cs typeface="Courier New" panose="02070309020205020404" pitchFamily="49" charset="0"/>
              </a:rPr>
              <a:t>Lists are mutable, and so their elements can be changed</a:t>
            </a:r>
          </a:p>
          <a:p>
            <a:pPr marL="342900" indent="-342900" eaLnBrk="1" hangingPunct="1">
              <a:buFont typeface="Arial" panose="020B0604020202020204" pitchFamily="34" charset="0"/>
              <a:buChar char="•"/>
            </a:pPr>
            <a:r>
              <a:rPr lang="en-US" altLang="en-US" sz="2400" dirty="0">
                <a:cs typeface="Courier New" panose="02070309020205020404" pitchFamily="49" charset="0"/>
              </a:rPr>
              <a:t>An expression such as </a:t>
            </a:r>
          </a:p>
          <a:p>
            <a:pPr marL="255588" indent="-255588">
              <a:buFontTx/>
              <a:buChar char="•"/>
            </a:pPr>
            <a:r>
              <a:rPr lang="en-US" altLang="en-US" sz="2400" b="1" dirty="0">
                <a:latin typeface="Consolas" panose="020B0609020204030204" pitchFamily="49" charset="0"/>
                <a:cs typeface="Courier New" panose="02070309020205020404" pitchFamily="49" charset="0"/>
              </a:rPr>
              <a:t>list[1] = </a:t>
            </a:r>
            <a:r>
              <a:rPr lang="en-US" altLang="en-US" sz="2400" b="1" dirty="0" err="1">
                <a:latin typeface="Consolas" panose="020B0609020204030204" pitchFamily="49" charset="0"/>
                <a:cs typeface="Courier New" panose="02070309020205020404" pitchFamily="49" charset="0"/>
              </a:rPr>
              <a:t>new_value</a:t>
            </a:r>
            <a:r>
              <a:rPr lang="en-US" altLang="en-US" sz="2400" b="1" dirty="0">
                <a:latin typeface="Consolas" panose="020B0609020204030204" pitchFamily="49" charset="0"/>
                <a:cs typeface="Courier New" panose="02070309020205020404" pitchFamily="49" charset="0"/>
              </a:rPr>
              <a:t> </a:t>
            </a:r>
            <a:r>
              <a:rPr lang="en-US" altLang="en-US" sz="2400" dirty="0">
                <a:cs typeface="Courier New" panose="02070309020205020404" pitchFamily="49" charset="0"/>
              </a:rPr>
              <a:t>can be used to assign a new value to a list element</a:t>
            </a:r>
          </a:p>
          <a:p>
            <a:pPr lvl="1" eaLnBrk="1" hangingPunct="1"/>
            <a:r>
              <a:rPr lang="en-US" altLang="en-US" sz="2800" dirty="0">
                <a:cs typeface="Courier New" panose="02070309020205020404" pitchFamily="49" charset="0"/>
              </a:rPr>
              <a:t>Must use a valid index to prevent raising of an </a:t>
            </a:r>
            <a:r>
              <a:rPr lang="en-US" altLang="en-US" sz="2800" b="1" dirty="0" err="1">
                <a:solidFill>
                  <a:srgbClr val="0070C0"/>
                </a:solidFill>
                <a:latin typeface="Courier New" panose="02070309020205020404" pitchFamily="49" charset="0"/>
                <a:cs typeface="Courier New" panose="02070309020205020404" pitchFamily="49" charset="0"/>
              </a:rPr>
              <a:t>IndexError</a:t>
            </a:r>
            <a:r>
              <a:rPr lang="en-US" altLang="en-US" sz="2800" dirty="0">
                <a:cs typeface="Courier New" panose="02070309020205020404" pitchFamily="49" charset="0"/>
              </a:rPr>
              <a:t> exception</a:t>
            </a:r>
            <a:endParaRPr lang="en-US" altLang="en-US" sz="2800" dirty="0">
              <a:latin typeface="Courier New" panose="02070309020205020404" pitchFamily="49" charset="0"/>
              <a:cs typeface="Courier New" panose="02070309020205020404" pitchFamily="49" charset="0"/>
            </a:endParaRPr>
          </a:p>
          <a:p>
            <a:pPr>
              <a:buFontTx/>
              <a:buChar char="•"/>
            </a:pPr>
            <a:endParaRPr lang="en-US" altLang="en-US" sz="2800" dirty="0"/>
          </a:p>
        </p:txBody>
      </p:sp>
      <p:sp>
        <p:nvSpPr>
          <p:cNvPr id="4" name="Date Placeholder 3"/>
          <p:cNvSpPr>
            <a:spLocks noGrp="1"/>
          </p:cNvSpPr>
          <p:nvPr>
            <p:ph type="dt" sz="half" idx="10"/>
          </p:nvPr>
        </p:nvSpPr>
        <p:spPr>
          <a:xfrm>
            <a:off x="609600" y="6356351"/>
            <a:ext cx="2844800" cy="365125"/>
          </a:xfrm>
        </p:spPr>
        <p:txBody>
          <a:bodyPr/>
          <a:lstStyle/>
          <a:p>
            <a:r>
              <a:rPr lang="en-US" dirty="0" smtClean="0"/>
              <a:t>McGuire</a:t>
            </a:r>
            <a:endParaRPr lang="en-US" dirty="0"/>
          </a:p>
        </p:txBody>
      </p:sp>
      <p:sp>
        <p:nvSpPr>
          <p:cNvPr id="5" name="Footer Placeholder 4"/>
          <p:cNvSpPr>
            <a:spLocks noGrp="1"/>
          </p:cNvSpPr>
          <p:nvPr>
            <p:ph type="ftr" sz="quarter" idx="11"/>
          </p:nvPr>
        </p:nvSpPr>
        <p:spPr>
          <a:xfrm>
            <a:off x="4165600" y="6356351"/>
            <a:ext cx="4673600" cy="365125"/>
          </a:xfrm>
        </p:spPr>
        <p:txBody>
          <a:bodyPr/>
          <a:lstStyle/>
          <a:p>
            <a:r>
              <a:rPr lang="en-US" smtClean="0"/>
              <a:t>CSCE 110: Programming I</a:t>
            </a:r>
            <a:endParaRPr lang="en-US" dirty="0"/>
          </a:p>
        </p:txBody>
      </p:sp>
      <p:sp>
        <p:nvSpPr>
          <p:cNvPr id="6" name="Slide Number Placeholder 5"/>
          <p:cNvSpPr>
            <a:spLocks noGrp="1"/>
          </p:cNvSpPr>
          <p:nvPr>
            <p:ph type="sldNum" sz="quarter" idx="12"/>
          </p:nvPr>
        </p:nvSpPr>
        <p:spPr>
          <a:xfrm>
            <a:off x="8737600" y="6356351"/>
            <a:ext cx="2844800" cy="365125"/>
          </a:xfrm>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3739017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39063</TotalTime>
  <Words>2334</Words>
  <Application>Microsoft Office PowerPoint</Application>
  <PresentationFormat>Widescreen</PresentationFormat>
  <Paragraphs>393</Paragraphs>
  <Slides>42</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宋体</vt:lpstr>
      <vt:lpstr>Arial</vt:lpstr>
      <vt:lpstr>Calibri</vt:lpstr>
      <vt:lpstr>Consolas</vt:lpstr>
      <vt:lpstr>Courier New</vt:lpstr>
      <vt:lpstr>Helvetica</vt:lpstr>
      <vt:lpstr>Helvetica Regular</vt:lpstr>
      <vt:lpstr>Office Theme</vt:lpstr>
      <vt:lpstr>Python Basics Collective Data Structures lists, sets, dictionaries, tuples</vt:lpstr>
      <vt:lpstr>Lists</vt:lpstr>
      <vt:lpstr>Creating lists</vt:lpstr>
      <vt:lpstr>Introduction to Lists (1 of 2)</vt:lpstr>
      <vt:lpstr>Introduction to Lists (2 of 2)</vt:lpstr>
      <vt:lpstr>Creating lists: list() constructor</vt:lpstr>
      <vt:lpstr>Indexing</vt:lpstr>
      <vt:lpstr>The len function</vt:lpstr>
      <vt:lpstr>Lists Are Mutable</vt:lpstr>
      <vt:lpstr>Copying Lists (1 of 2)</vt:lpstr>
      <vt:lpstr>Copying Lists (2 of 2)</vt:lpstr>
      <vt:lpstr>Creating lists</vt:lpstr>
      <vt:lpstr>List: empty lists</vt:lpstr>
      <vt:lpstr>Lists: nested lists</vt:lpstr>
      <vt:lpstr>Two-Dimensional Lists (1 of 3)</vt:lpstr>
      <vt:lpstr>Two-Dimensional Lists (2 of 3)</vt:lpstr>
      <vt:lpstr>PowerPoint Presentation</vt:lpstr>
      <vt:lpstr>Lists: slicing operators</vt:lpstr>
      <vt:lpstr>Lists: slicing operators</vt:lpstr>
      <vt:lpstr>Lists: slicing operators</vt:lpstr>
      <vt:lpstr>Finding Items in Lists with the in Operator</vt:lpstr>
      <vt:lpstr>Lists: mutability</vt:lpstr>
      <vt:lpstr>Lists: append() and extend()</vt:lpstr>
      <vt:lpstr>Lists: concatenation and repetition</vt:lpstr>
      <vt:lpstr>PowerPoint Presentation</vt:lpstr>
      <vt:lpstr>Exercise</vt:lpstr>
      <vt:lpstr>Lists: insert()</vt:lpstr>
      <vt:lpstr>Lists: insert()</vt:lpstr>
      <vt:lpstr>Lists: delete del</vt:lpstr>
      <vt:lpstr>Lists: remove() and pop()</vt:lpstr>
      <vt:lpstr>Lists: count() and index()</vt:lpstr>
      <vt:lpstr>Lists: common methods</vt:lpstr>
      <vt:lpstr>Lists: built-in functions </vt:lpstr>
      <vt:lpstr>List Comprehensions (1 of 7)</vt:lpstr>
      <vt:lpstr>List Comprehensions (2 of 7)</vt:lpstr>
      <vt:lpstr>List Comprehensions (3 of 7)</vt:lpstr>
      <vt:lpstr>List Comprehensions (4 of 7)</vt:lpstr>
      <vt:lpstr>List Comprehensions (5 of 7)</vt:lpstr>
      <vt:lpstr>List Comprehensions (6 of 7)</vt:lpstr>
      <vt:lpstr>List Comprehensions (7 of 7)</vt:lpstr>
      <vt:lpstr>More comprehension examples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5381/7381 Computer Architecture Spring 2010</dc:title>
  <dc:creator>Ted</dc:creator>
  <cp:lastModifiedBy>McGuire, Timothy J</cp:lastModifiedBy>
  <cp:revision>1182</cp:revision>
  <cp:lastPrinted>2019-06-17T15:44:16Z</cp:lastPrinted>
  <dcterms:created xsi:type="dcterms:W3CDTF">2006-08-16T00:00:00Z</dcterms:created>
  <dcterms:modified xsi:type="dcterms:W3CDTF">2021-02-12T19:03:55Z</dcterms:modified>
</cp:coreProperties>
</file>