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95" r:id="rId2"/>
    <p:sldId id="594" r:id="rId3"/>
    <p:sldId id="520" r:id="rId4"/>
    <p:sldId id="587" r:id="rId5"/>
    <p:sldId id="582" r:id="rId6"/>
    <p:sldId id="583" r:id="rId7"/>
    <p:sldId id="588" r:id="rId8"/>
    <p:sldId id="589" r:id="rId9"/>
    <p:sldId id="524" r:id="rId10"/>
    <p:sldId id="523" r:id="rId11"/>
    <p:sldId id="525" r:id="rId12"/>
    <p:sldId id="527" r:id="rId13"/>
    <p:sldId id="530" r:id="rId14"/>
    <p:sldId id="590" r:id="rId15"/>
    <p:sldId id="397" r:id="rId16"/>
    <p:sldId id="398" r:id="rId17"/>
    <p:sldId id="399" r:id="rId18"/>
    <p:sldId id="400" r:id="rId19"/>
    <p:sldId id="592" r:id="rId20"/>
    <p:sldId id="401" r:id="rId21"/>
    <p:sldId id="528" r:id="rId22"/>
    <p:sldId id="591" r:id="rId23"/>
    <p:sldId id="508" r:id="rId24"/>
    <p:sldId id="498" r:id="rId25"/>
    <p:sldId id="593" r:id="rId26"/>
    <p:sldId id="5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9" autoAdjust="0"/>
    <p:restoredTop sz="86493" autoAdjust="0"/>
  </p:normalViewPr>
  <p:slideViewPr>
    <p:cSldViewPr>
      <p:cViewPr varScale="1">
        <p:scale>
          <a:sx n="74" d="100"/>
          <a:sy n="74" d="100"/>
        </p:scale>
        <p:origin x="60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0D21-B163-864A-9EE4-79904E4EB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C34E9-4DC2-3948-9BF9-5FE9067C4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err="1">
                <a:latin typeface="Helvetica Regular" pitchFamily="2" charset="0"/>
              </a:rPr>
              <a:t>Houngninou</a:t>
            </a:r>
            <a:endParaRPr lang="en-US" dirty="0">
              <a:latin typeface="Helvetica Regula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AFE4A-E9A5-2041-8ADE-FEAFC68A1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8876-140F-5945-B25E-7AF27F70D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4344-1592-EF44-B423-A85B05F31A34}" type="slidenum">
              <a:rPr lang="en-US" smtClean="0">
                <a:latin typeface="Helvetica Regular" pitchFamily="2" charset="0"/>
              </a:rPr>
              <a:t>‹#›</a:t>
            </a:fld>
            <a:endParaRPr lang="en-US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27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r>
              <a:rPr lang="en-US" dirty="0" err="1"/>
              <a:t>Houngninou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Regular" pitchFamily="2" charset="0"/>
              </a:defRPr>
            </a:lvl1pPr>
          </a:lstStyle>
          <a:p>
            <a:fld id="{9CC81667-0BCA-4A93-A267-210DC22E6F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87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5000" y="795338"/>
            <a:ext cx="7053263" cy="39687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382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55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90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6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12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76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86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7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04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0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73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57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42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25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42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3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5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8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2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4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6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1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1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200">
                <a:latin typeface="Helvetica" pitchFamily="2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latin typeface="Helvetica" pitchFamily="2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200">
                <a:latin typeface="Helvetica" pitchFamily="2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2200">
                <a:latin typeface="Helvetica" pitchFamily="2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2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5720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3688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2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accent2">
              <a:lumMod val="75000"/>
            </a:schemeClr>
          </a:solidFill>
          <a:latin typeface="Helvetica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C5E10-5C29-4623-9C10-7E0CD197C761}" type="slidenum">
              <a:rPr lang="zh-CN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2076451"/>
          </a:xfrm>
        </p:spPr>
        <p:txBody>
          <a:bodyPr>
            <a:normAutofit/>
          </a:bodyPr>
          <a:lstStyle/>
          <a:p>
            <a:r>
              <a:rPr lang="en-US" altLang="zh-CN" sz="4050" dirty="0"/>
              <a:t>Python Basics</a:t>
            </a:r>
            <a:br>
              <a:rPr lang="en-US" altLang="zh-CN" sz="4050" dirty="0"/>
            </a:br>
            <a:r>
              <a:rPr lang="en-US" sz="4400" dirty="0"/>
              <a:t>Collective Data Structures</a:t>
            </a:r>
            <a:br>
              <a:rPr lang="en-US" sz="4400" dirty="0"/>
            </a:br>
            <a:r>
              <a:rPr lang="en-US" sz="4400" dirty="0"/>
              <a:t>lists</a:t>
            </a:r>
            <a:r>
              <a:rPr lang="en-US" sz="4400" dirty="0"/>
              <a:t>, </a:t>
            </a:r>
            <a:r>
              <a:rPr lang="en-US" sz="4400" b="1" dirty="0">
                <a:solidFill>
                  <a:srgbClr val="00B050"/>
                </a:solidFill>
              </a:rPr>
              <a:t>sets</a:t>
            </a:r>
            <a:r>
              <a:rPr lang="en-US" sz="4400" dirty="0"/>
              <a:t>, dictionaries, tuples</a:t>
            </a:r>
            <a:endParaRPr lang="en-US" sz="4400" dirty="0"/>
          </a:p>
        </p:txBody>
      </p:sp>
      <p:sp>
        <p:nvSpPr>
          <p:cNvPr id="4100" name="Subtitle 2"/>
          <p:cNvSpPr>
            <a:spLocks noGrp="1"/>
          </p:cNvSpPr>
          <p:nvPr>
            <p:ph type="subTitle" idx="1"/>
          </p:nvPr>
        </p:nvSpPr>
        <p:spPr>
          <a:xfrm>
            <a:off x="1981200" y="3771900"/>
            <a:ext cx="8229600" cy="1314450"/>
          </a:xfrm>
        </p:spPr>
        <p:txBody>
          <a:bodyPr/>
          <a:lstStyle/>
          <a:p>
            <a:pPr eaLnBrk="1" hangingPunct="1"/>
            <a:r>
              <a:rPr lang="en-CA" altLang="zh-CN" sz="3000" dirty="0">
                <a:solidFill>
                  <a:srgbClr val="898989"/>
                </a:solidFill>
              </a:rPr>
              <a:t>Dr. Tim McGuire</a:t>
            </a: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sz="1200" dirty="0">
                <a:solidFill>
                  <a:srgbClr val="898989"/>
                </a:solidFill>
              </a:rPr>
              <a:t>Grateful acknowledgement to </a:t>
            </a:r>
            <a:r>
              <a:rPr lang="en-US" sz="1200" dirty="0"/>
              <a:t>David </a:t>
            </a:r>
            <a:r>
              <a:rPr lang="en-US" sz="1200" dirty="0" err="1"/>
              <a:t>Kebo</a:t>
            </a:r>
            <a:r>
              <a:rPr lang="en-US" sz="1200" dirty="0"/>
              <a:t> </a:t>
            </a:r>
            <a:r>
              <a:rPr lang="en-US" sz="1200" dirty="0" err="1"/>
              <a:t>Houngninou</a:t>
            </a:r>
            <a:r>
              <a:rPr lang="en-US" sz="1200" dirty="0"/>
              <a:t> </a:t>
            </a:r>
            <a:r>
              <a:rPr lang="en-CA" altLang="zh-CN" sz="1200" dirty="0">
                <a:solidFill>
                  <a:srgbClr val="898989"/>
                </a:solidFill>
              </a:rPr>
              <a:t>for some of the material contained in these slides</a:t>
            </a:r>
            <a:endParaRPr lang="en-US" altLang="zh-CN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B06-85CE-9C46-BD73-333162EF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Sets: empty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37F7C-F737-7840-A774-ABA6F603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set() creates an empty set.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4265-C03E-EB43-865E-ADF99F4C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5BFD4-30FD-8344-B52F-6BF9C2A3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355762"/>
            <a:ext cx="1905000" cy="107323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D681E-32E9-AA4B-BB0B-72D2B67E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BAD81-E2EB-9E41-B163-7A601BE0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2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BFB9-7890-A64F-944D-17BCAAD0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Sets: add() and update()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9D00-431E-E940-B457-B9F78926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</a:t>
            </a:r>
            <a:r>
              <a:rPr lang="en-US" dirty="0">
                <a:solidFill>
                  <a:srgbClr val="00B050"/>
                </a:solidFill>
              </a:rPr>
              <a:t>mutable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unordered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add()</a:t>
            </a:r>
            <a:r>
              <a:rPr lang="en-US" dirty="0"/>
              <a:t> method adds a </a:t>
            </a:r>
            <a:r>
              <a:rPr lang="en-US" dirty="0">
                <a:solidFill>
                  <a:srgbClr val="00B050"/>
                </a:solidFill>
              </a:rPr>
              <a:t>single</a:t>
            </a:r>
            <a:r>
              <a:rPr lang="en-US" dirty="0"/>
              <a:t> element. </a:t>
            </a:r>
          </a:p>
          <a:p>
            <a:r>
              <a:rPr lang="en-US" dirty="0"/>
              <a:t>The </a:t>
            </a:r>
            <a:r>
              <a:rPr lang="en-US" dirty="0">
                <a:solidFill>
                  <a:srgbClr val="00B050"/>
                </a:solidFill>
              </a:rPr>
              <a:t>update()</a:t>
            </a:r>
            <a:r>
              <a:rPr lang="en-US" dirty="0"/>
              <a:t> method adds </a:t>
            </a:r>
            <a:r>
              <a:rPr lang="en-US" dirty="0">
                <a:solidFill>
                  <a:srgbClr val="00B050"/>
                </a:solidFill>
              </a:rPr>
              <a:t>multiple</a:t>
            </a:r>
            <a:r>
              <a:rPr lang="en-US" dirty="0"/>
              <a:t> elements (tuples, lists, strings, sets)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DC66-6C4A-DE4A-86B4-6AA34D27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7BB9E-5803-F145-B6E6-DF810C485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429000"/>
            <a:ext cx="4117065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619A6C-6117-5D46-A79A-6A927BFBE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36" y="3429000"/>
            <a:ext cx="3594100" cy="12065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7BC64-400B-2A49-80DA-AC9B6405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89C0A-14C8-7040-A20A-344FAFCE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6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9506-5BE5-E64C-B0AB-3222BF26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Sets: discard() and remove()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4BE1-32D2-7E47-94CA-457E9079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discard()</a:t>
            </a:r>
            <a:r>
              <a:rPr lang="en-US" dirty="0"/>
              <a:t> method removes an item from a set.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remove()</a:t>
            </a:r>
            <a:r>
              <a:rPr lang="en-US" dirty="0"/>
              <a:t> method removes an item from a set, it raises an error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the item does not exist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573F-985B-B04C-953A-D2ED3A37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0FEF33-A6B6-FF43-B85E-1D8993B7A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2" y="2932545"/>
            <a:ext cx="3259905" cy="1940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A25A50-A0D6-9743-A7C1-A67C35490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2" y="4950503"/>
            <a:ext cx="3809999" cy="93688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4742-D24A-4F47-B47E-C59262D8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5129-60D4-0E41-BB4E-87777707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6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9506-5BE5-E64C-B0AB-3222BF26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Sets: pop() and clear()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4BE1-32D2-7E47-94CA-457E9079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00B050"/>
                </a:solidFill>
              </a:rPr>
              <a:t>pop()</a:t>
            </a:r>
            <a:r>
              <a:rPr lang="en-US" dirty="0"/>
              <a:t> method removes and returns an element.</a:t>
            </a:r>
          </a:p>
          <a:p>
            <a:r>
              <a:rPr lang="en-US" dirty="0"/>
              <a:t>An element can be popped arbitrarily from a set.</a:t>
            </a:r>
          </a:p>
          <a:p>
            <a:r>
              <a:rPr lang="en-US" dirty="0"/>
              <a:t>The </a:t>
            </a:r>
            <a:r>
              <a:rPr lang="en-US" dirty="0">
                <a:solidFill>
                  <a:srgbClr val="00B050"/>
                </a:solidFill>
              </a:rPr>
              <a:t>clear()</a:t>
            </a:r>
            <a:r>
              <a:rPr lang="en-US" dirty="0"/>
              <a:t> methods removes all elements from the set.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573F-985B-B04C-953A-D2ED3A37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B45BF-4EA3-6C4C-B02E-4003B7F50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00400"/>
            <a:ext cx="2895601" cy="1631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F6550-006D-794F-A610-0F378EF23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135907"/>
            <a:ext cx="3048001" cy="889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D637-3241-6045-93DD-AE88FC2B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4D3D-D458-EF41-9338-D2AF1CAF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79A1-15E4-9A4C-A359-91C67020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65" y="2438400"/>
            <a:ext cx="8229600" cy="1143000"/>
          </a:xfrm>
        </p:spPr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607A3-3BB0-8F4F-B15B-9B159676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98AD5-FD0A-A649-86AB-0534469F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23F25-8832-D14F-A918-B62B3480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2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union</a:t>
            </a:r>
            <a:r>
              <a:rPr lang="en-US" dirty="0"/>
              <a:t> of sets A and B is the set of all elements that are in </a:t>
            </a:r>
            <a:r>
              <a:rPr lang="en-US" dirty="0">
                <a:solidFill>
                  <a:srgbClr val="00B050"/>
                </a:solidFill>
              </a:rPr>
              <a:t>at least one </a:t>
            </a:r>
            <a:r>
              <a:rPr lang="en-US" dirty="0"/>
              <a:t>of A or B. Denoted as A </a:t>
            </a:r>
            <a:r>
              <a:rPr lang="en-US" dirty="0">
                <a:ea typeface="Cambria Math"/>
              </a:rPr>
              <a:t>∪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 r="75557"/>
          <a:stretch>
            <a:fillRect/>
          </a:stretch>
        </p:blipFill>
        <p:spPr bwMode="auto">
          <a:xfrm>
            <a:off x="4129668" y="3048001"/>
            <a:ext cx="3505200" cy="262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16478-9ED0-9B47-AA63-679C6204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D0FD-BCC1-DA4C-9E45-BDC9041F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0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106679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intersection</a:t>
            </a:r>
            <a:r>
              <a:rPr lang="en-US" dirty="0"/>
              <a:t> of sets A and B is the set of all elements that are </a:t>
            </a:r>
            <a:r>
              <a:rPr lang="en-US" dirty="0">
                <a:solidFill>
                  <a:srgbClr val="00B050"/>
                </a:solidFill>
              </a:rPr>
              <a:t>common to both </a:t>
            </a:r>
            <a:r>
              <a:rPr lang="en-US" dirty="0"/>
              <a:t>A or B. Denoted as A </a:t>
            </a:r>
            <a:r>
              <a:rPr lang="en-US" dirty="0">
                <a:ea typeface="Cambria Math"/>
              </a:rPr>
              <a:t>∩ 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 l="25389" r="50000"/>
          <a:stretch>
            <a:fillRect/>
          </a:stretch>
        </p:blipFill>
        <p:spPr bwMode="auto">
          <a:xfrm>
            <a:off x="4267200" y="2828194"/>
            <a:ext cx="3657600" cy="272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5DC6-CDD5-EE48-816A-AF19055D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2ECBC-5FDD-5F4F-92AC-E515C175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7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676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difference</a:t>
            </a:r>
            <a:r>
              <a:rPr lang="en-US" dirty="0"/>
              <a:t> B minus A is the set of all elements that are in </a:t>
            </a:r>
            <a:r>
              <a:rPr lang="en-US" dirty="0">
                <a:solidFill>
                  <a:srgbClr val="00B050"/>
                </a:solidFill>
              </a:rPr>
              <a:t>B and not A. </a:t>
            </a:r>
            <a:r>
              <a:rPr lang="en-US" dirty="0"/>
              <a:t>Denoted as B - A.</a:t>
            </a:r>
            <a:endParaRPr lang="en-US" dirty="0">
              <a:ea typeface="Cambria Math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 l="50946" r="24443"/>
          <a:stretch>
            <a:fillRect/>
          </a:stretch>
        </p:blipFill>
        <p:spPr bwMode="auto">
          <a:xfrm>
            <a:off x="4343400" y="2819400"/>
            <a:ext cx="3505200" cy="261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F8E95-331D-5241-A331-7F5B9659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123C-93FD-1A45-BB5C-A32D1404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0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99059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Symmetric Difference </a:t>
            </a:r>
            <a:r>
              <a:rPr lang="en-US" dirty="0"/>
              <a:t>of A and B is a set of elements in both A and B except those that are common in both.</a:t>
            </a:r>
            <a:endParaRPr lang="en-US" baseline="30000" dirty="0">
              <a:ea typeface="Cambria Math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400" y="3200401"/>
            <a:ext cx="3416916" cy="194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1CD80C-A382-114C-A7AE-C834B98E1BEC}"/>
              </a:ext>
            </a:extLst>
          </p:cNvPr>
          <p:cNvSpPr/>
          <p:nvPr/>
        </p:nvSpPr>
        <p:spPr>
          <a:xfrm>
            <a:off x="3886200" y="2819400"/>
            <a:ext cx="3886200" cy="2514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C0B92-C753-4F44-B4F7-CAA4B4996D5C}"/>
              </a:ext>
            </a:extLst>
          </p:cNvPr>
          <p:cNvSpPr txBox="1"/>
          <p:nvPr/>
        </p:nvSpPr>
        <p:spPr>
          <a:xfrm>
            <a:off x="7086600" y="2931080"/>
            <a:ext cx="4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4AD-EB11-D446-9E72-0DABADD9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6A9E4-A507-F04A-A5AB-58429AF0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87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99059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complement</a:t>
            </a:r>
            <a:r>
              <a:rPr lang="en-US" dirty="0"/>
              <a:t> of A is the set of all elements in U that are not in A. Denoted as A</a:t>
            </a:r>
            <a:r>
              <a:rPr lang="en-US" baseline="30000" dirty="0"/>
              <a:t>c</a:t>
            </a:r>
            <a:endParaRPr lang="en-US" baseline="30000" dirty="0">
              <a:ea typeface="Cambria Math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 l="76504"/>
          <a:stretch>
            <a:fillRect/>
          </a:stretch>
        </p:blipFill>
        <p:spPr bwMode="auto">
          <a:xfrm>
            <a:off x="4191000" y="2933701"/>
            <a:ext cx="341691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9C4F-DB7B-8548-BD1E-72D2CFD0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1B6EE-85BD-2041-B3C0-753D9DEE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5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1AAA19C-0116-4E44-81B8-D2FE44699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F015195-87EE-4DB5-8E51-580E1BC29D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B050"/>
                </a:solidFill>
              </a:rPr>
              <a:t>Set</a:t>
            </a:r>
            <a:r>
              <a:rPr lang="en-US" altLang="en-US" sz="2800" dirty="0">
                <a:cs typeface="Courier New" panose="02070309020205020404" pitchFamily="49" charset="0"/>
              </a:rPr>
              <a:t>: object that stores a collection of data in same way as mathematical set</a:t>
            </a:r>
          </a:p>
          <a:p>
            <a:pPr lvl="1"/>
            <a:r>
              <a:rPr lang="en-US" altLang="en-US" sz="2800" dirty="0">
                <a:cs typeface="Courier New" panose="02070309020205020404" pitchFamily="49" charset="0"/>
              </a:rPr>
              <a:t>All items must be </a:t>
            </a:r>
            <a:r>
              <a:rPr lang="en-US" altLang="en-US" sz="2800" dirty="0">
                <a:solidFill>
                  <a:srgbClr val="00B050"/>
                </a:solidFill>
                <a:cs typeface="Courier New" panose="02070309020205020404" pitchFamily="49" charset="0"/>
              </a:rPr>
              <a:t>unique</a:t>
            </a:r>
          </a:p>
          <a:p>
            <a:pPr lvl="1"/>
            <a:r>
              <a:rPr lang="en-US" altLang="en-US" sz="2800" dirty="0">
                <a:cs typeface="Courier New" panose="02070309020205020404" pitchFamily="49" charset="0"/>
              </a:rPr>
              <a:t>Set is </a:t>
            </a:r>
            <a:r>
              <a:rPr lang="en-US" altLang="en-US" sz="2800" dirty="0">
                <a:solidFill>
                  <a:srgbClr val="00B050"/>
                </a:solidFill>
                <a:cs typeface="Courier New" panose="02070309020205020404" pitchFamily="49" charset="0"/>
              </a:rPr>
              <a:t>unordered</a:t>
            </a:r>
          </a:p>
          <a:p>
            <a:pPr lvl="1"/>
            <a:r>
              <a:rPr lang="en-US" altLang="en-US" sz="2800" dirty="0">
                <a:cs typeface="Courier New" panose="02070309020205020404" pitchFamily="49" charset="0"/>
              </a:rPr>
              <a:t>Elements can be of different data types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482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Definitions of Set 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05200" y="1600200"/>
          <a:ext cx="4495800" cy="218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4" imgW="1879560" imgH="914400" progId="Equation.3">
                  <p:embed/>
                </p:oleObj>
              </mc:Choice>
              <mc:Fallback>
                <p:oleObj name="Equation" r:id="rId4" imgW="1879560" imgH="9144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00200"/>
                        <a:ext cx="4495800" cy="2187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1" y="4267201"/>
            <a:ext cx="805021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3AB00-739A-6A40-8D88-67A5A9E5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875D8-59C3-6B46-A444-EA392DA9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02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9506-5BE5-E64C-B0AB-3222BF26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Set: Union and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4BE1-32D2-7E47-94CA-457E9079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Union is done using the </a:t>
            </a:r>
            <a:r>
              <a:rPr lang="en-US" sz="2000" dirty="0">
                <a:solidFill>
                  <a:srgbClr val="00B050"/>
                </a:solidFill>
              </a:rPr>
              <a:t>|</a:t>
            </a:r>
            <a:r>
              <a:rPr lang="en-US" sz="2000" dirty="0"/>
              <a:t> operator or the </a:t>
            </a:r>
            <a:r>
              <a:rPr lang="en-US" sz="2000" dirty="0">
                <a:solidFill>
                  <a:srgbClr val="00B050"/>
                </a:solidFill>
              </a:rPr>
              <a:t>union()</a:t>
            </a:r>
            <a:r>
              <a:rPr lang="en-US" sz="2000" dirty="0"/>
              <a:t> method.</a:t>
            </a:r>
          </a:p>
          <a:p>
            <a:r>
              <a:rPr lang="en-US" sz="2000" dirty="0"/>
              <a:t>Intersection is done using the </a:t>
            </a:r>
            <a:r>
              <a:rPr lang="en-US" sz="2000" dirty="0">
                <a:solidFill>
                  <a:srgbClr val="00B050"/>
                </a:solidFill>
              </a:rPr>
              <a:t>&amp;</a:t>
            </a:r>
            <a:r>
              <a:rPr lang="en-US" sz="2000" dirty="0"/>
              <a:t> operator or the </a:t>
            </a:r>
            <a:r>
              <a:rPr lang="en-US" sz="2000" dirty="0">
                <a:solidFill>
                  <a:srgbClr val="00B050"/>
                </a:solidFill>
              </a:rPr>
              <a:t>intersection() </a:t>
            </a:r>
            <a:r>
              <a:rPr lang="en-US" sz="2000" dirty="0"/>
              <a:t>method.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573F-985B-B04C-953A-D2ED3A37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B57ECD-9CD9-B249-AFDE-A3A2D88CF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76" y="2646218"/>
            <a:ext cx="5317525" cy="1788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1F3341-CB6F-9D46-BAA7-5560ED4AC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76" y="4572000"/>
            <a:ext cx="3183924" cy="11125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F727-094C-1549-80FB-7537A471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5BFF5-7F3F-6445-A932-8D350F79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81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9506-5BE5-E64C-B0AB-3222BF26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Set: Difference and Symmetric Difference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4BE1-32D2-7E47-94CA-457E9079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is done using the </a:t>
            </a:r>
            <a:r>
              <a:rPr lang="en-US" sz="2000" dirty="0">
                <a:solidFill>
                  <a:srgbClr val="00B050"/>
                </a:solidFill>
              </a:rPr>
              <a:t>-</a:t>
            </a:r>
            <a:r>
              <a:rPr lang="en-US" sz="2000" dirty="0"/>
              <a:t> operator or the </a:t>
            </a:r>
            <a:r>
              <a:rPr lang="en-US" sz="2000" dirty="0">
                <a:solidFill>
                  <a:srgbClr val="00B050"/>
                </a:solidFill>
              </a:rPr>
              <a:t>difference()</a:t>
            </a:r>
            <a:r>
              <a:rPr lang="en-US" sz="2000" dirty="0"/>
              <a:t> method.</a:t>
            </a:r>
          </a:p>
          <a:p>
            <a:r>
              <a:rPr lang="en-US" sz="2000" dirty="0"/>
              <a:t>Symmetric difference is done using the </a:t>
            </a:r>
            <a:r>
              <a:rPr lang="en-US" sz="2000" dirty="0">
                <a:solidFill>
                  <a:srgbClr val="00B050"/>
                </a:solidFill>
              </a:rPr>
              <a:t>^</a:t>
            </a:r>
            <a:r>
              <a:rPr lang="en-US" sz="2000" dirty="0"/>
              <a:t> operator or the </a:t>
            </a:r>
            <a:r>
              <a:rPr lang="en-US" sz="2000" dirty="0">
                <a:solidFill>
                  <a:srgbClr val="00B050"/>
                </a:solidFill>
              </a:rPr>
              <a:t>symmetric_difference()</a:t>
            </a:r>
            <a:r>
              <a:rPr lang="en-US" sz="2000" dirty="0"/>
              <a:t> method.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573F-985B-B04C-953A-D2ED3A37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B57ECD-9CD9-B249-AFDE-A3A2D88CF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75" y="2895600"/>
            <a:ext cx="6284854" cy="1811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1F3341-CB6F-9D46-BAA7-5560ED4AC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76" y="4876801"/>
            <a:ext cx="3260125" cy="11271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FE4C8-822D-4E45-A164-56731D1C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0AD2-7002-B242-980F-2ED62979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8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6C50-6358-4C4C-AE33-FC43FF53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Sets: symmetric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FCD3-D93D-5449-A985-5D770346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△ B = (A ∪ B) - (A ∩ B)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F77C-0232-4643-9AA4-9E734736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16F4F6-E855-414F-9573-84541DEA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2514600"/>
            <a:ext cx="4039989" cy="1828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27C16-854C-DD4B-A46F-529315469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2328507"/>
            <a:ext cx="3536515" cy="24192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3ECD7-A29C-EC49-9A40-0E74D299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C2FB2-C802-5945-B9A9-774A0AD3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41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1200" y="1417638"/>
            <a:ext cx="8229600" cy="4495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latin typeface="Helvetica Regular" charset="0"/>
              </a:rPr>
              <a:t>A set A is a subset of set B if every element of A is in B. A ⊆ B. </a:t>
            </a:r>
            <a:r>
              <a:rPr lang="en-US" sz="2200" dirty="0" err="1">
                <a:solidFill>
                  <a:srgbClr val="00B050"/>
                </a:solidFill>
                <a:latin typeface="Helvetica Regular" charset="0"/>
              </a:rPr>
              <a:t>a.issubset</a:t>
            </a:r>
            <a:r>
              <a:rPr lang="en-US" sz="2200" dirty="0">
                <a:solidFill>
                  <a:srgbClr val="00B050"/>
                </a:solidFill>
                <a:latin typeface="Helvetica Regular" charset="0"/>
              </a:rPr>
              <a:t>(c)</a:t>
            </a:r>
          </a:p>
          <a:p>
            <a:pPr>
              <a:spcAft>
                <a:spcPts val="1200"/>
              </a:spcAft>
            </a:pPr>
            <a:endParaRPr lang="en-US" sz="2200" dirty="0">
              <a:latin typeface="Helvetica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C337D337-FD71-C843-801D-71E5CB1CC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71404"/>
            <a:ext cx="2201468" cy="278639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86A17B6-0D5B-CF46-80E4-E04949956D5E}"/>
              </a:ext>
            </a:extLst>
          </p:cNvPr>
          <p:cNvGrpSpPr/>
          <p:nvPr/>
        </p:nvGrpSpPr>
        <p:grpSpPr>
          <a:xfrm>
            <a:off x="6248400" y="2667000"/>
            <a:ext cx="3048000" cy="2286000"/>
            <a:chOff x="2362200" y="2971800"/>
            <a:chExt cx="3048000" cy="228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527101-6175-5C4E-BC33-6F10C30420CC}"/>
                </a:ext>
              </a:extLst>
            </p:cNvPr>
            <p:cNvSpPr/>
            <p:nvPr/>
          </p:nvSpPr>
          <p:spPr>
            <a:xfrm>
              <a:off x="2362200" y="2971800"/>
              <a:ext cx="3048000" cy="228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Regular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70916C-5CD6-624F-BFDB-E75107807DE4}"/>
                </a:ext>
              </a:extLst>
            </p:cNvPr>
            <p:cNvSpPr/>
            <p:nvPr/>
          </p:nvSpPr>
          <p:spPr>
            <a:xfrm>
              <a:off x="3017520" y="3550920"/>
              <a:ext cx="1554480" cy="1554480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Regular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25BEF3-D7EA-0944-B816-03C0C102E2CD}"/>
                </a:ext>
              </a:extLst>
            </p:cNvPr>
            <p:cNvSpPr txBox="1"/>
            <p:nvPr/>
          </p:nvSpPr>
          <p:spPr>
            <a:xfrm>
              <a:off x="4800600" y="30480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4B9BBF-5B9C-304A-8AA6-205589A6C435}"/>
                </a:ext>
              </a:extLst>
            </p:cNvPr>
            <p:cNvSpPr/>
            <p:nvPr/>
          </p:nvSpPr>
          <p:spPr>
            <a:xfrm>
              <a:off x="3657600" y="4134729"/>
              <a:ext cx="731520" cy="731520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Regular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311135-74B1-B340-97C2-5C39D2002D11}"/>
                </a:ext>
              </a:extLst>
            </p:cNvPr>
            <p:cNvSpPr txBox="1"/>
            <p:nvPr/>
          </p:nvSpPr>
          <p:spPr>
            <a:xfrm>
              <a:off x="3889403" y="433932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5A854C-9341-174F-84FD-494985D28483}"/>
                </a:ext>
              </a:extLst>
            </p:cNvPr>
            <p:cNvSpPr txBox="1"/>
            <p:nvPr/>
          </p:nvSpPr>
          <p:spPr>
            <a:xfrm>
              <a:off x="3391486" y="3705588"/>
              <a:ext cx="266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875BB-BE2E-034F-945B-A7E67FD8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5D970-0AD0-7A4F-93F4-4A6E2AC5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95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9D26-8AB8-A142-A56F-09B61289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set methods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CEEEC5-8ED1-C24F-B165-295D41D5F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096384"/>
              </p:ext>
            </p:extLst>
          </p:nvPr>
        </p:nvGraphicFramePr>
        <p:xfrm>
          <a:off x="1981200" y="1600200"/>
          <a:ext cx="8229600" cy="446770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93094499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817516253"/>
                    </a:ext>
                  </a:extLst>
                </a:gridCol>
              </a:tblGrid>
              <a:tr h="285153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difference()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Helvetica" pitchFamily="2" charset="0"/>
                        </a:rPr>
                        <a:t>Returns the difference of two or more sets as a new set</a:t>
                      </a: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371793"/>
                  </a:ext>
                </a:extLst>
              </a:tr>
              <a:tr h="285153">
                <a:tc>
                  <a:txBody>
                    <a:bodyPr/>
                    <a:lstStyle/>
                    <a:p>
                      <a:r>
                        <a:rPr lang="en-US" sz="170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difference_update</a:t>
                      </a:r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()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Helvetica" pitchFamily="2" charset="0"/>
                        </a:rPr>
                        <a:t>Removes all elements of another set from this set</a:t>
                      </a: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69918"/>
                  </a:ext>
                </a:extLst>
              </a:tr>
              <a:tr h="392364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discard()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Helvetica" pitchFamily="2" charset="0"/>
                        </a:rPr>
                        <a:t>Removes an element from the set if it is a member</a:t>
                      </a: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81"/>
                  </a:ext>
                </a:extLst>
              </a:tr>
              <a:tr h="285153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intersection()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Helvetica" pitchFamily="2" charset="0"/>
                        </a:rPr>
                        <a:t>Returns the intersection of two sets as a new set</a:t>
                      </a: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22467"/>
                  </a:ext>
                </a:extLst>
              </a:tr>
              <a:tr h="285153">
                <a:tc>
                  <a:txBody>
                    <a:bodyPr/>
                    <a:lstStyle/>
                    <a:p>
                      <a:r>
                        <a:rPr lang="en-US" sz="170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intersection_update</a:t>
                      </a:r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()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Helvetica" pitchFamily="2" charset="0"/>
                        </a:rPr>
                        <a:t>Updates the set with the intersection of itself and another</a:t>
                      </a: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26447"/>
                  </a:ext>
                </a:extLst>
              </a:tr>
              <a:tr h="285153">
                <a:tc>
                  <a:txBody>
                    <a:bodyPr/>
                    <a:lstStyle/>
                    <a:p>
                      <a:r>
                        <a:rPr lang="en-US" sz="170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isdisjoint</a:t>
                      </a:r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()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Helvetica" pitchFamily="2" charset="0"/>
                        </a:rPr>
                        <a:t>Returns True if two sets have a null intersection</a:t>
                      </a: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75135"/>
                  </a:ext>
                </a:extLst>
              </a:tr>
              <a:tr h="285153">
                <a:tc>
                  <a:txBody>
                    <a:bodyPr/>
                    <a:lstStyle/>
                    <a:p>
                      <a:r>
                        <a:rPr lang="en-US" sz="170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issubset</a:t>
                      </a:r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()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Helvetica" pitchFamily="2" charset="0"/>
                        </a:rPr>
                        <a:t>Returns True if another set contains this set</a:t>
                      </a: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38082"/>
                  </a:ext>
                </a:extLst>
              </a:tr>
              <a:tr h="285153">
                <a:tc>
                  <a:txBody>
                    <a:bodyPr/>
                    <a:lstStyle/>
                    <a:p>
                      <a:r>
                        <a:rPr lang="en-US" sz="170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issuperset</a:t>
                      </a:r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()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Helvetica" pitchFamily="2" charset="0"/>
                        </a:rPr>
                        <a:t>Returns True if this set contains another set</a:t>
                      </a: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055322"/>
                  </a:ext>
                </a:extLst>
              </a:tr>
              <a:tr h="285153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symmetric_difference()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Helvetica" pitchFamily="2" charset="0"/>
                        </a:rPr>
                        <a:t>Returns the symmetric difference of two sets as a new set</a:t>
                      </a: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12285"/>
                  </a:ext>
                </a:extLst>
              </a:tr>
              <a:tr h="285153">
                <a:tc>
                  <a:txBody>
                    <a:bodyPr/>
                    <a:lstStyle/>
                    <a:p>
                      <a:r>
                        <a:rPr lang="en-US" sz="170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symmetric_difference_update</a:t>
                      </a:r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()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Helvetica" pitchFamily="2" charset="0"/>
                        </a:rPr>
                        <a:t>Updates a set with the symmetric difference of itself and another</a:t>
                      </a: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55355"/>
                  </a:ext>
                </a:extLst>
              </a:tr>
              <a:tr h="177941">
                <a:tc>
                  <a:txBody>
                    <a:bodyPr/>
                    <a:lstStyle/>
                    <a:p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union()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Helvetica" pitchFamily="2" charset="0"/>
                        </a:rPr>
                        <a:t>Returns the union of sets in a new set</a:t>
                      </a:r>
                    </a:p>
                  </a:txBody>
                  <a:tcPr marL="37226" marR="29781" marT="37226" marB="3350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99041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52CA-5166-8B4B-A38E-B3F48917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47D1A1E-309C-3A4E-96A9-865EAC9C0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/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04CBB-D2F8-FC43-B3C3-633ECCC0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C023E-9BC4-CF4D-951F-6AD5D01E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55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45AD-5567-8340-8843-1D21EBCD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Sets: built-in functions 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3E08BAF-BEC1-DF45-B5C9-2165BE7A2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310231"/>
              </p:ext>
            </p:extLst>
          </p:nvPr>
        </p:nvGraphicFramePr>
        <p:xfrm>
          <a:off x="1981200" y="1509395"/>
          <a:ext cx="8229600" cy="391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2616">
                  <a:extLst>
                    <a:ext uri="{9D8B030D-6E8A-4147-A177-3AD203B41FA5}">
                      <a16:colId xmlns:a16="http://schemas.microsoft.com/office/drawing/2014/main" val="3805535729"/>
                    </a:ext>
                  </a:extLst>
                </a:gridCol>
                <a:gridCol w="6646984">
                  <a:extLst>
                    <a:ext uri="{9D8B030D-6E8A-4147-A177-3AD203B41FA5}">
                      <a16:colId xmlns:a16="http://schemas.microsoft.com/office/drawing/2014/main" val="115233932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all()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 True if all elements of the set are true.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2976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any()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 True if any element of the set is true.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86947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enumerate()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an enumerate object. It contains the index and value of all the items of set as a pair.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58624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len()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the length of the set.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92986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max()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the largest item in the set.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20069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min()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the smallest item in the set.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0566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sorted()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a new sorted list from elements in the set.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87209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sum()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Return the sum of all elements in the set.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6556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427F-59ED-6F4B-8AB2-A257FA44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C66C6-2EB8-0242-872A-69373F15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FDD2E-198D-0547-B3B7-897D0B86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1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8A5C-2D91-C34A-843F-A627D4F6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1935-26CE-7B49-8DCB-9B1B7D70D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A set is a collection of </a:t>
            </a:r>
            <a:r>
              <a:rPr lang="en-US" dirty="0">
                <a:solidFill>
                  <a:srgbClr val="00B050"/>
                </a:solidFill>
              </a:rPr>
              <a:t>distinct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unordered</a:t>
            </a:r>
            <a:r>
              <a:rPr lang="en-US" dirty="0"/>
              <a:t> objects.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Sets are </a:t>
            </a:r>
            <a:r>
              <a:rPr lang="en-US" dirty="0">
                <a:solidFill>
                  <a:srgbClr val="00B050"/>
                </a:solidFill>
              </a:rPr>
              <a:t>mutable</a:t>
            </a:r>
            <a:r>
              <a:rPr lang="en-US" dirty="0"/>
              <a:t>. (We can add or remove items from them)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Elements of sets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immutable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Elements of sets are </a:t>
            </a:r>
            <a:r>
              <a:rPr lang="en-US" dirty="0">
                <a:solidFill>
                  <a:srgbClr val="00B050"/>
                </a:solidFill>
              </a:rPr>
              <a:t>unique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en-US" dirty="0"/>
              <a:t>Sets cannot be </a:t>
            </a:r>
            <a:r>
              <a:rPr lang="en-US" dirty="0">
                <a:solidFill>
                  <a:srgbClr val="00B050"/>
                </a:solidFill>
              </a:rPr>
              <a:t>indexed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Sets support a standard collection of </a:t>
            </a:r>
            <a:r>
              <a:rPr lang="en-US" dirty="0">
                <a:solidFill>
                  <a:srgbClr val="00B050"/>
                </a:solidFill>
              </a:rPr>
              <a:t>operations</a:t>
            </a:r>
            <a:r>
              <a:rPr lang="en-US" dirty="0"/>
              <a:t>: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union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intersection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difference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symmetric difference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62EB-831E-1A40-BA14-4BD42F1F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5675-A312-B346-86E0-A6B80DAE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0FA77-8176-514C-89ED-9BCADDDD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A191-0F02-4D42-A9E9-625F32E1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A5E1-A82C-6948-95FB-D47B7E72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S be the set of all integers between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, inclusive: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S = {1,2,3,4,5}</a:t>
            </a:r>
          </a:p>
          <a:p>
            <a:pPr>
              <a:spcBef>
                <a:spcPts val="600"/>
              </a:spcBef>
            </a:pPr>
            <a:r>
              <a:rPr lang="en-US" dirty="0"/>
              <a:t>We want to determine if x is an element of set S:  x ∈ S?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If x = 3; is x ∈ S? 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B050"/>
                </a:solidFill>
              </a:rPr>
              <a:t>Yes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x ∈ S</a:t>
            </a:r>
            <a:endParaRPr lang="en-US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If x = 10; is x ∈ S?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, so x ∉ 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11F53-A01B-2F46-9A1F-B9CCF14D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111F-38CD-AE42-89BE-2518E50F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6D1DF-8298-D54A-8F78-F345BA7C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F239-DD68-4E40-8081-84D3385F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Number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AD26-785B-E44F-AB6E-C855734CC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a typeface="Cambria Math" pitchFamily="18" charset="0"/>
              </a:rPr>
              <a:t>C</a:t>
            </a:r>
            <a:r>
              <a:rPr lang="en-US" sz="2400" dirty="0"/>
              <a:t> =  set of complex numbers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Cambria Math" pitchFamily="18" charset="0"/>
              </a:rPr>
              <a:t>R</a:t>
            </a:r>
            <a:r>
              <a:rPr lang="en-US" sz="2400" dirty="0"/>
              <a:t> = set of real numbers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Cambria Math" pitchFamily="18" charset="0"/>
              </a:rPr>
              <a:t>R</a:t>
            </a:r>
            <a:r>
              <a:rPr lang="en-US" sz="2400" baseline="30000" dirty="0">
                <a:ea typeface="Cambria Math" pitchFamily="18" charset="0"/>
              </a:rPr>
              <a:t>+</a:t>
            </a:r>
            <a:r>
              <a:rPr lang="en-US" sz="2400" dirty="0"/>
              <a:t> = set of positive real numbers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Q = set of rational numbers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Cambria Math" pitchFamily="18" charset="0"/>
              </a:rPr>
              <a:t>Z</a:t>
            </a:r>
            <a:r>
              <a:rPr lang="en-US" sz="2400" dirty="0"/>
              <a:t> = integers = </a:t>
            </a:r>
            <a:r>
              <a:rPr lang="en-US" sz="2400" dirty="0">
                <a:ea typeface="Cambria Math" pitchFamily="18" charset="0"/>
              </a:rPr>
              <a:t>{…,-3,-2,-1,0,1,2,3,…}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Cambria Math" pitchFamily="18" charset="0"/>
              </a:rPr>
              <a:t>Z⁺</a:t>
            </a:r>
            <a:r>
              <a:rPr lang="en-US" sz="2400" dirty="0"/>
              <a:t> = positive integers = </a:t>
            </a:r>
            <a:r>
              <a:rPr lang="en-US" sz="2400" dirty="0">
                <a:ea typeface="Cambria Math" pitchFamily="18" charset="0"/>
              </a:rPr>
              <a:t>{1,2,3,…..}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Cambria Math" pitchFamily="18" charset="0"/>
              </a:rPr>
              <a:t>N</a:t>
            </a:r>
            <a:r>
              <a:rPr lang="en-US" sz="2400" dirty="0"/>
              <a:t> = natural numbers = </a:t>
            </a:r>
            <a:r>
              <a:rPr lang="en-US" sz="2400" dirty="0">
                <a:ea typeface="Cambria Math" pitchFamily="18" charset="0"/>
              </a:rPr>
              <a:t>{0,1,2,3….}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EFEB0-981C-2042-8F98-CC982AF4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6854-1CEC-564B-A240-D46D7FDD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A7759-D35C-DF4C-97D2-900449C6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8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2025-38A7-4346-9B5B-EF25C1AB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and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467D-9627-494D-A8C4-7A3F8E86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 is a </a:t>
            </a:r>
            <a:r>
              <a:rPr lang="en-US" dirty="0">
                <a:solidFill>
                  <a:srgbClr val="00B050"/>
                </a:solidFill>
              </a:rPr>
              <a:t>subset</a:t>
            </a:r>
            <a:r>
              <a:rPr lang="en-US" dirty="0"/>
              <a:t> of set B if </a:t>
            </a:r>
            <a:r>
              <a:rPr lang="en-US" dirty="0">
                <a:solidFill>
                  <a:srgbClr val="00B050"/>
                </a:solidFill>
              </a:rPr>
              <a:t>every element of A is in B</a:t>
            </a:r>
            <a:r>
              <a:rPr lang="en-US" dirty="0"/>
              <a:t>.</a:t>
            </a:r>
          </a:p>
          <a:p>
            <a:r>
              <a:rPr lang="en-US" dirty="0"/>
              <a:t>Notation: </a:t>
            </a:r>
            <a:r>
              <a:rPr lang="en-US" dirty="0">
                <a:solidFill>
                  <a:srgbClr val="00B050"/>
                </a:solidFill>
              </a:rPr>
              <a:t>A ⊆ B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B37A-A823-9B41-9275-35A075BC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CC3337-D89B-B449-87CB-90CF6CA0F92F}"/>
              </a:ext>
            </a:extLst>
          </p:cNvPr>
          <p:cNvGrpSpPr/>
          <p:nvPr/>
        </p:nvGrpSpPr>
        <p:grpSpPr>
          <a:xfrm>
            <a:off x="3886200" y="2971800"/>
            <a:ext cx="3048000" cy="2286000"/>
            <a:chOff x="2362200" y="2971800"/>
            <a:chExt cx="3048000" cy="228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706E23-A94A-4F4B-BCCF-0FAAA56C3FA3}"/>
                </a:ext>
              </a:extLst>
            </p:cNvPr>
            <p:cNvSpPr/>
            <p:nvPr/>
          </p:nvSpPr>
          <p:spPr>
            <a:xfrm>
              <a:off x="2362200" y="2971800"/>
              <a:ext cx="3048000" cy="228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Regular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FFB428-FDCC-904F-A360-F8FA7D366DA9}"/>
                </a:ext>
              </a:extLst>
            </p:cNvPr>
            <p:cNvSpPr/>
            <p:nvPr/>
          </p:nvSpPr>
          <p:spPr>
            <a:xfrm>
              <a:off x="3017520" y="3550920"/>
              <a:ext cx="1554480" cy="1554480"/>
            </a:xfrm>
            <a:prstGeom prst="ellipse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Regular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9D5B3E-EF12-3349-9528-8C8650DEF92A}"/>
                </a:ext>
              </a:extLst>
            </p:cNvPr>
            <p:cNvSpPr txBox="1"/>
            <p:nvPr/>
          </p:nvSpPr>
          <p:spPr>
            <a:xfrm>
              <a:off x="4800600" y="30480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FEE288-D7B8-BB46-BD50-8E75371C6807}"/>
                </a:ext>
              </a:extLst>
            </p:cNvPr>
            <p:cNvSpPr/>
            <p:nvPr/>
          </p:nvSpPr>
          <p:spPr>
            <a:xfrm>
              <a:off x="3657600" y="4134729"/>
              <a:ext cx="731520" cy="731520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Regular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69A0F9-AD84-9B49-8EEF-08BFBF906BD3}"/>
                </a:ext>
              </a:extLst>
            </p:cNvPr>
            <p:cNvSpPr txBox="1"/>
            <p:nvPr/>
          </p:nvSpPr>
          <p:spPr>
            <a:xfrm>
              <a:off x="3889403" y="433932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AAFC8D-D947-714F-92FD-44BD132A0FDB}"/>
                </a:ext>
              </a:extLst>
            </p:cNvPr>
            <p:cNvSpPr txBox="1"/>
            <p:nvPr/>
          </p:nvSpPr>
          <p:spPr>
            <a:xfrm>
              <a:off x="3391486" y="3705588"/>
              <a:ext cx="266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3F78-311B-C54A-AD31-958072AE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A4BFA-3DCF-2644-933C-5652B571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3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8604-F1FB-A940-94E1-924F637F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B535-9B3D-B246-9E51-3DB8979CB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600201"/>
            <a:ext cx="8610600" cy="4525963"/>
          </a:xfrm>
        </p:spPr>
        <p:txBody>
          <a:bodyPr/>
          <a:lstStyle/>
          <a:p>
            <a:r>
              <a:rPr lang="en-US" dirty="0"/>
              <a:t>To create a set, place all the elements inside curly braces </a:t>
            </a:r>
            <a:r>
              <a:rPr lang="en-US" dirty="0">
                <a:solidFill>
                  <a:srgbClr val="00B050"/>
                </a:solidFill>
              </a:rPr>
              <a:t>{}</a:t>
            </a:r>
            <a:r>
              <a:rPr lang="en-US" dirty="0"/>
              <a:t>, separated by commas.</a:t>
            </a:r>
          </a:p>
          <a:p>
            <a:r>
              <a:rPr lang="en-US" dirty="0"/>
              <a:t>The elements can be heterogeneous: integer, float, tuple, string etc.</a:t>
            </a:r>
          </a:p>
          <a:p>
            <a:r>
              <a:rPr lang="en-US" dirty="0"/>
              <a:t>A set cannot contains mutable elements like </a:t>
            </a:r>
            <a:r>
              <a:rPr lang="en-US" dirty="0">
                <a:solidFill>
                  <a:srgbClr val="00B050"/>
                </a:solidFill>
              </a:rPr>
              <a:t>lists, sets </a:t>
            </a:r>
            <a:r>
              <a:rPr lang="en-US" dirty="0"/>
              <a:t>or </a:t>
            </a:r>
            <a:r>
              <a:rPr lang="en-US" dirty="0">
                <a:solidFill>
                  <a:srgbClr val="00B050"/>
                </a:solidFill>
              </a:rPr>
              <a:t>dictionaries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0082-839F-8049-9AEF-50BDDA71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6EDC1A-A4CB-D747-ACCF-28BD2BF78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8600"/>
            <a:ext cx="5039670" cy="1828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9E14-D208-E440-8CAE-A054A6CF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54D34-DD0A-0A49-9BD4-888003D1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8604-F1FB-A940-94E1-924F637F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sets: set()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B535-9B3D-B246-9E51-3DB8979C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can be created by using the built-in function </a:t>
            </a:r>
            <a:r>
              <a:rPr lang="en-US" dirty="0">
                <a:solidFill>
                  <a:srgbClr val="00B050"/>
                </a:solidFill>
              </a:rPr>
              <a:t>set()</a:t>
            </a:r>
            <a:r>
              <a:rPr lang="en-US" dirty="0"/>
              <a:t>.</a:t>
            </a:r>
          </a:p>
          <a:p>
            <a:r>
              <a:rPr lang="en-US" dirty="0"/>
              <a:t>We can create a set from another object such as a list.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0082-839F-8049-9AEF-50BDDA71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6EDC1A-A4CB-D747-ACCF-28BD2BF78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00401"/>
            <a:ext cx="4267200" cy="19252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F0AB-5EA5-814F-A8EA-E6322976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B9DB-412D-D044-83E5-B7CDFE0A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0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E51E-A2B5-7F46-8F6C-B377F7E8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44EF-CA47-1140-98E6-8CA789C4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a set, b is a list, c = set(b) creates a set from list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832E-926B-4F42-BCB3-73C5A2AA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5DC79-7332-804B-9B32-A1D8388F3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350181"/>
            <a:ext cx="3657600" cy="21576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B6C5-5B90-6445-B5A8-74A0EC11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B2155-2C13-8143-A21D-E687BC44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8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46213</TotalTime>
  <Words>1262</Words>
  <Application>Microsoft Office PowerPoint</Application>
  <PresentationFormat>Widescreen</PresentationFormat>
  <Paragraphs>250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宋体</vt:lpstr>
      <vt:lpstr>Arial</vt:lpstr>
      <vt:lpstr>Calibri</vt:lpstr>
      <vt:lpstr>Cambria Math</vt:lpstr>
      <vt:lpstr>Courier New</vt:lpstr>
      <vt:lpstr>Helvetica</vt:lpstr>
      <vt:lpstr>Helvetica Regular</vt:lpstr>
      <vt:lpstr>Times</vt:lpstr>
      <vt:lpstr>Times New Roman</vt:lpstr>
      <vt:lpstr>Office Theme</vt:lpstr>
      <vt:lpstr>Equation</vt:lpstr>
      <vt:lpstr>Python Basics Collective Data Structures lists, sets, dictionaries, tuples</vt:lpstr>
      <vt:lpstr>Sets</vt:lpstr>
      <vt:lpstr>Sets</vt:lpstr>
      <vt:lpstr>The Language of Sets</vt:lpstr>
      <vt:lpstr>Common Number Sets</vt:lpstr>
      <vt:lpstr>Sets and subsets</vt:lpstr>
      <vt:lpstr>Creating sets</vt:lpstr>
      <vt:lpstr>Creating sets: set() constructor</vt:lpstr>
      <vt:lpstr>Sets</vt:lpstr>
      <vt:lpstr>Sets: empty set</vt:lpstr>
      <vt:lpstr>Sets: add() and update()</vt:lpstr>
      <vt:lpstr>Sets: discard() and remove()</vt:lpstr>
      <vt:lpstr>Sets: pop() and clear()</vt:lpstr>
      <vt:lpstr>Set Operations</vt:lpstr>
      <vt:lpstr>Sets Union</vt:lpstr>
      <vt:lpstr>Sets Intersection</vt:lpstr>
      <vt:lpstr>Sets Difference</vt:lpstr>
      <vt:lpstr>Symmetric Difference</vt:lpstr>
      <vt:lpstr>Set Complement</vt:lpstr>
      <vt:lpstr>Formal Definitions of Set Operators</vt:lpstr>
      <vt:lpstr>Set: Union and Intersection</vt:lpstr>
      <vt:lpstr>Set: Difference and Symmetric Difference </vt:lpstr>
      <vt:lpstr>Sets: symmetric difference</vt:lpstr>
      <vt:lpstr>Subsets</vt:lpstr>
      <vt:lpstr>Other set methods</vt:lpstr>
      <vt:lpstr>Sets: built-in functions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5381/7381 Computer Architecture Spring 2010</dc:title>
  <dc:creator>Ted</dc:creator>
  <cp:lastModifiedBy>McGuire, Timothy J</cp:lastModifiedBy>
  <cp:revision>1209</cp:revision>
  <cp:lastPrinted>2019-03-01T00:18:06Z</cp:lastPrinted>
  <dcterms:created xsi:type="dcterms:W3CDTF">2006-08-16T00:00:00Z</dcterms:created>
  <dcterms:modified xsi:type="dcterms:W3CDTF">2021-02-12T15:12:11Z</dcterms:modified>
</cp:coreProperties>
</file>