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4" r:id="rId2"/>
    <p:sldId id="513" r:id="rId3"/>
    <p:sldId id="514" r:id="rId4"/>
    <p:sldId id="515" r:id="rId5"/>
    <p:sldId id="516" r:id="rId6"/>
    <p:sldId id="522" r:id="rId7"/>
    <p:sldId id="519" r:id="rId8"/>
    <p:sldId id="524" r:id="rId9"/>
    <p:sldId id="525" r:id="rId10"/>
    <p:sldId id="527" r:id="rId11"/>
    <p:sldId id="542" r:id="rId12"/>
    <p:sldId id="543" r:id="rId13"/>
    <p:sldId id="544" r:id="rId14"/>
    <p:sldId id="539" r:id="rId15"/>
    <p:sldId id="529" r:id="rId16"/>
    <p:sldId id="534" r:id="rId17"/>
    <p:sldId id="518" r:id="rId18"/>
    <p:sldId id="540" r:id="rId19"/>
    <p:sldId id="517" r:id="rId20"/>
    <p:sldId id="520" r:id="rId21"/>
    <p:sldId id="530" r:id="rId22"/>
    <p:sldId id="541" r:id="rId23"/>
    <p:sldId id="521" r:id="rId24"/>
    <p:sldId id="537" r:id="rId25"/>
    <p:sldId id="536" r:id="rId26"/>
    <p:sldId id="538" r:id="rId27"/>
    <p:sldId id="532" r:id="rId28"/>
    <p:sldId id="533" r:id="rId29"/>
    <p:sldId id="593" r:id="rId30"/>
    <p:sldId id="5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 autoAdjust="0"/>
    <p:restoredTop sz="86493" autoAdjust="0"/>
  </p:normalViewPr>
  <p:slideViewPr>
    <p:cSldViewPr>
      <p:cViewPr varScale="1">
        <p:scale>
          <a:sx n="87" d="100"/>
          <a:sy n="87" d="100"/>
        </p:scale>
        <p:origin x="10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835025"/>
            <a:ext cx="7408862" cy="416718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742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4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9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67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3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6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6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65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11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78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3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5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9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6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2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1">
                <a:lumMod val="20000"/>
                <a:lumOff val="80000"/>
              </a:schemeClr>
            </a:gs>
            <a:gs pos="90000">
              <a:schemeClr val="accent1">
                <a:lumMod val="20000"/>
                <a:lumOff val="80000"/>
              </a:schemeClr>
            </a:gs>
            <a:gs pos="73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/>
              <a:t>Python Basics</a:t>
            </a:r>
            <a:br>
              <a:rPr lang="en-US" altLang="zh-CN" sz="4050" dirty="0"/>
            </a:br>
            <a:r>
              <a:rPr lang="en-US" altLang="zh-CN" sz="4400" dirty="0" smtClean="0"/>
              <a:t>Dictionaries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/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200" dirty="0">
                <a:solidFill>
                  <a:srgbClr val="898989"/>
                </a:solidFill>
              </a:rPr>
              <a:t>Grateful acknowledgement to </a:t>
            </a:r>
            <a:r>
              <a:rPr lang="en-US" sz="1200" dirty="0"/>
              <a:t>David </a:t>
            </a:r>
            <a:r>
              <a:rPr lang="en-US" sz="1200" dirty="0" err="1"/>
              <a:t>Kebo</a:t>
            </a:r>
            <a:r>
              <a:rPr lang="en-US" sz="1200" dirty="0"/>
              <a:t> </a:t>
            </a:r>
            <a:r>
              <a:rPr lang="en-US" sz="1200" dirty="0" err="1"/>
              <a:t>Houngninou</a:t>
            </a:r>
            <a:r>
              <a:rPr lang="en-US" sz="1200" dirty="0"/>
              <a:t> </a:t>
            </a:r>
            <a:r>
              <a:rPr lang="en-CA" altLang="zh-CN" sz="1200" dirty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C974-D965-C444-A0BB-4AA2981A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keys(), values(), </a:t>
            </a:r>
            <a:r>
              <a:rPr lang="en-US" dirty="0">
                <a:solidFill>
                  <a:srgbClr val="00B050"/>
                </a:solidFill>
              </a:rPr>
              <a:t>items()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FF0D-3680-C845-87CD-6B971475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method </a:t>
            </a:r>
            <a:r>
              <a:rPr lang="en-US" sz="2400" dirty="0">
                <a:solidFill>
                  <a:srgbClr val="00B050"/>
                </a:solidFill>
              </a:rPr>
              <a:t>items()</a:t>
            </a:r>
            <a:r>
              <a:rPr lang="en-US" sz="2400" dirty="0"/>
              <a:t> returns a list-like of a list of dictionaries (key, value) tuple pairs.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3C8D-271E-CB4D-A06F-B23F67B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E92313-E1F3-1F4F-B1EA-851432FF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19" y="2590800"/>
            <a:ext cx="4982901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DD844-BDA3-D740-B65E-FA906A89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11" y="4267201"/>
            <a:ext cx="4482349" cy="11429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DBE4-0AB3-F040-9B20-A2C862DF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1CDF-3766-EB46-8208-B15F725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7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A9A0-375A-304D-BAD0-341754F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31A7-8E81-8041-8C0F-5EA941F7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Comprehension creates a new dictionary from an iterable.</a:t>
            </a:r>
          </a:p>
          <a:p>
            <a:r>
              <a:rPr lang="en-US" sz="2400" dirty="0"/>
              <a:t>Comprehension uses an expression pair (key: value) followed by a </a:t>
            </a:r>
            <a:r>
              <a:rPr lang="en-US" sz="2400" dirty="0">
                <a:solidFill>
                  <a:srgbClr val="00B050"/>
                </a:solidFill>
              </a:rPr>
              <a:t>for</a:t>
            </a:r>
            <a:r>
              <a:rPr lang="en-US" sz="2400" dirty="0"/>
              <a:t> statement inside curly braces {}.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BCB-A0EB-5E4F-8C03-D11A01BC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AEF19-361D-3443-A6B9-AD6E96EF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77" y="3164681"/>
            <a:ext cx="6855398" cy="1444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F8569-A5F0-C34A-AEA8-BC13F3E0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76" y="4791868"/>
            <a:ext cx="4950205" cy="10755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8975-71C0-A84A-A956-859BFF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5E0-DAD1-3042-9E85-211D4665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74F-9B0F-0548-958A-8736636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membership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BEAA-D672-114C-9ACC-3AA76853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check if a </a:t>
            </a:r>
            <a:r>
              <a:rPr lang="en-US" sz="2800" dirty="0">
                <a:solidFill>
                  <a:srgbClr val="00B050"/>
                </a:solidFill>
              </a:rPr>
              <a:t>key</a:t>
            </a:r>
            <a:r>
              <a:rPr lang="en-US" sz="2800" dirty="0"/>
              <a:t> exists in a dictionary. Membership verification is for keys only, not values.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4A6B-E5CF-5045-A0FB-5D0F95E4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F1A9B-CCCD-4B4B-8333-F806537A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38450"/>
            <a:ext cx="9213440" cy="1657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8075-64BD-634F-A356-C18CFFFC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4C52-7DF7-C946-88BA-8DC2B993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74F-9B0F-0548-958A-8736636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BEAA-D672-114C-9ACC-3AA76853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Dictionaries support iteration using its keys.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4A6B-E5CF-5045-A0FB-5D0F95E4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C3EDD-655D-7147-8649-67323B78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92" y="2508250"/>
            <a:ext cx="7438171" cy="21399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E2CA-69B0-4447-9CF2-A7FB36A1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C91E-88A5-A148-A881-4748E997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9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AED1-166A-A14F-8811-DD5F2EC7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EF9-CCD8-8E44-A7C4-897F9FCA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access elements using keys inside square brackets </a:t>
            </a:r>
            <a:r>
              <a:rPr lang="en-US" sz="2400" dirty="0">
                <a:solidFill>
                  <a:srgbClr val="00B050"/>
                </a:solidFill>
              </a:rPr>
              <a:t>[]</a:t>
            </a:r>
            <a:r>
              <a:rPr lang="en-US" sz="2400" dirty="0"/>
              <a:t> or using the </a:t>
            </a:r>
            <a:r>
              <a:rPr lang="en-US" sz="2400" dirty="0">
                <a:solidFill>
                  <a:srgbClr val="00B050"/>
                </a:solidFill>
              </a:rPr>
              <a:t>get() </a:t>
            </a:r>
            <a:r>
              <a:rPr lang="en-US" sz="2400" dirty="0"/>
              <a:t>method.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get()</a:t>
            </a:r>
            <a:r>
              <a:rPr lang="en-US" sz="2400" dirty="0"/>
              <a:t> returns None instead of an error if the key is not found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9100-5F5D-8F46-8262-A5B22919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61410-87D5-EC43-97F2-2A743A4C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63" y="3328194"/>
            <a:ext cx="6517134" cy="88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F73CF-3CFE-D949-981C-5A637ABEE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396580"/>
            <a:ext cx="5263706" cy="1013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7ED3-1229-024F-B328-BCACC6A8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CA38-E451-7240-88F6-7B2429C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B4E-4594-D04D-9B70-50F754A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 from a dictionary: 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8221-0AA1-724C-A016-B4B64F1B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method </a:t>
            </a:r>
            <a:r>
              <a:rPr lang="en-US" sz="2800" dirty="0">
                <a:solidFill>
                  <a:srgbClr val="00B050"/>
                </a:solidFill>
              </a:rPr>
              <a:t>get()</a:t>
            </a:r>
            <a:r>
              <a:rPr lang="en-US" sz="2800" dirty="0"/>
              <a:t> returns the value for the given key.</a:t>
            </a:r>
          </a:p>
          <a:p>
            <a:r>
              <a:rPr lang="en-US" sz="2800" dirty="0"/>
              <a:t>If the key does not exists, then get() returns a default value.</a:t>
            </a:r>
          </a:p>
          <a:p>
            <a:pPr>
              <a:spcAft>
                <a:spcPts val="2400"/>
              </a:spcAft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dict.get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(key, default = None)</a:t>
            </a:r>
          </a:p>
          <a:p>
            <a:r>
              <a:rPr lang="en-US" sz="2800" dirty="0"/>
              <a:t>Parameters:</a:t>
            </a:r>
          </a:p>
          <a:p>
            <a:r>
              <a:rPr lang="en-US" sz="2800" dirty="0">
                <a:solidFill>
                  <a:srgbClr val="00B050"/>
                </a:solidFill>
              </a:rPr>
              <a:t>key</a:t>
            </a:r>
            <a:r>
              <a:rPr lang="en-US" sz="2800" dirty="0"/>
              <a:t> - the key to be searched in the dictionary.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default</a:t>
            </a:r>
            <a:r>
              <a:rPr lang="en-US" sz="2800" dirty="0"/>
              <a:t> - the value to be returned in case the key does not exist.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D6F7-F54F-3A42-A810-C473622D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B30E-230A-0449-BAFD-2639882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3E88-BD5A-B14A-8032-4804BCD9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7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B4E-4594-D04D-9B70-50F754A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 from a dictionary: get()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D8B0A-4654-3943-B64E-04DA2BA7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851" y="1417638"/>
            <a:ext cx="9716549" cy="23535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D6F7-F54F-3A42-A810-C473622D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39EDF-9098-1148-954B-7376F94D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3996792"/>
            <a:ext cx="4616665" cy="11848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29AA-1237-DB4A-A58E-A0A72BEC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5D7D-D3E2-284F-91D2-E1EC6041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B7C5-DCFD-1F45-8E7C-0E028E8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5C218F-6E18-0B4B-96B6-0F725641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3699" y="1752600"/>
            <a:ext cx="8488502" cy="3276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71AF-9862-2947-806E-CFD11B6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52B9D-BCF6-C449-9A6F-47645A78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7BC3-B4C5-6642-BA04-89D6A791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AF28-87DD-FC46-BBC4-B0D24947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F91F-54CE-B344-80FB-289C1EF0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</a:t>
            </a:r>
            <a:r>
              <a:rPr lang="en-US" dirty="0">
                <a:solidFill>
                  <a:srgbClr val="00B050"/>
                </a:solidFill>
              </a:rPr>
              <a:t>mutable</a:t>
            </a:r>
            <a:r>
              <a:rPr lang="en-US" dirty="0"/>
              <a:t>. </a:t>
            </a:r>
          </a:p>
          <a:p>
            <a:r>
              <a:rPr lang="en-US" dirty="0"/>
              <a:t>If a key already exist, the value is updated, else a new </a:t>
            </a:r>
            <a:r>
              <a:rPr lang="en-US" dirty="0" err="1"/>
              <a:t>key:value</a:t>
            </a:r>
            <a:r>
              <a:rPr lang="en-US" dirty="0"/>
              <a:t> pair is added.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8A9F-7A0C-B544-86C2-03DB5546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E88EE-5856-D74E-B1BD-CE35AA388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40" y="2819400"/>
            <a:ext cx="6038213" cy="212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0D3F5-CB89-D943-BECB-7FECFF50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0" y="5105401"/>
            <a:ext cx="8316663" cy="120332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BE87-9F9B-C942-B693-901F084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29EE-A866-1A49-9C24-0356AA7B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7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B91A-747E-B54B-9B71-8D1F367C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CA95-929A-2A48-9721-7913B483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asks for 4 students names and birth years</a:t>
            </a:r>
          </a:p>
          <a:p>
            <a:r>
              <a:rPr lang="en-US" dirty="0"/>
              <a:t>1. e.g.</a:t>
            </a:r>
          </a:p>
          <a:p>
            <a:r>
              <a:rPr lang="en-US" dirty="0"/>
              <a:t>Name, birth year: anna, 1998</a:t>
            </a:r>
          </a:p>
          <a:p>
            <a:r>
              <a:rPr lang="en-US" dirty="0"/>
              <a:t>Name, birth year: </a:t>
            </a:r>
            <a:r>
              <a:rPr lang="en-US" dirty="0" err="1"/>
              <a:t>taylor</a:t>
            </a:r>
            <a:r>
              <a:rPr lang="en-US" dirty="0"/>
              <a:t>, 1996</a:t>
            </a:r>
          </a:p>
          <a:p>
            <a:r>
              <a:rPr lang="en-US" dirty="0"/>
              <a:t>Name, birth year: </a:t>
            </a:r>
            <a:r>
              <a:rPr lang="en-US" dirty="0" err="1"/>
              <a:t>eric</a:t>
            </a:r>
            <a:r>
              <a:rPr lang="en-US" dirty="0"/>
              <a:t>, 2003</a:t>
            </a:r>
          </a:p>
          <a:p>
            <a:r>
              <a:rPr lang="en-US" dirty="0"/>
              <a:t>Name, birth year: </a:t>
            </a:r>
            <a:r>
              <a:rPr lang="en-US" dirty="0" err="1"/>
              <a:t>ashley</a:t>
            </a:r>
            <a:r>
              <a:rPr lang="en-US" dirty="0"/>
              <a:t>, 2001</a:t>
            </a:r>
          </a:p>
          <a:p>
            <a:r>
              <a:rPr lang="en-US" dirty="0"/>
              <a:t>2. Create a dictionary with key name, and value birth year.</a:t>
            </a:r>
          </a:p>
          <a:p>
            <a:r>
              <a:rPr lang="en-US" dirty="0"/>
              <a:t>3. Next, your program should swap the keys and the values.</a:t>
            </a:r>
          </a:p>
          <a:p>
            <a:r>
              <a:rPr lang="en-US" dirty="0"/>
              <a:t>4. Sort the dictionary from youngest to oldest student.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6254-E643-974D-8705-42A1523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5FFB-EBA2-4144-83E2-6DD6780B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EF8A-D232-6C4B-B46C-F8E87143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5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C7D0-BA72-E948-B7F9-5F04B5BC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2F00-7186-F447-9AFE-41A36B94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A dictionary is an </a:t>
            </a:r>
            <a:r>
              <a:rPr lang="en-US" sz="2400" dirty="0">
                <a:solidFill>
                  <a:srgbClr val="00B050"/>
                </a:solidFill>
              </a:rPr>
              <a:t>unordered</a:t>
            </a:r>
            <a:r>
              <a:rPr lang="en-US" sz="2400" dirty="0"/>
              <a:t> collection of elements. 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 dictionary is a 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00B050"/>
                </a:solidFill>
              </a:rPr>
              <a:t>keys</a:t>
            </a:r>
            <a:r>
              <a:rPr lang="en-US" sz="2400" dirty="0"/>
              <a:t> and a set of </a:t>
            </a:r>
            <a:r>
              <a:rPr lang="en-US" sz="2400" dirty="0">
                <a:solidFill>
                  <a:srgbClr val="00B050"/>
                </a:solidFill>
              </a:rPr>
              <a:t>values</a:t>
            </a:r>
            <a:r>
              <a:rPr lang="en-US" sz="2400" dirty="0"/>
              <a:t>, which are </a:t>
            </a:r>
            <a:r>
              <a:rPr lang="en-US" sz="2400" dirty="0">
                <a:solidFill>
                  <a:srgbClr val="00B050"/>
                </a:solidFill>
              </a:rPr>
              <a:t>mutable</a:t>
            </a:r>
            <a:r>
              <a:rPr lang="en-US" sz="24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Each key maps to a value. The association of a key and a value is called a </a:t>
            </a:r>
            <a:r>
              <a:rPr lang="en-US" sz="2400" dirty="0">
                <a:solidFill>
                  <a:srgbClr val="00B050"/>
                </a:solidFill>
              </a:rPr>
              <a:t>key-value</a:t>
            </a:r>
            <a:r>
              <a:rPr lang="en-US" sz="2400" dirty="0"/>
              <a:t> pair.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8BBC-5E5A-EF4A-8C1A-71169D83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F3FD-9D8A-0147-A545-1F2DF91D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C879-48C6-4547-9A77-8E09E17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4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9109-B937-9F4A-B3A8-D1A2D8C3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dictionary elements: update()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D5AA-2E14-F540-97A2-711AD22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43A232-84F4-B24D-A628-8F78B24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update() </a:t>
            </a:r>
            <a:r>
              <a:rPr lang="en-US" dirty="0"/>
              <a:t>method updates the dictionary with a </a:t>
            </a:r>
            <a:r>
              <a:rPr lang="en-US" dirty="0" err="1"/>
              <a:t>key:value</a:t>
            </a:r>
            <a:r>
              <a:rPr lang="en-US" dirty="0"/>
              <a:t> pairs, overwriting existing keys.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3194D8-60A4-7947-92B4-D6BE0227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98" y="2667000"/>
            <a:ext cx="8618588" cy="251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726FF-21F8-8640-8BFD-8F4C9F57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F6283-D7E8-7A40-9387-6068AB54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8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70FB-21AB-BD41-9A26-C9A72545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Sorting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A2FC-A5BE-714D-BB63-20F57F08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Dictionaries are unordered sets.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sorted() </a:t>
            </a:r>
            <a:r>
              <a:rPr lang="en-US" dirty="0"/>
              <a:t>method returns a sorted list of keys in the dictionary.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6BBE-D2CF-FD4D-9DB6-F95578C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5F7DD-AB8B-C247-8F14-431AE52EC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09"/>
          <a:stretch/>
        </p:blipFill>
        <p:spPr>
          <a:xfrm>
            <a:off x="2057399" y="2971800"/>
            <a:ext cx="6268915" cy="2362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1A61-D778-644A-AEE9-7927711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E45C-67F1-524D-AE28-E01DBFBC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0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846B-65CF-F04D-8184-F6C7779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2394-A2E1-6146-848B-D31E26A0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B050"/>
                </a:solidFill>
              </a:rPr>
              <a:t>pop() </a:t>
            </a:r>
            <a:r>
              <a:rPr lang="en-US" sz="2800" dirty="0"/>
              <a:t>method removes a particular element from a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>
                <a:solidFill>
                  <a:srgbClr val="00B050"/>
                </a:solidFill>
              </a:rPr>
              <a:t>popitem</a:t>
            </a:r>
            <a:r>
              <a:rPr lang="en-US" sz="2800" dirty="0">
                <a:solidFill>
                  <a:srgbClr val="00B050"/>
                </a:solidFill>
              </a:rPr>
              <a:t>() </a:t>
            </a:r>
            <a:r>
              <a:rPr lang="en-US" sz="2800" dirty="0"/>
              <a:t>method removes and returns an arbitrary element (key, value) form the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 </a:t>
            </a:r>
            <a:r>
              <a:rPr lang="en-US" sz="2800" dirty="0">
                <a:solidFill>
                  <a:srgbClr val="00B050"/>
                </a:solidFill>
              </a:rPr>
              <a:t>clear()</a:t>
            </a:r>
            <a:r>
              <a:rPr lang="en-US" sz="2800" dirty="0"/>
              <a:t> method removes all the elements from the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 </a:t>
            </a:r>
            <a:r>
              <a:rPr lang="en-US" sz="2800" dirty="0">
                <a:solidFill>
                  <a:srgbClr val="00B050"/>
                </a:solidFill>
              </a:rPr>
              <a:t>del</a:t>
            </a:r>
            <a:r>
              <a:rPr lang="en-US" sz="2800" dirty="0"/>
              <a:t> keyword removes individual elements or the entire dictionary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708D-A8DD-D741-AD4B-CE8E0A1F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9027-A7FE-A547-B38A-7A3F50AD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8C06-356A-7041-9C4D-8EDFD7B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7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849-F5B3-164C-8751-514BD49B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delete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711A8A-4B03-D849-B2AC-004CB8556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9748" y="1981200"/>
            <a:ext cx="6981872" cy="3810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9A9-E4DE-7C42-B4D4-B45E94A2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92AA5-17FF-9D48-AE77-EE1F780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B2D70-2956-F74F-ABF4-8F073200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BF62-CADB-5C40-82E9-5CCA99BC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Inverted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39EE-EF07-E04D-949C-5CD8A73C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Inverting a dictionary D allows you to use a </a:t>
            </a:r>
            <a:r>
              <a:rPr lang="en-US" sz="2800" dirty="0">
                <a:solidFill>
                  <a:srgbClr val="00B050"/>
                </a:solidFill>
              </a:rPr>
              <a:t>value</a:t>
            </a:r>
            <a:r>
              <a:rPr lang="en-US" sz="2800" dirty="0"/>
              <a:t> to look up a </a:t>
            </a:r>
            <a:r>
              <a:rPr lang="en-US" sz="2800" dirty="0">
                <a:solidFill>
                  <a:srgbClr val="00B050"/>
                </a:solidFill>
              </a:rPr>
              <a:t>key</a:t>
            </a:r>
            <a:r>
              <a:rPr lang="en-US" sz="2800" dirty="0"/>
              <a:t>.</a:t>
            </a:r>
          </a:p>
          <a:p>
            <a:r>
              <a:rPr lang="en-US" sz="2800" dirty="0"/>
              <a:t>An inverted dictionary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inverted</a:t>
            </a:r>
            <a:r>
              <a:rPr lang="en-US" sz="2800" dirty="0"/>
              <a:t> is defined as follows:</a:t>
            </a:r>
          </a:p>
          <a:p>
            <a:r>
              <a:rPr lang="en-US" sz="2800" dirty="0"/>
              <a:t>The keys of D</a:t>
            </a:r>
            <a:r>
              <a:rPr lang="en-US" sz="2800" baseline="-25000" dirty="0"/>
              <a:t>inverted</a:t>
            </a:r>
            <a:r>
              <a:rPr lang="en-US" sz="2800" dirty="0"/>
              <a:t> are the values of D</a:t>
            </a:r>
          </a:p>
          <a:p>
            <a:r>
              <a:rPr lang="en-US" sz="2800" dirty="0"/>
              <a:t>The values of D</a:t>
            </a:r>
            <a:r>
              <a:rPr lang="en-US" sz="2800" baseline="-25000" dirty="0"/>
              <a:t>inverted</a:t>
            </a:r>
            <a:r>
              <a:rPr lang="en-US" sz="2800" dirty="0"/>
              <a:t> are the keys of D.</a:t>
            </a:r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4BEB-3E52-7A45-AA2B-59A91D84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0302-01BF-0A4A-BCAC-03829395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9346-4B62-AF43-B2C2-3F2E690D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780F-47FD-954E-A822-94B34E48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EE5F-D406-524D-9890-6D8E0E4E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inverted dictionary </a:t>
            </a:r>
            <a:r>
              <a:rPr lang="en-US" sz="2400" dirty="0"/>
              <a:t>where the keys are the number of NBA Championships and the values are the team names.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FE5F-A147-254E-9CB7-D0CA4A46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68A3F-7391-CB4F-9BB2-C6D925DCC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4"/>
          <a:stretch/>
        </p:blipFill>
        <p:spPr>
          <a:xfrm>
            <a:off x="2133600" y="2590800"/>
            <a:ext cx="8157586" cy="2895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63BA-933B-A946-B9F9-1105322B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2A47-E253-4146-B1A8-5CA466CA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2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0E12-2625-0441-A4F1-BF8F67F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6FBF-4497-3E40-A23C-6BDB5FD4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keys the inverted dictionary will have?</a:t>
            </a:r>
          </a:p>
          <a:p>
            <a:r>
              <a:rPr lang="en-US" dirty="0"/>
              <a:t>What are the data types of the keys and the values?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A8F0-5ADE-4D49-B162-471B5C6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44451-0D14-D844-9B63-D8C5C5BA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53983"/>
            <a:ext cx="6020462" cy="35547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B54D-3491-C34D-862A-96787F17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2358-5336-D84E-A825-C8F4CD3D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52C-7B94-F248-A31A-83F120D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BD23-43DF-CE4A-B4CE-FDB42FDE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E770F-382C-BD4B-B50A-BCA012CC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19389"/>
            <a:ext cx="7543800" cy="48633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4FAA2-3981-BF42-8C6C-CAF3B757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5A98-5FAE-0E43-A71E-B54F81ED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32F4-B675-F64A-B387-EEF8F34B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AD2C17-E8B6-844D-B8C0-56914D9B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417638"/>
            <a:ext cx="6917546" cy="43735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2E8A-0BC1-0240-AC76-BD949259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2D261-025B-CF47-9CC9-2759C1E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3020A-C225-5043-A666-EDE8FDA0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1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9D26-8AB8-A142-A56F-09B61289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dictionary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52CA-5166-8B4B-A38E-B3F4891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7D1A1E-309C-3A4E-96A9-865EAC9C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9E140E-D389-D34C-9792-FF2B1BBF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985663"/>
              </p:ext>
            </p:extLst>
          </p:nvPr>
        </p:nvGraphicFramePr>
        <p:xfrm>
          <a:off x="1981200" y="1524002"/>
          <a:ext cx="8229600" cy="460442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556791185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1305497565"/>
                    </a:ext>
                  </a:extLst>
                </a:gridCol>
              </a:tblGrid>
              <a:tr h="216604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clear()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Remove all items form the dictionary.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717"/>
                  </a:ext>
                </a:extLst>
              </a:tr>
              <a:tr h="216604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copy()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shallow copy of the dictionary.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51355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fromkeys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seq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[, 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v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])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dictionary with keys from 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and value equal to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v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(defaults to None).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08149"/>
                  </a:ext>
                </a:extLst>
              </a:tr>
              <a:tr h="34711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get(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[,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])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value of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. If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does not exit, return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(defaults to None).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217454"/>
                  </a:ext>
                </a:extLst>
              </a:tr>
              <a:tr h="34711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items()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view of the dictionary's items (key, value).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4786"/>
                  </a:ext>
                </a:extLst>
              </a:tr>
              <a:tr h="34711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keys()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view of the dictionary's keys.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27597"/>
                  </a:ext>
                </a:extLst>
              </a:tr>
              <a:tr h="608124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pop(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[,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])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Remove the item with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and return its value or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is not found. If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is not provided and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is not found, raises 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KeyError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60044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popitem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Remove and return an arbitrary item (key, value). Raises 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KeyError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if the dictionary is empty.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26488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setdefault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[,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])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is in the dictionary, return its value. If not, insert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with a value of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and return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(defaults to None).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24689"/>
                  </a:ext>
                </a:extLst>
              </a:tr>
              <a:tr h="477617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update([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other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])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Update the dictionary with the key/value pairs from 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other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overwriting existing keys.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97692"/>
                  </a:ext>
                </a:extLst>
              </a:tr>
              <a:tr h="347110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values()</a:t>
                      </a:r>
                      <a:endParaRPr lang="en-US" sz="1400" b="0" u="non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view of the dictionary's values</a:t>
                      </a:r>
                    </a:p>
                  </a:txBody>
                  <a:tcPr marL="44564" marR="35652" marT="44564" marB="4010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0713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9EEA-DF71-4946-8813-65C8A0B3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6F38A-75BF-3E4D-B776-5E5BF886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E808-19A5-4F49-8FED-185736D5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F9ED-EE17-8C44-B6FD-8D693FDF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B050"/>
                </a:solidFill>
              </a:rPr>
              <a:t>Keys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immutable. 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 be strings, numbers, and tuples.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unique in the dictionary.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400" dirty="0">
                <a:solidFill>
                  <a:srgbClr val="00B050"/>
                </a:solidFill>
              </a:rPr>
              <a:t>Values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 be any data type. 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can appear repeatedly in the dictionary.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973C-7A4C-BE49-A2A3-0D419C42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660E-C364-934A-9A8F-35C6CA13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BF35-0A8C-8848-8FB8-CC623733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5AD-5567-8340-8843-1D21EBC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built-in functions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427F-59ED-6F4B-8AB2-A257FA44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DE7195-5B8B-0A42-8B8A-F73763A26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07554"/>
              </p:ext>
            </p:extLst>
          </p:nvPr>
        </p:nvGraphicFramePr>
        <p:xfrm>
          <a:off x="1968708" y="1752601"/>
          <a:ext cx="8229600" cy="282511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11783929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336722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all()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 True if all keys of the dictionary are true (or if the dictionary is empty).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4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any()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 True if any key of the dictionary is true. If the dictionary is empty, return False.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len()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length (the number of items) in the dictionary.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3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cmp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Compares items of two dictionaries.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4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sorted()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sorted list of keys in the dictionary.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179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836DE-7065-D94D-8C0D-2E947B64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2D93-ADE7-F248-8CC8-508183C8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2521-2ED9-3E4B-9CAF-D934305B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876-0D22-0A4B-944D-1126E3E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Place elements inside curly braces </a:t>
            </a:r>
            <a:r>
              <a:rPr lang="en-US" sz="2400" dirty="0">
                <a:solidFill>
                  <a:srgbClr val="00B050"/>
                </a:solidFill>
              </a:rPr>
              <a:t>{}</a:t>
            </a:r>
            <a:r>
              <a:rPr lang="en-US" sz="2400" dirty="0"/>
              <a:t> separated by commas.</a:t>
            </a:r>
          </a:p>
          <a:p>
            <a:r>
              <a:rPr lang="en-US" sz="2400" dirty="0"/>
              <a:t>An element has a key and a value in a pair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Values</a:t>
            </a:r>
            <a:r>
              <a:rPr lang="en-US" sz="2400" dirty="0"/>
              <a:t> can be of any data type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Keys</a:t>
            </a:r>
            <a:r>
              <a:rPr lang="en-US" sz="2400" dirty="0"/>
              <a:t> are unique and immutable (string, number, tuple)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B2D-6B34-E140-A6A0-5E98C21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DA7DE-E067-4842-9325-3E56C975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33800"/>
            <a:ext cx="2667000" cy="18078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371-6945-CD4A-8E2C-FB80AFE5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2C76-5B6A-8444-8DF6-8B80260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D31-92EC-E14D-B48B-5C21A718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B9BC-4709-6B4E-A5FC-AE2D3955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EC0416-177F-3445-A124-A84D24BA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3" y="1356798"/>
            <a:ext cx="10972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Elements are separated by commas</a:t>
            </a:r>
          </a:p>
          <a:p>
            <a:pPr>
              <a:spcAft>
                <a:spcPts val="600"/>
              </a:spcAft>
            </a:pPr>
            <a:r>
              <a:rPr lang="en-US" dirty="0"/>
              <a:t>Keys-values are separated by colons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084AC-EE3F-A64D-8E8F-A900A1FA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29" y="2362201"/>
            <a:ext cx="6147262" cy="38862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471A0-7A1D-3442-9A58-64257D2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776A9-7FF2-2A44-BDB6-42111FE4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9D6-76CF-534B-8D0A-B03B4D7E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</a:t>
            </a:r>
            <a:r>
              <a:rPr lang="en-US" dirty="0">
                <a:solidFill>
                  <a:srgbClr val="00B050"/>
                </a:solidFill>
              </a:rPr>
              <a:t>keys()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values()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items()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8258-E142-804E-8DF5-3CFAD9AA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Dictionary methods </a:t>
            </a:r>
            <a:r>
              <a:rPr lang="en-US" sz="2800" dirty="0">
                <a:solidFill>
                  <a:srgbClr val="00B050"/>
                </a:solidFill>
              </a:rPr>
              <a:t>keys()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values()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B050"/>
                </a:solidFill>
              </a:rPr>
              <a:t>items()</a:t>
            </a:r>
            <a:r>
              <a:rPr lang="en-US" sz="2800" dirty="0"/>
              <a:t> return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list-like</a:t>
            </a:r>
            <a:r>
              <a:rPr lang="en-US" sz="2800" dirty="0"/>
              <a:t> values of a dictionary’s keys, values, or both keys and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values returned are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800" dirty="0"/>
              <a:t> true lists.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values cannot be modified and do not have an append() method.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values returned are iterable and can be used in for loops.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D15A-AFF3-4745-A1A8-E0CAA1C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D782-F625-944F-BA10-809974E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1782-1169-6541-99D6-DBA2B290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8419-B1D0-0D4C-87E0-C183AF62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</a:t>
            </a:r>
            <a:r>
              <a:rPr lang="en-US" dirty="0">
                <a:solidFill>
                  <a:srgbClr val="00B050"/>
                </a:solidFill>
              </a:rPr>
              <a:t>keys()</a:t>
            </a:r>
            <a:r>
              <a:rPr lang="en-US" dirty="0"/>
              <a:t>, values(), items()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917521-6865-E64E-87DA-965A0EE9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599" y="2592386"/>
            <a:ext cx="7724833" cy="30464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AEBC-A4EC-6949-B94A-8277D539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844FA9-57F8-0D4C-A245-A75BF08B8800}"/>
              </a:ext>
            </a:extLst>
          </p:cNvPr>
          <p:cNvSpPr txBox="1">
            <a:spLocks/>
          </p:cNvSpPr>
          <p:nvPr/>
        </p:nvSpPr>
        <p:spPr>
          <a:xfrm>
            <a:off x="762000" y="1600201"/>
            <a:ext cx="10744200" cy="99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2200" b="0" i="0" kern="1200">
                <a:solidFill>
                  <a:schemeClr val="tx1"/>
                </a:solidFill>
                <a:latin typeface="Helvetica Regular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200" b="0" i="0" kern="1200">
                <a:solidFill>
                  <a:schemeClr val="tx1"/>
                </a:solidFill>
                <a:latin typeface="Helvetica Regular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200" b="0" i="0" kern="1200">
                <a:solidFill>
                  <a:schemeClr val="tx1"/>
                </a:solidFill>
                <a:latin typeface="Helvetica Regular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200" b="0" i="0" kern="1200">
                <a:solidFill>
                  <a:schemeClr val="tx1"/>
                </a:solidFill>
                <a:latin typeface="Helvetica Regular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2200" b="0" i="0" kern="1200">
                <a:solidFill>
                  <a:schemeClr val="tx1"/>
                </a:solidFill>
                <a:latin typeface="Helvetica Regula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method keys() returns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list-like</a:t>
            </a:r>
            <a:r>
              <a:rPr lang="en-US" dirty="0"/>
              <a:t> value of all the available keys in the dictionary.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E7DF-0EA3-5C49-A330-9453A30F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865F-9634-614F-8D16-D0736988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5DD3-D942-C444-BD4A-79CC992B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</a:t>
            </a:r>
            <a:r>
              <a:rPr lang="en-US" dirty="0">
                <a:solidFill>
                  <a:srgbClr val="00B050"/>
                </a:solidFill>
              </a:rPr>
              <a:t>keys()</a:t>
            </a:r>
            <a:r>
              <a:rPr lang="en-US" dirty="0"/>
              <a:t>, values(), items()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3EDE80-6908-FA40-B917-9A688E169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417638"/>
            <a:ext cx="4681219" cy="2925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C449-F3F7-B94C-AE78-C8D2CA7C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D78BF-82FC-484A-86F4-759B232C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419600"/>
            <a:ext cx="3797299" cy="1752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46E45-075E-F044-8DC6-950A84B5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0598-85CC-E24D-A829-7F3BA74F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4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BD80-8BE0-474C-A39D-1BDABB0E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Dictionaries: keys(), </a:t>
            </a:r>
            <a:r>
              <a:rPr lang="en-US" dirty="0">
                <a:solidFill>
                  <a:srgbClr val="00B050"/>
                </a:solidFill>
              </a:rPr>
              <a:t>values()</a:t>
            </a:r>
            <a:r>
              <a:rPr lang="en-US" dirty="0"/>
              <a:t>, items()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809F-C7E8-7347-A0ED-BE26AB33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 </a:t>
            </a:r>
            <a:r>
              <a:rPr lang="en-US" dirty="0">
                <a:solidFill>
                  <a:srgbClr val="00B050"/>
                </a:solidFill>
              </a:rPr>
              <a:t>values()</a:t>
            </a:r>
            <a:r>
              <a:rPr lang="en-US" dirty="0"/>
              <a:t> returns a list-like value of all the available values in the dictionary.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7C52-1BA1-6E42-BA93-6795D65E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F5C860-C0A6-F242-A044-52767759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77" y="2362199"/>
            <a:ext cx="5682178" cy="2231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51538-B730-D949-B7C5-9E5DDDA6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78" y="4700027"/>
            <a:ext cx="4955374" cy="13197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3EC1-D6A1-CC41-B5CA-E89082B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CA4D-243C-8F4E-A9B6-BA1F6FED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69833</TotalTime>
  <Words>1432</Words>
  <Application>Microsoft Office PowerPoint</Application>
  <PresentationFormat>Widescreen</PresentationFormat>
  <Paragraphs>270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Consolas</vt:lpstr>
      <vt:lpstr>Helvetica</vt:lpstr>
      <vt:lpstr>Helvetica Regular</vt:lpstr>
      <vt:lpstr>Office Theme</vt:lpstr>
      <vt:lpstr>Python Basics Dictionaries</vt:lpstr>
      <vt:lpstr>Dictionaries</vt:lpstr>
      <vt:lpstr>Dictionaries</vt:lpstr>
      <vt:lpstr>Creating dictionaries</vt:lpstr>
      <vt:lpstr>Creating dictionaries</vt:lpstr>
      <vt:lpstr>Dictionaries: keys(), values(), items()</vt:lpstr>
      <vt:lpstr>Dictionaries: keys(), values(), items()</vt:lpstr>
      <vt:lpstr>Dictionaries: keys(), values(), items()</vt:lpstr>
      <vt:lpstr>Dictionaries: keys(), values(), items()</vt:lpstr>
      <vt:lpstr>Dictionaries: keys(), values(), items()</vt:lpstr>
      <vt:lpstr>Dictionary comprehension</vt:lpstr>
      <vt:lpstr>Dictionary membership </vt:lpstr>
      <vt:lpstr>Dictionary iteration</vt:lpstr>
      <vt:lpstr>Accessing elements from a dictionary</vt:lpstr>
      <vt:lpstr>Accessing elements from a dictionary: get()</vt:lpstr>
      <vt:lpstr>Accessing elements from a dictionary: get()</vt:lpstr>
      <vt:lpstr>Example</vt:lpstr>
      <vt:lpstr>Changing dictionary elements</vt:lpstr>
      <vt:lpstr>Activity 3</vt:lpstr>
      <vt:lpstr>Adding dictionary elements: update()</vt:lpstr>
      <vt:lpstr>Dictionaries: Sorting elements</vt:lpstr>
      <vt:lpstr>Deleting dictionary elements</vt:lpstr>
      <vt:lpstr>Dictionaries: delete</vt:lpstr>
      <vt:lpstr>Dictionaries: Inverted dictionaries</vt:lpstr>
      <vt:lpstr>Exercise</vt:lpstr>
      <vt:lpstr>Solution</vt:lpstr>
      <vt:lpstr>Solution</vt:lpstr>
      <vt:lpstr>Solution</vt:lpstr>
      <vt:lpstr>Other dictionary methods</vt:lpstr>
      <vt:lpstr>Dictionaries: built-in functions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1252</cp:revision>
  <cp:lastPrinted>2020-03-06T21:19:31Z</cp:lastPrinted>
  <dcterms:created xsi:type="dcterms:W3CDTF">2006-08-16T00:00:00Z</dcterms:created>
  <dcterms:modified xsi:type="dcterms:W3CDTF">2021-03-03T21:30:37Z</dcterms:modified>
</cp:coreProperties>
</file>