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2" r:id="rId2"/>
    <p:sldId id="500" r:id="rId3"/>
    <p:sldId id="512" r:id="rId4"/>
    <p:sldId id="501" r:id="rId5"/>
    <p:sldId id="502" r:id="rId6"/>
    <p:sldId id="504" r:id="rId7"/>
    <p:sldId id="517" r:id="rId8"/>
    <p:sldId id="503" r:id="rId9"/>
    <p:sldId id="510" r:id="rId10"/>
    <p:sldId id="511" r:id="rId11"/>
    <p:sldId id="513" r:id="rId12"/>
    <p:sldId id="514" r:id="rId13"/>
    <p:sldId id="515" r:id="rId14"/>
    <p:sldId id="505" r:id="rId15"/>
    <p:sldId id="516" r:id="rId16"/>
    <p:sldId id="506" r:id="rId17"/>
    <p:sldId id="507" r:id="rId18"/>
    <p:sldId id="509" r:id="rId19"/>
    <p:sldId id="5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 autoAdjust="0"/>
    <p:restoredTop sz="86493" autoAdjust="0"/>
  </p:normalViewPr>
  <p:slideViewPr>
    <p:cSldViewPr>
      <p:cViewPr varScale="1">
        <p:scale>
          <a:sx n="77" d="100"/>
          <a:sy n="77" d="100"/>
        </p:scale>
        <p:origin x="13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 smtClean="0">
                <a:latin typeface="Helvetica Regular" pitchFamily="2" charset="0"/>
              </a:rPr>
              <a:t>Houngninou</a:t>
            </a:r>
            <a:r>
              <a:rPr lang="en-US" dirty="0" smtClean="0">
                <a:latin typeface="Helvetica Regular" pitchFamily="2" charset="0"/>
              </a:rPr>
              <a:t>/McGuire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49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3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5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8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48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4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3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5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9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96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1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4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200"/>
            </a:lvl1pPr>
            <a:lvl2pPr>
              <a:spcBef>
                <a:spcPts val="0"/>
              </a:spcBef>
              <a:spcAft>
                <a:spcPts val="1200"/>
              </a:spcAft>
              <a:defRPr sz="2200"/>
            </a:lvl2pPr>
            <a:lvl3pPr>
              <a:spcBef>
                <a:spcPts val="0"/>
              </a:spcBef>
              <a:spcAft>
                <a:spcPts val="1200"/>
              </a:spcAft>
              <a:defRPr sz="2200"/>
            </a:lvl3pPr>
            <a:lvl4pPr>
              <a:spcBef>
                <a:spcPts val="0"/>
              </a:spcBef>
              <a:spcAft>
                <a:spcPts val="1200"/>
              </a:spcAft>
              <a:defRPr sz="2200"/>
            </a:lvl4pPr>
            <a:lvl5pPr>
              <a:spcBef>
                <a:spcPts val="0"/>
              </a:spcBef>
              <a:spcAft>
                <a:spcPts val="1200"/>
              </a:spcAft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572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3688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 Regular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752600"/>
          </a:xfrm>
        </p:spPr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1"/>
            <a:ext cx="7772400" cy="1470025"/>
          </a:xfrm>
        </p:spPr>
        <p:txBody>
          <a:bodyPr/>
          <a:lstStyle/>
          <a:p>
            <a:r>
              <a:rPr lang="en-US" dirty="0"/>
              <a:t>Basics of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BBC1-DBA2-DD4F-B720-A6582D65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Randomness: random module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8B0E-D0FB-EE42-B0A3-20659049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en-US" dirty="0"/>
              <a:t>The function 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 prints the definitions that are defined inside a module.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List all the definitions in the random module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import random</a:t>
            </a:r>
          </a:p>
          <a:p>
            <a:pPr>
              <a:spcAft>
                <a:spcPts val="24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(random)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F784-2623-1349-85B0-7FC3EDDD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243-1F49-FC43-8A6B-B48ABBE5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6330-2920-1348-AC32-3525FCEF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79F2-6B6F-A646-8D16-DA65B0DD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Randomness: random()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2E4F-300B-B24C-AD09-8F98E766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random()</a:t>
            </a:r>
            <a:r>
              <a:rPr lang="en-US" dirty="0"/>
              <a:t> returns a random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between </a:t>
            </a:r>
            <a:r>
              <a:rPr lang="en-US" dirty="0">
                <a:solidFill>
                  <a:srgbClr val="00B050"/>
                </a:solidFill>
              </a:rPr>
              <a:t>0.0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1.0</a:t>
            </a:r>
            <a:r>
              <a:rPr lang="en-US" dirty="0"/>
              <a:t> (including 0.0 but not 1.0). </a:t>
            </a:r>
          </a:p>
          <a:p>
            <a:r>
              <a:rPr lang="en-US" dirty="0"/>
              <a:t>Each time we call random, we get the next random number.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4F44-335C-F542-826E-91323A7B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EDEB4-25F0-E14D-AA98-2C42BE072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2851601"/>
            <a:ext cx="3022600" cy="32364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35E2-68EC-F149-8A81-6B197155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04FC-63A9-1541-A104-EFB6AF09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8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79F2-6B6F-A646-8D16-DA65B0DD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Randomness: </a:t>
            </a:r>
            <a:r>
              <a:rPr lang="en-US" dirty="0" err="1"/>
              <a:t>randint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2E4F-300B-B24C-AD09-8F98E766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takes parameters </a:t>
            </a:r>
            <a:r>
              <a:rPr lang="en-US" dirty="0">
                <a:solidFill>
                  <a:srgbClr val="00B050"/>
                </a:solidFill>
              </a:rPr>
              <a:t>low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high</a:t>
            </a:r>
            <a:r>
              <a:rPr lang="en-US" dirty="0"/>
              <a:t> and returns an integer </a:t>
            </a:r>
            <a:r>
              <a:rPr lang="en-US" dirty="0">
                <a:solidFill>
                  <a:srgbClr val="00B050"/>
                </a:solidFill>
              </a:rPr>
              <a:t>between low and high </a:t>
            </a:r>
            <a:r>
              <a:rPr lang="en-US" dirty="0"/>
              <a:t>(including both).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4F44-335C-F542-826E-91323A7B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EDEB4-25F0-E14D-AA98-2C42BE072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2761216"/>
            <a:ext cx="4615450" cy="20393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0CB4-6184-5D44-80DC-9B97E6D8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A10C-B39A-F54E-869D-951E9848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79F2-6B6F-A646-8D16-DA65B0DD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Randomness: choice()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2E4F-300B-B24C-AD09-8F98E766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choice()</a:t>
            </a:r>
            <a:r>
              <a:rPr lang="en-US" dirty="0"/>
              <a:t> chooses an element from a sequence at random.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4F44-335C-F542-826E-91323A7B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EDEB4-25F0-E14D-AA98-2C42BE072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2971800" cy="14947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B738-B077-864B-A31F-7C43D887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C1892-82DD-B34B-AC5C-2CCD7214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1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A1FB-05C1-454F-9D34-07E6FBD7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86B982-7AE5-5C4A-9035-2501CA835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996278"/>
            <a:ext cx="3048000" cy="196595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256D-8617-404B-B116-E970BB9F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8D7F5-4CC4-1944-93D6-59BBC8E75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7638"/>
            <a:ext cx="7620000" cy="236979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E1304-EEF7-2E45-88CC-D46662ED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D3888-7F38-6945-9756-F16EF0A7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7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24DC-EAAA-9340-8711-8864C6BA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BB90-76B0-BD40-8595-2D1E8BAA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3ABD66-DEEC-FC40-A059-562E84A87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29635"/>
            <a:ext cx="9348096" cy="469016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7FF44-4B56-2142-9B16-93AADE30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50EAA-8789-5C47-A420-A81A8C05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5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9312-DE86-524A-96F8-7D989A18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3920-294D-954D-B44D-2F2DCD17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The goal of the </a:t>
            </a:r>
            <a:r>
              <a:rPr lang="en-US" dirty="0">
                <a:solidFill>
                  <a:srgbClr val="00B050"/>
                </a:solidFill>
              </a:rPr>
              <a:t>Guessing Game</a:t>
            </a:r>
            <a:r>
              <a:rPr lang="en-US" dirty="0"/>
              <a:t> is to guess a secret number between 1 and 100.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program generates a secret number between 1 and 100.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users guess is wrong, the program prompts if the guess is too low or too high and keeps asking for a new number.</a:t>
            </a:r>
          </a:p>
          <a:p>
            <a:pPr marL="342900" indent="-342900">
              <a:spcAft>
                <a:spcPts val="4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program should count and show the number of guesses.</a:t>
            </a:r>
          </a:p>
          <a:p>
            <a:pPr>
              <a:spcAft>
                <a:spcPts val="3600"/>
              </a:spcAft>
            </a:pPr>
            <a:r>
              <a:rPr lang="en-US" dirty="0"/>
              <a:t>Draw the flowchart </a:t>
            </a:r>
            <a:r>
              <a:rPr lang="en-US"/>
              <a:t>and write the </a:t>
            </a:r>
            <a:r>
              <a:rPr lang="en-US" dirty="0"/>
              <a:t>code for this program.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E764-FA5D-B74F-8203-71CEE5A9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8748-A1D6-C14B-8AD3-E5D5338A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0B86-7F49-F040-B9D8-FE4A532D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2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0A07-AA15-F443-B131-51A53234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1872EB-56EB-1742-8A4A-B007FE6C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600" y="1600201"/>
            <a:ext cx="5334000" cy="46282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BA74-F6BD-864D-A5CF-DAA10D60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48D0F-3D2E-DE42-932B-3419329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14066-CAF2-0F42-ACE9-5F761952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9312-DE86-524A-96F8-7D989A18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Guessing game: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8DF100-4CAA-ED42-8194-A382FF0D5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676401"/>
            <a:ext cx="7106152" cy="43507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E764-FA5D-B74F-8203-71CEE5A9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E208E-FB26-8844-96C5-A4CDB0B1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21A7E-D5AD-2F4B-B5EC-1C582117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8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DF66-0CC7-084D-B80D-35E295C1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module: common function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12A02C-241F-A845-BB0F-D61B12A84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880600"/>
              </p:ext>
            </p:extLst>
          </p:nvPr>
        </p:nvGraphicFramePr>
        <p:xfrm>
          <a:off x="2133600" y="1392849"/>
          <a:ext cx="7924800" cy="5036344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67682623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734849356"/>
                    </a:ext>
                  </a:extLst>
                </a:gridCol>
              </a:tblGrid>
              <a:tr h="33347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seed(a=None, version=2)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Initialize the random number generator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836"/>
                  </a:ext>
                </a:extLst>
              </a:tr>
              <a:tr h="566154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getstate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Returns an object capturing the current internal state of the generator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32764"/>
                  </a:ext>
                </a:extLst>
              </a:tr>
              <a:tr h="33347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setstate(state)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Restores the internal state of the generator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36346"/>
                  </a:ext>
                </a:extLst>
              </a:tr>
              <a:tr h="33347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getrandbits(k)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Returns a Python integer with k random bits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84605"/>
                  </a:ext>
                </a:extLst>
              </a:tr>
              <a:tr h="566154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randrange</a:t>
                      </a:r>
                      <a:r>
                        <a:rPr lang="en-US" sz="1600" dirty="0">
                          <a:effectLst/>
                        </a:rPr>
                        <a:t>(start, stop[, step])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Returns a random integer from the range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83236"/>
                  </a:ext>
                </a:extLst>
              </a:tr>
              <a:tr h="33347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randint(a, b)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Returns a random integer between a and b inclusive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25682"/>
                  </a:ext>
                </a:extLst>
              </a:tr>
              <a:tr h="33418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choice(seq)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 a random element from the non-empty sequence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113687"/>
                  </a:ext>
                </a:extLst>
              </a:tr>
              <a:tr h="33347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shuffle(seq)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Shuffle the sequence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66193"/>
                  </a:ext>
                </a:extLst>
              </a:tr>
              <a:tr h="5661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sample(population, k)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 a k length list of unique elements chosen from the population sequence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65592"/>
                  </a:ext>
                </a:extLst>
              </a:tr>
              <a:tr h="5661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random()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 the next random floating point number in the range [0.0, 1.0)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84968"/>
                  </a:ext>
                </a:extLst>
              </a:tr>
              <a:tr h="5661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uniform(a, b)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 a random floating point number between a and b inclusive</a:t>
                      </a:r>
                    </a:p>
                  </a:txBody>
                  <a:tcPr marL="55602" marR="44481" marT="55602" marB="5004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6167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4253-EA99-E14A-AB39-732618D5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5BDF2-FB55-CA43-9D5B-31F3A029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92F18-761C-4E43-88F1-B3AD602A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9312-DE86-524A-96F8-7D989A18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Randomness: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3920-294D-954D-B44D-2F2DCD17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Write a program to play the </a:t>
            </a:r>
            <a:r>
              <a:rPr lang="en-US" dirty="0">
                <a:solidFill>
                  <a:srgbClr val="00B050"/>
                </a:solidFill>
              </a:rPr>
              <a:t>Guessing Game</a:t>
            </a:r>
            <a:r>
              <a:rPr lang="en-US" dirty="0"/>
              <a:t>, where the goal is to guess a secret number between 1 and 100.</a:t>
            </a:r>
          </a:p>
          <a:p>
            <a:pPr>
              <a:spcAft>
                <a:spcPts val="2400"/>
              </a:spcAft>
            </a:pPr>
            <a:r>
              <a:rPr lang="en-US" dirty="0"/>
              <a:t>The program generates a secret number between 1 and 100. </a:t>
            </a:r>
          </a:p>
          <a:p>
            <a:pPr>
              <a:spcAft>
                <a:spcPts val="2400"/>
              </a:spcAft>
            </a:pPr>
            <a:r>
              <a:rPr lang="en-US" dirty="0"/>
              <a:t>If the users guess is wrong the program shows if the guess is too low or too high and keeps asking for a new number.</a:t>
            </a:r>
          </a:p>
          <a:p>
            <a:pPr>
              <a:spcAft>
                <a:spcPts val="2400"/>
              </a:spcAft>
            </a:pPr>
            <a:r>
              <a:rPr lang="en-US" dirty="0"/>
              <a:t>The program should count and show the number of guesses.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E764-FA5D-B74F-8203-71CEE5A9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6A7B-A4E0-1140-874A-65CBCD9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6413-82A4-4548-9E30-2953105F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A0D3-F29E-EA42-A04B-FD699CC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vs. non-deterministic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7F81-A267-4141-AEC6-A3AD7320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820400" cy="4708525"/>
          </a:xfrm>
        </p:spPr>
        <p:txBody>
          <a:bodyPr>
            <a:normAutofit/>
          </a:bodyPr>
          <a:lstStyle/>
          <a:p>
            <a:r>
              <a:rPr lang="en-US" sz="2000" dirty="0"/>
              <a:t>Computer programs generate the same outputs every time 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deterministic</a:t>
            </a:r>
            <a:r>
              <a:rPr lang="en-US" sz="2000" dirty="0"/>
              <a:t>).</a:t>
            </a:r>
          </a:p>
          <a:p>
            <a:r>
              <a:rPr lang="en-US" sz="2000" dirty="0"/>
              <a:t>To make a program non-deterministic we can use algorithms that generate </a:t>
            </a:r>
            <a:r>
              <a:rPr lang="en-US" sz="2000" dirty="0">
                <a:solidFill>
                  <a:srgbClr val="00B050"/>
                </a:solidFill>
              </a:rPr>
              <a:t>pseudorandom</a:t>
            </a:r>
            <a:r>
              <a:rPr lang="en-US" sz="2000" dirty="0"/>
              <a:t> numbers. </a:t>
            </a:r>
          </a:p>
          <a:p>
            <a:r>
              <a:rPr lang="en-US" sz="2000" dirty="0"/>
              <a:t>Pseudorandom numbers are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not truly random </a:t>
            </a:r>
            <a:r>
              <a:rPr lang="en-US" sz="2000" dirty="0"/>
              <a:t>because they are generated by a deterministic computation.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E466-44E9-D942-9785-5C0F2856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1849-031F-7440-B81E-59FF7A64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559B-1F27-DF45-9DD7-E0A964F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Randomness: 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B29C-EE81-D648-B375-68E45B16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programs require </a:t>
            </a:r>
            <a:r>
              <a:rPr lang="en-US" dirty="0">
                <a:solidFill>
                  <a:srgbClr val="00B050"/>
                </a:solidFill>
              </a:rPr>
              <a:t>randomness</a:t>
            </a:r>
            <a:r>
              <a:rPr lang="en-US" dirty="0"/>
              <a:t>. </a:t>
            </a:r>
          </a:p>
          <a:p>
            <a:r>
              <a:rPr lang="en-US" dirty="0"/>
              <a:t>Python comes with a </a:t>
            </a:r>
            <a:r>
              <a:rPr lang="en-US" dirty="0">
                <a:solidFill>
                  <a:srgbClr val="00B050"/>
                </a:solidFill>
              </a:rPr>
              <a:t>module</a:t>
            </a:r>
            <a:r>
              <a:rPr lang="en-US" dirty="0"/>
              <a:t>, called </a:t>
            </a:r>
            <a:r>
              <a:rPr lang="en-US" dirty="0">
                <a:solidFill>
                  <a:srgbClr val="00B050"/>
                </a:solidFill>
              </a:rPr>
              <a:t>random</a:t>
            </a:r>
            <a:r>
              <a:rPr lang="en-US" dirty="0"/>
              <a:t>, that allows us to use random numbers in our programs.</a:t>
            </a:r>
          </a:p>
          <a:p>
            <a:r>
              <a:rPr lang="en-US" dirty="0"/>
              <a:t>The sequence of numbers generated depends on a </a:t>
            </a:r>
            <a:r>
              <a:rPr lang="en-US" dirty="0">
                <a:solidFill>
                  <a:srgbClr val="00B050"/>
                </a:solidFill>
              </a:rPr>
              <a:t>seed</a:t>
            </a:r>
            <a:r>
              <a:rPr lang="en-US" dirty="0"/>
              <a:t>.</a:t>
            </a:r>
          </a:p>
          <a:p>
            <a:r>
              <a:rPr lang="en-US" dirty="0"/>
              <a:t>Because the random number generation is not truly random, the </a:t>
            </a:r>
            <a:r>
              <a:rPr lang="en-US" dirty="0">
                <a:solidFill>
                  <a:srgbClr val="00B050"/>
                </a:solidFill>
              </a:rPr>
              <a:t>seed</a:t>
            </a:r>
            <a:r>
              <a:rPr lang="en-US" dirty="0"/>
              <a:t> is the number that generates the random numbers.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84DA-288C-054F-98B8-2539CDC5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9C95-BB01-514D-944C-D156284A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B29C-EE81-D648-B375-68E45B1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104394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 core part of the Python language consists of: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statements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math operators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loops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r>
              <a:rPr lang="en-US" dirty="0"/>
              <a:t>Everything else is contained in </a:t>
            </a:r>
            <a:r>
              <a:rPr lang="en-US" dirty="0">
                <a:solidFill>
                  <a:srgbClr val="00B050"/>
                </a:solidFill>
              </a:rPr>
              <a:t>modules</a:t>
            </a:r>
            <a:r>
              <a:rPr lang="en-US" dirty="0"/>
              <a:t>. </a:t>
            </a:r>
          </a:p>
          <a:p>
            <a:r>
              <a:rPr lang="en-US" dirty="0"/>
              <a:t>If we want to use something from a module, </a:t>
            </a:r>
            <a:r>
              <a:rPr lang="en-US" dirty="0">
                <a:solidFill>
                  <a:srgbClr val="00B050"/>
                </a:solidFill>
              </a:rPr>
              <a:t>we import the module</a:t>
            </a:r>
            <a:r>
              <a:rPr lang="en-US" dirty="0"/>
              <a:t>. </a:t>
            </a:r>
          </a:p>
          <a:p>
            <a:r>
              <a:rPr lang="en-US" dirty="0"/>
              <a:t>In other words, we tell Python that we want to use the module.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BB56-30F1-7946-8DDB-A06486F7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FEFC-1701-364F-B86F-8C517117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B29C-EE81-D648-B375-68E45B16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module is a file that contains Python code. </a:t>
            </a:r>
          </a:p>
          <a:p>
            <a:pPr>
              <a:spcAft>
                <a:spcPts val="600"/>
              </a:spcAft>
            </a:pPr>
            <a:r>
              <a:rPr lang="en-US" dirty="0"/>
              <a:t>e.g.: </a:t>
            </a:r>
            <a:r>
              <a:rPr lang="en-US" dirty="0" err="1">
                <a:solidFill>
                  <a:srgbClr val="00B050"/>
                </a:solidFill>
              </a:rPr>
              <a:t>puzzle.py</a:t>
            </a:r>
            <a:r>
              <a:rPr lang="en-US" dirty="0"/>
              <a:t> is a module </a:t>
            </a:r>
          </a:p>
          <a:p>
            <a:pPr>
              <a:spcAft>
                <a:spcPts val="24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name</a:t>
            </a:r>
            <a:r>
              <a:rPr lang="en-US" dirty="0"/>
              <a:t> of the module is </a:t>
            </a:r>
            <a:r>
              <a:rPr lang="en-US" dirty="0">
                <a:solidFill>
                  <a:srgbClr val="00B050"/>
                </a:solidFill>
              </a:rPr>
              <a:t>puzzle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To import a module, use the 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/>
              <a:t> keyword follows by the name of the module: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puzzle</a:t>
            </a:r>
          </a:p>
          <a:p>
            <a:pPr>
              <a:spcAft>
                <a:spcPts val="600"/>
              </a:spcAft>
            </a:pPr>
            <a:r>
              <a:rPr lang="en-US" dirty="0"/>
              <a:t>Python supports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standard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user-defined</a:t>
            </a:r>
            <a:r>
              <a:rPr lang="en-US" dirty="0"/>
              <a:t> modules.</a:t>
            </a:r>
          </a:p>
          <a:p>
            <a:pPr>
              <a:spcAft>
                <a:spcPts val="600"/>
              </a:spcAft>
            </a:pPr>
            <a:r>
              <a:rPr lang="en-US" dirty="0"/>
              <a:t>Random is a Python standard module.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D9F2-DBA9-2249-983A-A1B0C59C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8537-04D5-714B-A4FB-D7318C82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97CE-8FAF-B44D-96CF-B60594D4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in Python?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AFA1-F31D-9047-979D-BB2EA73C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4DCA-4BE2-1241-A2FD-30388B88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0C53-9C4E-394A-AE56-57D886E7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E4000-E372-8D4A-A769-9C2397911664}"/>
              </a:ext>
            </a:extLst>
          </p:cNvPr>
          <p:cNvSpPr/>
          <p:nvPr/>
        </p:nvSpPr>
        <p:spPr>
          <a:xfrm>
            <a:off x="3771900" y="2675107"/>
            <a:ext cx="2286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random.py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9080B-A1F3-E542-9223-97D5CE5BC85F}"/>
              </a:ext>
            </a:extLst>
          </p:cNvPr>
          <p:cNvSpPr/>
          <p:nvPr/>
        </p:nvSpPr>
        <p:spPr>
          <a:xfrm>
            <a:off x="7848600" y="1227309"/>
            <a:ext cx="2286000" cy="47243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guessing_game.py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C95BF-BB55-ED4E-9A3E-6C3A2BF932A3}"/>
              </a:ext>
            </a:extLst>
          </p:cNvPr>
          <p:cNvSpPr/>
          <p:nvPr/>
        </p:nvSpPr>
        <p:spPr>
          <a:xfrm>
            <a:off x="1676400" y="1533752"/>
            <a:ext cx="1676400" cy="22778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matplotlib.py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EE966-2E19-C24B-AAEA-83F7E1F3236D}"/>
              </a:ext>
            </a:extLst>
          </p:cNvPr>
          <p:cNvSpPr/>
          <p:nvPr/>
        </p:nvSpPr>
        <p:spPr>
          <a:xfrm>
            <a:off x="2305050" y="4185303"/>
            <a:ext cx="1143000" cy="1660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math.py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A8ABEDA-42FE-CE49-AA0F-981C5C970516}"/>
              </a:ext>
            </a:extLst>
          </p:cNvPr>
          <p:cNvSpPr/>
          <p:nvPr/>
        </p:nvSpPr>
        <p:spPr>
          <a:xfrm>
            <a:off x="6477000" y="3350745"/>
            <a:ext cx="914400" cy="23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F6990-D9B1-4143-BC72-99F0309B388C}"/>
              </a:ext>
            </a:extLst>
          </p:cNvPr>
          <p:cNvSpPr txBox="1"/>
          <p:nvPr/>
        </p:nvSpPr>
        <p:spPr>
          <a:xfrm>
            <a:off x="8153401" y="1828800"/>
            <a:ext cx="17525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/>
              <a:t>import random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import matplotlib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228368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24DC-EAAA-9340-8711-8864C6BA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Randomness: 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0E39-FD44-844C-86AA-947AE883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1. Import the module: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random </a:t>
            </a:r>
            <a:r>
              <a:rPr lang="en-US" dirty="0"/>
              <a:t>generates pseudo-random numbers.</a:t>
            </a:r>
          </a:p>
          <a:p>
            <a:pPr>
              <a:spcAft>
                <a:spcPts val="600"/>
              </a:spcAft>
            </a:pPr>
            <a:r>
              <a:rPr lang="en-US" dirty="0"/>
              <a:t>To import the functions from the module, use the import keyword</a:t>
            </a:r>
          </a:p>
          <a:p>
            <a:pPr>
              <a:spcAft>
                <a:spcPts val="3000"/>
              </a:spcAft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random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2. Call the functions (use the module name first)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(1, 100)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(['r', 'p', 's'])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BB90-76B0-BD40-8595-2D1E8BAA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D3F7-9705-1446-AE8B-64A91A87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787C-C5FF-FF45-A5F2-1EF7F40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B29C-EE81-D648-B375-68E45B16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B050"/>
                </a:solidFill>
              </a:rPr>
              <a:t>We can rename a module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import random as dice</a:t>
            </a:r>
          </a:p>
          <a:p>
            <a:pPr>
              <a:spcAft>
                <a:spcPts val="24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print("Roll it!",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dice.randint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(1,6))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B050"/>
                </a:solidFill>
                <a:latin typeface="Helvetica" pitchFamily="2" charset="0"/>
                <a:cs typeface="Consolas" panose="020B0609020204030204" pitchFamily="49" charset="0"/>
              </a:rPr>
              <a:t>We can import specific definitions from a module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from random import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24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print("Roll it!",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(1,6))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B050"/>
                </a:solidFill>
                <a:latin typeface="Helvetica" pitchFamily="2" charset="0"/>
                <a:cs typeface="Consolas" panose="020B0609020204030204" pitchFamily="49" charset="0"/>
              </a:rPr>
              <a:t>We can import all definitions from a module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from random import *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print("Roll it!",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(1,6))</a:t>
            </a:r>
          </a:p>
          <a:p>
            <a:pPr>
              <a:spcAft>
                <a:spcPts val="24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print("Guess a letter!", choice('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abcdefghij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B86A0-FCD6-3F4A-A0E3-F6FAD823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77C0-5BDD-A34E-B710-410D59E9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33315</TotalTime>
  <Words>948</Words>
  <Application>Microsoft Office PowerPoint</Application>
  <PresentationFormat>Widescreen</PresentationFormat>
  <Paragraphs>196</Paragraphs>
  <Slides>19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Helvetica</vt:lpstr>
      <vt:lpstr>Helvetica Regular</vt:lpstr>
      <vt:lpstr>Office Theme</vt:lpstr>
      <vt:lpstr>Basics of Python</vt:lpstr>
      <vt:lpstr>Randomness: Guessing game</vt:lpstr>
      <vt:lpstr>Deterministic vs. non-deterministic programs</vt:lpstr>
      <vt:lpstr>Randomness: random module</vt:lpstr>
      <vt:lpstr>What is a module in Python?</vt:lpstr>
      <vt:lpstr>What is a module in Python?</vt:lpstr>
      <vt:lpstr>What is a module in Python?</vt:lpstr>
      <vt:lpstr>Randomness: random module</vt:lpstr>
      <vt:lpstr>Import operations</vt:lpstr>
      <vt:lpstr>Randomness: random module definitions</vt:lpstr>
      <vt:lpstr>Randomness: random() function</vt:lpstr>
      <vt:lpstr>Randomness: randint() function</vt:lpstr>
      <vt:lpstr>Randomness: choice() function</vt:lpstr>
      <vt:lpstr>Examples</vt:lpstr>
      <vt:lpstr>Examples</vt:lpstr>
      <vt:lpstr>Problem</vt:lpstr>
      <vt:lpstr>Flowchart</vt:lpstr>
      <vt:lpstr>Guessing game: solution</vt:lpstr>
      <vt:lpstr>Random module: common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5381/7381 Computer Architecture Spring 2010</dc:title>
  <dc:creator>Ted</dc:creator>
  <cp:lastModifiedBy>McGuire, Timothy J</cp:lastModifiedBy>
  <cp:revision>1125</cp:revision>
  <cp:lastPrinted>2019-10-17T18:53:20Z</cp:lastPrinted>
  <dcterms:created xsi:type="dcterms:W3CDTF">2006-08-16T00:00:00Z</dcterms:created>
  <dcterms:modified xsi:type="dcterms:W3CDTF">2021-03-03T19:43:31Z</dcterms:modified>
</cp:coreProperties>
</file>