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handoutMasterIdLst>
    <p:handoutMasterId r:id="rId45"/>
  </p:handoutMasterIdLst>
  <p:sldIdLst>
    <p:sldId id="352" r:id="rId2"/>
    <p:sldId id="578" r:id="rId3"/>
    <p:sldId id="579" r:id="rId4"/>
    <p:sldId id="580" r:id="rId5"/>
    <p:sldId id="581" r:id="rId6"/>
    <p:sldId id="582" r:id="rId7"/>
    <p:sldId id="566" r:id="rId8"/>
    <p:sldId id="551" r:id="rId9"/>
    <p:sldId id="583" r:id="rId10"/>
    <p:sldId id="584" r:id="rId11"/>
    <p:sldId id="575" r:id="rId12"/>
    <p:sldId id="585" r:id="rId13"/>
    <p:sldId id="586" r:id="rId14"/>
    <p:sldId id="587" r:id="rId15"/>
    <p:sldId id="577" r:id="rId16"/>
    <p:sldId id="588" r:id="rId17"/>
    <p:sldId id="567" r:id="rId18"/>
    <p:sldId id="576" r:id="rId19"/>
    <p:sldId id="568" r:id="rId20"/>
    <p:sldId id="550" r:id="rId21"/>
    <p:sldId id="589" r:id="rId22"/>
    <p:sldId id="590" r:id="rId23"/>
    <p:sldId id="591" r:id="rId24"/>
    <p:sldId id="592" r:id="rId25"/>
    <p:sldId id="593" r:id="rId26"/>
    <p:sldId id="594" r:id="rId27"/>
    <p:sldId id="595" r:id="rId28"/>
    <p:sldId id="596" r:id="rId29"/>
    <p:sldId id="597" r:id="rId30"/>
    <p:sldId id="603" r:id="rId31"/>
    <p:sldId id="599" r:id="rId32"/>
    <p:sldId id="600" r:id="rId33"/>
    <p:sldId id="601" r:id="rId34"/>
    <p:sldId id="602" r:id="rId35"/>
    <p:sldId id="569" r:id="rId36"/>
    <p:sldId id="570" r:id="rId37"/>
    <p:sldId id="571" r:id="rId38"/>
    <p:sldId id="572" r:id="rId39"/>
    <p:sldId id="573" r:id="rId40"/>
    <p:sldId id="604" r:id="rId41"/>
    <p:sldId id="574" r:id="rId42"/>
    <p:sldId id="60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7" autoAdjust="0"/>
    <p:restoredTop sz="86493" autoAdjust="0"/>
  </p:normalViewPr>
  <p:slideViewPr>
    <p:cSldViewPr>
      <p:cViewPr varScale="1">
        <p:scale>
          <a:sx n="69" d="100"/>
          <a:sy n="69" d="100"/>
        </p:scale>
        <p:origin x="66" y="42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39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1B0D21-B163-864A-9EE4-79904E4EB8E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Helvetica Regular" pitchFamily="2" charset="0"/>
            </a:endParaRPr>
          </a:p>
        </p:txBody>
      </p:sp>
      <p:sp>
        <p:nvSpPr>
          <p:cNvPr id="3" name="Date Placeholder 2">
            <a:extLst>
              <a:ext uri="{FF2B5EF4-FFF2-40B4-BE49-F238E27FC236}">
                <a16:creationId xmlns:a16="http://schemas.microsoft.com/office/drawing/2014/main" id="{D37C34E9-4DC2-3948-9BF9-5FE9067C4A8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dirty="0" err="1" smtClean="0">
                <a:latin typeface="Helvetica Regular" pitchFamily="2" charset="0"/>
              </a:rPr>
              <a:t>Houngninou</a:t>
            </a:r>
            <a:r>
              <a:rPr lang="en-US" dirty="0" smtClean="0">
                <a:latin typeface="Helvetica Regular" pitchFamily="2" charset="0"/>
              </a:rPr>
              <a:t>/McGuire</a:t>
            </a:r>
            <a:endParaRPr lang="en-US" dirty="0">
              <a:latin typeface="Helvetica Regular" pitchFamily="2" charset="0"/>
            </a:endParaRPr>
          </a:p>
        </p:txBody>
      </p:sp>
      <p:sp>
        <p:nvSpPr>
          <p:cNvPr id="4" name="Footer Placeholder 3">
            <a:extLst>
              <a:ext uri="{FF2B5EF4-FFF2-40B4-BE49-F238E27FC236}">
                <a16:creationId xmlns:a16="http://schemas.microsoft.com/office/drawing/2014/main" id="{A11AFE4A-E9A5-2041-8ADE-FEAFC68A1BE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Helvetica Regular" pitchFamily="2" charset="0"/>
            </a:endParaRPr>
          </a:p>
        </p:txBody>
      </p:sp>
      <p:sp>
        <p:nvSpPr>
          <p:cNvPr id="5" name="Slide Number Placeholder 4">
            <a:extLst>
              <a:ext uri="{FF2B5EF4-FFF2-40B4-BE49-F238E27FC236}">
                <a16:creationId xmlns:a16="http://schemas.microsoft.com/office/drawing/2014/main" id="{26A38876-140F-5945-B25E-7AF27F70DC1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F04344-1592-EF44-B423-A85B05F31A34}" type="slidenum">
              <a:rPr lang="en-US" smtClean="0">
                <a:latin typeface="Helvetica Regular" pitchFamily="2" charset="0"/>
              </a:rPr>
              <a:t>‹#›</a:t>
            </a:fld>
            <a:endParaRPr lang="en-US" dirty="0">
              <a:latin typeface="Helvetica Regular" pitchFamily="2" charset="0"/>
            </a:endParaRPr>
          </a:p>
        </p:txBody>
      </p:sp>
    </p:spTree>
    <p:extLst>
      <p:ext uri="{BB962C8B-B14F-4D97-AF65-F5344CB8AC3E}">
        <p14:creationId xmlns:p14="http://schemas.microsoft.com/office/powerpoint/2010/main" val="103473278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Helvetica Regular" pitchFamily="2"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Helvetica Regular" pitchFamily="2" charset="0"/>
              </a:defRPr>
            </a:lvl1pPr>
          </a:lstStyle>
          <a:p>
            <a:r>
              <a:rPr lang="en-US" dirty="0" err="1" smtClean="0"/>
              <a:t>Houngninou</a:t>
            </a:r>
            <a:r>
              <a:rPr lang="en-US" dirty="0" smtClean="0"/>
              <a:t>/McGuire</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Helvetica Regular" pitchFamily="2"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Helvetica Regular" pitchFamily="2" charset="0"/>
              </a:defRPr>
            </a:lvl1pPr>
          </a:lstStyle>
          <a:p>
            <a:fld id="{9CC81667-0BCA-4A93-A267-210DC22E6F85}" type="slidenum">
              <a:rPr lang="en-US" smtClean="0"/>
              <a:pPr/>
              <a:t>‹#›</a:t>
            </a:fld>
            <a:endParaRPr lang="en-US" dirty="0"/>
          </a:p>
        </p:txBody>
      </p:sp>
    </p:spTree>
    <p:extLst>
      <p:ext uri="{BB962C8B-B14F-4D97-AF65-F5344CB8AC3E}">
        <p14:creationId xmlns:p14="http://schemas.microsoft.com/office/powerpoint/2010/main" val="381009875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b="0" i="0" kern="1200">
        <a:solidFill>
          <a:schemeClr val="tx1"/>
        </a:solidFill>
        <a:latin typeface="Helvetica Regular" pitchFamily="2" charset="0"/>
        <a:ea typeface="+mn-ea"/>
        <a:cs typeface="+mn-cs"/>
      </a:defRPr>
    </a:lvl1pPr>
    <a:lvl2pPr marL="457200" algn="l" defTabSz="914400" rtl="0" eaLnBrk="1" latinLnBrk="0" hangingPunct="1">
      <a:defRPr sz="1200" b="0" i="0" kern="1200">
        <a:solidFill>
          <a:schemeClr val="tx1"/>
        </a:solidFill>
        <a:latin typeface="Helvetica Regular" pitchFamily="2" charset="0"/>
        <a:ea typeface="+mn-ea"/>
        <a:cs typeface="+mn-cs"/>
      </a:defRPr>
    </a:lvl2pPr>
    <a:lvl3pPr marL="914400" algn="l" defTabSz="914400" rtl="0" eaLnBrk="1" latinLnBrk="0" hangingPunct="1">
      <a:defRPr sz="1200" b="0" i="0" kern="1200">
        <a:solidFill>
          <a:schemeClr val="tx1"/>
        </a:solidFill>
        <a:latin typeface="Helvetica Regular" pitchFamily="2" charset="0"/>
        <a:ea typeface="+mn-ea"/>
        <a:cs typeface="+mn-cs"/>
      </a:defRPr>
    </a:lvl3pPr>
    <a:lvl4pPr marL="1371600" algn="l" defTabSz="914400" rtl="0" eaLnBrk="1" latinLnBrk="0" hangingPunct="1">
      <a:defRPr sz="1200" b="0" i="0" kern="1200">
        <a:solidFill>
          <a:schemeClr val="tx1"/>
        </a:solidFill>
        <a:latin typeface="Helvetica Regular" pitchFamily="2" charset="0"/>
        <a:ea typeface="+mn-ea"/>
        <a:cs typeface="+mn-cs"/>
      </a:defRPr>
    </a:lvl4pPr>
    <a:lvl5pPr marL="1828800" algn="l" defTabSz="914400" rtl="0" eaLnBrk="1" latinLnBrk="0" hangingPunct="1">
      <a:defRPr sz="1200" b="0" i="0" kern="1200">
        <a:solidFill>
          <a:schemeClr val="tx1"/>
        </a:solidFill>
        <a:latin typeface="Helvetica Regular"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r>
              <a:rPr lang="en-US" dirty="0" err="1" smtClean="0"/>
              <a:t>Houngninou</a:t>
            </a:r>
            <a:r>
              <a:rPr lang="en-US" dirty="0" smtClean="0"/>
              <a:t>/McGuire</a:t>
            </a:r>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7</a:t>
            </a:fld>
            <a:endParaRPr lang="en-US" dirty="0"/>
          </a:p>
        </p:txBody>
      </p:sp>
    </p:spTree>
    <p:extLst>
      <p:ext uri="{BB962C8B-B14F-4D97-AF65-F5344CB8AC3E}">
        <p14:creationId xmlns:p14="http://schemas.microsoft.com/office/powerpoint/2010/main" val="2588569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r>
              <a:rPr lang="en-US" dirty="0" err="1" smtClean="0"/>
              <a:t>Houngninou</a:t>
            </a:r>
            <a:r>
              <a:rPr lang="en-US" dirty="0" smtClean="0"/>
              <a:t>/McGuire</a:t>
            </a:r>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36</a:t>
            </a:fld>
            <a:endParaRPr lang="en-US" dirty="0"/>
          </a:p>
        </p:txBody>
      </p:sp>
    </p:spTree>
    <p:extLst>
      <p:ext uri="{BB962C8B-B14F-4D97-AF65-F5344CB8AC3E}">
        <p14:creationId xmlns:p14="http://schemas.microsoft.com/office/powerpoint/2010/main" val="3596393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r>
              <a:rPr lang="en-US" dirty="0" err="1" smtClean="0"/>
              <a:t>Houngninou</a:t>
            </a:r>
            <a:r>
              <a:rPr lang="en-US" dirty="0" smtClean="0"/>
              <a:t>/McGuire</a:t>
            </a:r>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37</a:t>
            </a:fld>
            <a:endParaRPr lang="en-US" dirty="0"/>
          </a:p>
        </p:txBody>
      </p:sp>
    </p:spTree>
    <p:extLst>
      <p:ext uri="{BB962C8B-B14F-4D97-AF65-F5344CB8AC3E}">
        <p14:creationId xmlns:p14="http://schemas.microsoft.com/office/powerpoint/2010/main" val="2609697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r>
              <a:rPr lang="en-US" dirty="0" err="1" smtClean="0"/>
              <a:t>Houngninou</a:t>
            </a:r>
            <a:r>
              <a:rPr lang="en-US" dirty="0" smtClean="0"/>
              <a:t>/McGuire</a:t>
            </a:r>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38</a:t>
            </a:fld>
            <a:endParaRPr lang="en-US" dirty="0"/>
          </a:p>
        </p:txBody>
      </p:sp>
    </p:spTree>
    <p:extLst>
      <p:ext uri="{BB962C8B-B14F-4D97-AF65-F5344CB8AC3E}">
        <p14:creationId xmlns:p14="http://schemas.microsoft.com/office/powerpoint/2010/main" val="1460213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r>
              <a:rPr lang="en-US" dirty="0" err="1" smtClean="0"/>
              <a:t>Houngninou</a:t>
            </a:r>
            <a:r>
              <a:rPr lang="en-US" dirty="0" smtClean="0"/>
              <a:t>/McGuire</a:t>
            </a:r>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39</a:t>
            </a:fld>
            <a:endParaRPr lang="en-US" dirty="0"/>
          </a:p>
        </p:txBody>
      </p:sp>
    </p:spTree>
    <p:extLst>
      <p:ext uri="{BB962C8B-B14F-4D97-AF65-F5344CB8AC3E}">
        <p14:creationId xmlns:p14="http://schemas.microsoft.com/office/powerpoint/2010/main" val="3937368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r>
              <a:rPr lang="en-US" dirty="0" err="1" smtClean="0"/>
              <a:t>Houngninou</a:t>
            </a:r>
            <a:r>
              <a:rPr lang="en-US" dirty="0" smtClean="0"/>
              <a:t>/McGuire</a:t>
            </a:r>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41</a:t>
            </a:fld>
            <a:endParaRPr lang="en-US" dirty="0"/>
          </a:p>
        </p:txBody>
      </p:sp>
    </p:spTree>
    <p:extLst>
      <p:ext uri="{BB962C8B-B14F-4D97-AF65-F5344CB8AC3E}">
        <p14:creationId xmlns:p14="http://schemas.microsoft.com/office/powerpoint/2010/main" val="648170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r>
              <a:rPr lang="en-US" dirty="0" err="1" smtClean="0"/>
              <a:t>Houngninou</a:t>
            </a:r>
            <a:r>
              <a:rPr lang="en-US" dirty="0" smtClean="0"/>
              <a:t>/McGuire</a:t>
            </a:r>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8</a:t>
            </a:fld>
            <a:endParaRPr lang="en-US" dirty="0"/>
          </a:p>
        </p:txBody>
      </p:sp>
    </p:spTree>
    <p:extLst>
      <p:ext uri="{BB962C8B-B14F-4D97-AF65-F5344CB8AC3E}">
        <p14:creationId xmlns:p14="http://schemas.microsoft.com/office/powerpoint/2010/main" val="2553159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r>
              <a:rPr lang="en-US" dirty="0" err="1" smtClean="0"/>
              <a:t>Houngninou</a:t>
            </a:r>
            <a:r>
              <a:rPr lang="en-US" dirty="0" smtClean="0"/>
              <a:t>/McGuire</a:t>
            </a:r>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11</a:t>
            </a:fld>
            <a:endParaRPr lang="en-US" dirty="0"/>
          </a:p>
        </p:txBody>
      </p:sp>
    </p:spTree>
    <p:extLst>
      <p:ext uri="{BB962C8B-B14F-4D97-AF65-F5344CB8AC3E}">
        <p14:creationId xmlns:p14="http://schemas.microsoft.com/office/powerpoint/2010/main" val="1743499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r>
              <a:rPr lang="en-US" dirty="0" err="1" smtClean="0"/>
              <a:t>Houngninou</a:t>
            </a:r>
            <a:r>
              <a:rPr lang="en-US" dirty="0" smtClean="0"/>
              <a:t>/McGuire</a:t>
            </a:r>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15</a:t>
            </a:fld>
            <a:endParaRPr lang="en-US" dirty="0"/>
          </a:p>
        </p:txBody>
      </p:sp>
    </p:spTree>
    <p:extLst>
      <p:ext uri="{BB962C8B-B14F-4D97-AF65-F5344CB8AC3E}">
        <p14:creationId xmlns:p14="http://schemas.microsoft.com/office/powerpoint/2010/main" val="642140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r>
              <a:rPr lang="en-US" dirty="0" err="1" smtClean="0"/>
              <a:t>Houngninou</a:t>
            </a:r>
            <a:r>
              <a:rPr lang="en-US" dirty="0" smtClean="0"/>
              <a:t>/McGuire</a:t>
            </a:r>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17</a:t>
            </a:fld>
            <a:endParaRPr lang="en-US" dirty="0"/>
          </a:p>
        </p:txBody>
      </p:sp>
    </p:spTree>
    <p:extLst>
      <p:ext uri="{BB962C8B-B14F-4D97-AF65-F5344CB8AC3E}">
        <p14:creationId xmlns:p14="http://schemas.microsoft.com/office/powerpoint/2010/main" val="2140397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r>
              <a:rPr lang="en-US" dirty="0" err="1" smtClean="0"/>
              <a:t>Houngninou</a:t>
            </a:r>
            <a:r>
              <a:rPr lang="en-US" dirty="0" smtClean="0"/>
              <a:t>/McGuire</a:t>
            </a:r>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18</a:t>
            </a:fld>
            <a:endParaRPr lang="en-US" dirty="0"/>
          </a:p>
        </p:txBody>
      </p:sp>
    </p:spTree>
    <p:extLst>
      <p:ext uri="{BB962C8B-B14F-4D97-AF65-F5344CB8AC3E}">
        <p14:creationId xmlns:p14="http://schemas.microsoft.com/office/powerpoint/2010/main" val="3498568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r>
              <a:rPr lang="en-US" dirty="0" err="1" smtClean="0"/>
              <a:t>Houngninou</a:t>
            </a:r>
            <a:r>
              <a:rPr lang="en-US" dirty="0" smtClean="0"/>
              <a:t>/McGuire</a:t>
            </a:r>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19</a:t>
            </a:fld>
            <a:endParaRPr lang="en-US" dirty="0"/>
          </a:p>
        </p:txBody>
      </p:sp>
    </p:spTree>
    <p:extLst>
      <p:ext uri="{BB962C8B-B14F-4D97-AF65-F5344CB8AC3E}">
        <p14:creationId xmlns:p14="http://schemas.microsoft.com/office/powerpoint/2010/main" val="1246666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r>
              <a:rPr lang="en-US" dirty="0" err="1" smtClean="0"/>
              <a:t>Houngninou</a:t>
            </a:r>
            <a:r>
              <a:rPr lang="en-US" dirty="0" smtClean="0"/>
              <a:t>/McGuire</a:t>
            </a:r>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20</a:t>
            </a:fld>
            <a:endParaRPr lang="en-US" dirty="0"/>
          </a:p>
        </p:txBody>
      </p:sp>
    </p:spTree>
    <p:extLst>
      <p:ext uri="{BB962C8B-B14F-4D97-AF65-F5344CB8AC3E}">
        <p14:creationId xmlns:p14="http://schemas.microsoft.com/office/powerpoint/2010/main" val="124951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r>
              <a:rPr lang="en-US" dirty="0" err="1" smtClean="0"/>
              <a:t>Houngninou</a:t>
            </a:r>
            <a:r>
              <a:rPr lang="en-US" dirty="0" smtClean="0"/>
              <a:t>/McGuire</a:t>
            </a:r>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35</a:t>
            </a:fld>
            <a:endParaRPr lang="en-US" dirty="0"/>
          </a:p>
        </p:txBody>
      </p:sp>
    </p:spTree>
    <p:extLst>
      <p:ext uri="{BB962C8B-B14F-4D97-AF65-F5344CB8AC3E}">
        <p14:creationId xmlns:p14="http://schemas.microsoft.com/office/powerpoint/2010/main" val="1044390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solidFill>
                  <a:schemeClr val="accent2">
                    <a:lumMod val="75000"/>
                  </a:schemeClr>
                </a:solidFill>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p:cNvSpPr>
            <a:spLocks noGrp="1"/>
          </p:cNvSpPr>
          <p:nvPr>
            <p:ph type="ftr" sz="quarter" idx="11"/>
          </p:nvPr>
        </p:nvSpPr>
        <p:spPr>
          <a:xfrm>
            <a:off x="4165600" y="6356351"/>
            <a:ext cx="4673600" cy="365125"/>
          </a:xfrm>
        </p:spPr>
        <p:txBody>
          <a:bodyPr/>
          <a:lstStyle/>
          <a:p>
            <a:r>
              <a:rPr lang="en-US"/>
              <a:t>CSCE 110: Programming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p:cNvSpPr>
            <a:spLocks noGrp="1"/>
          </p:cNvSpPr>
          <p:nvPr>
            <p:ph type="ftr" sz="quarter" idx="11"/>
          </p:nvPr>
        </p:nvSpPr>
        <p:spPr/>
        <p:txBody>
          <a:bodyPr/>
          <a:lstStyle/>
          <a:p>
            <a:r>
              <a:rPr lang="en-US"/>
              <a:t>CSCE 110: Programming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p:cNvSpPr>
            <a:spLocks noGrp="1"/>
          </p:cNvSpPr>
          <p:nvPr>
            <p:ph type="ftr" sz="quarter" idx="11"/>
          </p:nvPr>
        </p:nvSpPr>
        <p:spPr/>
        <p:txBody>
          <a:bodyPr/>
          <a:lstStyle/>
          <a:p>
            <a:r>
              <a:rPr lang="en-US"/>
              <a:t>CSCE 110: Programming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lumMod val="75000"/>
                  </a:schemeClr>
                </a:solidFill>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spcBef>
                <a:spcPts val="0"/>
              </a:spcBef>
              <a:spcAft>
                <a:spcPts val="1200"/>
              </a:spcAft>
              <a:defRPr sz="2200"/>
            </a:lvl1pPr>
            <a:lvl2pPr>
              <a:spcBef>
                <a:spcPts val="0"/>
              </a:spcBef>
              <a:spcAft>
                <a:spcPts val="1200"/>
              </a:spcAft>
              <a:defRPr sz="2200"/>
            </a:lvl2pPr>
            <a:lvl3pPr>
              <a:spcBef>
                <a:spcPts val="0"/>
              </a:spcBef>
              <a:spcAft>
                <a:spcPts val="1200"/>
              </a:spcAft>
              <a:defRPr sz="2200"/>
            </a:lvl3pPr>
            <a:lvl4pPr>
              <a:spcBef>
                <a:spcPts val="0"/>
              </a:spcBef>
              <a:spcAft>
                <a:spcPts val="1200"/>
              </a:spcAft>
              <a:defRPr sz="2200"/>
            </a:lvl4pPr>
            <a:lvl5pPr>
              <a:spcBef>
                <a:spcPts val="0"/>
              </a:spcBef>
              <a:spcAft>
                <a:spcPts val="1200"/>
              </a:spcAft>
              <a:defRPr sz="2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p:cNvSpPr>
            <a:spLocks noGrp="1"/>
          </p:cNvSpPr>
          <p:nvPr>
            <p:ph type="ftr" sz="quarter" idx="11"/>
          </p:nvPr>
        </p:nvSpPr>
        <p:spPr>
          <a:xfrm>
            <a:off x="4165600" y="6356351"/>
            <a:ext cx="4673600" cy="365125"/>
          </a:xfrm>
        </p:spPr>
        <p:txBody>
          <a:bodyPr/>
          <a:lstStyle/>
          <a:p>
            <a:r>
              <a:rPr lang="en-US"/>
              <a:t>CSCE 110: Programming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p:cNvSpPr>
            <a:spLocks noGrp="1"/>
          </p:cNvSpPr>
          <p:nvPr>
            <p:ph type="ftr" sz="quarter" idx="11"/>
          </p:nvPr>
        </p:nvSpPr>
        <p:spPr/>
        <p:txBody>
          <a:bodyPr/>
          <a:lstStyle/>
          <a:p>
            <a:r>
              <a:rPr lang="en-US"/>
              <a:t>CSCE 110: Programming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normAutofit/>
          </a:bodyPr>
          <a:lstStyle>
            <a:lvl1pPr>
              <a:defRPr sz="2200"/>
            </a:lvl1pPr>
            <a:lvl2pPr>
              <a:defRPr sz="2200"/>
            </a:lvl2pPr>
            <a:lvl3pPr>
              <a:defRPr sz="2200"/>
            </a:lvl3pPr>
            <a:lvl4pPr>
              <a:defRPr sz="2200"/>
            </a:lvl4pPr>
            <a:lvl5pPr>
              <a:defRPr sz="2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525963"/>
          </a:xfrm>
        </p:spPr>
        <p:txBody>
          <a:bodyPr>
            <a:normAutofit/>
          </a:bodyPr>
          <a:lstStyle>
            <a:lvl1pPr>
              <a:defRPr sz="2200"/>
            </a:lvl1pPr>
            <a:lvl2pPr>
              <a:defRPr sz="2200"/>
            </a:lvl2pPr>
            <a:lvl3pPr>
              <a:defRPr sz="2200"/>
            </a:lvl3pPr>
            <a:lvl4pPr>
              <a:defRPr sz="2200"/>
            </a:lvl4pPr>
            <a:lvl5pPr>
              <a:defRPr sz="2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6" name="Footer Placeholder 5"/>
          <p:cNvSpPr>
            <a:spLocks noGrp="1"/>
          </p:cNvSpPr>
          <p:nvPr>
            <p:ph type="ftr" sz="quarter" idx="11"/>
          </p:nvPr>
        </p:nvSpPr>
        <p:spPr/>
        <p:txBody>
          <a:bodyPr/>
          <a:lstStyle/>
          <a:p>
            <a:r>
              <a:rPr lang="en-US"/>
              <a:t>CSCE 110: Programming 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8" name="Footer Placeholder 7"/>
          <p:cNvSpPr>
            <a:spLocks noGrp="1"/>
          </p:cNvSpPr>
          <p:nvPr>
            <p:ph type="ftr" sz="quarter" idx="11"/>
          </p:nvPr>
        </p:nvSpPr>
        <p:spPr/>
        <p:txBody>
          <a:bodyPr/>
          <a:lstStyle/>
          <a:p>
            <a:r>
              <a:rPr lang="en-US"/>
              <a:t>CSCE 110: Programming I</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p:cNvSpPr>
            <a:spLocks noGrp="1"/>
          </p:cNvSpPr>
          <p:nvPr>
            <p:ph type="ftr" sz="quarter" idx="11"/>
          </p:nvPr>
        </p:nvSpPr>
        <p:spPr>
          <a:xfrm>
            <a:off x="4165600" y="6356351"/>
            <a:ext cx="4572000" cy="365125"/>
          </a:xfrm>
        </p:spPr>
        <p:txBody>
          <a:bodyPr/>
          <a:lstStyle/>
          <a:p>
            <a:r>
              <a:rPr lang="en-US"/>
              <a:t>CSCE 110: Programming I</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3" name="Footer Placeholder 2"/>
          <p:cNvSpPr>
            <a:spLocks noGrp="1"/>
          </p:cNvSpPr>
          <p:nvPr>
            <p:ph type="ftr" sz="quarter" idx="11"/>
          </p:nvPr>
        </p:nvSpPr>
        <p:spPr>
          <a:xfrm>
            <a:off x="4165600" y="6356351"/>
            <a:ext cx="4368800" cy="365125"/>
          </a:xfrm>
        </p:spPr>
        <p:txBody>
          <a:bodyPr/>
          <a:lstStyle/>
          <a:p>
            <a:r>
              <a:rPr lang="en-US"/>
              <a:t>CSCE 110: Programming I</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6" name="Footer Placeholder 5"/>
          <p:cNvSpPr>
            <a:spLocks noGrp="1"/>
          </p:cNvSpPr>
          <p:nvPr>
            <p:ph type="ftr" sz="quarter" idx="11"/>
          </p:nvPr>
        </p:nvSpPr>
        <p:spPr/>
        <p:txBody>
          <a:bodyPr/>
          <a:lstStyle/>
          <a:p>
            <a:r>
              <a:rPr lang="en-US"/>
              <a:t>CSCE 110: Programming 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6" name="Footer Placeholder 5"/>
          <p:cNvSpPr>
            <a:spLocks noGrp="1"/>
          </p:cNvSpPr>
          <p:nvPr>
            <p:ph type="ftr" sz="quarter" idx="11"/>
          </p:nvPr>
        </p:nvSpPr>
        <p:spPr/>
        <p:txBody>
          <a:bodyPr/>
          <a:lstStyle/>
          <a:p>
            <a:r>
              <a:rPr lang="en-US"/>
              <a:t>CSCE 110: Programming 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7000">
              <a:srgbClr val="F4FDFC"/>
            </a:gs>
            <a:gs pos="76000">
              <a:srgbClr val="F3FFFC"/>
            </a:gs>
            <a:gs pos="89000">
              <a:srgbClr val="E3FFF8"/>
            </a:gs>
            <a:gs pos="60000">
              <a:schemeClr val="accent1">
                <a:lumMod val="5000"/>
                <a:lumOff val="95000"/>
              </a:schemeClr>
            </a:gs>
            <a:gs pos="0">
              <a:schemeClr val="bg1"/>
            </a:gs>
            <a:gs pos="99000">
              <a:schemeClr val="accent1">
                <a:lumMod val="20000"/>
                <a:lumOff val="80000"/>
              </a:schemeClr>
            </a:gs>
            <a:gs pos="99000">
              <a:schemeClr val="accent1">
                <a:lumMod val="20000"/>
                <a:lumOff val="8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b="0" i="0">
                <a:solidFill>
                  <a:schemeClr val="tx1">
                    <a:tint val="75000"/>
                  </a:schemeClr>
                </a:solidFill>
                <a:latin typeface="Helvetica Regular" pitchFamily="2" charset="0"/>
              </a:defRPr>
            </a:lvl1pPr>
          </a:lstStyle>
          <a:p>
            <a:r>
              <a:rPr lang="en-US" dirty="0" err="1" smtClean="0"/>
              <a:t>Houngninou</a:t>
            </a:r>
            <a:r>
              <a:rPr lang="en-US" dirty="0" smtClean="0"/>
              <a:t>/McGuire</a:t>
            </a:r>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b="0" i="0">
                <a:solidFill>
                  <a:schemeClr val="tx1">
                    <a:tint val="75000"/>
                  </a:schemeClr>
                </a:solidFill>
                <a:latin typeface="Helvetica Regular" pitchFamily="2" charset="0"/>
              </a:defRPr>
            </a:lvl1pPr>
          </a:lstStyle>
          <a:p>
            <a:r>
              <a:rPr lang="en-US"/>
              <a:t>CSCE 110: Programming I</a:t>
            </a: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b="0" i="0">
                <a:solidFill>
                  <a:schemeClr val="tx1">
                    <a:tint val="75000"/>
                  </a:schemeClr>
                </a:solidFill>
                <a:latin typeface="Helvetica Regular" pitchFamily="2"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3600" b="0" i="0" kern="1200">
          <a:solidFill>
            <a:schemeClr val="accent2">
              <a:lumMod val="75000"/>
            </a:schemeClr>
          </a:solidFill>
          <a:latin typeface="Helvetica Regular" pitchFamily="2" charset="0"/>
          <a:ea typeface="+mj-ea"/>
          <a:cs typeface="+mj-cs"/>
        </a:defRPr>
      </a:lvl1pPr>
    </p:titleStyle>
    <p:bodyStyle>
      <a:lvl1pPr marL="0" indent="0" algn="l" defTabSz="914400" rtl="0" eaLnBrk="1" latinLnBrk="0" hangingPunct="1">
        <a:spcBef>
          <a:spcPct val="20000"/>
        </a:spcBef>
        <a:buFont typeface="Arial" pitchFamily="34" charset="0"/>
        <a:buNone/>
        <a:defRPr sz="2200" b="0" i="0" kern="1200">
          <a:solidFill>
            <a:schemeClr val="tx1"/>
          </a:solidFill>
          <a:latin typeface="Helvetica Regular" pitchFamily="2" charset="0"/>
          <a:ea typeface="+mn-ea"/>
          <a:cs typeface="+mn-cs"/>
        </a:defRPr>
      </a:lvl1pPr>
      <a:lvl2pPr marL="742950" indent="-285750" algn="l" defTabSz="914400" rtl="0" eaLnBrk="1" latinLnBrk="0" hangingPunct="1">
        <a:spcBef>
          <a:spcPct val="20000"/>
        </a:spcBef>
        <a:buFont typeface="Arial" pitchFamily="34" charset="0"/>
        <a:buChar char="–"/>
        <a:defRPr sz="2200" b="0" i="0" kern="1200">
          <a:solidFill>
            <a:schemeClr val="tx1"/>
          </a:solidFill>
          <a:latin typeface="Helvetica Regular" pitchFamily="2" charset="0"/>
          <a:ea typeface="+mn-ea"/>
          <a:cs typeface="+mn-cs"/>
        </a:defRPr>
      </a:lvl2pPr>
      <a:lvl3pPr marL="1143000" indent="-228600" algn="l" defTabSz="914400" rtl="0" eaLnBrk="1" latinLnBrk="0" hangingPunct="1">
        <a:spcBef>
          <a:spcPct val="20000"/>
        </a:spcBef>
        <a:buFont typeface="Arial" pitchFamily="34" charset="0"/>
        <a:buChar char="•"/>
        <a:defRPr sz="2200" b="0" i="0" kern="1200">
          <a:solidFill>
            <a:schemeClr val="tx1"/>
          </a:solidFill>
          <a:latin typeface="Helvetica Regular" pitchFamily="2" charset="0"/>
          <a:ea typeface="+mn-ea"/>
          <a:cs typeface="+mn-cs"/>
        </a:defRPr>
      </a:lvl3pPr>
      <a:lvl4pPr marL="1600200" indent="-228600" algn="l" defTabSz="914400" rtl="0" eaLnBrk="1" latinLnBrk="0" hangingPunct="1">
        <a:spcBef>
          <a:spcPct val="20000"/>
        </a:spcBef>
        <a:buFont typeface="Arial" pitchFamily="34" charset="0"/>
        <a:buChar char="–"/>
        <a:defRPr sz="2200" b="0" i="0" kern="1200">
          <a:solidFill>
            <a:schemeClr val="tx1"/>
          </a:solidFill>
          <a:latin typeface="Helvetica Regular" pitchFamily="2" charset="0"/>
          <a:ea typeface="+mn-ea"/>
          <a:cs typeface="+mn-cs"/>
        </a:defRPr>
      </a:lvl4pPr>
      <a:lvl5pPr marL="2057400" indent="-228600" algn="l" defTabSz="914400" rtl="0" eaLnBrk="1" latinLnBrk="0" hangingPunct="1">
        <a:spcBef>
          <a:spcPct val="20000"/>
        </a:spcBef>
        <a:buFont typeface="Arial" pitchFamily="34" charset="0"/>
        <a:buChar char="»"/>
        <a:defRPr sz="2200" b="0" i="0" kern="1200">
          <a:solidFill>
            <a:schemeClr val="tx1"/>
          </a:solidFill>
          <a:latin typeface="Helvetica Regular"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2209801"/>
            <a:ext cx="7772400" cy="1470025"/>
          </a:xfrm>
        </p:spPr>
        <p:txBody>
          <a:bodyPr/>
          <a:lstStyle/>
          <a:p>
            <a:r>
              <a:rPr lang="en-US" dirty="0"/>
              <a:t>Introduction </a:t>
            </a:r>
            <a:r>
              <a:rPr lang="en-US"/>
              <a:t>to Object-Oriented </a:t>
            </a:r>
            <a:r>
              <a:rPr lang="en-US" dirty="0"/>
              <a:t>Programming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C4D0164C-0113-4058-AB1A-1AC594696946}"/>
              </a:ext>
            </a:extLst>
          </p:cNvPr>
          <p:cNvSpPr>
            <a:spLocks noGrp="1" noChangeArrowheads="1"/>
          </p:cNvSpPr>
          <p:nvPr>
            <p:ph type="title"/>
          </p:nvPr>
        </p:nvSpPr>
        <p:spPr/>
        <p:txBody>
          <a:bodyPr/>
          <a:lstStyle/>
          <a:p>
            <a:r>
              <a:rPr lang="en-US" altLang="en-US" dirty="0"/>
              <a:t>Classes</a:t>
            </a:r>
            <a:r>
              <a:rPr lang="en-US" altLang="en-US" sz="2000" dirty="0"/>
              <a:t> </a:t>
            </a:r>
            <a:r>
              <a:rPr lang="en-US" altLang="en-US" sz="2000" dirty="0" smtClean="0"/>
              <a:t>(2 </a:t>
            </a:r>
            <a:r>
              <a:rPr lang="en-US" altLang="en-US" sz="2000" dirty="0"/>
              <a:t>of </a:t>
            </a:r>
            <a:r>
              <a:rPr lang="en-US" altLang="en-US" sz="2000" dirty="0" smtClean="0"/>
              <a:t>2)</a:t>
            </a:r>
            <a:endParaRPr lang="en-US" altLang="en-US" sz="2000" dirty="0"/>
          </a:p>
        </p:txBody>
      </p:sp>
      <p:sp>
        <p:nvSpPr>
          <p:cNvPr id="2" name="Content Placeholder 1"/>
          <p:cNvSpPr>
            <a:spLocks noGrp="1"/>
          </p:cNvSpPr>
          <p:nvPr>
            <p:ph idx="1"/>
          </p:nvPr>
        </p:nvSpPr>
        <p:spPr/>
        <p:txBody>
          <a:bodyPr/>
          <a:lstStyle/>
          <a:p>
            <a:endParaRPr lang="en-US" dirty="0"/>
          </a:p>
        </p:txBody>
      </p:sp>
      <p:pic>
        <p:nvPicPr>
          <p:cNvPr id="5" name="Picture 3" descr="A blueprint that describes a house includes a house plan with a bedroom and a living room. Below the blueprint, similar front views of three instances of the house described by the blueprint are displayed one beside the other. ">
            <a:extLst>
              <a:ext uri="{FF2B5EF4-FFF2-40B4-BE49-F238E27FC236}">
                <a16:creationId xmlns:a16="http://schemas.microsoft.com/office/drawing/2014/main" id="{7B3AA155-583F-4071-99D7-3B914B0ED6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a:xfrm>
            <a:off x="1371600" y="1258093"/>
            <a:ext cx="5525943" cy="4341813"/>
          </a:xfrm>
          <a:prstGeom prst="rect">
            <a:avLst/>
          </a:prstGeom>
        </p:spPr>
      </p:pic>
      <p:sp>
        <p:nvSpPr>
          <p:cNvPr id="6" name="Text Placeholder 1">
            <a:extLst>
              <a:ext uri="{FF2B5EF4-FFF2-40B4-BE49-F238E27FC236}">
                <a16:creationId xmlns:a16="http://schemas.microsoft.com/office/drawing/2014/main" id="{F3E66DDF-90FE-485F-A662-14331FBF3729}"/>
              </a:ext>
            </a:extLst>
          </p:cNvPr>
          <p:cNvSpPr txBox="1">
            <a:spLocks/>
          </p:cNvSpPr>
          <p:nvPr/>
        </p:nvSpPr>
        <p:spPr>
          <a:xfrm>
            <a:off x="457200" y="5943598"/>
            <a:ext cx="8229600" cy="341417"/>
          </a:xfrm>
          <a:prstGeom prst="rect">
            <a:avLst/>
          </a:prstGeom>
        </p:spPr>
        <p:txBody>
          <a:bodyPr/>
          <a:lstStyle>
            <a:lvl1pPr marL="0" indent="0" algn="l" defTabSz="914400" rtl="0" eaLnBrk="1" latinLnBrk="0" hangingPunct="1">
              <a:spcBef>
                <a:spcPct val="20000"/>
              </a:spcBef>
              <a:buFont typeface="Arial" pitchFamily="34" charset="0"/>
              <a:buNone/>
              <a:defRPr sz="2200" b="0" i="0" kern="1200">
                <a:solidFill>
                  <a:schemeClr val="tx1"/>
                </a:solidFill>
                <a:latin typeface="Helvetica Regular" pitchFamily="2" charset="0"/>
                <a:ea typeface="+mn-ea"/>
                <a:cs typeface="+mn-cs"/>
              </a:defRPr>
            </a:lvl1pPr>
            <a:lvl2pPr marL="742950" indent="-285750" algn="l" defTabSz="914400" rtl="0" eaLnBrk="1" latinLnBrk="0" hangingPunct="1">
              <a:spcBef>
                <a:spcPct val="20000"/>
              </a:spcBef>
              <a:buFont typeface="Arial" pitchFamily="34" charset="0"/>
              <a:buChar char="–"/>
              <a:defRPr sz="2200" b="0" i="0" kern="1200">
                <a:solidFill>
                  <a:schemeClr val="tx1"/>
                </a:solidFill>
                <a:latin typeface="Helvetica Regular" pitchFamily="2" charset="0"/>
                <a:ea typeface="+mn-ea"/>
                <a:cs typeface="+mn-cs"/>
              </a:defRPr>
            </a:lvl2pPr>
            <a:lvl3pPr marL="1143000" indent="-228600" algn="l" defTabSz="914400" rtl="0" eaLnBrk="1" latinLnBrk="0" hangingPunct="1">
              <a:spcBef>
                <a:spcPct val="20000"/>
              </a:spcBef>
              <a:buFont typeface="Arial" pitchFamily="34" charset="0"/>
              <a:buChar char="•"/>
              <a:defRPr sz="2200" b="0" i="0" kern="1200">
                <a:solidFill>
                  <a:schemeClr val="tx1"/>
                </a:solidFill>
                <a:latin typeface="Helvetica Regular" pitchFamily="2" charset="0"/>
                <a:ea typeface="+mn-ea"/>
                <a:cs typeface="+mn-cs"/>
              </a:defRPr>
            </a:lvl3pPr>
            <a:lvl4pPr marL="1600200" indent="-228600" algn="l" defTabSz="914400" rtl="0" eaLnBrk="1" latinLnBrk="0" hangingPunct="1">
              <a:spcBef>
                <a:spcPct val="20000"/>
              </a:spcBef>
              <a:buFont typeface="Arial" pitchFamily="34" charset="0"/>
              <a:buChar char="–"/>
              <a:defRPr sz="2200" b="0" i="0" kern="1200">
                <a:solidFill>
                  <a:schemeClr val="tx1"/>
                </a:solidFill>
                <a:latin typeface="Helvetica Regular" pitchFamily="2" charset="0"/>
                <a:ea typeface="+mn-ea"/>
                <a:cs typeface="+mn-cs"/>
              </a:defRPr>
            </a:lvl4pPr>
            <a:lvl5pPr marL="2057400" indent="-228600" algn="l" defTabSz="914400" rtl="0" eaLnBrk="1" latinLnBrk="0" hangingPunct="1">
              <a:spcBef>
                <a:spcPct val="20000"/>
              </a:spcBef>
              <a:buFont typeface="Arial" pitchFamily="34" charset="0"/>
              <a:buChar char="»"/>
              <a:defRPr sz="2200" b="0" i="0" kern="1200">
                <a:solidFill>
                  <a:schemeClr val="tx1"/>
                </a:solidFill>
                <a:latin typeface="Helvetica Regular"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 blueprint and houses built from the blueprint</a:t>
            </a:r>
            <a:endParaRPr lang="en-AU" dirty="0"/>
          </a:p>
        </p:txBody>
      </p:sp>
      <p:sp>
        <p:nvSpPr>
          <p:cNvPr id="7" name="TextBox 6"/>
          <p:cNvSpPr txBox="1"/>
          <p:nvPr/>
        </p:nvSpPr>
        <p:spPr>
          <a:xfrm>
            <a:off x="8001000" y="5322907"/>
            <a:ext cx="3349752" cy="276999"/>
          </a:xfrm>
          <a:prstGeom prst="rect">
            <a:avLst/>
          </a:prstGeom>
          <a:noFill/>
        </p:spPr>
        <p:txBody>
          <a:bodyPr wrap="square" rtlCol="0">
            <a:spAutoFit/>
          </a:bodyPr>
          <a:lstStyle/>
          <a:p>
            <a:r>
              <a:rPr lang="en-US" sz="1200" dirty="0" smtClean="0"/>
              <a:t>Graphic from Gaddis, </a:t>
            </a:r>
            <a:r>
              <a:rPr lang="en-US" sz="1200" i="1" dirty="0" smtClean="0"/>
              <a:t>Starting out with Java</a:t>
            </a:r>
            <a:endParaRPr lang="en-US" sz="1200" i="1" dirty="0"/>
          </a:p>
        </p:txBody>
      </p:sp>
    </p:spTree>
    <p:extLst>
      <p:ext uri="{BB962C8B-B14F-4D97-AF65-F5344CB8AC3E}">
        <p14:creationId xmlns:p14="http://schemas.microsoft.com/office/powerpoint/2010/main" val="8504244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92976-3D35-FA46-BF7A-5241F09C8BB2}"/>
              </a:ext>
            </a:extLst>
          </p:cNvPr>
          <p:cNvSpPr>
            <a:spLocks noGrp="1"/>
          </p:cNvSpPr>
          <p:nvPr>
            <p:ph type="title"/>
          </p:nvPr>
        </p:nvSpPr>
        <p:spPr/>
        <p:txBody>
          <a:bodyPr>
            <a:normAutofit/>
          </a:bodyPr>
          <a:lstStyle/>
          <a:p>
            <a:r>
              <a:rPr lang="en-US" dirty="0"/>
              <a:t>Object-Oriented Programming: constructor</a:t>
            </a:r>
          </a:p>
        </p:txBody>
      </p:sp>
      <p:sp>
        <p:nvSpPr>
          <p:cNvPr id="3" name="Content Placeholder 2">
            <a:extLst>
              <a:ext uri="{FF2B5EF4-FFF2-40B4-BE49-F238E27FC236}">
                <a16:creationId xmlns:a16="http://schemas.microsoft.com/office/drawing/2014/main" id="{6C032DD6-52B7-F44D-9F85-5B98C8C7BEC1}"/>
              </a:ext>
            </a:extLst>
          </p:cNvPr>
          <p:cNvSpPr>
            <a:spLocks noGrp="1"/>
          </p:cNvSpPr>
          <p:nvPr>
            <p:ph idx="1"/>
          </p:nvPr>
        </p:nvSpPr>
        <p:spPr/>
        <p:txBody>
          <a:bodyPr>
            <a:normAutofit/>
          </a:bodyPr>
          <a:lstStyle/>
          <a:p>
            <a:r>
              <a:rPr lang="en-US" dirty="0"/>
              <a:t>The constructor is a </a:t>
            </a:r>
            <a:r>
              <a:rPr lang="en-US" dirty="0">
                <a:solidFill>
                  <a:srgbClr val="00B050"/>
                </a:solidFill>
              </a:rPr>
              <a:t>special function</a:t>
            </a:r>
            <a:r>
              <a:rPr lang="en-US" dirty="0"/>
              <a:t> that we call whenever a </a:t>
            </a:r>
            <a:r>
              <a:rPr lang="en-US" dirty="0">
                <a:solidFill>
                  <a:srgbClr val="00B050"/>
                </a:solidFill>
              </a:rPr>
              <a:t>new object </a:t>
            </a:r>
            <a:r>
              <a:rPr lang="en-US" dirty="0"/>
              <a:t>is instantiated.</a:t>
            </a:r>
          </a:p>
          <a:p>
            <a:r>
              <a:rPr lang="en-US" dirty="0"/>
              <a:t>The constructor </a:t>
            </a:r>
            <a:r>
              <a:rPr lang="en-US" dirty="0">
                <a:solidFill>
                  <a:srgbClr val="00B050"/>
                </a:solidFill>
              </a:rPr>
              <a:t>initializes</a:t>
            </a:r>
            <a:r>
              <a:rPr lang="en-US" dirty="0"/>
              <a:t> the attributes of the class.</a:t>
            </a:r>
          </a:p>
          <a:p>
            <a:pPr>
              <a:spcAft>
                <a:spcPts val="3000"/>
              </a:spcAft>
            </a:pPr>
            <a:r>
              <a:rPr lang="en-US" dirty="0"/>
              <a:t>Special class functions begin with double underscore ‘__’.</a:t>
            </a:r>
          </a:p>
          <a:p>
            <a:r>
              <a:rPr lang="en-US" dirty="0"/>
              <a:t>The name of the constructor is the </a:t>
            </a:r>
            <a:r>
              <a:rPr lang="en-US" dirty="0">
                <a:solidFill>
                  <a:srgbClr val="00B050"/>
                </a:solidFill>
              </a:rPr>
              <a:t>__</a:t>
            </a:r>
            <a:r>
              <a:rPr lang="en-US" dirty="0" err="1">
                <a:solidFill>
                  <a:srgbClr val="00B050"/>
                </a:solidFill>
              </a:rPr>
              <a:t>init</a:t>
            </a:r>
            <a:r>
              <a:rPr lang="en-US" dirty="0">
                <a:solidFill>
                  <a:srgbClr val="00B050"/>
                </a:solidFill>
              </a:rPr>
              <a:t>__()</a:t>
            </a:r>
            <a:r>
              <a:rPr lang="en-US" dirty="0"/>
              <a:t> function. </a:t>
            </a:r>
          </a:p>
          <a:p>
            <a:r>
              <a:rPr lang="en-US" dirty="0">
                <a:solidFill>
                  <a:srgbClr val="00B050"/>
                </a:solidFill>
                <a:latin typeface="Consolas" panose="020B0609020204030204" pitchFamily="49" charset="0"/>
                <a:cs typeface="Consolas" panose="020B0609020204030204" pitchFamily="49" charset="0"/>
              </a:rPr>
              <a:t>__</a:t>
            </a:r>
            <a:r>
              <a:rPr lang="en-US" dirty="0" err="1">
                <a:solidFill>
                  <a:srgbClr val="00B050"/>
                </a:solidFill>
                <a:latin typeface="Consolas" panose="020B0609020204030204" pitchFamily="49" charset="0"/>
                <a:cs typeface="Consolas" panose="020B0609020204030204" pitchFamily="49" charset="0"/>
              </a:rPr>
              <a:t>init</a:t>
            </a:r>
            <a:r>
              <a:rPr lang="en-US" dirty="0">
                <a:solidFill>
                  <a:srgbClr val="00B050"/>
                </a:solidFill>
                <a:latin typeface="Consolas" panose="020B0609020204030204" pitchFamily="49" charset="0"/>
                <a:cs typeface="Consolas" panose="020B0609020204030204" pitchFamily="49" charset="0"/>
              </a:rPr>
              <a:t>__</a:t>
            </a:r>
            <a:r>
              <a:rPr lang="en-US" dirty="0"/>
              <a:t> is a reserved method in python classes.</a:t>
            </a:r>
            <a:br>
              <a:rPr lang="en-US" dirty="0"/>
            </a:br>
            <a:endParaRPr lang="en-US" dirty="0"/>
          </a:p>
        </p:txBody>
      </p:sp>
      <p:sp>
        <p:nvSpPr>
          <p:cNvPr id="6" name="Slide Number Placeholder 5">
            <a:extLst>
              <a:ext uri="{FF2B5EF4-FFF2-40B4-BE49-F238E27FC236}">
                <a16:creationId xmlns:a16="http://schemas.microsoft.com/office/drawing/2014/main" id="{6EE09ED5-A9DD-EA4A-ACA0-64E4456B2379}"/>
              </a:ext>
            </a:extLst>
          </p:cNvPr>
          <p:cNvSpPr>
            <a:spLocks noGrp="1"/>
          </p:cNvSpPr>
          <p:nvPr>
            <p:ph type="sldNum" sz="quarter" idx="12"/>
          </p:nvPr>
        </p:nvSpPr>
        <p:spPr/>
        <p:txBody>
          <a:bodyPr/>
          <a:lstStyle/>
          <a:p>
            <a:fld id="{B6F15528-21DE-4FAA-801E-634DDDAF4B2B}" type="slidenum">
              <a:rPr lang="en-US" smtClean="0"/>
              <a:pPr/>
              <a:t>11</a:t>
            </a:fld>
            <a:endParaRPr lang="en-US" dirty="0"/>
          </a:p>
        </p:txBody>
      </p:sp>
      <p:sp>
        <p:nvSpPr>
          <p:cNvPr id="4" name="Date Placeholder 3">
            <a:extLst>
              <a:ext uri="{FF2B5EF4-FFF2-40B4-BE49-F238E27FC236}">
                <a16:creationId xmlns:a16="http://schemas.microsoft.com/office/drawing/2014/main" id="{F48B08E2-EE26-FB48-B54D-808A5F48DD26}"/>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13729947-36B0-0340-A087-7DE948F6109E}"/>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2395070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7B14AC79-8876-44EC-8F0F-33597E02CC0B}"/>
              </a:ext>
            </a:extLst>
          </p:cNvPr>
          <p:cNvSpPr>
            <a:spLocks noGrp="1" noChangeArrowheads="1"/>
          </p:cNvSpPr>
          <p:nvPr>
            <p:ph type="title"/>
          </p:nvPr>
        </p:nvSpPr>
        <p:spPr/>
        <p:txBody>
          <a:bodyPr/>
          <a:lstStyle/>
          <a:p>
            <a:r>
              <a:rPr lang="en-US" altLang="en-US" dirty="0"/>
              <a:t>Class </a:t>
            </a:r>
            <a:r>
              <a:rPr lang="en-US" altLang="en-US" dirty="0" smtClean="0"/>
              <a:t>Definitions</a:t>
            </a:r>
            <a:endParaRPr lang="en-US" altLang="en-US" sz="2000" dirty="0"/>
          </a:p>
        </p:txBody>
      </p:sp>
      <p:sp>
        <p:nvSpPr>
          <p:cNvPr id="14339" name="Content Placeholder 2">
            <a:extLst>
              <a:ext uri="{FF2B5EF4-FFF2-40B4-BE49-F238E27FC236}">
                <a16:creationId xmlns:a16="http://schemas.microsoft.com/office/drawing/2014/main" id="{56CFCAE8-CC63-462A-A51E-75A95C27153C}"/>
              </a:ext>
            </a:extLst>
          </p:cNvPr>
          <p:cNvSpPr>
            <a:spLocks noGrp="1" noChangeArrowheads="1"/>
          </p:cNvSpPr>
          <p:nvPr>
            <p:ph idx="1"/>
          </p:nvPr>
        </p:nvSpPr>
        <p:spPr/>
        <p:txBody>
          <a:bodyPr/>
          <a:lstStyle/>
          <a:p>
            <a:pPr>
              <a:buFontTx/>
              <a:buChar char="•"/>
            </a:pPr>
            <a:r>
              <a:rPr lang="en-US" altLang="en-US" u="sng" dirty="0"/>
              <a:t>Class definition</a:t>
            </a:r>
            <a:r>
              <a:rPr lang="en-US" altLang="en-US" dirty="0"/>
              <a:t>: set of statements that define a class’s methods and data attributes</a:t>
            </a:r>
          </a:p>
          <a:p>
            <a:pPr lvl="1"/>
            <a:r>
              <a:rPr lang="en-US" altLang="en-US" dirty="0"/>
              <a:t>Format: begin with </a:t>
            </a:r>
            <a:r>
              <a:rPr lang="en-US" altLang="en-US" dirty="0">
                <a:latin typeface="Courier New" panose="02070309020205020404" pitchFamily="49" charset="0"/>
                <a:cs typeface="Courier New" panose="02070309020205020404" pitchFamily="49" charset="0"/>
              </a:rPr>
              <a:t>class </a:t>
            </a:r>
            <a:r>
              <a:rPr lang="en-US" altLang="en-US" i="1" dirty="0" err="1">
                <a:latin typeface="Courier New" panose="02070309020205020404" pitchFamily="49" charset="0"/>
                <a:cs typeface="Courier New" panose="02070309020205020404" pitchFamily="49" charset="0"/>
              </a:rPr>
              <a:t>Class_name</a:t>
            </a:r>
            <a:r>
              <a:rPr lang="en-US" altLang="en-US" dirty="0">
                <a:latin typeface="Courier New" panose="02070309020205020404" pitchFamily="49" charset="0"/>
                <a:cs typeface="Courier New" panose="02070309020205020404" pitchFamily="49" charset="0"/>
              </a:rPr>
              <a:t>:</a:t>
            </a:r>
          </a:p>
          <a:p>
            <a:pPr lvl="2"/>
            <a:r>
              <a:rPr lang="en-US" altLang="en-US" dirty="0">
                <a:cs typeface="Courier New" panose="02070309020205020404" pitchFamily="49" charset="0"/>
              </a:rPr>
              <a:t>Class names often start with uppercase letter</a:t>
            </a:r>
          </a:p>
          <a:p>
            <a:pPr lvl="1"/>
            <a:r>
              <a:rPr lang="en-US" altLang="en-US" dirty="0">
                <a:cs typeface="Courier New" panose="02070309020205020404" pitchFamily="49" charset="0"/>
              </a:rPr>
              <a:t>Method definition like any other python function definition</a:t>
            </a:r>
          </a:p>
          <a:p>
            <a:pPr lvl="2"/>
            <a:r>
              <a:rPr lang="en-US" altLang="en-US" u="sng" dirty="0">
                <a:latin typeface="Courier New" panose="02070309020205020404" pitchFamily="49" charset="0"/>
                <a:cs typeface="Courier New" panose="02070309020205020404" pitchFamily="49" charset="0"/>
              </a:rPr>
              <a:t>self</a:t>
            </a:r>
            <a:r>
              <a:rPr lang="en-US" altLang="en-US" u="sng" dirty="0">
                <a:cs typeface="Courier New" panose="02070309020205020404" pitchFamily="49" charset="0"/>
              </a:rPr>
              <a:t> parameter</a:t>
            </a:r>
            <a:r>
              <a:rPr lang="en-US" altLang="en-US" dirty="0">
                <a:cs typeface="Courier New" panose="02070309020205020404" pitchFamily="49" charset="0"/>
              </a:rPr>
              <a:t>: required in every method in the class – references the specific object that the method is working on</a:t>
            </a:r>
          </a:p>
          <a:p>
            <a:pPr>
              <a:buFontTx/>
              <a:buChar char="•"/>
            </a:pPr>
            <a:endParaRPr lang="en-US" altLang="en-US" dirty="0"/>
          </a:p>
        </p:txBody>
      </p:sp>
    </p:spTree>
    <p:extLst>
      <p:ext uri="{BB962C8B-B14F-4D97-AF65-F5344CB8AC3E}">
        <p14:creationId xmlns:p14="http://schemas.microsoft.com/office/powerpoint/2010/main" val="17024725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9FB7B335-19A9-4756-A517-7F59A7A1840B}"/>
              </a:ext>
            </a:extLst>
          </p:cNvPr>
          <p:cNvSpPr>
            <a:spLocks noGrp="1" noChangeArrowheads="1"/>
          </p:cNvSpPr>
          <p:nvPr>
            <p:ph type="title"/>
          </p:nvPr>
        </p:nvSpPr>
        <p:spPr/>
        <p:txBody>
          <a:bodyPr/>
          <a:lstStyle/>
          <a:p>
            <a:r>
              <a:rPr lang="en-US" altLang="en-US" dirty="0"/>
              <a:t>Class Definitions</a:t>
            </a:r>
            <a:r>
              <a:rPr lang="en-US" altLang="en-US" sz="2000" dirty="0"/>
              <a:t> </a:t>
            </a:r>
            <a:r>
              <a:rPr lang="en-US" altLang="en-US" sz="2000" dirty="0" smtClean="0"/>
              <a:t>(cont’d)</a:t>
            </a:r>
            <a:endParaRPr lang="en-US" altLang="en-US" sz="2000" dirty="0"/>
          </a:p>
        </p:txBody>
      </p:sp>
      <p:sp>
        <p:nvSpPr>
          <p:cNvPr id="15363" name="Content Placeholder 2">
            <a:extLst>
              <a:ext uri="{FF2B5EF4-FFF2-40B4-BE49-F238E27FC236}">
                <a16:creationId xmlns:a16="http://schemas.microsoft.com/office/drawing/2014/main" id="{2F75D160-8D9C-42BD-8067-287EBB53463B}"/>
              </a:ext>
            </a:extLst>
          </p:cNvPr>
          <p:cNvSpPr>
            <a:spLocks noGrp="1" noChangeArrowheads="1"/>
          </p:cNvSpPr>
          <p:nvPr>
            <p:ph idx="1"/>
          </p:nvPr>
        </p:nvSpPr>
        <p:spPr/>
        <p:txBody>
          <a:bodyPr/>
          <a:lstStyle/>
          <a:p>
            <a:pPr>
              <a:buFontTx/>
              <a:buChar char="•"/>
            </a:pPr>
            <a:r>
              <a:rPr lang="en-US" altLang="en-US" u="sng" dirty="0" smtClean="0">
                <a:cs typeface="Courier New" panose="02070309020205020404" pitchFamily="49" charset="0"/>
              </a:rPr>
              <a:t>Constructor Method</a:t>
            </a:r>
            <a:r>
              <a:rPr lang="en-US" altLang="en-US" dirty="0" smtClean="0">
                <a:cs typeface="Courier New" panose="02070309020205020404" pitchFamily="49" charset="0"/>
              </a:rPr>
              <a:t>: </a:t>
            </a:r>
            <a:r>
              <a:rPr lang="en-US" altLang="en-US" dirty="0">
                <a:cs typeface="Courier New" panose="02070309020205020404" pitchFamily="49" charset="0"/>
              </a:rPr>
              <a:t>automatically executed when an instance of the class is created</a:t>
            </a:r>
          </a:p>
          <a:p>
            <a:pPr lvl="1"/>
            <a:r>
              <a:rPr lang="en-US" altLang="en-US" dirty="0">
                <a:cs typeface="Courier New" panose="02070309020205020404" pitchFamily="49" charset="0"/>
              </a:rPr>
              <a:t>Initializes object’s data attributes and assigns </a:t>
            </a:r>
            <a:r>
              <a:rPr lang="en-US" altLang="en-US" dirty="0">
                <a:latin typeface="Courier New" panose="02070309020205020404" pitchFamily="49" charset="0"/>
                <a:cs typeface="Courier New" panose="02070309020205020404" pitchFamily="49" charset="0"/>
              </a:rPr>
              <a:t>self</a:t>
            </a:r>
            <a:r>
              <a:rPr lang="en-US" altLang="en-US" dirty="0">
                <a:cs typeface="Courier New" panose="02070309020205020404" pitchFamily="49" charset="0"/>
              </a:rPr>
              <a:t> parameter to the object that was just created</a:t>
            </a:r>
          </a:p>
          <a:p>
            <a:pPr lvl="1"/>
            <a:r>
              <a:rPr lang="en-US" altLang="en-US" dirty="0">
                <a:cs typeface="Courier New" panose="02070309020205020404" pitchFamily="49" charset="0"/>
              </a:rPr>
              <a:t>Format: </a:t>
            </a:r>
            <a:r>
              <a:rPr lang="en-US" altLang="en-US" dirty="0">
                <a:latin typeface="Courier New" panose="02070309020205020404" pitchFamily="49" charset="0"/>
                <a:cs typeface="Courier New" panose="02070309020205020404" pitchFamily="49" charset="0"/>
              </a:rPr>
              <a:t>def __</a:t>
            </a:r>
            <a:r>
              <a:rPr lang="en-US" altLang="en-US" dirty="0" err="1">
                <a:latin typeface="Courier New" panose="02070309020205020404" pitchFamily="49" charset="0"/>
                <a:cs typeface="Courier New" panose="02070309020205020404" pitchFamily="49" charset="0"/>
              </a:rPr>
              <a:t>init</a:t>
            </a:r>
            <a:r>
              <a:rPr lang="en-US" altLang="en-US" dirty="0">
                <a:latin typeface="Courier New" panose="02070309020205020404" pitchFamily="49" charset="0"/>
                <a:cs typeface="Courier New" panose="02070309020205020404" pitchFamily="49" charset="0"/>
              </a:rPr>
              <a:t>__ (self):</a:t>
            </a:r>
          </a:p>
          <a:p>
            <a:pPr lvl="1"/>
            <a:r>
              <a:rPr lang="en-US" altLang="en-US" dirty="0">
                <a:cs typeface="Courier New" panose="02070309020205020404" pitchFamily="49" charset="0"/>
              </a:rPr>
              <a:t>Usually the first method in a class definition</a:t>
            </a:r>
          </a:p>
          <a:p>
            <a:pPr>
              <a:buFontTx/>
              <a:buChar char="•"/>
            </a:pPr>
            <a:endParaRPr lang="en-US" altLang="en-US" dirty="0"/>
          </a:p>
        </p:txBody>
      </p:sp>
    </p:spTree>
    <p:extLst>
      <p:ext uri="{BB962C8B-B14F-4D97-AF65-F5344CB8AC3E}">
        <p14:creationId xmlns:p14="http://schemas.microsoft.com/office/powerpoint/2010/main" val="19405779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9FB7B335-19A9-4756-A517-7F59A7A1840B}"/>
              </a:ext>
            </a:extLst>
          </p:cNvPr>
          <p:cNvSpPr>
            <a:spLocks noGrp="1" noChangeArrowheads="1"/>
          </p:cNvSpPr>
          <p:nvPr>
            <p:ph type="title"/>
          </p:nvPr>
        </p:nvSpPr>
        <p:spPr/>
        <p:txBody>
          <a:bodyPr/>
          <a:lstStyle/>
          <a:p>
            <a:r>
              <a:rPr lang="en-US" altLang="en-US" dirty="0"/>
              <a:t>Class Definitions</a:t>
            </a:r>
            <a:r>
              <a:rPr lang="en-US" altLang="en-US" sz="2000" dirty="0"/>
              <a:t> </a:t>
            </a:r>
            <a:r>
              <a:rPr lang="en-US" altLang="en-US" sz="2000" dirty="0" smtClean="0"/>
              <a:t>(cont’d)</a:t>
            </a:r>
            <a:endParaRPr lang="en-US" altLang="en-US" sz="2000" dirty="0"/>
          </a:p>
        </p:txBody>
      </p:sp>
      <p:pic>
        <p:nvPicPr>
          <p:cNvPr id="5" name="Picture 3" descr="An illustration of the actions caused by the coin class.">
            <a:extLst>
              <a:ext uri="{FF2B5EF4-FFF2-40B4-BE49-F238E27FC236}">
                <a16:creationId xmlns:a16="http://schemas.microsoft.com/office/drawing/2014/main" id="{E709F4D5-C007-4076-A144-585CA7D60229}"/>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p:blipFill>
        <p:spPr>
          <a:xfrm>
            <a:off x="2133600" y="1424565"/>
            <a:ext cx="6448088" cy="4344987"/>
          </a:xfrm>
        </p:spPr>
      </p:pic>
    </p:spTree>
    <p:extLst>
      <p:ext uri="{BB962C8B-B14F-4D97-AF65-F5344CB8AC3E}">
        <p14:creationId xmlns:p14="http://schemas.microsoft.com/office/powerpoint/2010/main" val="37840003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92976-3D35-FA46-BF7A-5241F09C8BB2}"/>
              </a:ext>
            </a:extLst>
          </p:cNvPr>
          <p:cNvSpPr>
            <a:spLocks noGrp="1"/>
          </p:cNvSpPr>
          <p:nvPr>
            <p:ph type="title"/>
          </p:nvPr>
        </p:nvSpPr>
        <p:spPr/>
        <p:txBody>
          <a:bodyPr>
            <a:normAutofit/>
          </a:bodyPr>
          <a:lstStyle/>
          <a:p>
            <a:r>
              <a:rPr lang="en-US" dirty="0"/>
              <a:t>Object-Oriented Programming: constructor</a:t>
            </a:r>
          </a:p>
        </p:txBody>
      </p:sp>
      <p:pic>
        <p:nvPicPr>
          <p:cNvPr id="8" name="Content Placeholder 7">
            <a:extLst>
              <a:ext uri="{FF2B5EF4-FFF2-40B4-BE49-F238E27FC236}">
                <a16:creationId xmlns:a16="http://schemas.microsoft.com/office/drawing/2014/main" id="{D6CB4C08-4E50-424D-8DD3-AC99C4CC0F4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35426" b="51299"/>
          <a:stretch/>
        </p:blipFill>
        <p:spPr>
          <a:xfrm>
            <a:off x="1171083" y="2594749"/>
            <a:ext cx="7923311" cy="3120251"/>
          </a:xfrm>
        </p:spPr>
      </p:pic>
      <p:sp>
        <p:nvSpPr>
          <p:cNvPr id="6" name="Slide Number Placeholder 5">
            <a:extLst>
              <a:ext uri="{FF2B5EF4-FFF2-40B4-BE49-F238E27FC236}">
                <a16:creationId xmlns:a16="http://schemas.microsoft.com/office/drawing/2014/main" id="{6EE09ED5-A9DD-EA4A-ACA0-64E4456B2379}"/>
              </a:ext>
            </a:extLst>
          </p:cNvPr>
          <p:cNvSpPr>
            <a:spLocks noGrp="1"/>
          </p:cNvSpPr>
          <p:nvPr>
            <p:ph type="sldNum" sz="quarter" idx="12"/>
          </p:nvPr>
        </p:nvSpPr>
        <p:spPr/>
        <p:txBody>
          <a:bodyPr/>
          <a:lstStyle/>
          <a:p>
            <a:fld id="{B6F15528-21DE-4FAA-801E-634DDDAF4B2B}" type="slidenum">
              <a:rPr lang="en-US" smtClean="0"/>
              <a:pPr/>
              <a:t>15</a:t>
            </a:fld>
            <a:endParaRPr lang="en-US" dirty="0"/>
          </a:p>
        </p:txBody>
      </p:sp>
      <p:sp>
        <p:nvSpPr>
          <p:cNvPr id="9" name="TextBox 8">
            <a:extLst>
              <a:ext uri="{FF2B5EF4-FFF2-40B4-BE49-F238E27FC236}">
                <a16:creationId xmlns:a16="http://schemas.microsoft.com/office/drawing/2014/main" id="{12BE010F-F798-5041-8AC8-6506F266C92D}"/>
              </a:ext>
            </a:extLst>
          </p:cNvPr>
          <p:cNvSpPr txBox="1"/>
          <p:nvPr/>
        </p:nvSpPr>
        <p:spPr>
          <a:xfrm>
            <a:off x="609600" y="1621473"/>
            <a:ext cx="10820400" cy="769441"/>
          </a:xfrm>
          <a:prstGeom prst="rect">
            <a:avLst/>
          </a:prstGeom>
          <a:noFill/>
        </p:spPr>
        <p:txBody>
          <a:bodyPr wrap="square" rtlCol="0">
            <a:spAutoFit/>
          </a:bodyPr>
          <a:lstStyle/>
          <a:p>
            <a:r>
              <a:rPr lang="en-US" sz="2200" dirty="0">
                <a:latin typeface="Helvetica" pitchFamily="2" charset="0"/>
              </a:rPr>
              <a:t>In the example below, the constructor for the class </a:t>
            </a:r>
            <a:r>
              <a:rPr lang="en-US" sz="2200" dirty="0" err="1">
                <a:solidFill>
                  <a:srgbClr val="00B050"/>
                </a:solidFill>
                <a:latin typeface="Helvetica" pitchFamily="2" charset="0"/>
              </a:rPr>
              <a:t>RaceCar</a:t>
            </a:r>
            <a:r>
              <a:rPr lang="en-US" sz="2200" dirty="0">
                <a:latin typeface="Helvetica" pitchFamily="2" charset="0"/>
              </a:rPr>
              <a:t> initializes the instance attributes brand, gearbox, and </a:t>
            </a:r>
            <a:r>
              <a:rPr lang="en-US" sz="2200" dirty="0" err="1">
                <a:latin typeface="Helvetica" pitchFamily="2" charset="0"/>
              </a:rPr>
              <a:t>horse_power</a:t>
            </a:r>
            <a:r>
              <a:rPr lang="en-US" sz="2200" dirty="0">
                <a:latin typeface="Helvetica" pitchFamily="2" charset="0"/>
              </a:rPr>
              <a:t>.</a:t>
            </a:r>
          </a:p>
        </p:txBody>
      </p:sp>
      <p:sp>
        <p:nvSpPr>
          <p:cNvPr id="3" name="Date Placeholder 2">
            <a:extLst>
              <a:ext uri="{FF2B5EF4-FFF2-40B4-BE49-F238E27FC236}">
                <a16:creationId xmlns:a16="http://schemas.microsoft.com/office/drawing/2014/main" id="{9B2047B9-3A5B-2142-A028-6BB88283B61E}"/>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a:extLst>
              <a:ext uri="{FF2B5EF4-FFF2-40B4-BE49-F238E27FC236}">
                <a16:creationId xmlns:a16="http://schemas.microsoft.com/office/drawing/2014/main" id="{496DCC7B-EFB5-EA46-B853-08DDD9E52874}"/>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36706882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BD7B7040-B644-49EA-9362-5954ED42E15E}"/>
              </a:ext>
            </a:extLst>
          </p:cNvPr>
          <p:cNvSpPr>
            <a:spLocks noGrp="1" noChangeArrowheads="1"/>
          </p:cNvSpPr>
          <p:nvPr>
            <p:ph type="title"/>
          </p:nvPr>
        </p:nvSpPr>
        <p:spPr/>
        <p:txBody>
          <a:bodyPr/>
          <a:lstStyle/>
          <a:p>
            <a:r>
              <a:rPr lang="en-US" altLang="en-US" dirty="0"/>
              <a:t>Class </a:t>
            </a:r>
            <a:r>
              <a:rPr lang="en-US" altLang="en-US" dirty="0" smtClean="0"/>
              <a:t>Definitions</a:t>
            </a:r>
            <a:endParaRPr lang="en-US" altLang="en-US" sz="2000" dirty="0"/>
          </a:p>
        </p:txBody>
      </p:sp>
      <p:sp>
        <p:nvSpPr>
          <p:cNvPr id="17411" name="Content Placeholder 2">
            <a:extLst>
              <a:ext uri="{FF2B5EF4-FFF2-40B4-BE49-F238E27FC236}">
                <a16:creationId xmlns:a16="http://schemas.microsoft.com/office/drawing/2014/main" id="{93B353AE-9285-4C9A-8C41-87AFF82E9815}"/>
              </a:ext>
            </a:extLst>
          </p:cNvPr>
          <p:cNvSpPr>
            <a:spLocks noGrp="1" noChangeArrowheads="1"/>
          </p:cNvSpPr>
          <p:nvPr>
            <p:ph idx="1"/>
          </p:nvPr>
        </p:nvSpPr>
        <p:spPr/>
        <p:txBody>
          <a:bodyPr/>
          <a:lstStyle/>
          <a:p>
            <a:pPr marL="342900" indent="-342900">
              <a:buFont typeface="Arial" panose="020B0604020202020204" pitchFamily="34" charset="0"/>
              <a:buChar char="•"/>
            </a:pPr>
            <a:r>
              <a:rPr lang="en-US" altLang="en-US" sz="2800" dirty="0">
                <a:cs typeface="Courier New" panose="02070309020205020404" pitchFamily="49" charset="0"/>
              </a:rPr>
              <a:t>To create a new instance of a class call the initializer method</a:t>
            </a:r>
          </a:p>
          <a:p>
            <a:pPr lvl="1"/>
            <a:r>
              <a:rPr lang="en-US" altLang="en-US" sz="2800" dirty="0">
                <a:cs typeface="Courier New" panose="02070309020205020404" pitchFamily="49" charset="0"/>
              </a:rPr>
              <a:t>Format: </a:t>
            </a:r>
            <a:r>
              <a:rPr lang="en-US" altLang="en-US" sz="2800" i="1" dirty="0" err="1">
                <a:latin typeface="Courier New" panose="02070309020205020404" pitchFamily="49" charset="0"/>
                <a:cs typeface="Courier New" panose="02070309020205020404" pitchFamily="49" charset="0"/>
              </a:rPr>
              <a:t>My_instance</a:t>
            </a:r>
            <a:r>
              <a:rPr lang="en-US" altLang="en-US" sz="2800" dirty="0">
                <a:latin typeface="Courier New" panose="02070309020205020404" pitchFamily="49" charset="0"/>
                <a:cs typeface="Courier New" panose="02070309020205020404" pitchFamily="49" charset="0"/>
              </a:rPr>
              <a:t> = </a:t>
            </a:r>
            <a:r>
              <a:rPr lang="en-US" altLang="en-US" sz="2800" i="1" dirty="0" err="1">
                <a:latin typeface="Courier New" panose="02070309020205020404" pitchFamily="49" charset="0"/>
                <a:cs typeface="Courier New" panose="02070309020205020404" pitchFamily="49" charset="0"/>
              </a:rPr>
              <a:t>Class_Name</a:t>
            </a:r>
            <a:r>
              <a:rPr lang="en-US" altLang="en-US" sz="2800" dirty="0">
                <a:latin typeface="Courier New" panose="02070309020205020404" pitchFamily="49" charset="0"/>
                <a:cs typeface="Courier New" panose="02070309020205020404" pitchFamily="49" charset="0"/>
              </a:rPr>
              <a:t>()</a:t>
            </a:r>
          </a:p>
          <a:p>
            <a:pPr marL="342900" indent="-342900">
              <a:buFont typeface="Arial" panose="020B0604020202020204" pitchFamily="34" charset="0"/>
              <a:buChar char="•"/>
            </a:pPr>
            <a:r>
              <a:rPr lang="en-US" altLang="en-US" sz="2800" dirty="0">
                <a:cs typeface="Courier New" panose="02070309020205020404" pitchFamily="49" charset="0"/>
              </a:rPr>
              <a:t>To call any of the class methods using the created instance, use dot notation</a:t>
            </a:r>
          </a:p>
          <a:p>
            <a:pPr lvl="1"/>
            <a:r>
              <a:rPr lang="en-US" altLang="en-US" sz="2800" dirty="0">
                <a:cs typeface="Courier New" panose="02070309020205020404" pitchFamily="49" charset="0"/>
              </a:rPr>
              <a:t>Format: </a:t>
            </a:r>
            <a:r>
              <a:rPr lang="en-US" altLang="en-US" sz="2800" i="1" dirty="0" err="1">
                <a:latin typeface="Courier New" panose="02070309020205020404" pitchFamily="49" charset="0"/>
                <a:cs typeface="Courier New" panose="02070309020205020404" pitchFamily="49" charset="0"/>
              </a:rPr>
              <a:t>My_instance</a:t>
            </a:r>
            <a:r>
              <a:rPr lang="en-US" altLang="en-US" sz="2800" dirty="0" err="1">
                <a:latin typeface="Courier New" panose="02070309020205020404" pitchFamily="49" charset="0"/>
                <a:cs typeface="Courier New" panose="02070309020205020404" pitchFamily="49" charset="0"/>
              </a:rPr>
              <a:t>.</a:t>
            </a:r>
            <a:r>
              <a:rPr lang="en-US" altLang="en-US" sz="2800" i="1" dirty="0" err="1">
                <a:latin typeface="Courier New" panose="02070309020205020404" pitchFamily="49" charset="0"/>
                <a:cs typeface="Courier New" panose="02070309020205020404" pitchFamily="49" charset="0"/>
              </a:rPr>
              <a:t>method</a:t>
            </a:r>
            <a:r>
              <a:rPr lang="en-US" altLang="en-US" sz="2800" dirty="0">
                <a:latin typeface="Courier New" panose="02070309020205020404" pitchFamily="49" charset="0"/>
                <a:cs typeface="Courier New" panose="02070309020205020404" pitchFamily="49" charset="0"/>
              </a:rPr>
              <a:t>()</a:t>
            </a:r>
          </a:p>
          <a:p>
            <a:pPr lvl="1"/>
            <a:r>
              <a:rPr lang="en-US" altLang="en-US" sz="2800" dirty="0">
                <a:cs typeface="Courier New" panose="02070309020205020404" pitchFamily="49" charset="0"/>
              </a:rPr>
              <a:t>Because the </a:t>
            </a:r>
            <a:r>
              <a:rPr lang="en-US" altLang="en-US" sz="2800" dirty="0">
                <a:latin typeface="Courier New" panose="02070309020205020404" pitchFamily="49" charset="0"/>
                <a:cs typeface="Courier New" panose="02070309020205020404" pitchFamily="49" charset="0"/>
              </a:rPr>
              <a:t>self</a:t>
            </a:r>
            <a:r>
              <a:rPr lang="en-US" altLang="en-US" sz="2800" dirty="0">
                <a:cs typeface="Courier New" panose="02070309020205020404" pitchFamily="49" charset="0"/>
              </a:rPr>
              <a:t> parameter references the specific instance of the object, the method will affect this instance</a:t>
            </a:r>
          </a:p>
          <a:p>
            <a:pPr lvl="2"/>
            <a:r>
              <a:rPr lang="en-US" altLang="en-US" sz="2800" dirty="0">
                <a:cs typeface="Courier New" panose="02070309020205020404" pitchFamily="49" charset="0"/>
              </a:rPr>
              <a:t>Reference to </a:t>
            </a:r>
            <a:r>
              <a:rPr lang="en-US" altLang="en-US" sz="2800" dirty="0">
                <a:latin typeface="Courier New" panose="02070309020205020404" pitchFamily="49" charset="0"/>
                <a:cs typeface="Courier New" panose="02070309020205020404" pitchFamily="49" charset="0"/>
              </a:rPr>
              <a:t>self</a:t>
            </a:r>
            <a:r>
              <a:rPr lang="en-US" altLang="en-US" sz="2800" dirty="0">
                <a:cs typeface="Courier New" panose="02070309020205020404" pitchFamily="49" charset="0"/>
              </a:rPr>
              <a:t> is passed automatically</a:t>
            </a:r>
          </a:p>
          <a:p>
            <a:pPr>
              <a:buFontTx/>
              <a:buChar char="•"/>
            </a:pPr>
            <a:endParaRPr lang="en-US" altLang="en-US" dirty="0"/>
          </a:p>
        </p:txBody>
      </p:sp>
    </p:spTree>
    <p:extLst>
      <p:ext uri="{BB962C8B-B14F-4D97-AF65-F5344CB8AC3E}">
        <p14:creationId xmlns:p14="http://schemas.microsoft.com/office/powerpoint/2010/main" val="1641566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92976-3D35-FA46-BF7A-5241F09C8BB2}"/>
              </a:ext>
            </a:extLst>
          </p:cNvPr>
          <p:cNvSpPr>
            <a:spLocks noGrp="1"/>
          </p:cNvSpPr>
          <p:nvPr>
            <p:ph type="title"/>
          </p:nvPr>
        </p:nvSpPr>
        <p:spPr/>
        <p:txBody>
          <a:bodyPr>
            <a:normAutofit/>
          </a:bodyPr>
          <a:lstStyle/>
          <a:p>
            <a:r>
              <a:rPr lang="en-US" dirty="0"/>
              <a:t>Object-Oriented Programming: object</a:t>
            </a:r>
          </a:p>
        </p:txBody>
      </p:sp>
      <p:sp>
        <p:nvSpPr>
          <p:cNvPr id="3" name="Content Placeholder 2">
            <a:extLst>
              <a:ext uri="{FF2B5EF4-FFF2-40B4-BE49-F238E27FC236}">
                <a16:creationId xmlns:a16="http://schemas.microsoft.com/office/drawing/2014/main" id="{6C032DD6-52B7-F44D-9F85-5B98C8C7BEC1}"/>
              </a:ext>
            </a:extLst>
          </p:cNvPr>
          <p:cNvSpPr>
            <a:spLocks noGrp="1"/>
          </p:cNvSpPr>
          <p:nvPr>
            <p:ph idx="1"/>
          </p:nvPr>
        </p:nvSpPr>
        <p:spPr>
          <a:xfrm>
            <a:off x="609600" y="1417638"/>
            <a:ext cx="4724400" cy="4525963"/>
          </a:xfrm>
        </p:spPr>
        <p:txBody>
          <a:bodyPr>
            <a:normAutofit/>
          </a:bodyPr>
          <a:lstStyle/>
          <a:p>
            <a:pPr>
              <a:spcAft>
                <a:spcPts val="800"/>
              </a:spcAft>
            </a:pPr>
            <a:r>
              <a:rPr lang="en-US" dirty="0"/>
              <a:t>An object or instance is an instantiation of a class. </a:t>
            </a:r>
          </a:p>
          <a:p>
            <a:pPr>
              <a:spcAft>
                <a:spcPts val="800"/>
              </a:spcAft>
            </a:pPr>
            <a:r>
              <a:rPr lang="en-US" dirty="0"/>
              <a:t>car1 = </a:t>
            </a:r>
            <a:r>
              <a:rPr lang="en-US" dirty="0" err="1"/>
              <a:t>RaceCar</a:t>
            </a:r>
            <a:r>
              <a:rPr lang="en-US" dirty="0"/>
              <a:t>()</a:t>
            </a:r>
          </a:p>
          <a:p>
            <a:pPr>
              <a:spcAft>
                <a:spcPts val="800"/>
              </a:spcAft>
            </a:pPr>
            <a:r>
              <a:rPr lang="en-US" dirty="0"/>
              <a:t>car1 is an </a:t>
            </a:r>
            <a:r>
              <a:rPr lang="en-US" dirty="0">
                <a:solidFill>
                  <a:srgbClr val="00B050"/>
                </a:solidFill>
              </a:rPr>
              <a:t>object</a:t>
            </a:r>
            <a:r>
              <a:rPr lang="en-US" dirty="0"/>
              <a:t> of </a:t>
            </a:r>
            <a:r>
              <a:rPr lang="en-US" dirty="0">
                <a:solidFill>
                  <a:srgbClr val="00B050"/>
                </a:solidFill>
              </a:rPr>
              <a:t>class</a:t>
            </a:r>
            <a:r>
              <a:rPr lang="en-US" dirty="0"/>
              <a:t> </a:t>
            </a:r>
            <a:r>
              <a:rPr lang="en-US" dirty="0" err="1"/>
              <a:t>RaceCar</a:t>
            </a:r>
            <a:r>
              <a:rPr lang="en-US" dirty="0"/>
              <a:t>.</a:t>
            </a:r>
          </a:p>
          <a:p>
            <a:pPr>
              <a:spcAft>
                <a:spcPts val="800"/>
              </a:spcAft>
            </a:pPr>
            <a:r>
              <a:rPr lang="en-US" dirty="0"/>
              <a:t>We can create objects with different attributes using one class.</a:t>
            </a:r>
          </a:p>
        </p:txBody>
      </p:sp>
      <p:sp>
        <p:nvSpPr>
          <p:cNvPr id="6" name="Slide Number Placeholder 5">
            <a:extLst>
              <a:ext uri="{FF2B5EF4-FFF2-40B4-BE49-F238E27FC236}">
                <a16:creationId xmlns:a16="http://schemas.microsoft.com/office/drawing/2014/main" id="{6EE09ED5-A9DD-EA4A-ACA0-64E4456B2379}"/>
              </a:ext>
            </a:extLst>
          </p:cNvPr>
          <p:cNvSpPr>
            <a:spLocks noGrp="1"/>
          </p:cNvSpPr>
          <p:nvPr>
            <p:ph type="sldNum" sz="quarter" idx="12"/>
          </p:nvPr>
        </p:nvSpPr>
        <p:spPr/>
        <p:txBody>
          <a:bodyPr/>
          <a:lstStyle/>
          <a:p>
            <a:fld id="{B6F15528-21DE-4FAA-801E-634DDDAF4B2B}" type="slidenum">
              <a:rPr lang="en-US" smtClean="0"/>
              <a:pPr/>
              <a:t>17</a:t>
            </a:fld>
            <a:endParaRPr lang="en-US" dirty="0"/>
          </a:p>
        </p:txBody>
      </p:sp>
      <p:pic>
        <p:nvPicPr>
          <p:cNvPr id="7" name="Content Placeholder 7">
            <a:extLst>
              <a:ext uri="{FF2B5EF4-FFF2-40B4-BE49-F238E27FC236}">
                <a16:creationId xmlns:a16="http://schemas.microsoft.com/office/drawing/2014/main" id="{F5D3ECF2-91B6-8043-A5E8-9F76F7444EA2}"/>
              </a:ext>
            </a:extLst>
          </p:cNvPr>
          <p:cNvPicPr>
            <a:picLocks noChangeAspect="1"/>
          </p:cNvPicPr>
          <p:nvPr/>
        </p:nvPicPr>
        <p:blipFill rotWithShape="1">
          <a:blip r:embed="rId3">
            <a:extLst>
              <a:ext uri="{28A0092B-C50C-407E-A947-70E740481C1C}">
                <a14:useLocalDpi xmlns:a14="http://schemas.microsoft.com/office/drawing/2010/main" val="0"/>
              </a:ext>
            </a:extLst>
          </a:blip>
          <a:srcRect t="1" r="38341" b="32690"/>
          <a:stretch/>
        </p:blipFill>
        <p:spPr>
          <a:xfrm>
            <a:off x="5334000" y="1524000"/>
            <a:ext cx="6892769" cy="4066000"/>
          </a:xfrm>
          <a:prstGeom prst="rect">
            <a:avLst/>
          </a:prstGeom>
        </p:spPr>
      </p:pic>
      <p:sp>
        <p:nvSpPr>
          <p:cNvPr id="4" name="Date Placeholder 3">
            <a:extLst>
              <a:ext uri="{FF2B5EF4-FFF2-40B4-BE49-F238E27FC236}">
                <a16:creationId xmlns:a16="http://schemas.microsoft.com/office/drawing/2014/main" id="{F1D0E82A-907C-7D4B-8743-1B944F483E8A}"/>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ED0663E7-E078-8744-90A4-374AE4B79098}"/>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38041233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92976-3D35-FA46-BF7A-5241F09C8BB2}"/>
              </a:ext>
            </a:extLst>
          </p:cNvPr>
          <p:cNvSpPr>
            <a:spLocks noGrp="1"/>
          </p:cNvSpPr>
          <p:nvPr>
            <p:ph type="title"/>
          </p:nvPr>
        </p:nvSpPr>
        <p:spPr/>
        <p:txBody>
          <a:bodyPr>
            <a:normAutofit/>
          </a:bodyPr>
          <a:lstStyle/>
          <a:p>
            <a:r>
              <a:rPr lang="en-US" sz="3000" dirty="0"/>
              <a:t>Object-Oriented Programming: </a:t>
            </a:r>
            <a:r>
              <a:rPr lang="en-US" sz="3000" dirty="0">
                <a:latin typeface="Consolas" panose="020B0609020204030204" pitchFamily="49" charset="0"/>
                <a:cs typeface="Consolas" panose="020B0609020204030204" pitchFamily="49" charset="0"/>
              </a:rPr>
              <a:t>self</a:t>
            </a:r>
            <a:r>
              <a:rPr lang="en-US" sz="3000" dirty="0"/>
              <a:t> parameter</a:t>
            </a:r>
          </a:p>
        </p:txBody>
      </p:sp>
      <p:sp>
        <p:nvSpPr>
          <p:cNvPr id="3" name="Content Placeholder 2">
            <a:extLst>
              <a:ext uri="{FF2B5EF4-FFF2-40B4-BE49-F238E27FC236}">
                <a16:creationId xmlns:a16="http://schemas.microsoft.com/office/drawing/2014/main" id="{6C032DD6-52B7-F44D-9F85-5B98C8C7BEC1}"/>
              </a:ext>
            </a:extLst>
          </p:cNvPr>
          <p:cNvSpPr>
            <a:spLocks noGrp="1"/>
          </p:cNvSpPr>
          <p:nvPr>
            <p:ph idx="1"/>
          </p:nvPr>
        </p:nvSpPr>
        <p:spPr/>
        <p:txBody>
          <a:bodyPr>
            <a:normAutofit/>
          </a:bodyPr>
          <a:lstStyle/>
          <a:p>
            <a:r>
              <a:rPr lang="en-US" dirty="0"/>
              <a:t>The </a:t>
            </a:r>
            <a:r>
              <a:rPr lang="en-US" dirty="0">
                <a:solidFill>
                  <a:srgbClr val="00B050"/>
                </a:solidFill>
                <a:latin typeface="Consolas" panose="020B0609020204030204" pitchFamily="49" charset="0"/>
                <a:cs typeface="Consolas" panose="020B0609020204030204" pitchFamily="49" charset="0"/>
              </a:rPr>
              <a:t>self</a:t>
            </a:r>
            <a:r>
              <a:rPr lang="en-US" dirty="0"/>
              <a:t> parameter allows referring to the current object in a method.</a:t>
            </a:r>
          </a:p>
          <a:p>
            <a:r>
              <a:rPr lang="en-US" dirty="0"/>
              <a:t>When defining an </a:t>
            </a:r>
            <a:r>
              <a:rPr lang="en-US" dirty="0">
                <a:solidFill>
                  <a:srgbClr val="00B050"/>
                </a:solidFill>
              </a:rPr>
              <a:t>instance method</a:t>
            </a:r>
            <a:r>
              <a:rPr lang="en-US" dirty="0"/>
              <a:t>, the first parameter of the method should always be the object itself: </a:t>
            </a:r>
            <a:r>
              <a:rPr lang="en-US" dirty="0">
                <a:solidFill>
                  <a:srgbClr val="00B050"/>
                </a:solidFill>
                <a:latin typeface="Consolas" panose="020B0609020204030204" pitchFamily="49" charset="0"/>
                <a:cs typeface="Consolas" panose="020B0609020204030204" pitchFamily="49" charset="0"/>
              </a:rPr>
              <a:t>self</a:t>
            </a:r>
            <a:r>
              <a:rPr lang="en-US" dirty="0"/>
              <a:t>.</a:t>
            </a:r>
          </a:p>
          <a:p>
            <a:r>
              <a:rPr lang="en-US" dirty="0">
                <a:solidFill>
                  <a:srgbClr val="00B050"/>
                </a:solidFill>
                <a:latin typeface="Consolas" panose="020B0609020204030204" pitchFamily="49" charset="0"/>
                <a:cs typeface="Consolas" panose="020B0609020204030204" pitchFamily="49" charset="0"/>
              </a:rPr>
              <a:t>self</a:t>
            </a:r>
            <a:r>
              <a:rPr lang="en-US" dirty="0"/>
              <a:t> represents the instance of the class. The </a:t>
            </a:r>
            <a:r>
              <a:rPr lang="en-US" dirty="0">
                <a:solidFill>
                  <a:srgbClr val="00B050"/>
                </a:solidFill>
                <a:latin typeface="Consolas" panose="020B0609020204030204" pitchFamily="49" charset="0"/>
                <a:cs typeface="Consolas" panose="020B0609020204030204" pitchFamily="49" charset="0"/>
              </a:rPr>
              <a:t>self</a:t>
            </a:r>
            <a:r>
              <a:rPr lang="en-US" dirty="0"/>
              <a:t> keyword can access the attributes and methods of the class.</a:t>
            </a:r>
          </a:p>
        </p:txBody>
      </p:sp>
      <p:sp>
        <p:nvSpPr>
          <p:cNvPr id="6" name="Slide Number Placeholder 5">
            <a:extLst>
              <a:ext uri="{FF2B5EF4-FFF2-40B4-BE49-F238E27FC236}">
                <a16:creationId xmlns:a16="http://schemas.microsoft.com/office/drawing/2014/main" id="{6EE09ED5-A9DD-EA4A-ACA0-64E4456B2379}"/>
              </a:ext>
            </a:extLst>
          </p:cNvPr>
          <p:cNvSpPr>
            <a:spLocks noGrp="1"/>
          </p:cNvSpPr>
          <p:nvPr>
            <p:ph type="sldNum" sz="quarter" idx="12"/>
          </p:nvPr>
        </p:nvSpPr>
        <p:spPr/>
        <p:txBody>
          <a:bodyPr/>
          <a:lstStyle/>
          <a:p>
            <a:fld id="{B6F15528-21DE-4FAA-801E-634DDDAF4B2B}" type="slidenum">
              <a:rPr lang="en-US" smtClean="0"/>
              <a:pPr/>
              <a:t>18</a:t>
            </a:fld>
            <a:endParaRPr lang="en-US" dirty="0"/>
          </a:p>
        </p:txBody>
      </p:sp>
      <p:pic>
        <p:nvPicPr>
          <p:cNvPr id="7" name="Content Placeholder 7">
            <a:extLst>
              <a:ext uri="{FF2B5EF4-FFF2-40B4-BE49-F238E27FC236}">
                <a16:creationId xmlns:a16="http://schemas.microsoft.com/office/drawing/2014/main" id="{22BB38FB-719B-C548-97FE-DAD79CA3C9E5}"/>
              </a:ext>
            </a:extLst>
          </p:cNvPr>
          <p:cNvPicPr>
            <a:picLocks noChangeAspect="1"/>
          </p:cNvPicPr>
          <p:nvPr/>
        </p:nvPicPr>
        <p:blipFill rotWithShape="1">
          <a:blip r:embed="rId3">
            <a:extLst>
              <a:ext uri="{28A0092B-C50C-407E-A947-70E740481C1C}">
                <a14:useLocalDpi xmlns:a14="http://schemas.microsoft.com/office/drawing/2010/main" val="0"/>
              </a:ext>
            </a:extLst>
          </a:blip>
          <a:srcRect l="6797" t="23084" r="37126" b="51299"/>
          <a:stretch/>
        </p:blipFill>
        <p:spPr>
          <a:xfrm>
            <a:off x="1905000" y="4267200"/>
            <a:ext cx="5750187" cy="1371600"/>
          </a:xfrm>
          <a:prstGeom prst="rect">
            <a:avLst/>
          </a:prstGeom>
        </p:spPr>
      </p:pic>
      <p:sp>
        <p:nvSpPr>
          <p:cNvPr id="4" name="Date Placeholder 3">
            <a:extLst>
              <a:ext uri="{FF2B5EF4-FFF2-40B4-BE49-F238E27FC236}">
                <a16:creationId xmlns:a16="http://schemas.microsoft.com/office/drawing/2014/main" id="{E0E339CA-AAF2-AD4B-A5D8-A263D322A386}"/>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BBCFB5A8-933C-9845-AB8E-950D36588CA8}"/>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31741744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92976-3D35-FA46-BF7A-5241F09C8BB2}"/>
              </a:ext>
            </a:extLst>
          </p:cNvPr>
          <p:cNvSpPr>
            <a:spLocks noGrp="1"/>
          </p:cNvSpPr>
          <p:nvPr>
            <p:ph type="title"/>
          </p:nvPr>
        </p:nvSpPr>
        <p:spPr/>
        <p:txBody>
          <a:bodyPr>
            <a:normAutofit/>
          </a:bodyPr>
          <a:lstStyle/>
          <a:p>
            <a:r>
              <a:rPr lang="en-US" dirty="0"/>
              <a:t>Object-Oriented Programming: object</a:t>
            </a:r>
          </a:p>
        </p:txBody>
      </p:sp>
      <p:pic>
        <p:nvPicPr>
          <p:cNvPr id="8" name="Content Placeholder 7">
            <a:extLst>
              <a:ext uri="{FF2B5EF4-FFF2-40B4-BE49-F238E27FC236}">
                <a16:creationId xmlns:a16="http://schemas.microsoft.com/office/drawing/2014/main" id="{D6CB4C08-4E50-424D-8DD3-AC99C4CC0F4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86478" y="1143000"/>
            <a:ext cx="9629122" cy="5029199"/>
          </a:xfrm>
        </p:spPr>
      </p:pic>
      <p:sp>
        <p:nvSpPr>
          <p:cNvPr id="6" name="Slide Number Placeholder 5">
            <a:extLst>
              <a:ext uri="{FF2B5EF4-FFF2-40B4-BE49-F238E27FC236}">
                <a16:creationId xmlns:a16="http://schemas.microsoft.com/office/drawing/2014/main" id="{6EE09ED5-A9DD-EA4A-ACA0-64E4456B2379}"/>
              </a:ext>
            </a:extLst>
          </p:cNvPr>
          <p:cNvSpPr>
            <a:spLocks noGrp="1"/>
          </p:cNvSpPr>
          <p:nvPr>
            <p:ph type="sldNum" sz="quarter" idx="12"/>
          </p:nvPr>
        </p:nvSpPr>
        <p:spPr/>
        <p:txBody>
          <a:bodyPr/>
          <a:lstStyle/>
          <a:p>
            <a:fld id="{B6F15528-21DE-4FAA-801E-634DDDAF4B2B}" type="slidenum">
              <a:rPr lang="en-US" smtClean="0"/>
              <a:pPr/>
              <a:t>19</a:t>
            </a:fld>
            <a:endParaRPr lang="en-US" dirty="0"/>
          </a:p>
        </p:txBody>
      </p:sp>
      <p:sp>
        <p:nvSpPr>
          <p:cNvPr id="3" name="Date Placeholder 2">
            <a:extLst>
              <a:ext uri="{FF2B5EF4-FFF2-40B4-BE49-F238E27FC236}">
                <a16:creationId xmlns:a16="http://schemas.microsoft.com/office/drawing/2014/main" id="{E809AFA7-CC5A-1447-87FA-8490D3353DF3}"/>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a:extLst>
              <a:ext uri="{FF2B5EF4-FFF2-40B4-BE49-F238E27FC236}">
                <a16:creationId xmlns:a16="http://schemas.microsoft.com/office/drawing/2014/main" id="{CEB9F1FB-E2A4-834D-9966-22F39F3D9386}"/>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32299187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7C1AD43-E898-4172-87FC-9AB48C04BB7D}"/>
              </a:ext>
            </a:extLst>
          </p:cNvPr>
          <p:cNvSpPr>
            <a:spLocks noGrp="1" noChangeArrowheads="1"/>
          </p:cNvSpPr>
          <p:nvPr>
            <p:ph type="title"/>
          </p:nvPr>
        </p:nvSpPr>
        <p:spPr/>
        <p:txBody>
          <a:bodyPr/>
          <a:lstStyle/>
          <a:p>
            <a:r>
              <a:rPr lang="en-US" altLang="en-US"/>
              <a:t>Procedural Programming</a:t>
            </a:r>
          </a:p>
        </p:txBody>
      </p:sp>
      <p:sp>
        <p:nvSpPr>
          <p:cNvPr id="5123" name="Content Placeholder 2">
            <a:extLst>
              <a:ext uri="{FF2B5EF4-FFF2-40B4-BE49-F238E27FC236}">
                <a16:creationId xmlns:a16="http://schemas.microsoft.com/office/drawing/2014/main" id="{078F6E30-BAA2-4A8F-8579-0A3AE97D3DC9}"/>
              </a:ext>
            </a:extLst>
          </p:cNvPr>
          <p:cNvSpPr>
            <a:spLocks noGrp="1" noChangeArrowheads="1"/>
          </p:cNvSpPr>
          <p:nvPr>
            <p:ph idx="1"/>
          </p:nvPr>
        </p:nvSpPr>
        <p:spPr/>
        <p:txBody>
          <a:bodyPr/>
          <a:lstStyle/>
          <a:p>
            <a:pPr>
              <a:buFontTx/>
              <a:buChar char="•"/>
            </a:pPr>
            <a:r>
              <a:rPr lang="en-US" altLang="en-US" u="sng" dirty="0">
                <a:cs typeface="Courier New" panose="02070309020205020404" pitchFamily="49" charset="0"/>
              </a:rPr>
              <a:t>Procedural programming</a:t>
            </a:r>
            <a:r>
              <a:rPr lang="en-US" altLang="en-US" dirty="0">
                <a:cs typeface="Courier New" panose="02070309020205020404" pitchFamily="49" charset="0"/>
              </a:rPr>
              <a:t>: writing programs made of functions that perform specific tasks</a:t>
            </a:r>
          </a:p>
          <a:p>
            <a:pPr lvl="1"/>
            <a:r>
              <a:rPr lang="en-US" altLang="en-US" dirty="0">
                <a:cs typeface="Courier New" panose="02070309020205020404" pitchFamily="49" charset="0"/>
              </a:rPr>
              <a:t>Procedures typically operate on data items that are separate from the procedures</a:t>
            </a:r>
          </a:p>
          <a:p>
            <a:pPr lvl="1"/>
            <a:r>
              <a:rPr lang="en-US" altLang="en-US" dirty="0">
                <a:cs typeface="Courier New" panose="02070309020205020404" pitchFamily="49" charset="0"/>
              </a:rPr>
              <a:t>Data items commonly passed from one procedure to another</a:t>
            </a:r>
          </a:p>
          <a:p>
            <a:pPr lvl="1"/>
            <a:r>
              <a:rPr lang="en-US" altLang="en-US" dirty="0">
                <a:cs typeface="Courier New" panose="02070309020205020404" pitchFamily="49" charset="0"/>
              </a:rPr>
              <a:t>Focus: to create procedures that operate on the program’s data</a:t>
            </a:r>
          </a:p>
          <a:p>
            <a:pPr>
              <a:buFontTx/>
              <a:buChar char="•"/>
            </a:pPr>
            <a:endParaRPr lang="en-US" altLang="en-US" dirty="0"/>
          </a:p>
        </p:txBody>
      </p:sp>
    </p:spTree>
    <p:extLst>
      <p:ext uri="{BB962C8B-B14F-4D97-AF65-F5344CB8AC3E}">
        <p14:creationId xmlns:p14="http://schemas.microsoft.com/office/powerpoint/2010/main" val="21403700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92976-3D35-FA46-BF7A-5241F09C8BB2}"/>
              </a:ext>
            </a:extLst>
          </p:cNvPr>
          <p:cNvSpPr>
            <a:spLocks noGrp="1"/>
          </p:cNvSpPr>
          <p:nvPr>
            <p:ph type="title"/>
          </p:nvPr>
        </p:nvSpPr>
        <p:spPr/>
        <p:txBody>
          <a:bodyPr>
            <a:normAutofit/>
          </a:bodyPr>
          <a:lstStyle/>
          <a:p>
            <a:r>
              <a:rPr lang="en-US" dirty="0"/>
              <a:t>Object-Oriented Programming: principles</a:t>
            </a:r>
          </a:p>
        </p:txBody>
      </p:sp>
      <p:sp>
        <p:nvSpPr>
          <p:cNvPr id="3" name="Content Placeholder 2">
            <a:extLst>
              <a:ext uri="{FF2B5EF4-FFF2-40B4-BE49-F238E27FC236}">
                <a16:creationId xmlns:a16="http://schemas.microsoft.com/office/drawing/2014/main" id="{6C032DD6-52B7-F44D-9F85-5B98C8C7BEC1}"/>
              </a:ext>
            </a:extLst>
          </p:cNvPr>
          <p:cNvSpPr>
            <a:spLocks noGrp="1"/>
          </p:cNvSpPr>
          <p:nvPr>
            <p:ph idx="1"/>
          </p:nvPr>
        </p:nvSpPr>
        <p:spPr/>
        <p:txBody>
          <a:bodyPr/>
          <a:lstStyle/>
          <a:p>
            <a:pPr>
              <a:spcAft>
                <a:spcPts val="600"/>
              </a:spcAft>
            </a:pPr>
            <a:r>
              <a:rPr lang="en-US" dirty="0"/>
              <a:t>In Python, Object-oriented programming follows some principles:</a:t>
            </a:r>
            <a:endParaRPr lang="en-US" dirty="0">
              <a:solidFill>
                <a:srgbClr val="00B050"/>
              </a:solidFill>
              <a:latin typeface="Consolas" panose="020B0609020204030204" pitchFamily="49" charset="0"/>
              <a:cs typeface="Consolas" panose="020B0609020204030204" pitchFamily="49" charset="0"/>
            </a:endParaRPr>
          </a:p>
        </p:txBody>
      </p:sp>
      <p:sp>
        <p:nvSpPr>
          <p:cNvPr id="6" name="Slide Number Placeholder 5">
            <a:extLst>
              <a:ext uri="{FF2B5EF4-FFF2-40B4-BE49-F238E27FC236}">
                <a16:creationId xmlns:a16="http://schemas.microsoft.com/office/drawing/2014/main" id="{6EE09ED5-A9DD-EA4A-ACA0-64E4456B2379}"/>
              </a:ext>
            </a:extLst>
          </p:cNvPr>
          <p:cNvSpPr>
            <a:spLocks noGrp="1"/>
          </p:cNvSpPr>
          <p:nvPr>
            <p:ph type="sldNum" sz="quarter" idx="12"/>
          </p:nvPr>
        </p:nvSpPr>
        <p:spPr/>
        <p:txBody>
          <a:bodyPr/>
          <a:lstStyle/>
          <a:p>
            <a:fld id="{B6F15528-21DE-4FAA-801E-634DDDAF4B2B}" type="slidenum">
              <a:rPr lang="en-US" smtClean="0"/>
              <a:pPr/>
              <a:t>20</a:t>
            </a:fld>
            <a:endParaRPr lang="en-US" dirty="0"/>
          </a:p>
        </p:txBody>
      </p:sp>
      <p:graphicFrame>
        <p:nvGraphicFramePr>
          <p:cNvPr id="11" name="Table 10">
            <a:extLst>
              <a:ext uri="{FF2B5EF4-FFF2-40B4-BE49-F238E27FC236}">
                <a16:creationId xmlns:a16="http://schemas.microsoft.com/office/drawing/2014/main" id="{60769461-690B-C640-9E59-0BDEACC02BAA}"/>
              </a:ext>
            </a:extLst>
          </p:cNvPr>
          <p:cNvGraphicFramePr>
            <a:graphicFrameLocks noGrp="1"/>
          </p:cNvGraphicFramePr>
          <p:nvPr>
            <p:extLst>
              <p:ext uri="{D42A27DB-BD31-4B8C-83A1-F6EECF244321}">
                <p14:modId xmlns:p14="http://schemas.microsoft.com/office/powerpoint/2010/main" val="4246176015"/>
              </p:ext>
            </p:extLst>
          </p:nvPr>
        </p:nvGraphicFramePr>
        <p:xfrm>
          <a:off x="1295400" y="2438401"/>
          <a:ext cx="8610600" cy="2949274"/>
        </p:xfrm>
        <a:graphic>
          <a:graphicData uri="http://schemas.openxmlformats.org/drawingml/2006/table">
            <a:tbl>
              <a:tblPr/>
              <a:tblGrid>
                <a:gridCol w="2438400">
                  <a:extLst>
                    <a:ext uri="{9D8B030D-6E8A-4147-A177-3AD203B41FA5}">
                      <a16:colId xmlns:a16="http://schemas.microsoft.com/office/drawing/2014/main" val="3694364685"/>
                    </a:ext>
                  </a:extLst>
                </a:gridCol>
                <a:gridCol w="6172200">
                  <a:extLst>
                    <a:ext uri="{9D8B030D-6E8A-4147-A177-3AD203B41FA5}">
                      <a16:colId xmlns:a16="http://schemas.microsoft.com/office/drawing/2014/main" val="1640382967"/>
                    </a:ext>
                  </a:extLst>
                </a:gridCol>
              </a:tblGrid>
              <a:tr h="1254158">
                <a:tc>
                  <a:txBody>
                    <a:bodyPr/>
                    <a:lstStyle/>
                    <a:p>
                      <a:r>
                        <a:rPr lang="en-US" sz="2400" dirty="0">
                          <a:solidFill>
                            <a:srgbClr val="00B050"/>
                          </a:solidFill>
                          <a:effectLst/>
                          <a:latin typeface="Helvetica" pitchFamily="2" charset="0"/>
                        </a:rPr>
                        <a:t>Inheritance</a:t>
                      </a:r>
                    </a:p>
                  </a:txBody>
                  <a:tcPr marL="95250" marR="76200" marT="95250" marB="85725"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r>
                        <a:rPr lang="en-US" sz="2400" dirty="0">
                          <a:effectLst/>
                          <a:latin typeface="Helvetica" pitchFamily="2" charset="0"/>
                        </a:rPr>
                        <a:t>Enables new objects to take on the properties of existing objects.</a:t>
                      </a:r>
                    </a:p>
                  </a:txBody>
                  <a:tcPr marL="95250" marR="76200" marT="95250" marB="85725"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1006755746"/>
                  </a:ext>
                </a:extLst>
              </a:tr>
              <a:tr h="782621">
                <a:tc>
                  <a:txBody>
                    <a:bodyPr/>
                    <a:lstStyle/>
                    <a:p>
                      <a:r>
                        <a:rPr lang="en-US" sz="2400" dirty="0">
                          <a:solidFill>
                            <a:srgbClr val="00B050"/>
                          </a:solidFill>
                          <a:effectLst/>
                          <a:latin typeface="Helvetica" pitchFamily="2" charset="0"/>
                        </a:rPr>
                        <a:t>Encapsulation</a:t>
                      </a:r>
                    </a:p>
                  </a:txBody>
                  <a:tcPr marL="95250" marR="76200" marT="95250" marB="85725"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r>
                        <a:rPr lang="en-US" sz="2400" dirty="0">
                          <a:effectLst/>
                          <a:latin typeface="Helvetica" pitchFamily="2" charset="0"/>
                        </a:rPr>
                        <a:t>Hides the private properties of a class from other objects.</a:t>
                      </a:r>
                    </a:p>
                  </a:txBody>
                  <a:tcPr marL="95250" marR="76200" marT="95250" marB="85725"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3101005458"/>
                  </a:ext>
                </a:extLst>
              </a:tr>
              <a:tr h="782621">
                <a:tc>
                  <a:txBody>
                    <a:bodyPr/>
                    <a:lstStyle/>
                    <a:p>
                      <a:r>
                        <a:rPr lang="en-US" sz="2400" dirty="0">
                          <a:solidFill>
                            <a:srgbClr val="00B050"/>
                          </a:solidFill>
                          <a:effectLst/>
                          <a:latin typeface="Helvetica" pitchFamily="2" charset="0"/>
                        </a:rPr>
                        <a:t>Polymorphism</a:t>
                      </a:r>
                    </a:p>
                  </a:txBody>
                  <a:tcPr marL="95250" marR="76200" marT="95250" marB="85725"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r>
                        <a:rPr lang="en-US" sz="2400" dirty="0">
                          <a:effectLst/>
                          <a:latin typeface="Helvetica" pitchFamily="2" charset="0"/>
                        </a:rPr>
                        <a:t>Enables an object to take on many forms.</a:t>
                      </a:r>
                    </a:p>
                  </a:txBody>
                  <a:tcPr marL="95250" marR="76200" marT="95250" marB="85725"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3952815870"/>
                  </a:ext>
                </a:extLst>
              </a:tr>
            </a:tbl>
          </a:graphicData>
        </a:graphic>
      </p:graphicFrame>
      <p:sp>
        <p:nvSpPr>
          <p:cNvPr id="4" name="Date Placeholder 3">
            <a:extLst>
              <a:ext uri="{FF2B5EF4-FFF2-40B4-BE49-F238E27FC236}">
                <a16:creationId xmlns:a16="http://schemas.microsoft.com/office/drawing/2014/main" id="{306704D6-1433-6E42-930A-E2DBB1F388FC}"/>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7F36C2DC-40E8-3D4C-A24E-64E6787BFFAA}"/>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19814282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49BD8CE8-88DC-4F99-A562-400DDF899558}"/>
              </a:ext>
            </a:extLst>
          </p:cNvPr>
          <p:cNvSpPr>
            <a:spLocks noGrp="1" noChangeArrowheads="1"/>
          </p:cNvSpPr>
          <p:nvPr>
            <p:ph type="title"/>
          </p:nvPr>
        </p:nvSpPr>
        <p:spPr/>
        <p:txBody>
          <a:bodyPr/>
          <a:lstStyle/>
          <a:p>
            <a:r>
              <a:rPr lang="en-US" altLang="en-US" dirty="0"/>
              <a:t>Hiding Attributes and Storing Classes in Modules</a:t>
            </a:r>
          </a:p>
        </p:txBody>
      </p:sp>
      <p:sp>
        <p:nvSpPr>
          <p:cNvPr id="18435" name="Content Placeholder 2">
            <a:extLst>
              <a:ext uri="{FF2B5EF4-FFF2-40B4-BE49-F238E27FC236}">
                <a16:creationId xmlns:a16="http://schemas.microsoft.com/office/drawing/2014/main" id="{4949F3F1-9671-4325-9D6A-4DF840F87844}"/>
              </a:ext>
            </a:extLst>
          </p:cNvPr>
          <p:cNvSpPr>
            <a:spLocks noGrp="1" noChangeArrowheads="1"/>
          </p:cNvSpPr>
          <p:nvPr>
            <p:ph idx="1"/>
          </p:nvPr>
        </p:nvSpPr>
        <p:spPr/>
        <p:txBody>
          <a:bodyPr/>
          <a:lstStyle/>
          <a:p>
            <a:pPr>
              <a:buFontTx/>
              <a:buChar char="•"/>
            </a:pPr>
            <a:r>
              <a:rPr lang="en-US" altLang="en-US" dirty="0">
                <a:cs typeface="Courier New" panose="02070309020205020404" pitchFamily="49" charset="0"/>
              </a:rPr>
              <a:t>An object’s data attributes should be private</a:t>
            </a:r>
          </a:p>
          <a:p>
            <a:pPr lvl="1"/>
            <a:r>
              <a:rPr lang="en-US" altLang="en-US" dirty="0">
                <a:cs typeface="Courier New" panose="02070309020205020404" pitchFamily="49" charset="0"/>
              </a:rPr>
              <a:t>To make sure of this, place two underscores (</a:t>
            </a:r>
            <a:r>
              <a:rPr lang="en-US" altLang="en-US" dirty="0">
                <a:latin typeface="Courier New" panose="02070309020205020404" pitchFamily="49" charset="0"/>
                <a:cs typeface="Courier New" panose="02070309020205020404" pitchFamily="49" charset="0"/>
              </a:rPr>
              <a:t>__</a:t>
            </a:r>
            <a:r>
              <a:rPr lang="en-US" altLang="en-US" dirty="0">
                <a:cs typeface="Courier New" panose="02070309020205020404" pitchFamily="49" charset="0"/>
              </a:rPr>
              <a:t>) in front of attribute name</a:t>
            </a:r>
          </a:p>
          <a:p>
            <a:pPr lvl="2"/>
            <a:r>
              <a:rPr lang="en-US" altLang="en-US" dirty="0">
                <a:cs typeface="Courier New" panose="02070309020205020404" pitchFamily="49" charset="0"/>
              </a:rPr>
              <a:t>Example: </a:t>
            </a:r>
            <a:r>
              <a:rPr lang="en-US" altLang="en-US" dirty="0">
                <a:latin typeface="Courier New" panose="02070309020205020404" pitchFamily="49" charset="0"/>
                <a:cs typeface="Courier New" panose="02070309020205020404" pitchFamily="49" charset="0"/>
              </a:rPr>
              <a:t>__</a:t>
            </a:r>
            <a:r>
              <a:rPr lang="en-US" altLang="en-US" dirty="0" err="1">
                <a:latin typeface="Courier New" panose="02070309020205020404" pitchFamily="49" charset="0"/>
                <a:cs typeface="Courier New" panose="02070309020205020404" pitchFamily="49" charset="0"/>
              </a:rPr>
              <a:t>current_minute</a:t>
            </a:r>
            <a:endParaRPr lang="en-US" altLang="en-US" dirty="0">
              <a:latin typeface="Courier New" panose="02070309020205020404" pitchFamily="49" charset="0"/>
              <a:cs typeface="Courier New" panose="02070309020205020404" pitchFamily="49" charset="0"/>
            </a:endParaRPr>
          </a:p>
          <a:p>
            <a:pPr>
              <a:buFontTx/>
              <a:buChar char="•"/>
            </a:pPr>
            <a:r>
              <a:rPr lang="en-US" altLang="en-US" dirty="0">
                <a:cs typeface="Courier New" panose="02070309020205020404" pitchFamily="49" charset="0"/>
              </a:rPr>
              <a:t>Classes can be stored in modules</a:t>
            </a:r>
          </a:p>
          <a:p>
            <a:pPr lvl="1"/>
            <a:r>
              <a:rPr lang="en-US" altLang="en-US" dirty="0">
                <a:cs typeface="Courier New" panose="02070309020205020404" pitchFamily="49" charset="0"/>
              </a:rPr>
              <a:t>Filename for module must end in .</a:t>
            </a:r>
            <a:r>
              <a:rPr lang="en-US" altLang="en-US" dirty="0" err="1">
                <a:cs typeface="Courier New" panose="02070309020205020404" pitchFamily="49" charset="0"/>
              </a:rPr>
              <a:t>py</a:t>
            </a:r>
            <a:endParaRPr lang="en-US" altLang="en-US" dirty="0">
              <a:cs typeface="Courier New" panose="02070309020205020404" pitchFamily="49" charset="0"/>
            </a:endParaRPr>
          </a:p>
          <a:p>
            <a:pPr lvl="1"/>
            <a:r>
              <a:rPr lang="en-US" altLang="en-US" dirty="0">
                <a:cs typeface="Courier New" panose="02070309020205020404" pitchFamily="49" charset="0"/>
              </a:rPr>
              <a:t>Module can be imported to programs that use the class</a:t>
            </a:r>
          </a:p>
          <a:p>
            <a:pPr>
              <a:buFontTx/>
              <a:buChar char="•"/>
            </a:pPr>
            <a:endParaRPr lang="en-US" altLang="en-US" dirty="0"/>
          </a:p>
        </p:txBody>
      </p:sp>
    </p:spTree>
    <p:extLst>
      <p:ext uri="{BB962C8B-B14F-4D97-AF65-F5344CB8AC3E}">
        <p14:creationId xmlns:p14="http://schemas.microsoft.com/office/powerpoint/2010/main" val="41354363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BAF382FB-DBD3-41FC-9FE3-429326F9756C}"/>
              </a:ext>
            </a:extLst>
          </p:cNvPr>
          <p:cNvSpPr>
            <a:spLocks noGrp="1" noChangeArrowheads="1"/>
          </p:cNvSpPr>
          <p:nvPr>
            <p:ph type="title"/>
          </p:nvPr>
        </p:nvSpPr>
        <p:spPr/>
        <p:txBody>
          <a:bodyPr/>
          <a:lstStyle/>
          <a:p>
            <a:r>
              <a:rPr lang="en-US" altLang="en-US" dirty="0"/>
              <a:t>Accessor and Mutator Methods </a:t>
            </a:r>
          </a:p>
        </p:txBody>
      </p:sp>
      <p:sp>
        <p:nvSpPr>
          <p:cNvPr id="23555" name="Content Placeholder 2">
            <a:extLst>
              <a:ext uri="{FF2B5EF4-FFF2-40B4-BE49-F238E27FC236}">
                <a16:creationId xmlns:a16="http://schemas.microsoft.com/office/drawing/2014/main" id="{EF0A884C-0A8A-4AB1-8489-D65C364E4AA6}"/>
              </a:ext>
            </a:extLst>
          </p:cNvPr>
          <p:cNvSpPr>
            <a:spLocks noGrp="1" noChangeArrowheads="1"/>
          </p:cNvSpPr>
          <p:nvPr>
            <p:ph idx="1"/>
          </p:nvPr>
        </p:nvSpPr>
        <p:spPr/>
        <p:txBody>
          <a:bodyPr/>
          <a:lstStyle/>
          <a:p>
            <a:pPr>
              <a:buFontTx/>
              <a:buChar char="•"/>
            </a:pPr>
            <a:r>
              <a:rPr lang="en-US" altLang="en-US" dirty="0">
                <a:cs typeface="Courier New" panose="02070309020205020404" pitchFamily="49" charset="0"/>
              </a:rPr>
              <a:t>Typically, all of a class’s data attributes are private and provide methods to access and change them</a:t>
            </a:r>
          </a:p>
          <a:p>
            <a:pPr>
              <a:buFontTx/>
              <a:buChar char="•"/>
            </a:pPr>
            <a:r>
              <a:rPr lang="en-US" altLang="en-US" u="sng" dirty="0">
                <a:cs typeface="Courier New" panose="02070309020205020404" pitchFamily="49" charset="0"/>
              </a:rPr>
              <a:t>Accessor methods</a:t>
            </a:r>
            <a:r>
              <a:rPr lang="en-US" altLang="en-US" dirty="0">
                <a:cs typeface="Courier New" panose="02070309020205020404" pitchFamily="49" charset="0"/>
              </a:rPr>
              <a:t>: return a value from a class’s attribute without changing it</a:t>
            </a:r>
          </a:p>
          <a:p>
            <a:pPr lvl="1"/>
            <a:r>
              <a:rPr lang="en-US" altLang="en-US" dirty="0">
                <a:cs typeface="Courier New" panose="02070309020205020404" pitchFamily="49" charset="0"/>
              </a:rPr>
              <a:t>Safe way for code outside the class to retrieve the value of attributes</a:t>
            </a:r>
          </a:p>
          <a:p>
            <a:pPr>
              <a:buFontTx/>
              <a:buChar char="•"/>
            </a:pPr>
            <a:r>
              <a:rPr lang="en-US" altLang="en-US" u="sng" dirty="0">
                <a:cs typeface="Courier New" panose="02070309020205020404" pitchFamily="49" charset="0"/>
              </a:rPr>
              <a:t>Mutator methods</a:t>
            </a:r>
            <a:r>
              <a:rPr lang="en-US" altLang="en-US" dirty="0">
                <a:cs typeface="Courier New" panose="02070309020205020404" pitchFamily="49" charset="0"/>
              </a:rPr>
              <a:t>: store or change the value of a data attribute</a:t>
            </a:r>
          </a:p>
          <a:p>
            <a:pPr>
              <a:buFontTx/>
              <a:buChar char="•"/>
            </a:pPr>
            <a:endParaRPr lang="en-US" altLang="en-US" dirty="0"/>
          </a:p>
        </p:txBody>
      </p:sp>
    </p:spTree>
    <p:extLst>
      <p:ext uri="{BB962C8B-B14F-4D97-AF65-F5344CB8AC3E}">
        <p14:creationId xmlns:p14="http://schemas.microsoft.com/office/powerpoint/2010/main" val="35657378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35F8348F-3F88-4C70-9CAF-77FD4961826E}"/>
              </a:ext>
            </a:extLst>
          </p:cNvPr>
          <p:cNvSpPr>
            <a:spLocks noGrp="1" noChangeArrowheads="1"/>
          </p:cNvSpPr>
          <p:nvPr>
            <p:ph type="title"/>
          </p:nvPr>
        </p:nvSpPr>
        <p:spPr/>
        <p:txBody>
          <a:bodyPr/>
          <a:lstStyle/>
          <a:p>
            <a:r>
              <a:rPr lang="en-US" altLang="en-US" dirty="0"/>
              <a:t>Passing Objects as Arguments</a:t>
            </a:r>
          </a:p>
        </p:txBody>
      </p:sp>
      <p:sp>
        <p:nvSpPr>
          <p:cNvPr id="24579" name="Content Placeholder 2">
            <a:extLst>
              <a:ext uri="{FF2B5EF4-FFF2-40B4-BE49-F238E27FC236}">
                <a16:creationId xmlns:a16="http://schemas.microsoft.com/office/drawing/2014/main" id="{9ACDF628-7FF9-4D79-891C-0CB2F420D282}"/>
              </a:ext>
            </a:extLst>
          </p:cNvPr>
          <p:cNvSpPr>
            <a:spLocks noGrp="1" noChangeArrowheads="1"/>
          </p:cNvSpPr>
          <p:nvPr>
            <p:ph idx="1"/>
          </p:nvPr>
        </p:nvSpPr>
        <p:spPr/>
        <p:txBody>
          <a:bodyPr/>
          <a:lstStyle/>
          <a:p>
            <a:pPr>
              <a:buFontTx/>
              <a:buChar char="•"/>
            </a:pPr>
            <a:r>
              <a:rPr lang="en-US" altLang="en-US" dirty="0"/>
              <a:t>Methods and functions often need to accept objects as arguments</a:t>
            </a:r>
          </a:p>
          <a:p>
            <a:pPr>
              <a:buFontTx/>
              <a:buChar char="•"/>
            </a:pPr>
            <a:r>
              <a:rPr lang="en-US" altLang="en-US" dirty="0"/>
              <a:t>When you pass an object as an argument, you are actually passing a reference to the object</a:t>
            </a:r>
          </a:p>
          <a:p>
            <a:pPr lvl="1"/>
            <a:r>
              <a:rPr lang="en-US" altLang="en-US" dirty="0"/>
              <a:t>The receiving method or function has access to the actual object</a:t>
            </a:r>
          </a:p>
          <a:p>
            <a:pPr lvl="2"/>
            <a:r>
              <a:rPr lang="en-US" altLang="en-US" dirty="0"/>
              <a:t>Methods of the object can be called within the receiving function or method, and data attributes may be changed using mutator methods</a:t>
            </a:r>
          </a:p>
          <a:p>
            <a:pPr>
              <a:buFontTx/>
              <a:buChar char="•"/>
            </a:pPr>
            <a:endParaRPr lang="en-US" altLang="en-US" dirty="0"/>
          </a:p>
        </p:txBody>
      </p:sp>
    </p:spTree>
    <p:extLst>
      <p:ext uri="{BB962C8B-B14F-4D97-AF65-F5344CB8AC3E}">
        <p14:creationId xmlns:p14="http://schemas.microsoft.com/office/powerpoint/2010/main" val="41456058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F4B2A9CA-BF0C-450B-BBBE-08C9E85AE88D}"/>
              </a:ext>
            </a:extLst>
          </p:cNvPr>
          <p:cNvSpPr>
            <a:spLocks noGrp="1" noChangeArrowheads="1"/>
          </p:cNvSpPr>
          <p:nvPr>
            <p:ph type="title"/>
          </p:nvPr>
        </p:nvSpPr>
        <p:spPr/>
        <p:txBody>
          <a:bodyPr/>
          <a:lstStyle/>
          <a:p>
            <a:r>
              <a:rPr lang="en-US" altLang="en-US" dirty="0"/>
              <a:t>Finding the Classes in a Problem</a:t>
            </a:r>
            <a:r>
              <a:rPr lang="en-US" altLang="en-US" sz="2000" dirty="0"/>
              <a:t> (1 of 4)</a:t>
            </a:r>
          </a:p>
        </p:txBody>
      </p:sp>
      <p:sp>
        <p:nvSpPr>
          <p:cNvPr id="27651" name="Content Placeholder 2">
            <a:extLst>
              <a:ext uri="{FF2B5EF4-FFF2-40B4-BE49-F238E27FC236}">
                <a16:creationId xmlns:a16="http://schemas.microsoft.com/office/drawing/2014/main" id="{0FDBDBD1-CCB8-4408-B474-DCDC2A8357D3}"/>
              </a:ext>
            </a:extLst>
          </p:cNvPr>
          <p:cNvSpPr>
            <a:spLocks noGrp="1" noChangeArrowheads="1"/>
          </p:cNvSpPr>
          <p:nvPr>
            <p:ph idx="1"/>
          </p:nvPr>
        </p:nvSpPr>
        <p:spPr/>
        <p:txBody>
          <a:bodyPr/>
          <a:lstStyle/>
          <a:p>
            <a:pPr eaLnBrk="1" hangingPunct="1">
              <a:buFontTx/>
              <a:buChar char="•"/>
            </a:pPr>
            <a:r>
              <a:rPr lang="en-US" altLang="en-US" dirty="0">
                <a:cs typeface="Courier New" panose="02070309020205020404" pitchFamily="49" charset="0"/>
              </a:rPr>
              <a:t>When developing object oriented program, first goal is to identify classes</a:t>
            </a:r>
          </a:p>
          <a:p>
            <a:pPr lvl="1" eaLnBrk="1" hangingPunct="1"/>
            <a:r>
              <a:rPr lang="en-US" altLang="en-US" dirty="0">
                <a:cs typeface="Courier New" panose="02070309020205020404" pitchFamily="49" charset="0"/>
              </a:rPr>
              <a:t>Typically involves identifying the real-world objects that are in the problem</a:t>
            </a:r>
          </a:p>
          <a:p>
            <a:pPr lvl="1" eaLnBrk="1" hangingPunct="1"/>
            <a:r>
              <a:rPr lang="en-US" altLang="en-US" dirty="0">
                <a:cs typeface="Courier New" panose="02070309020205020404" pitchFamily="49" charset="0"/>
              </a:rPr>
              <a:t>Technique for identifying classes:</a:t>
            </a:r>
          </a:p>
          <a:p>
            <a:pPr marL="1371600" lvl="2" indent="-457200">
              <a:buFontTx/>
              <a:buAutoNum type="arabicPeriod"/>
            </a:pPr>
            <a:r>
              <a:rPr lang="en-US" altLang="en-US" dirty="0">
                <a:cs typeface="Courier New" panose="02070309020205020404" pitchFamily="49" charset="0"/>
              </a:rPr>
              <a:t>Get written description of the problem domain</a:t>
            </a:r>
          </a:p>
          <a:p>
            <a:pPr marL="1371600" lvl="2" indent="-457200">
              <a:buFontTx/>
              <a:buAutoNum type="arabicPeriod"/>
            </a:pPr>
            <a:r>
              <a:rPr lang="en-US" altLang="en-US" dirty="0">
                <a:cs typeface="Courier New" panose="02070309020205020404" pitchFamily="49" charset="0"/>
              </a:rPr>
              <a:t>Identify all nouns in the description, each of which is a potential class</a:t>
            </a:r>
          </a:p>
          <a:p>
            <a:pPr marL="1371600" lvl="2" indent="-457200">
              <a:buFontTx/>
              <a:buAutoNum type="arabicPeriod"/>
            </a:pPr>
            <a:r>
              <a:rPr lang="en-US" altLang="en-US" dirty="0">
                <a:cs typeface="Courier New" panose="02070309020205020404" pitchFamily="49" charset="0"/>
              </a:rPr>
              <a:t>Refine the list to include only classes that are relevant to the problem</a:t>
            </a:r>
          </a:p>
          <a:p>
            <a:pPr>
              <a:buFontTx/>
              <a:buChar char="•"/>
            </a:pPr>
            <a:endParaRPr lang="en-US" altLang="en-US" dirty="0"/>
          </a:p>
        </p:txBody>
      </p:sp>
    </p:spTree>
    <p:extLst>
      <p:ext uri="{BB962C8B-B14F-4D97-AF65-F5344CB8AC3E}">
        <p14:creationId xmlns:p14="http://schemas.microsoft.com/office/powerpoint/2010/main" val="9474939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E0BD1D57-646D-4073-9D1D-CACF6080E591}"/>
              </a:ext>
            </a:extLst>
          </p:cNvPr>
          <p:cNvSpPr>
            <a:spLocks noGrp="1" noChangeArrowheads="1"/>
          </p:cNvSpPr>
          <p:nvPr>
            <p:ph type="title"/>
          </p:nvPr>
        </p:nvSpPr>
        <p:spPr/>
        <p:txBody>
          <a:bodyPr/>
          <a:lstStyle/>
          <a:p>
            <a:r>
              <a:rPr lang="en-US" altLang="en-US" dirty="0"/>
              <a:t>Finding the Classes in a Problem</a:t>
            </a:r>
            <a:r>
              <a:rPr lang="en-US" altLang="en-US" sz="2000" dirty="0"/>
              <a:t> (2 of 4)</a:t>
            </a:r>
          </a:p>
        </p:txBody>
      </p:sp>
      <p:sp>
        <p:nvSpPr>
          <p:cNvPr id="3" name="Content Placeholder 2">
            <a:extLst>
              <a:ext uri="{FF2B5EF4-FFF2-40B4-BE49-F238E27FC236}">
                <a16:creationId xmlns:a16="http://schemas.microsoft.com/office/drawing/2014/main" id="{00B48037-C6E6-42D3-82EA-543CC130E943}"/>
              </a:ext>
            </a:extLst>
          </p:cNvPr>
          <p:cNvSpPr>
            <a:spLocks noGrp="1"/>
          </p:cNvSpPr>
          <p:nvPr>
            <p:ph idx="1"/>
          </p:nvPr>
        </p:nvSpPr>
        <p:spPr/>
        <p:txBody>
          <a:bodyPr/>
          <a:lstStyle/>
          <a:p>
            <a:pPr marL="463550" indent="-463550">
              <a:buFontTx/>
              <a:buAutoNum type="arabicPeriod"/>
              <a:defRPr/>
            </a:pPr>
            <a:r>
              <a:rPr lang="en-US" altLang="en-US" dirty="0"/>
              <a:t>Get written description of the problem domain</a:t>
            </a:r>
          </a:p>
          <a:p>
            <a:pPr lvl="1">
              <a:defRPr/>
            </a:pPr>
            <a:r>
              <a:rPr lang="en-US" altLang="en-US" dirty="0"/>
              <a:t>May be written by you or by an expert</a:t>
            </a:r>
          </a:p>
          <a:p>
            <a:pPr lvl="1">
              <a:defRPr/>
            </a:pPr>
            <a:r>
              <a:rPr lang="en-US" altLang="en-US" dirty="0"/>
              <a:t>Should include any or all of the following:</a:t>
            </a:r>
          </a:p>
          <a:p>
            <a:pPr lvl="2">
              <a:defRPr/>
            </a:pPr>
            <a:r>
              <a:rPr lang="en-US" altLang="en-US" dirty="0"/>
              <a:t>Physical objects simulated by the program</a:t>
            </a:r>
          </a:p>
          <a:p>
            <a:pPr lvl="2">
              <a:defRPr/>
            </a:pPr>
            <a:r>
              <a:rPr lang="en-US" altLang="en-US" dirty="0"/>
              <a:t>The role played by a person </a:t>
            </a:r>
          </a:p>
          <a:p>
            <a:pPr lvl="2">
              <a:defRPr/>
            </a:pPr>
            <a:r>
              <a:rPr lang="en-US" altLang="en-US" dirty="0"/>
              <a:t>The result of a business event</a:t>
            </a:r>
          </a:p>
          <a:p>
            <a:pPr lvl="2">
              <a:defRPr/>
            </a:pPr>
            <a:r>
              <a:rPr lang="en-US" altLang="en-US" dirty="0"/>
              <a:t>Recordkeeping items</a:t>
            </a:r>
          </a:p>
          <a:p>
            <a:pPr>
              <a:defRPr/>
            </a:pPr>
            <a:endParaRPr lang="en-US" dirty="0"/>
          </a:p>
        </p:txBody>
      </p:sp>
    </p:spTree>
    <p:extLst>
      <p:ext uri="{BB962C8B-B14F-4D97-AF65-F5344CB8AC3E}">
        <p14:creationId xmlns:p14="http://schemas.microsoft.com/office/powerpoint/2010/main" val="29401848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BAA3C314-D31F-4B74-BD2B-E79E466B2423}"/>
              </a:ext>
            </a:extLst>
          </p:cNvPr>
          <p:cNvSpPr>
            <a:spLocks noGrp="1" noChangeArrowheads="1"/>
          </p:cNvSpPr>
          <p:nvPr>
            <p:ph type="title"/>
          </p:nvPr>
        </p:nvSpPr>
        <p:spPr/>
        <p:txBody>
          <a:bodyPr/>
          <a:lstStyle/>
          <a:p>
            <a:r>
              <a:rPr lang="en-US" altLang="en-US" dirty="0"/>
              <a:t>Finding the Classes in a Problem</a:t>
            </a:r>
            <a:r>
              <a:rPr lang="en-US" altLang="en-US" sz="2000" dirty="0"/>
              <a:t> (3 of 4)</a:t>
            </a:r>
          </a:p>
        </p:txBody>
      </p:sp>
      <p:sp>
        <p:nvSpPr>
          <p:cNvPr id="3" name="Content Placeholder 2">
            <a:extLst>
              <a:ext uri="{FF2B5EF4-FFF2-40B4-BE49-F238E27FC236}">
                <a16:creationId xmlns:a16="http://schemas.microsoft.com/office/drawing/2014/main" id="{33ACA20A-C868-4489-86CC-7510185D1A9B}"/>
              </a:ext>
            </a:extLst>
          </p:cNvPr>
          <p:cNvSpPr>
            <a:spLocks noGrp="1"/>
          </p:cNvSpPr>
          <p:nvPr>
            <p:ph idx="1"/>
          </p:nvPr>
        </p:nvSpPr>
        <p:spPr/>
        <p:txBody>
          <a:bodyPr/>
          <a:lstStyle/>
          <a:p>
            <a:pPr marL="463550" indent="-463550">
              <a:buFontTx/>
              <a:buAutoNum type="arabicPeriod" startAt="2"/>
              <a:defRPr/>
            </a:pPr>
            <a:r>
              <a:rPr lang="en-US" altLang="en-US" dirty="0"/>
              <a:t>Identify all nouns in the description, each of which is a potential class</a:t>
            </a:r>
          </a:p>
          <a:p>
            <a:pPr lvl="1">
              <a:defRPr/>
            </a:pPr>
            <a:r>
              <a:rPr lang="en-US" altLang="en-US" dirty="0"/>
              <a:t>Should include noun phrases and pronouns</a:t>
            </a:r>
          </a:p>
          <a:p>
            <a:pPr lvl="1">
              <a:defRPr/>
            </a:pPr>
            <a:r>
              <a:rPr lang="en-US" altLang="en-US" dirty="0"/>
              <a:t>Some nouns may appear twice</a:t>
            </a:r>
          </a:p>
          <a:p>
            <a:pPr>
              <a:defRPr/>
            </a:pPr>
            <a:endParaRPr lang="en-US" dirty="0"/>
          </a:p>
        </p:txBody>
      </p:sp>
    </p:spTree>
    <p:extLst>
      <p:ext uri="{BB962C8B-B14F-4D97-AF65-F5344CB8AC3E}">
        <p14:creationId xmlns:p14="http://schemas.microsoft.com/office/powerpoint/2010/main" val="30719160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4BBBDEBD-C8B7-46DA-9092-30D093344A23}"/>
              </a:ext>
            </a:extLst>
          </p:cNvPr>
          <p:cNvSpPr>
            <a:spLocks noGrp="1" noChangeArrowheads="1"/>
          </p:cNvSpPr>
          <p:nvPr>
            <p:ph type="title"/>
          </p:nvPr>
        </p:nvSpPr>
        <p:spPr/>
        <p:txBody>
          <a:bodyPr/>
          <a:lstStyle/>
          <a:p>
            <a:r>
              <a:rPr lang="en-US" altLang="en-US" dirty="0"/>
              <a:t>Finding the Classes in a Problem</a:t>
            </a:r>
            <a:r>
              <a:rPr lang="en-US" altLang="en-US" sz="2000" dirty="0"/>
              <a:t> (4 of 4)</a:t>
            </a:r>
          </a:p>
        </p:txBody>
      </p:sp>
      <p:sp>
        <p:nvSpPr>
          <p:cNvPr id="3" name="Content Placeholder 2">
            <a:extLst>
              <a:ext uri="{FF2B5EF4-FFF2-40B4-BE49-F238E27FC236}">
                <a16:creationId xmlns:a16="http://schemas.microsoft.com/office/drawing/2014/main" id="{5BA1FBEB-98EF-48D0-AF6D-7D2921DC29D8}"/>
              </a:ext>
            </a:extLst>
          </p:cNvPr>
          <p:cNvSpPr>
            <a:spLocks noGrp="1"/>
          </p:cNvSpPr>
          <p:nvPr>
            <p:ph idx="1"/>
          </p:nvPr>
        </p:nvSpPr>
        <p:spPr/>
        <p:txBody>
          <a:bodyPr/>
          <a:lstStyle/>
          <a:p>
            <a:pPr marL="463550" indent="-463550">
              <a:buFontTx/>
              <a:buAutoNum type="arabicPeriod" startAt="3"/>
              <a:defRPr/>
            </a:pPr>
            <a:r>
              <a:rPr lang="en-US" altLang="en-US" dirty="0"/>
              <a:t>Refine the list to include only classes that are relevant to the problem</a:t>
            </a:r>
          </a:p>
          <a:p>
            <a:pPr lvl="1">
              <a:defRPr/>
            </a:pPr>
            <a:r>
              <a:rPr lang="en-US" altLang="en-US" dirty="0"/>
              <a:t>Remove nouns that mean the same thing</a:t>
            </a:r>
          </a:p>
          <a:p>
            <a:pPr lvl="1">
              <a:defRPr/>
            </a:pPr>
            <a:r>
              <a:rPr lang="en-US" altLang="en-US" dirty="0"/>
              <a:t>Remove nouns that represent items that the program does not need to be concerned with</a:t>
            </a:r>
          </a:p>
          <a:p>
            <a:pPr lvl="1">
              <a:defRPr/>
            </a:pPr>
            <a:r>
              <a:rPr lang="en-US" altLang="en-US" dirty="0"/>
              <a:t>Remove nouns that represent objects, not classes</a:t>
            </a:r>
          </a:p>
          <a:p>
            <a:pPr lvl="1">
              <a:defRPr/>
            </a:pPr>
            <a:r>
              <a:rPr lang="en-US" altLang="en-US" dirty="0"/>
              <a:t>Remove nouns that represent simple values that can be assigned to a variable</a:t>
            </a:r>
          </a:p>
          <a:p>
            <a:pPr>
              <a:defRPr/>
            </a:pPr>
            <a:endParaRPr lang="en-US" dirty="0"/>
          </a:p>
        </p:txBody>
      </p:sp>
    </p:spTree>
    <p:extLst>
      <p:ext uri="{BB962C8B-B14F-4D97-AF65-F5344CB8AC3E}">
        <p14:creationId xmlns:p14="http://schemas.microsoft.com/office/powerpoint/2010/main" val="20955285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A747AA1F-3E6F-4680-A5E8-6AA7C4F1A440}"/>
              </a:ext>
            </a:extLst>
          </p:cNvPr>
          <p:cNvSpPr>
            <a:spLocks noGrp="1" noChangeArrowheads="1"/>
          </p:cNvSpPr>
          <p:nvPr>
            <p:ph type="title"/>
          </p:nvPr>
        </p:nvSpPr>
        <p:spPr/>
        <p:txBody>
          <a:bodyPr/>
          <a:lstStyle/>
          <a:p>
            <a:r>
              <a:rPr lang="en-US" altLang="en-US" dirty="0"/>
              <a:t>Identifying a Class’s Responsibilities</a:t>
            </a:r>
          </a:p>
        </p:txBody>
      </p:sp>
      <p:sp>
        <p:nvSpPr>
          <p:cNvPr id="31747" name="Content Placeholder 2">
            <a:extLst>
              <a:ext uri="{FF2B5EF4-FFF2-40B4-BE49-F238E27FC236}">
                <a16:creationId xmlns:a16="http://schemas.microsoft.com/office/drawing/2014/main" id="{485CB382-576D-48A1-B576-F6D54BC3CC0A}"/>
              </a:ext>
            </a:extLst>
          </p:cNvPr>
          <p:cNvSpPr>
            <a:spLocks noGrp="1" noChangeArrowheads="1"/>
          </p:cNvSpPr>
          <p:nvPr>
            <p:ph idx="1"/>
          </p:nvPr>
        </p:nvSpPr>
        <p:spPr/>
        <p:txBody>
          <a:bodyPr/>
          <a:lstStyle/>
          <a:p>
            <a:pPr>
              <a:buFontTx/>
              <a:buChar char="•"/>
            </a:pPr>
            <a:r>
              <a:rPr lang="en-US" altLang="en-US" dirty="0"/>
              <a:t>A classes responsibilities are:</a:t>
            </a:r>
          </a:p>
          <a:p>
            <a:pPr lvl="1"/>
            <a:r>
              <a:rPr lang="en-US" altLang="en-US" dirty="0"/>
              <a:t>The things the class is responsible for knowing</a:t>
            </a:r>
          </a:p>
          <a:p>
            <a:pPr lvl="2"/>
            <a:r>
              <a:rPr lang="en-US" altLang="en-US" dirty="0"/>
              <a:t>Identifying these helps identify the class’s data attributes</a:t>
            </a:r>
          </a:p>
          <a:p>
            <a:pPr lvl="1"/>
            <a:r>
              <a:rPr lang="en-US" altLang="en-US" dirty="0"/>
              <a:t>The actions the class is responsible for doing</a:t>
            </a:r>
          </a:p>
          <a:p>
            <a:pPr lvl="2"/>
            <a:r>
              <a:rPr lang="en-US" altLang="en-US" dirty="0"/>
              <a:t>Identifying these helps identify the class’s methods</a:t>
            </a:r>
          </a:p>
          <a:p>
            <a:pPr>
              <a:buFontTx/>
              <a:buChar char="•"/>
            </a:pPr>
            <a:r>
              <a:rPr lang="en-US" altLang="en-US" dirty="0"/>
              <a:t>To find out a class’s responsibilities look at the problem domain</a:t>
            </a:r>
          </a:p>
          <a:p>
            <a:pPr lvl="1"/>
            <a:r>
              <a:rPr lang="en-US" altLang="en-US" dirty="0"/>
              <a:t>Deduce required information and actions</a:t>
            </a:r>
          </a:p>
          <a:p>
            <a:pPr>
              <a:buFontTx/>
              <a:buChar char="•"/>
            </a:pPr>
            <a:endParaRPr lang="en-US" altLang="en-US" dirty="0"/>
          </a:p>
        </p:txBody>
      </p:sp>
    </p:spTree>
    <p:extLst>
      <p:ext uri="{BB962C8B-B14F-4D97-AF65-F5344CB8AC3E}">
        <p14:creationId xmlns:p14="http://schemas.microsoft.com/office/powerpoint/2010/main" val="22215145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5370893C-81D3-4E4E-B9DB-546C3209D920}"/>
              </a:ext>
            </a:extLst>
          </p:cNvPr>
          <p:cNvSpPr>
            <a:spLocks noGrp="1" noChangeArrowheads="1"/>
          </p:cNvSpPr>
          <p:nvPr>
            <p:ph type="title"/>
          </p:nvPr>
        </p:nvSpPr>
        <p:spPr/>
        <p:txBody>
          <a:bodyPr/>
          <a:lstStyle/>
          <a:p>
            <a:r>
              <a:rPr lang="en-US" altLang="en-US" dirty="0"/>
              <a:t>Introduction to Inheritance</a:t>
            </a:r>
            <a:r>
              <a:rPr lang="en-US" altLang="en-US" sz="2000" dirty="0"/>
              <a:t> (1 of 2)</a:t>
            </a:r>
          </a:p>
        </p:txBody>
      </p:sp>
      <p:sp>
        <p:nvSpPr>
          <p:cNvPr id="5123" name="Content Placeholder 2">
            <a:extLst>
              <a:ext uri="{FF2B5EF4-FFF2-40B4-BE49-F238E27FC236}">
                <a16:creationId xmlns:a16="http://schemas.microsoft.com/office/drawing/2014/main" id="{51360CA5-CF2E-4E0C-A7E3-3C1A3DE0264E}"/>
              </a:ext>
            </a:extLst>
          </p:cNvPr>
          <p:cNvSpPr>
            <a:spLocks noGrp="1" noChangeArrowheads="1"/>
          </p:cNvSpPr>
          <p:nvPr>
            <p:ph idx="1"/>
          </p:nvPr>
        </p:nvSpPr>
        <p:spPr/>
        <p:txBody>
          <a:bodyPr/>
          <a:lstStyle/>
          <a:p>
            <a:pPr>
              <a:buFontTx/>
              <a:buChar char="•"/>
            </a:pPr>
            <a:r>
              <a:rPr lang="en-US" altLang="en-US" dirty="0">
                <a:cs typeface="Courier New" panose="02070309020205020404" pitchFamily="49" charset="0"/>
              </a:rPr>
              <a:t>In the real world, many objects are a specialized version of more general objects</a:t>
            </a:r>
          </a:p>
          <a:p>
            <a:pPr lvl="1"/>
            <a:r>
              <a:rPr lang="en-US" altLang="en-US" dirty="0">
                <a:cs typeface="Courier New" panose="02070309020205020404" pitchFamily="49" charset="0"/>
              </a:rPr>
              <a:t>Example: grasshoppers and bees are specialized types of insect</a:t>
            </a:r>
          </a:p>
          <a:p>
            <a:pPr lvl="2"/>
            <a:r>
              <a:rPr lang="en-US" altLang="en-US" dirty="0">
                <a:cs typeface="Courier New" panose="02070309020205020404" pitchFamily="49" charset="0"/>
              </a:rPr>
              <a:t>In addition to the general insect characteristics, they have unique characteristics:</a:t>
            </a:r>
          </a:p>
          <a:p>
            <a:pPr lvl="3"/>
            <a:r>
              <a:rPr lang="en-US" altLang="en-US" dirty="0">
                <a:cs typeface="Courier New" panose="02070309020205020404" pitchFamily="49" charset="0"/>
              </a:rPr>
              <a:t>Grasshoppers can jump</a:t>
            </a:r>
          </a:p>
          <a:p>
            <a:pPr lvl="3"/>
            <a:r>
              <a:rPr lang="en-US" altLang="en-US" dirty="0">
                <a:cs typeface="Courier New" panose="02070309020205020404" pitchFamily="49" charset="0"/>
              </a:rPr>
              <a:t>Bees can sting, make honey, and build hives</a:t>
            </a:r>
          </a:p>
          <a:p>
            <a:pPr>
              <a:buFontTx/>
              <a:buChar char="•"/>
            </a:pPr>
            <a:endParaRPr lang="en-US" altLang="en-US" dirty="0"/>
          </a:p>
        </p:txBody>
      </p:sp>
    </p:spTree>
    <p:extLst>
      <p:ext uri="{BB962C8B-B14F-4D97-AF65-F5344CB8AC3E}">
        <p14:creationId xmlns:p14="http://schemas.microsoft.com/office/powerpoint/2010/main" val="10215386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D2D202EE-79F4-4DF5-B1E2-F7905E1474D7}"/>
              </a:ext>
            </a:extLst>
          </p:cNvPr>
          <p:cNvSpPr>
            <a:spLocks noGrp="1" noChangeArrowheads="1"/>
          </p:cNvSpPr>
          <p:nvPr>
            <p:ph type="title"/>
          </p:nvPr>
        </p:nvSpPr>
        <p:spPr/>
        <p:txBody>
          <a:bodyPr/>
          <a:lstStyle/>
          <a:p>
            <a:r>
              <a:rPr lang="en-US" altLang="en-US" dirty="0"/>
              <a:t>Object-Oriented Programming</a:t>
            </a:r>
            <a:r>
              <a:rPr lang="en-US" altLang="en-US" sz="2000" dirty="0"/>
              <a:t> (1 of 4)</a:t>
            </a:r>
          </a:p>
        </p:txBody>
      </p:sp>
      <p:sp>
        <p:nvSpPr>
          <p:cNvPr id="6147" name="Content Placeholder 2">
            <a:extLst>
              <a:ext uri="{FF2B5EF4-FFF2-40B4-BE49-F238E27FC236}">
                <a16:creationId xmlns:a16="http://schemas.microsoft.com/office/drawing/2014/main" id="{E662E5A6-BE50-435B-A266-A5076977C900}"/>
              </a:ext>
            </a:extLst>
          </p:cNvPr>
          <p:cNvSpPr>
            <a:spLocks noGrp="1" noChangeArrowheads="1"/>
          </p:cNvSpPr>
          <p:nvPr>
            <p:ph idx="1"/>
          </p:nvPr>
        </p:nvSpPr>
        <p:spPr/>
        <p:txBody>
          <a:bodyPr/>
          <a:lstStyle/>
          <a:p>
            <a:pPr>
              <a:buFontTx/>
              <a:buChar char="•"/>
            </a:pPr>
            <a:r>
              <a:rPr lang="en-US" altLang="en-US" u="sng" dirty="0"/>
              <a:t>Object-oriented programming</a:t>
            </a:r>
            <a:r>
              <a:rPr lang="en-US" altLang="en-US" dirty="0"/>
              <a:t>: focused on creating objects</a:t>
            </a:r>
          </a:p>
          <a:p>
            <a:pPr>
              <a:buFontTx/>
              <a:buChar char="•"/>
            </a:pPr>
            <a:r>
              <a:rPr lang="en-US" altLang="en-US" u="sng" dirty="0"/>
              <a:t>Object</a:t>
            </a:r>
            <a:r>
              <a:rPr lang="en-US" altLang="en-US" dirty="0"/>
              <a:t>: entity that contains data and procedures</a:t>
            </a:r>
          </a:p>
          <a:p>
            <a:pPr lvl="1"/>
            <a:r>
              <a:rPr lang="en-US" altLang="en-US" dirty="0"/>
              <a:t>Data is known as data attributes and procedures are known as methods</a:t>
            </a:r>
          </a:p>
          <a:p>
            <a:pPr lvl="2"/>
            <a:r>
              <a:rPr lang="en-US" altLang="en-US" dirty="0"/>
              <a:t>Methods perform operations on the data attributes</a:t>
            </a:r>
          </a:p>
          <a:p>
            <a:pPr>
              <a:buFontTx/>
              <a:buChar char="•"/>
            </a:pPr>
            <a:r>
              <a:rPr lang="en-US" altLang="en-US" u="sng" dirty="0"/>
              <a:t>Encapsulation</a:t>
            </a:r>
            <a:r>
              <a:rPr lang="en-US" altLang="en-US" dirty="0"/>
              <a:t>: combining data and code into a single object</a:t>
            </a:r>
          </a:p>
          <a:p>
            <a:pPr>
              <a:buFontTx/>
              <a:buChar char="•"/>
            </a:pPr>
            <a:endParaRPr lang="en-US" altLang="en-US" dirty="0"/>
          </a:p>
        </p:txBody>
      </p:sp>
    </p:spTree>
    <p:extLst>
      <p:ext uri="{BB962C8B-B14F-4D97-AF65-F5344CB8AC3E}">
        <p14:creationId xmlns:p14="http://schemas.microsoft.com/office/powerpoint/2010/main" val="18992677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5370893C-81D3-4E4E-B9DB-546C3209D920}"/>
              </a:ext>
            </a:extLst>
          </p:cNvPr>
          <p:cNvSpPr>
            <a:spLocks noGrp="1" noChangeArrowheads="1"/>
          </p:cNvSpPr>
          <p:nvPr>
            <p:ph type="title"/>
          </p:nvPr>
        </p:nvSpPr>
        <p:spPr/>
        <p:txBody>
          <a:bodyPr/>
          <a:lstStyle/>
          <a:p>
            <a:r>
              <a:rPr lang="en-US" altLang="en-US" dirty="0"/>
              <a:t>Introduction to Inheritance</a:t>
            </a:r>
            <a:r>
              <a:rPr lang="en-US" altLang="en-US" sz="2000" dirty="0"/>
              <a:t> </a:t>
            </a:r>
            <a:r>
              <a:rPr lang="en-US" altLang="en-US" sz="2000" dirty="0" smtClean="0"/>
              <a:t>(2 </a:t>
            </a:r>
            <a:r>
              <a:rPr lang="en-US" altLang="en-US" sz="2000" dirty="0"/>
              <a:t>of 2)</a:t>
            </a:r>
          </a:p>
        </p:txBody>
      </p:sp>
      <p:pic>
        <p:nvPicPr>
          <p:cNvPr id="5" name="Picture 3" descr="All insects have certain characteristics. In addition to the common insect characteristics, the bumblebee has its own unique characteristics such as the ability to sting. In addition to the common insect characteristics, the grasshopper has its own unique characteristics such as the ability to jump.">
            <a:extLst>
              <a:ext uri="{FF2B5EF4-FFF2-40B4-BE49-F238E27FC236}">
                <a16:creationId xmlns:a16="http://schemas.microsoft.com/office/drawing/2014/main" id="{1B9AE0F0-957B-4862-BB94-24B1B35EB44B}"/>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p:blipFill>
        <p:spPr>
          <a:xfrm>
            <a:off x="1124984" y="1417637"/>
            <a:ext cx="6114016" cy="4233691"/>
          </a:xfrm>
        </p:spPr>
      </p:pic>
      <p:sp>
        <p:nvSpPr>
          <p:cNvPr id="6" name="Text Placeholder 1">
            <a:extLst>
              <a:ext uri="{FF2B5EF4-FFF2-40B4-BE49-F238E27FC236}">
                <a16:creationId xmlns:a16="http://schemas.microsoft.com/office/drawing/2014/main" id="{BBF8839D-57A5-49E0-B636-6B348422469F}"/>
              </a:ext>
            </a:extLst>
          </p:cNvPr>
          <p:cNvSpPr txBox="1">
            <a:spLocks/>
          </p:cNvSpPr>
          <p:nvPr/>
        </p:nvSpPr>
        <p:spPr>
          <a:xfrm>
            <a:off x="609600" y="5791200"/>
            <a:ext cx="9601200" cy="493816"/>
          </a:xfrm>
          <a:prstGeom prst="rect">
            <a:avLst/>
          </a:prstGeom>
        </p:spPr>
        <p:txBody>
          <a:bodyPr/>
          <a:lstStyle>
            <a:lvl1pPr marL="0" indent="0" algn="l" defTabSz="914400" rtl="0" eaLnBrk="1" latinLnBrk="0" hangingPunct="1">
              <a:spcBef>
                <a:spcPct val="20000"/>
              </a:spcBef>
              <a:buFont typeface="Arial" pitchFamily="34" charset="0"/>
              <a:buNone/>
              <a:defRPr sz="2200" b="0" i="0" kern="1200">
                <a:solidFill>
                  <a:schemeClr val="tx1"/>
                </a:solidFill>
                <a:latin typeface="Helvetica Regular" pitchFamily="2" charset="0"/>
                <a:ea typeface="+mn-ea"/>
                <a:cs typeface="+mn-cs"/>
              </a:defRPr>
            </a:lvl1pPr>
            <a:lvl2pPr marL="742950" indent="-285750" algn="l" defTabSz="914400" rtl="0" eaLnBrk="1" latinLnBrk="0" hangingPunct="1">
              <a:spcBef>
                <a:spcPct val="20000"/>
              </a:spcBef>
              <a:buFont typeface="Arial" pitchFamily="34" charset="0"/>
              <a:buChar char="–"/>
              <a:defRPr sz="2200" b="0" i="0" kern="1200">
                <a:solidFill>
                  <a:schemeClr val="tx1"/>
                </a:solidFill>
                <a:latin typeface="Helvetica Regular" pitchFamily="2" charset="0"/>
                <a:ea typeface="+mn-ea"/>
                <a:cs typeface="+mn-cs"/>
              </a:defRPr>
            </a:lvl2pPr>
            <a:lvl3pPr marL="1143000" indent="-228600" algn="l" defTabSz="914400" rtl="0" eaLnBrk="1" latinLnBrk="0" hangingPunct="1">
              <a:spcBef>
                <a:spcPct val="20000"/>
              </a:spcBef>
              <a:buFont typeface="Arial" pitchFamily="34" charset="0"/>
              <a:buChar char="•"/>
              <a:defRPr sz="2200" b="0" i="0" kern="1200">
                <a:solidFill>
                  <a:schemeClr val="tx1"/>
                </a:solidFill>
                <a:latin typeface="Helvetica Regular" pitchFamily="2" charset="0"/>
                <a:ea typeface="+mn-ea"/>
                <a:cs typeface="+mn-cs"/>
              </a:defRPr>
            </a:lvl3pPr>
            <a:lvl4pPr marL="1600200" indent="-228600" algn="l" defTabSz="914400" rtl="0" eaLnBrk="1" latinLnBrk="0" hangingPunct="1">
              <a:spcBef>
                <a:spcPct val="20000"/>
              </a:spcBef>
              <a:buFont typeface="Arial" pitchFamily="34" charset="0"/>
              <a:buChar char="–"/>
              <a:defRPr sz="2200" b="0" i="0" kern="1200">
                <a:solidFill>
                  <a:schemeClr val="tx1"/>
                </a:solidFill>
                <a:latin typeface="Helvetica Regular" pitchFamily="2" charset="0"/>
                <a:ea typeface="+mn-ea"/>
                <a:cs typeface="+mn-cs"/>
              </a:defRPr>
            </a:lvl4pPr>
            <a:lvl5pPr marL="2057400" indent="-228600" algn="l" defTabSz="914400" rtl="0" eaLnBrk="1" latinLnBrk="0" hangingPunct="1">
              <a:spcBef>
                <a:spcPct val="20000"/>
              </a:spcBef>
              <a:buFont typeface="Arial" pitchFamily="34" charset="0"/>
              <a:buChar char="»"/>
              <a:defRPr sz="2200" b="0" i="0" kern="1200">
                <a:solidFill>
                  <a:schemeClr val="tx1"/>
                </a:solidFill>
                <a:latin typeface="Helvetica Regular"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Bumblebees and grasshoppers are specialized versions of an insect</a:t>
            </a:r>
            <a:endParaRPr lang="en-AU" dirty="0"/>
          </a:p>
        </p:txBody>
      </p:sp>
      <p:sp>
        <p:nvSpPr>
          <p:cNvPr id="7" name="TextBox 6"/>
          <p:cNvSpPr txBox="1"/>
          <p:nvPr/>
        </p:nvSpPr>
        <p:spPr>
          <a:xfrm>
            <a:off x="7696200" y="5156220"/>
            <a:ext cx="3349752" cy="276999"/>
          </a:xfrm>
          <a:prstGeom prst="rect">
            <a:avLst/>
          </a:prstGeom>
          <a:noFill/>
        </p:spPr>
        <p:txBody>
          <a:bodyPr wrap="square" rtlCol="0">
            <a:spAutoFit/>
          </a:bodyPr>
          <a:lstStyle/>
          <a:p>
            <a:r>
              <a:rPr lang="en-US" sz="1200" dirty="0" smtClean="0"/>
              <a:t>Graphic from Gaddis, </a:t>
            </a:r>
            <a:r>
              <a:rPr lang="en-US" sz="1200" i="1" dirty="0" smtClean="0"/>
              <a:t>Starting out with Java</a:t>
            </a:r>
            <a:endParaRPr lang="en-US" sz="1200" i="1" dirty="0"/>
          </a:p>
        </p:txBody>
      </p:sp>
    </p:spTree>
    <p:extLst>
      <p:ext uri="{BB962C8B-B14F-4D97-AF65-F5344CB8AC3E}">
        <p14:creationId xmlns:p14="http://schemas.microsoft.com/office/powerpoint/2010/main" val="2258075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B94080F7-C6CD-4673-82BB-7FB29B6FA0C8}"/>
              </a:ext>
            </a:extLst>
          </p:cNvPr>
          <p:cNvSpPr>
            <a:spLocks noGrp="1" noChangeArrowheads="1"/>
          </p:cNvSpPr>
          <p:nvPr>
            <p:ph type="title"/>
          </p:nvPr>
        </p:nvSpPr>
        <p:spPr/>
        <p:txBody>
          <a:bodyPr/>
          <a:lstStyle/>
          <a:p>
            <a:r>
              <a:rPr lang="en-US" altLang="en-US" dirty="0"/>
              <a:t>Inheritance and the “Is a” Relationship </a:t>
            </a:r>
            <a:r>
              <a:rPr lang="en-US" altLang="en-US" sz="2000" dirty="0"/>
              <a:t>(1 of 4)</a:t>
            </a:r>
          </a:p>
        </p:txBody>
      </p:sp>
      <p:sp>
        <p:nvSpPr>
          <p:cNvPr id="7171" name="Content Placeholder 2">
            <a:extLst>
              <a:ext uri="{FF2B5EF4-FFF2-40B4-BE49-F238E27FC236}">
                <a16:creationId xmlns:a16="http://schemas.microsoft.com/office/drawing/2014/main" id="{04A97EDD-C8D4-46A6-8B58-ADF60776A11D}"/>
              </a:ext>
            </a:extLst>
          </p:cNvPr>
          <p:cNvSpPr>
            <a:spLocks noGrp="1" noChangeArrowheads="1"/>
          </p:cNvSpPr>
          <p:nvPr>
            <p:ph idx="1"/>
          </p:nvPr>
        </p:nvSpPr>
        <p:spPr/>
        <p:txBody>
          <a:bodyPr/>
          <a:lstStyle/>
          <a:p>
            <a:pPr>
              <a:buFontTx/>
              <a:buChar char="•"/>
            </a:pPr>
            <a:r>
              <a:rPr lang="en-US" altLang="en-US" dirty="0"/>
              <a:t>“</a:t>
            </a:r>
            <a:r>
              <a:rPr lang="en-US" altLang="en-US" u="sng" dirty="0"/>
              <a:t>Is a” relationship</a:t>
            </a:r>
            <a:r>
              <a:rPr lang="en-US" altLang="en-US" dirty="0"/>
              <a:t>: exists when one object is a specialized version of another object</a:t>
            </a:r>
          </a:p>
          <a:p>
            <a:pPr lvl="1"/>
            <a:r>
              <a:rPr lang="en-US" altLang="en-US" dirty="0"/>
              <a:t>Specialized object has all the characteristics of the general object plus unique characteristics</a:t>
            </a:r>
          </a:p>
          <a:p>
            <a:pPr lvl="1"/>
            <a:r>
              <a:rPr lang="en-US" altLang="en-US" dirty="0" smtClean="0"/>
              <a:t>Examples: </a:t>
            </a:r>
          </a:p>
          <a:p>
            <a:pPr lvl="2"/>
            <a:r>
              <a:rPr lang="en-US" altLang="en-US" dirty="0" smtClean="0"/>
              <a:t>Rectangle </a:t>
            </a:r>
            <a:r>
              <a:rPr lang="en-US" altLang="en-US" dirty="0"/>
              <a:t>is a </a:t>
            </a:r>
            <a:r>
              <a:rPr lang="en-US" altLang="en-US" dirty="0" smtClean="0"/>
              <a:t>shape</a:t>
            </a:r>
          </a:p>
          <a:p>
            <a:pPr lvl="2"/>
            <a:r>
              <a:rPr lang="en-US" altLang="en-US" dirty="0" smtClean="0"/>
              <a:t>Daisy </a:t>
            </a:r>
            <a:r>
              <a:rPr lang="en-US" altLang="en-US" dirty="0"/>
              <a:t>is a flower</a:t>
            </a:r>
          </a:p>
        </p:txBody>
      </p:sp>
    </p:spTree>
    <p:extLst>
      <p:ext uri="{BB962C8B-B14F-4D97-AF65-F5344CB8AC3E}">
        <p14:creationId xmlns:p14="http://schemas.microsoft.com/office/powerpoint/2010/main" val="25617512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5D996B7E-BD8A-4DD4-8B9F-E60ED1D07A54}"/>
              </a:ext>
            </a:extLst>
          </p:cNvPr>
          <p:cNvSpPr>
            <a:spLocks noGrp="1" noChangeArrowheads="1"/>
          </p:cNvSpPr>
          <p:nvPr>
            <p:ph type="title"/>
          </p:nvPr>
        </p:nvSpPr>
        <p:spPr/>
        <p:txBody>
          <a:bodyPr/>
          <a:lstStyle/>
          <a:p>
            <a:r>
              <a:rPr lang="en-US" altLang="en-US" dirty="0"/>
              <a:t>Inheritance and the “Is a” Relationship </a:t>
            </a:r>
            <a:r>
              <a:rPr lang="en-US" altLang="en-US" sz="2000" dirty="0"/>
              <a:t>(2 of 4)</a:t>
            </a:r>
          </a:p>
        </p:txBody>
      </p:sp>
      <p:sp>
        <p:nvSpPr>
          <p:cNvPr id="8195" name="Content Placeholder 2">
            <a:extLst>
              <a:ext uri="{FF2B5EF4-FFF2-40B4-BE49-F238E27FC236}">
                <a16:creationId xmlns:a16="http://schemas.microsoft.com/office/drawing/2014/main" id="{2239A84D-098C-43EF-8014-EF5BB4701630}"/>
              </a:ext>
            </a:extLst>
          </p:cNvPr>
          <p:cNvSpPr>
            <a:spLocks noGrp="1" noChangeArrowheads="1"/>
          </p:cNvSpPr>
          <p:nvPr>
            <p:ph idx="1"/>
          </p:nvPr>
        </p:nvSpPr>
        <p:spPr/>
        <p:txBody>
          <a:bodyPr/>
          <a:lstStyle/>
          <a:p>
            <a:pPr marL="342900" indent="-342900">
              <a:buFont typeface="Arial" panose="020B0604020202020204" pitchFamily="34" charset="0"/>
              <a:buChar char="•"/>
            </a:pPr>
            <a:r>
              <a:rPr lang="en-US" altLang="en-US" sz="2400" u="sng" dirty="0"/>
              <a:t>Inheritance</a:t>
            </a:r>
            <a:r>
              <a:rPr lang="en-US" altLang="en-US" sz="2400" dirty="0"/>
              <a:t>: used to create an “is a” relationship between classes </a:t>
            </a:r>
          </a:p>
          <a:p>
            <a:pPr marL="342900" indent="-342900">
              <a:buFont typeface="Arial" panose="020B0604020202020204" pitchFamily="34" charset="0"/>
              <a:buChar char="•"/>
            </a:pPr>
            <a:r>
              <a:rPr lang="en-US" altLang="en-US" sz="2400" u="sng" dirty="0" smtClean="0"/>
              <a:t>Parent class </a:t>
            </a:r>
            <a:r>
              <a:rPr lang="en-US" altLang="en-US" sz="2400" u="sng" dirty="0"/>
              <a:t>(base class)</a:t>
            </a:r>
            <a:r>
              <a:rPr lang="en-US" altLang="en-US" sz="2400" dirty="0"/>
              <a:t>: a general class </a:t>
            </a:r>
          </a:p>
          <a:p>
            <a:pPr marL="342900" indent="-342900">
              <a:buFont typeface="Arial" panose="020B0604020202020204" pitchFamily="34" charset="0"/>
              <a:buChar char="•"/>
            </a:pPr>
            <a:r>
              <a:rPr lang="en-US" altLang="en-US" sz="2400" u="sng" dirty="0" smtClean="0"/>
              <a:t>Child class </a:t>
            </a:r>
            <a:r>
              <a:rPr lang="en-US" altLang="en-US" sz="2400" u="sng" dirty="0"/>
              <a:t>(derived class)</a:t>
            </a:r>
            <a:r>
              <a:rPr lang="en-US" altLang="en-US" sz="2400" dirty="0"/>
              <a:t>: a specialized class</a:t>
            </a:r>
          </a:p>
          <a:p>
            <a:pPr lvl="1"/>
            <a:r>
              <a:rPr lang="en-US" altLang="en-US" sz="2400" dirty="0"/>
              <a:t>An extended version of the </a:t>
            </a:r>
            <a:r>
              <a:rPr lang="en-US" altLang="en-US" sz="2400" dirty="0" smtClean="0"/>
              <a:t>parent </a:t>
            </a:r>
            <a:r>
              <a:rPr lang="en-US" altLang="en-US" sz="2400" dirty="0" smtClean="0"/>
              <a:t>class</a:t>
            </a:r>
            <a:endParaRPr lang="en-US" altLang="en-US" sz="2400" dirty="0"/>
          </a:p>
          <a:p>
            <a:pPr lvl="2"/>
            <a:r>
              <a:rPr lang="en-US" altLang="en-US" sz="2400" dirty="0"/>
              <a:t>Inherits attributes and methods of the </a:t>
            </a:r>
            <a:r>
              <a:rPr lang="en-US" altLang="en-US" sz="2400" dirty="0" smtClean="0"/>
              <a:t>parent class</a:t>
            </a:r>
            <a:endParaRPr lang="en-US" altLang="en-US" sz="2400" dirty="0"/>
          </a:p>
          <a:p>
            <a:pPr lvl="2"/>
            <a:r>
              <a:rPr lang="en-US" altLang="en-US" sz="2400" dirty="0"/>
              <a:t>New attributes and methods can be added</a:t>
            </a:r>
          </a:p>
          <a:p>
            <a:pPr>
              <a:buFontTx/>
              <a:buChar char="•"/>
            </a:pPr>
            <a:endParaRPr lang="en-US" altLang="en-US" dirty="0"/>
          </a:p>
        </p:txBody>
      </p:sp>
    </p:spTree>
    <p:extLst>
      <p:ext uri="{BB962C8B-B14F-4D97-AF65-F5344CB8AC3E}">
        <p14:creationId xmlns:p14="http://schemas.microsoft.com/office/powerpoint/2010/main" val="36278069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99444369-24E1-4F21-8E93-19A4032E01BB}"/>
              </a:ext>
            </a:extLst>
          </p:cNvPr>
          <p:cNvSpPr>
            <a:spLocks noGrp="1" noChangeArrowheads="1"/>
          </p:cNvSpPr>
          <p:nvPr>
            <p:ph type="title"/>
          </p:nvPr>
        </p:nvSpPr>
        <p:spPr/>
        <p:txBody>
          <a:bodyPr/>
          <a:lstStyle/>
          <a:p>
            <a:r>
              <a:rPr lang="en-US" altLang="en-US" dirty="0"/>
              <a:t>Inheritance and the “Is a” Relationship </a:t>
            </a:r>
            <a:r>
              <a:rPr lang="en-US" altLang="en-US" sz="2000" dirty="0"/>
              <a:t>(3 of 4)</a:t>
            </a:r>
          </a:p>
        </p:txBody>
      </p:sp>
      <p:sp>
        <p:nvSpPr>
          <p:cNvPr id="9219" name="Content Placeholder 2">
            <a:extLst>
              <a:ext uri="{FF2B5EF4-FFF2-40B4-BE49-F238E27FC236}">
                <a16:creationId xmlns:a16="http://schemas.microsoft.com/office/drawing/2014/main" id="{C6155D17-0364-4015-B5CA-F6A9280B8C49}"/>
              </a:ext>
            </a:extLst>
          </p:cNvPr>
          <p:cNvSpPr>
            <a:spLocks noGrp="1" noChangeArrowheads="1"/>
          </p:cNvSpPr>
          <p:nvPr>
            <p:ph idx="1"/>
          </p:nvPr>
        </p:nvSpPr>
        <p:spPr/>
        <p:txBody>
          <a:bodyPr>
            <a:normAutofit/>
          </a:bodyPr>
          <a:lstStyle/>
          <a:p>
            <a:pPr marL="342900" indent="-342900">
              <a:buFont typeface="Arial" panose="020B0604020202020204" pitchFamily="34" charset="0"/>
              <a:buChar char="•"/>
            </a:pPr>
            <a:r>
              <a:rPr lang="en-US" altLang="en-US" sz="2400" dirty="0"/>
              <a:t>For example, need to create classes for cars, pickup trucks, and SUVs</a:t>
            </a:r>
          </a:p>
          <a:p>
            <a:pPr marL="342900" indent="-342900">
              <a:buFont typeface="Arial" panose="020B0604020202020204" pitchFamily="34" charset="0"/>
              <a:buChar char="•"/>
            </a:pPr>
            <a:r>
              <a:rPr lang="en-US" altLang="en-US" sz="2400" dirty="0"/>
              <a:t>All are automobiles</a:t>
            </a:r>
          </a:p>
          <a:p>
            <a:pPr lvl="1"/>
            <a:r>
              <a:rPr lang="en-US" altLang="en-US" sz="2400" dirty="0"/>
              <a:t>Have a make, year model, mileage, and price </a:t>
            </a:r>
          </a:p>
          <a:p>
            <a:pPr lvl="1"/>
            <a:r>
              <a:rPr lang="en-US" altLang="en-US" sz="2400" dirty="0"/>
              <a:t>This can be the attributes for the base class</a:t>
            </a:r>
          </a:p>
          <a:p>
            <a:pPr marL="342900" indent="-342900">
              <a:buFont typeface="Arial" panose="020B0604020202020204" pitchFamily="34" charset="0"/>
              <a:buChar char="•"/>
            </a:pPr>
            <a:r>
              <a:rPr lang="en-US" altLang="en-US" sz="2400" dirty="0"/>
              <a:t>In addition:</a:t>
            </a:r>
          </a:p>
          <a:p>
            <a:pPr lvl="1"/>
            <a:r>
              <a:rPr lang="en-US" altLang="en-US" sz="2400" dirty="0"/>
              <a:t>Car has a number of doors </a:t>
            </a:r>
          </a:p>
          <a:p>
            <a:pPr lvl="1"/>
            <a:r>
              <a:rPr lang="en-US" altLang="en-US" sz="2400" dirty="0"/>
              <a:t>Pickup truck has a drive type</a:t>
            </a:r>
          </a:p>
          <a:p>
            <a:pPr lvl="1"/>
            <a:r>
              <a:rPr lang="en-US" altLang="en-US" sz="2400" dirty="0"/>
              <a:t>SUV has a passenger capacity</a:t>
            </a:r>
          </a:p>
        </p:txBody>
      </p:sp>
    </p:spTree>
    <p:extLst>
      <p:ext uri="{BB962C8B-B14F-4D97-AF65-F5344CB8AC3E}">
        <p14:creationId xmlns:p14="http://schemas.microsoft.com/office/powerpoint/2010/main" val="8916951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335C7E1B-D2BB-4B48-A077-41084114E68E}"/>
              </a:ext>
            </a:extLst>
          </p:cNvPr>
          <p:cNvSpPr>
            <a:spLocks noGrp="1" noChangeArrowheads="1"/>
          </p:cNvSpPr>
          <p:nvPr>
            <p:ph type="title"/>
          </p:nvPr>
        </p:nvSpPr>
        <p:spPr/>
        <p:txBody>
          <a:bodyPr/>
          <a:lstStyle/>
          <a:p>
            <a:r>
              <a:rPr lang="en-US" altLang="en-US" dirty="0"/>
              <a:t>Inheritance and the “Is a” Relationship </a:t>
            </a:r>
            <a:r>
              <a:rPr lang="en-US" altLang="en-US" sz="2000" dirty="0"/>
              <a:t>(4 of 4)</a:t>
            </a:r>
          </a:p>
        </p:txBody>
      </p:sp>
      <p:sp>
        <p:nvSpPr>
          <p:cNvPr id="10243" name="Content Placeholder 2">
            <a:extLst>
              <a:ext uri="{FF2B5EF4-FFF2-40B4-BE49-F238E27FC236}">
                <a16:creationId xmlns:a16="http://schemas.microsoft.com/office/drawing/2014/main" id="{10CCEED2-DE31-4A1D-9721-713721D6352D}"/>
              </a:ext>
            </a:extLst>
          </p:cNvPr>
          <p:cNvSpPr>
            <a:spLocks noGrp="1" noChangeArrowheads="1"/>
          </p:cNvSpPr>
          <p:nvPr>
            <p:ph idx="1"/>
          </p:nvPr>
        </p:nvSpPr>
        <p:spPr/>
        <p:txBody>
          <a:bodyPr/>
          <a:lstStyle/>
          <a:p>
            <a:pPr marL="342900" indent="-342900">
              <a:buFont typeface="Arial" panose="020B0604020202020204" pitchFamily="34" charset="0"/>
              <a:buChar char="•"/>
            </a:pPr>
            <a:r>
              <a:rPr lang="en-US" altLang="en-US" sz="2800" dirty="0"/>
              <a:t>In a class definition for a </a:t>
            </a:r>
            <a:r>
              <a:rPr lang="en-US" altLang="en-US" sz="2800" dirty="0" smtClean="0"/>
              <a:t>child class</a:t>
            </a:r>
            <a:r>
              <a:rPr lang="en-US" altLang="en-US" sz="2800" dirty="0"/>
              <a:t>:</a:t>
            </a:r>
          </a:p>
          <a:p>
            <a:pPr lvl="1"/>
            <a:r>
              <a:rPr lang="en-US" altLang="en-US" sz="2800" dirty="0"/>
              <a:t>To indicate inheritance, the </a:t>
            </a:r>
            <a:r>
              <a:rPr lang="en-US" altLang="en-US" sz="2800" dirty="0" smtClean="0"/>
              <a:t>parent class </a:t>
            </a:r>
            <a:r>
              <a:rPr lang="en-US" altLang="en-US" sz="2800" dirty="0"/>
              <a:t>name is placed in parentheses after </a:t>
            </a:r>
            <a:r>
              <a:rPr lang="en-US" altLang="en-US" sz="2800" dirty="0" smtClean="0"/>
              <a:t>child class </a:t>
            </a:r>
            <a:r>
              <a:rPr lang="en-US" altLang="en-US" sz="2800" dirty="0"/>
              <a:t>name</a:t>
            </a:r>
          </a:p>
          <a:p>
            <a:pPr lvl="2"/>
            <a:r>
              <a:rPr lang="en-US" altLang="en-US" sz="2800" dirty="0"/>
              <a:t>Example: </a:t>
            </a:r>
            <a:r>
              <a:rPr lang="en-US" altLang="en-US" sz="2800" dirty="0">
                <a:latin typeface="Courier New" panose="02070309020205020404" pitchFamily="49" charset="0"/>
                <a:cs typeface="Courier New" panose="02070309020205020404" pitchFamily="49" charset="0"/>
              </a:rPr>
              <a:t>class Car(Automobile):</a:t>
            </a:r>
          </a:p>
          <a:p>
            <a:pPr lvl="1"/>
            <a:r>
              <a:rPr lang="en-US" altLang="en-US" sz="2800" dirty="0">
                <a:cs typeface="Courier New" panose="02070309020205020404" pitchFamily="49" charset="0"/>
              </a:rPr>
              <a:t>The initializer method of a </a:t>
            </a:r>
            <a:r>
              <a:rPr lang="en-US" altLang="en-US" sz="2800" dirty="0" smtClean="0">
                <a:cs typeface="Courier New" panose="02070309020205020404" pitchFamily="49" charset="0"/>
              </a:rPr>
              <a:t>child class </a:t>
            </a:r>
            <a:r>
              <a:rPr lang="en-US" altLang="en-US" sz="2800" dirty="0">
                <a:cs typeface="Courier New" panose="02070309020205020404" pitchFamily="49" charset="0"/>
              </a:rPr>
              <a:t>calls the initializer method of the </a:t>
            </a:r>
            <a:r>
              <a:rPr lang="en-US" altLang="en-US" sz="2800" dirty="0" smtClean="0">
                <a:cs typeface="Courier New" panose="02070309020205020404" pitchFamily="49" charset="0"/>
              </a:rPr>
              <a:t>parent class </a:t>
            </a:r>
            <a:r>
              <a:rPr lang="en-US" altLang="en-US" sz="2800" dirty="0">
                <a:cs typeface="Courier New" panose="02070309020205020404" pitchFamily="49" charset="0"/>
              </a:rPr>
              <a:t>and then initializes the unique data attributes</a:t>
            </a:r>
          </a:p>
          <a:p>
            <a:pPr lvl="1"/>
            <a:r>
              <a:rPr lang="en-US" altLang="en-US" sz="2800" dirty="0">
                <a:cs typeface="Courier New" panose="02070309020205020404" pitchFamily="49" charset="0"/>
              </a:rPr>
              <a:t>Add method definitions for unique methods</a:t>
            </a:r>
          </a:p>
          <a:p>
            <a:pPr>
              <a:buFontTx/>
              <a:buChar char="•"/>
            </a:pPr>
            <a:endParaRPr lang="en-US" altLang="en-US" dirty="0"/>
          </a:p>
        </p:txBody>
      </p:sp>
    </p:spTree>
    <p:extLst>
      <p:ext uri="{BB962C8B-B14F-4D97-AF65-F5344CB8AC3E}">
        <p14:creationId xmlns:p14="http://schemas.microsoft.com/office/powerpoint/2010/main" val="26169690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92976-3D35-FA46-BF7A-5241F09C8BB2}"/>
              </a:ext>
            </a:extLst>
          </p:cNvPr>
          <p:cNvSpPr>
            <a:spLocks noGrp="1"/>
          </p:cNvSpPr>
          <p:nvPr>
            <p:ph type="title"/>
          </p:nvPr>
        </p:nvSpPr>
        <p:spPr/>
        <p:txBody>
          <a:bodyPr>
            <a:normAutofit/>
          </a:bodyPr>
          <a:lstStyle/>
          <a:p>
            <a:r>
              <a:rPr lang="en-US" dirty="0"/>
              <a:t>Object-Oriented Programming: inheritance</a:t>
            </a:r>
          </a:p>
        </p:txBody>
      </p:sp>
      <p:sp>
        <p:nvSpPr>
          <p:cNvPr id="6" name="Slide Number Placeholder 5">
            <a:extLst>
              <a:ext uri="{FF2B5EF4-FFF2-40B4-BE49-F238E27FC236}">
                <a16:creationId xmlns:a16="http://schemas.microsoft.com/office/drawing/2014/main" id="{6EE09ED5-A9DD-EA4A-ACA0-64E4456B2379}"/>
              </a:ext>
            </a:extLst>
          </p:cNvPr>
          <p:cNvSpPr>
            <a:spLocks noGrp="1"/>
          </p:cNvSpPr>
          <p:nvPr>
            <p:ph type="sldNum" sz="quarter" idx="12"/>
          </p:nvPr>
        </p:nvSpPr>
        <p:spPr/>
        <p:txBody>
          <a:bodyPr/>
          <a:lstStyle/>
          <a:p>
            <a:fld id="{B6F15528-21DE-4FAA-801E-634DDDAF4B2B}" type="slidenum">
              <a:rPr lang="en-US" smtClean="0"/>
              <a:pPr/>
              <a:t>35</a:t>
            </a:fld>
            <a:endParaRPr lang="en-US" dirty="0"/>
          </a:p>
        </p:txBody>
      </p:sp>
      <p:sp>
        <p:nvSpPr>
          <p:cNvPr id="7" name="Content Placeholder 6">
            <a:extLst>
              <a:ext uri="{FF2B5EF4-FFF2-40B4-BE49-F238E27FC236}">
                <a16:creationId xmlns:a16="http://schemas.microsoft.com/office/drawing/2014/main" id="{9F602C6D-92E1-B04B-B137-84B0A28BF8A7}"/>
              </a:ext>
            </a:extLst>
          </p:cNvPr>
          <p:cNvSpPr>
            <a:spLocks noGrp="1"/>
          </p:cNvSpPr>
          <p:nvPr>
            <p:ph idx="1"/>
          </p:nvPr>
        </p:nvSpPr>
        <p:spPr/>
        <p:txBody>
          <a:bodyPr/>
          <a:lstStyle/>
          <a:p>
            <a:r>
              <a:rPr lang="en-US" dirty="0"/>
              <a:t>As we’ve seen, </a:t>
            </a:r>
            <a:r>
              <a:rPr lang="en-US" dirty="0">
                <a:solidFill>
                  <a:srgbClr val="00B050"/>
                </a:solidFill>
              </a:rPr>
              <a:t>i</a:t>
            </a:r>
            <a:r>
              <a:rPr lang="en-US" dirty="0" smtClean="0">
                <a:solidFill>
                  <a:srgbClr val="00B050"/>
                </a:solidFill>
              </a:rPr>
              <a:t>nheritance</a:t>
            </a:r>
            <a:r>
              <a:rPr lang="en-US" dirty="0" smtClean="0"/>
              <a:t> </a:t>
            </a:r>
            <a:r>
              <a:rPr lang="en-US" dirty="0"/>
              <a:t>enables a new class to use using details of an existing class without modifying it. </a:t>
            </a:r>
          </a:p>
          <a:p>
            <a:pPr marL="342900" indent="-342900">
              <a:buFont typeface="Arial" panose="020B0604020202020204" pitchFamily="34" charset="0"/>
              <a:buChar char="•"/>
            </a:pPr>
            <a:r>
              <a:rPr lang="en-US" dirty="0"/>
              <a:t>The new class is a child class. </a:t>
            </a:r>
          </a:p>
          <a:p>
            <a:pPr marL="342900" indent="-342900">
              <a:spcAft>
                <a:spcPts val="3000"/>
              </a:spcAft>
              <a:buFont typeface="Arial" panose="020B0604020202020204" pitchFamily="34" charset="0"/>
              <a:buChar char="•"/>
            </a:pPr>
            <a:r>
              <a:rPr lang="en-US" dirty="0"/>
              <a:t>The existing class is a parent class.</a:t>
            </a:r>
          </a:p>
          <a:p>
            <a:pPr>
              <a:spcAft>
                <a:spcPts val="1800"/>
              </a:spcAft>
            </a:pPr>
            <a:r>
              <a:rPr lang="en-US" dirty="0"/>
              <a:t>The child class </a:t>
            </a:r>
            <a:r>
              <a:rPr lang="en-US" dirty="0">
                <a:solidFill>
                  <a:srgbClr val="00B050"/>
                </a:solidFill>
              </a:rPr>
              <a:t>inherits</a:t>
            </a:r>
            <a:r>
              <a:rPr lang="en-US" dirty="0"/>
              <a:t> features from the parent class, adding new features to it.</a:t>
            </a:r>
          </a:p>
          <a:p>
            <a:pPr>
              <a:spcAft>
                <a:spcPts val="1800"/>
              </a:spcAft>
            </a:pPr>
            <a:r>
              <a:rPr lang="en-US" dirty="0"/>
              <a:t>Note: Python provides a function </a:t>
            </a:r>
            <a:r>
              <a:rPr lang="en-US" dirty="0" err="1">
                <a:solidFill>
                  <a:srgbClr val="00B050"/>
                </a:solidFill>
                <a:latin typeface="Consolas" panose="020B0609020204030204" pitchFamily="49" charset="0"/>
                <a:cs typeface="Consolas" panose="020B0609020204030204" pitchFamily="49" charset="0"/>
              </a:rPr>
              <a:t>issubclass</a:t>
            </a:r>
            <a:r>
              <a:rPr lang="en-US" dirty="0">
                <a:solidFill>
                  <a:srgbClr val="00B050"/>
                </a:solidFill>
                <a:latin typeface="Consolas" panose="020B0609020204030204" pitchFamily="49" charset="0"/>
                <a:cs typeface="Consolas" panose="020B0609020204030204" pitchFamily="49" charset="0"/>
              </a:rPr>
              <a:t>()</a:t>
            </a:r>
            <a:r>
              <a:rPr lang="en-US" dirty="0"/>
              <a:t> that directly tells us if a class is </a:t>
            </a:r>
            <a:r>
              <a:rPr lang="en-US" dirty="0" smtClean="0"/>
              <a:t>subclass (child class) </a:t>
            </a:r>
            <a:r>
              <a:rPr lang="en-US" dirty="0"/>
              <a:t>of another class.</a:t>
            </a:r>
          </a:p>
        </p:txBody>
      </p:sp>
      <p:sp>
        <p:nvSpPr>
          <p:cNvPr id="3" name="Date Placeholder 2">
            <a:extLst>
              <a:ext uri="{FF2B5EF4-FFF2-40B4-BE49-F238E27FC236}">
                <a16:creationId xmlns:a16="http://schemas.microsoft.com/office/drawing/2014/main" id="{774FD550-AFF6-3B4F-B46D-FFC0A36CB1A3}"/>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a:extLst>
              <a:ext uri="{FF2B5EF4-FFF2-40B4-BE49-F238E27FC236}">
                <a16:creationId xmlns:a16="http://schemas.microsoft.com/office/drawing/2014/main" id="{0071B4BA-BF15-3642-AB82-74F346A6B8E8}"/>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405980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92976-3D35-FA46-BF7A-5241F09C8BB2}"/>
              </a:ext>
            </a:extLst>
          </p:cNvPr>
          <p:cNvSpPr>
            <a:spLocks noGrp="1"/>
          </p:cNvSpPr>
          <p:nvPr>
            <p:ph type="title"/>
          </p:nvPr>
        </p:nvSpPr>
        <p:spPr/>
        <p:txBody>
          <a:bodyPr>
            <a:normAutofit/>
          </a:bodyPr>
          <a:lstStyle/>
          <a:p>
            <a:r>
              <a:rPr lang="en-US" dirty="0"/>
              <a:t>Object-Oriented Programming: inheritance</a:t>
            </a:r>
          </a:p>
        </p:txBody>
      </p:sp>
      <p:sp>
        <p:nvSpPr>
          <p:cNvPr id="6" name="Slide Number Placeholder 5">
            <a:extLst>
              <a:ext uri="{FF2B5EF4-FFF2-40B4-BE49-F238E27FC236}">
                <a16:creationId xmlns:a16="http://schemas.microsoft.com/office/drawing/2014/main" id="{6EE09ED5-A9DD-EA4A-ACA0-64E4456B2379}"/>
              </a:ext>
            </a:extLst>
          </p:cNvPr>
          <p:cNvSpPr>
            <a:spLocks noGrp="1"/>
          </p:cNvSpPr>
          <p:nvPr>
            <p:ph type="sldNum" sz="quarter" idx="12"/>
          </p:nvPr>
        </p:nvSpPr>
        <p:spPr/>
        <p:txBody>
          <a:bodyPr/>
          <a:lstStyle/>
          <a:p>
            <a:fld id="{B6F15528-21DE-4FAA-801E-634DDDAF4B2B}" type="slidenum">
              <a:rPr lang="en-US" smtClean="0"/>
              <a:pPr/>
              <a:t>36</a:t>
            </a:fld>
            <a:endParaRPr lang="en-US" dirty="0"/>
          </a:p>
        </p:txBody>
      </p:sp>
      <p:pic>
        <p:nvPicPr>
          <p:cNvPr id="8" name="Content Placeholder 7">
            <a:extLst>
              <a:ext uri="{FF2B5EF4-FFF2-40B4-BE49-F238E27FC236}">
                <a16:creationId xmlns:a16="http://schemas.microsoft.com/office/drawing/2014/main" id="{3F01AFEF-A5CA-2240-997B-B828B183668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 y="1295400"/>
            <a:ext cx="6279403" cy="4427296"/>
          </a:xfrm>
        </p:spPr>
      </p:pic>
      <p:pic>
        <p:nvPicPr>
          <p:cNvPr id="10" name="Picture 9">
            <a:extLst>
              <a:ext uri="{FF2B5EF4-FFF2-40B4-BE49-F238E27FC236}">
                <a16:creationId xmlns:a16="http://schemas.microsoft.com/office/drawing/2014/main" id="{CAFD5CAA-186D-114B-B898-B9F344B131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9003" y="4135948"/>
            <a:ext cx="4938071" cy="1586748"/>
          </a:xfrm>
          <a:prstGeom prst="rect">
            <a:avLst/>
          </a:prstGeom>
        </p:spPr>
      </p:pic>
      <p:sp>
        <p:nvSpPr>
          <p:cNvPr id="11" name="TextBox 10">
            <a:extLst>
              <a:ext uri="{FF2B5EF4-FFF2-40B4-BE49-F238E27FC236}">
                <a16:creationId xmlns:a16="http://schemas.microsoft.com/office/drawing/2014/main" id="{21ACBB91-457E-534E-A264-DDEB37407C2B}"/>
              </a:ext>
            </a:extLst>
          </p:cNvPr>
          <p:cNvSpPr txBox="1"/>
          <p:nvPr/>
        </p:nvSpPr>
        <p:spPr>
          <a:xfrm>
            <a:off x="8077200" y="1417638"/>
            <a:ext cx="3231401" cy="1015663"/>
          </a:xfrm>
          <a:prstGeom prst="rect">
            <a:avLst/>
          </a:prstGeom>
          <a:noFill/>
        </p:spPr>
        <p:txBody>
          <a:bodyPr wrap="square" rtlCol="0">
            <a:spAutoFit/>
          </a:bodyPr>
          <a:lstStyle/>
          <a:p>
            <a:r>
              <a:rPr lang="en-US" sz="2000" dirty="0">
                <a:latin typeface="Helvetica" pitchFamily="2" charset="0"/>
              </a:rPr>
              <a:t>The child class </a:t>
            </a:r>
            <a:r>
              <a:rPr lang="en-US" sz="2000" dirty="0" err="1">
                <a:latin typeface="Consolas" panose="020B0609020204030204" pitchFamily="49" charset="0"/>
                <a:cs typeface="Consolas" panose="020B0609020204030204" pitchFamily="49" charset="0"/>
              </a:rPr>
              <a:t>RaceCar</a:t>
            </a:r>
            <a:r>
              <a:rPr lang="en-US" sz="2000" dirty="0">
                <a:latin typeface="Consolas" panose="020B0609020204030204" pitchFamily="49" charset="0"/>
                <a:cs typeface="Consolas" panose="020B0609020204030204" pitchFamily="49" charset="0"/>
              </a:rPr>
              <a:t>()</a:t>
            </a:r>
            <a:r>
              <a:rPr lang="en-US" sz="2000" dirty="0">
                <a:latin typeface="Helvetica" pitchFamily="2" charset="0"/>
                <a:cs typeface="Consolas" panose="020B0609020204030204" pitchFamily="49" charset="0"/>
              </a:rPr>
              <a:t> </a:t>
            </a:r>
            <a:r>
              <a:rPr lang="en-US" sz="2000" dirty="0">
                <a:latin typeface="Helvetica" pitchFamily="2" charset="0"/>
              </a:rPr>
              <a:t>inherits the functions of the parent class </a:t>
            </a:r>
            <a:r>
              <a:rPr lang="en-US" sz="2000" dirty="0">
                <a:latin typeface="Consolas" panose="020B0609020204030204" pitchFamily="49" charset="0"/>
                <a:cs typeface="Consolas" panose="020B0609020204030204" pitchFamily="49" charset="0"/>
              </a:rPr>
              <a:t>vehicle()</a:t>
            </a:r>
            <a:r>
              <a:rPr lang="en-US" sz="2000" dirty="0">
                <a:latin typeface="Helvetica" pitchFamily="2" charset="0"/>
              </a:rPr>
              <a:t>.</a:t>
            </a:r>
          </a:p>
        </p:txBody>
      </p:sp>
      <p:sp>
        <p:nvSpPr>
          <p:cNvPr id="3" name="Date Placeholder 2">
            <a:extLst>
              <a:ext uri="{FF2B5EF4-FFF2-40B4-BE49-F238E27FC236}">
                <a16:creationId xmlns:a16="http://schemas.microsoft.com/office/drawing/2014/main" id="{F3A60167-3C71-434E-80F2-550117D3576D}"/>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a:extLst>
              <a:ext uri="{FF2B5EF4-FFF2-40B4-BE49-F238E27FC236}">
                <a16:creationId xmlns:a16="http://schemas.microsoft.com/office/drawing/2014/main" id="{A2B9DEF5-B2D5-2D43-BF23-E56BF8BB5628}"/>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12280306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92976-3D35-FA46-BF7A-5241F09C8BB2}"/>
              </a:ext>
            </a:extLst>
          </p:cNvPr>
          <p:cNvSpPr>
            <a:spLocks noGrp="1"/>
          </p:cNvSpPr>
          <p:nvPr>
            <p:ph type="title"/>
          </p:nvPr>
        </p:nvSpPr>
        <p:spPr/>
        <p:txBody>
          <a:bodyPr>
            <a:normAutofit/>
          </a:bodyPr>
          <a:lstStyle/>
          <a:p>
            <a:r>
              <a:rPr lang="en-US" sz="3000" dirty="0"/>
              <a:t>Object-Oriented Programming: encapsulation</a:t>
            </a:r>
          </a:p>
        </p:txBody>
      </p:sp>
      <p:sp>
        <p:nvSpPr>
          <p:cNvPr id="6" name="Slide Number Placeholder 5">
            <a:extLst>
              <a:ext uri="{FF2B5EF4-FFF2-40B4-BE49-F238E27FC236}">
                <a16:creationId xmlns:a16="http://schemas.microsoft.com/office/drawing/2014/main" id="{6EE09ED5-A9DD-EA4A-ACA0-64E4456B2379}"/>
              </a:ext>
            </a:extLst>
          </p:cNvPr>
          <p:cNvSpPr>
            <a:spLocks noGrp="1"/>
          </p:cNvSpPr>
          <p:nvPr>
            <p:ph type="sldNum" sz="quarter" idx="12"/>
          </p:nvPr>
        </p:nvSpPr>
        <p:spPr/>
        <p:txBody>
          <a:bodyPr/>
          <a:lstStyle/>
          <a:p>
            <a:fld id="{B6F15528-21DE-4FAA-801E-634DDDAF4B2B}" type="slidenum">
              <a:rPr lang="en-US" smtClean="0"/>
              <a:pPr/>
              <a:t>37</a:t>
            </a:fld>
            <a:endParaRPr lang="en-US" dirty="0"/>
          </a:p>
        </p:txBody>
      </p:sp>
      <p:sp>
        <p:nvSpPr>
          <p:cNvPr id="7" name="Content Placeholder 6">
            <a:extLst>
              <a:ext uri="{FF2B5EF4-FFF2-40B4-BE49-F238E27FC236}">
                <a16:creationId xmlns:a16="http://schemas.microsoft.com/office/drawing/2014/main" id="{9F602C6D-92E1-B04B-B137-84B0A28BF8A7}"/>
              </a:ext>
            </a:extLst>
          </p:cNvPr>
          <p:cNvSpPr>
            <a:spLocks noGrp="1"/>
          </p:cNvSpPr>
          <p:nvPr>
            <p:ph idx="1"/>
          </p:nvPr>
        </p:nvSpPr>
        <p:spPr/>
        <p:txBody>
          <a:bodyPr/>
          <a:lstStyle/>
          <a:p>
            <a:r>
              <a:rPr lang="en-US" dirty="0"/>
              <a:t>We can </a:t>
            </a:r>
            <a:r>
              <a:rPr lang="en-US" dirty="0">
                <a:solidFill>
                  <a:srgbClr val="00B050"/>
                </a:solidFill>
              </a:rPr>
              <a:t>restrict access </a:t>
            </a:r>
            <a:r>
              <a:rPr lang="en-US" dirty="0"/>
              <a:t>to methods and variables. </a:t>
            </a:r>
          </a:p>
          <a:p>
            <a:r>
              <a:rPr lang="en-US" dirty="0"/>
              <a:t>Encapsulation hides the </a:t>
            </a:r>
            <a:r>
              <a:rPr lang="en-US" dirty="0">
                <a:solidFill>
                  <a:srgbClr val="00B050"/>
                </a:solidFill>
              </a:rPr>
              <a:t>private properties</a:t>
            </a:r>
            <a:r>
              <a:rPr lang="en-US" dirty="0"/>
              <a:t> of a class from other objects. </a:t>
            </a:r>
          </a:p>
          <a:p>
            <a:r>
              <a:rPr lang="en-US" dirty="0"/>
              <a:t>In Python, we denote </a:t>
            </a:r>
            <a:r>
              <a:rPr lang="en-US" dirty="0">
                <a:solidFill>
                  <a:srgbClr val="00B050"/>
                </a:solidFill>
              </a:rPr>
              <a:t>private attribute</a:t>
            </a:r>
            <a:r>
              <a:rPr lang="en-US" dirty="0"/>
              <a:t> using underscore as prefix ‘_’ or double ‘__’.</a:t>
            </a:r>
          </a:p>
          <a:p>
            <a:endParaRPr lang="en-US" dirty="0"/>
          </a:p>
        </p:txBody>
      </p:sp>
      <p:sp>
        <p:nvSpPr>
          <p:cNvPr id="3" name="Date Placeholder 2">
            <a:extLst>
              <a:ext uri="{FF2B5EF4-FFF2-40B4-BE49-F238E27FC236}">
                <a16:creationId xmlns:a16="http://schemas.microsoft.com/office/drawing/2014/main" id="{D2DD5DDE-85EB-9748-8A7A-DD7075DBCA1E}"/>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a:extLst>
              <a:ext uri="{FF2B5EF4-FFF2-40B4-BE49-F238E27FC236}">
                <a16:creationId xmlns:a16="http://schemas.microsoft.com/office/drawing/2014/main" id="{C677FB13-6452-C346-BB6F-CD86A5A905CC}"/>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37531766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92976-3D35-FA46-BF7A-5241F09C8BB2}"/>
              </a:ext>
            </a:extLst>
          </p:cNvPr>
          <p:cNvSpPr>
            <a:spLocks noGrp="1"/>
          </p:cNvSpPr>
          <p:nvPr>
            <p:ph type="title"/>
          </p:nvPr>
        </p:nvSpPr>
        <p:spPr/>
        <p:txBody>
          <a:bodyPr>
            <a:normAutofit/>
          </a:bodyPr>
          <a:lstStyle/>
          <a:p>
            <a:r>
              <a:rPr lang="en-US" sz="3000" dirty="0"/>
              <a:t>Object-Oriented Programming: encapsulation</a:t>
            </a:r>
          </a:p>
        </p:txBody>
      </p:sp>
      <p:sp>
        <p:nvSpPr>
          <p:cNvPr id="6" name="Slide Number Placeholder 5">
            <a:extLst>
              <a:ext uri="{FF2B5EF4-FFF2-40B4-BE49-F238E27FC236}">
                <a16:creationId xmlns:a16="http://schemas.microsoft.com/office/drawing/2014/main" id="{6EE09ED5-A9DD-EA4A-ACA0-64E4456B2379}"/>
              </a:ext>
            </a:extLst>
          </p:cNvPr>
          <p:cNvSpPr>
            <a:spLocks noGrp="1"/>
          </p:cNvSpPr>
          <p:nvPr>
            <p:ph type="sldNum" sz="quarter" idx="12"/>
          </p:nvPr>
        </p:nvSpPr>
        <p:spPr/>
        <p:txBody>
          <a:bodyPr/>
          <a:lstStyle/>
          <a:p>
            <a:fld id="{B6F15528-21DE-4FAA-801E-634DDDAF4B2B}" type="slidenum">
              <a:rPr lang="en-US" smtClean="0"/>
              <a:pPr/>
              <a:t>38</a:t>
            </a:fld>
            <a:endParaRPr lang="en-US" dirty="0"/>
          </a:p>
        </p:txBody>
      </p:sp>
      <p:pic>
        <p:nvPicPr>
          <p:cNvPr id="8" name="Content Placeholder 7">
            <a:extLst>
              <a:ext uri="{FF2B5EF4-FFF2-40B4-BE49-F238E27FC236}">
                <a16:creationId xmlns:a16="http://schemas.microsoft.com/office/drawing/2014/main" id="{7B335E12-D5FF-9E42-BB03-A9B5F8FB183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4401" y="1524000"/>
            <a:ext cx="6400800" cy="4384714"/>
          </a:xfrm>
        </p:spPr>
      </p:pic>
      <p:pic>
        <p:nvPicPr>
          <p:cNvPr id="10" name="Picture 9">
            <a:extLst>
              <a:ext uri="{FF2B5EF4-FFF2-40B4-BE49-F238E27FC236}">
                <a16:creationId xmlns:a16="http://schemas.microsoft.com/office/drawing/2014/main" id="{52D4A80C-41D5-AB4B-849F-EB47681DAB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6248" y="4572000"/>
            <a:ext cx="4021001" cy="1147547"/>
          </a:xfrm>
          <a:prstGeom prst="rect">
            <a:avLst/>
          </a:prstGeom>
        </p:spPr>
      </p:pic>
      <p:sp>
        <p:nvSpPr>
          <p:cNvPr id="11" name="TextBox 10">
            <a:extLst>
              <a:ext uri="{FF2B5EF4-FFF2-40B4-BE49-F238E27FC236}">
                <a16:creationId xmlns:a16="http://schemas.microsoft.com/office/drawing/2014/main" id="{50EBEF4A-2D3C-6243-9897-F7EE85AB22A7}"/>
              </a:ext>
            </a:extLst>
          </p:cNvPr>
          <p:cNvSpPr txBox="1"/>
          <p:nvPr/>
        </p:nvSpPr>
        <p:spPr>
          <a:xfrm>
            <a:off x="7696200" y="1711182"/>
            <a:ext cx="3906982" cy="1785104"/>
          </a:xfrm>
          <a:prstGeom prst="rect">
            <a:avLst/>
          </a:prstGeom>
          <a:noFill/>
        </p:spPr>
        <p:txBody>
          <a:bodyPr wrap="square" rtlCol="0">
            <a:spAutoFit/>
          </a:bodyPr>
          <a:lstStyle/>
          <a:p>
            <a:pPr>
              <a:spcAft>
                <a:spcPts val="1200"/>
              </a:spcAft>
            </a:pPr>
            <a:r>
              <a:rPr lang="en-US" sz="2000" dirty="0">
                <a:latin typeface="Helvetica" pitchFamily="2" charset="0"/>
              </a:rPr>
              <a:t>It is not possible to change to private attribute using the assignment on line 17.</a:t>
            </a:r>
          </a:p>
          <a:p>
            <a:r>
              <a:rPr lang="en-US" sz="2000" dirty="0">
                <a:latin typeface="Helvetica" pitchFamily="2" charset="0"/>
              </a:rPr>
              <a:t>We can use a </a:t>
            </a:r>
            <a:r>
              <a:rPr lang="en-US" sz="2000" dirty="0">
                <a:solidFill>
                  <a:srgbClr val="00B050"/>
                </a:solidFill>
                <a:latin typeface="Helvetica" pitchFamily="2" charset="0"/>
              </a:rPr>
              <a:t>setter</a:t>
            </a:r>
            <a:r>
              <a:rPr lang="en-US" sz="2000" dirty="0">
                <a:latin typeface="Helvetica" pitchFamily="2" charset="0"/>
              </a:rPr>
              <a:t> </a:t>
            </a:r>
            <a:r>
              <a:rPr lang="en-US" sz="2000" dirty="0" smtClean="0">
                <a:latin typeface="Helvetica" pitchFamily="2" charset="0"/>
              </a:rPr>
              <a:t>(or </a:t>
            </a:r>
            <a:r>
              <a:rPr lang="en-US" sz="2000" dirty="0" err="1" smtClean="0">
                <a:latin typeface="Helvetica" pitchFamily="2" charset="0"/>
              </a:rPr>
              <a:t>mutator</a:t>
            </a:r>
            <a:r>
              <a:rPr lang="en-US" sz="2000" dirty="0" smtClean="0">
                <a:latin typeface="Helvetica" pitchFamily="2" charset="0"/>
              </a:rPr>
              <a:t>) function </a:t>
            </a:r>
            <a:r>
              <a:rPr lang="en-US" sz="2000" dirty="0">
                <a:latin typeface="Helvetica" pitchFamily="2" charset="0"/>
              </a:rPr>
              <a:t>instead.</a:t>
            </a:r>
          </a:p>
        </p:txBody>
      </p:sp>
      <p:sp>
        <p:nvSpPr>
          <p:cNvPr id="3" name="Date Placeholder 2">
            <a:extLst>
              <a:ext uri="{FF2B5EF4-FFF2-40B4-BE49-F238E27FC236}">
                <a16:creationId xmlns:a16="http://schemas.microsoft.com/office/drawing/2014/main" id="{B600F851-FAD0-A549-9041-3CDAED66957D}"/>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a:extLst>
              <a:ext uri="{FF2B5EF4-FFF2-40B4-BE49-F238E27FC236}">
                <a16:creationId xmlns:a16="http://schemas.microsoft.com/office/drawing/2014/main" id="{05300E2B-2F4C-5B43-8ED2-7C71D3E2AB74}"/>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7066894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92976-3D35-FA46-BF7A-5241F09C8BB2}"/>
              </a:ext>
            </a:extLst>
          </p:cNvPr>
          <p:cNvSpPr>
            <a:spLocks noGrp="1"/>
          </p:cNvSpPr>
          <p:nvPr>
            <p:ph type="title"/>
          </p:nvPr>
        </p:nvSpPr>
        <p:spPr/>
        <p:txBody>
          <a:bodyPr>
            <a:normAutofit/>
          </a:bodyPr>
          <a:lstStyle/>
          <a:p>
            <a:r>
              <a:rPr lang="en-US" sz="3000" dirty="0"/>
              <a:t>Object-Oriented Programming: polymorphism</a:t>
            </a:r>
          </a:p>
        </p:txBody>
      </p:sp>
      <p:sp>
        <p:nvSpPr>
          <p:cNvPr id="6" name="Slide Number Placeholder 5">
            <a:extLst>
              <a:ext uri="{FF2B5EF4-FFF2-40B4-BE49-F238E27FC236}">
                <a16:creationId xmlns:a16="http://schemas.microsoft.com/office/drawing/2014/main" id="{6EE09ED5-A9DD-EA4A-ACA0-64E4456B2379}"/>
              </a:ext>
            </a:extLst>
          </p:cNvPr>
          <p:cNvSpPr>
            <a:spLocks noGrp="1"/>
          </p:cNvSpPr>
          <p:nvPr>
            <p:ph type="sldNum" sz="quarter" idx="12"/>
          </p:nvPr>
        </p:nvSpPr>
        <p:spPr/>
        <p:txBody>
          <a:bodyPr/>
          <a:lstStyle/>
          <a:p>
            <a:fld id="{B6F15528-21DE-4FAA-801E-634DDDAF4B2B}" type="slidenum">
              <a:rPr lang="en-US" smtClean="0"/>
              <a:pPr/>
              <a:t>39</a:t>
            </a:fld>
            <a:endParaRPr lang="en-US" dirty="0"/>
          </a:p>
        </p:txBody>
      </p:sp>
      <p:sp>
        <p:nvSpPr>
          <p:cNvPr id="7" name="Content Placeholder 6">
            <a:extLst>
              <a:ext uri="{FF2B5EF4-FFF2-40B4-BE49-F238E27FC236}">
                <a16:creationId xmlns:a16="http://schemas.microsoft.com/office/drawing/2014/main" id="{9F602C6D-92E1-B04B-B137-84B0A28BF8A7}"/>
              </a:ext>
            </a:extLst>
          </p:cNvPr>
          <p:cNvSpPr>
            <a:spLocks noGrp="1"/>
          </p:cNvSpPr>
          <p:nvPr>
            <p:ph idx="1"/>
          </p:nvPr>
        </p:nvSpPr>
        <p:spPr/>
        <p:txBody>
          <a:bodyPr/>
          <a:lstStyle/>
          <a:p>
            <a:pPr marL="342900" indent="-342900">
              <a:buFont typeface="Arial" panose="020B0604020202020204" pitchFamily="34" charset="0"/>
              <a:buChar char="•"/>
            </a:pPr>
            <a:r>
              <a:rPr lang="en-US" dirty="0"/>
              <a:t>Polymorphism is the ability of an object to take on </a:t>
            </a:r>
            <a:r>
              <a:rPr lang="en-US" dirty="0">
                <a:solidFill>
                  <a:srgbClr val="00B050"/>
                </a:solidFill>
              </a:rPr>
              <a:t>many forms</a:t>
            </a:r>
            <a:r>
              <a:rPr lang="en-US" dirty="0"/>
              <a:t>.</a:t>
            </a:r>
          </a:p>
          <a:p>
            <a:pPr marL="342900" indent="-342900">
              <a:buFont typeface="Arial" panose="020B0604020202020204" pitchFamily="34" charset="0"/>
              <a:buChar char="•"/>
            </a:pPr>
            <a:r>
              <a:rPr lang="en-US" dirty="0"/>
              <a:t>Polymorphism allows to define methods in the child class that have the </a:t>
            </a:r>
            <a:r>
              <a:rPr lang="en-US" dirty="0">
                <a:solidFill>
                  <a:srgbClr val="00B050"/>
                </a:solidFill>
              </a:rPr>
              <a:t>same name </a:t>
            </a:r>
            <a:r>
              <a:rPr lang="en-US" dirty="0"/>
              <a:t>as the methods in the parent class.</a:t>
            </a:r>
          </a:p>
          <a:p>
            <a:pPr marL="342900" indent="-342900">
              <a:buFont typeface="Arial" panose="020B0604020202020204" pitchFamily="34" charset="0"/>
              <a:buChar char="•"/>
            </a:pPr>
            <a:r>
              <a:rPr lang="en-US" dirty="0"/>
              <a:t>When several classes have the </a:t>
            </a:r>
            <a:r>
              <a:rPr lang="en-US" dirty="0">
                <a:solidFill>
                  <a:srgbClr val="00B050"/>
                </a:solidFill>
              </a:rPr>
              <a:t>same method names</a:t>
            </a:r>
            <a:r>
              <a:rPr lang="en-US" dirty="0"/>
              <a:t>, but different implementations for these methods, the classes are </a:t>
            </a:r>
            <a:r>
              <a:rPr lang="en-US" dirty="0">
                <a:solidFill>
                  <a:srgbClr val="00B050"/>
                </a:solidFill>
              </a:rPr>
              <a:t>polymorphic</a:t>
            </a:r>
            <a:r>
              <a:rPr lang="en-US" dirty="0"/>
              <a:t>. </a:t>
            </a:r>
          </a:p>
          <a:p>
            <a:pPr marL="342900" indent="-342900">
              <a:buFont typeface="Arial" panose="020B0604020202020204" pitchFamily="34" charset="0"/>
              <a:buChar char="•"/>
            </a:pPr>
            <a:r>
              <a:rPr lang="en-US" dirty="0"/>
              <a:t>A function can evaluate these polymorphic methods without knowing which classes are invoked.</a:t>
            </a:r>
          </a:p>
          <a:p>
            <a:endParaRPr lang="en-US" dirty="0"/>
          </a:p>
        </p:txBody>
      </p:sp>
      <p:sp>
        <p:nvSpPr>
          <p:cNvPr id="3" name="Date Placeholder 2">
            <a:extLst>
              <a:ext uri="{FF2B5EF4-FFF2-40B4-BE49-F238E27FC236}">
                <a16:creationId xmlns:a16="http://schemas.microsoft.com/office/drawing/2014/main" id="{A2660148-8875-A64F-BA27-042B378A20E0}"/>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a:extLst>
              <a:ext uri="{FF2B5EF4-FFF2-40B4-BE49-F238E27FC236}">
                <a16:creationId xmlns:a16="http://schemas.microsoft.com/office/drawing/2014/main" id="{2AB0F9CA-68B8-4F41-9683-5DFB0BFF4838}"/>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2101123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D2D202EE-79F4-4DF5-B1E2-F7905E1474D7}"/>
              </a:ext>
            </a:extLst>
          </p:cNvPr>
          <p:cNvSpPr>
            <a:spLocks noGrp="1" noChangeArrowheads="1"/>
          </p:cNvSpPr>
          <p:nvPr>
            <p:ph type="title"/>
          </p:nvPr>
        </p:nvSpPr>
        <p:spPr/>
        <p:txBody>
          <a:bodyPr/>
          <a:lstStyle/>
          <a:p>
            <a:r>
              <a:rPr lang="en-US" altLang="en-US" dirty="0"/>
              <a:t>Object-Oriented Programming</a:t>
            </a:r>
            <a:r>
              <a:rPr lang="en-US" altLang="en-US" sz="2000" dirty="0"/>
              <a:t> </a:t>
            </a:r>
            <a:r>
              <a:rPr lang="en-US" altLang="en-US" sz="2000" dirty="0" smtClean="0"/>
              <a:t>(2 </a:t>
            </a:r>
            <a:r>
              <a:rPr lang="en-US" altLang="en-US" sz="2000" dirty="0"/>
              <a:t>of 4)</a:t>
            </a:r>
          </a:p>
        </p:txBody>
      </p:sp>
      <p:pic>
        <p:nvPicPr>
          <p:cNvPr id="5" name="Picture 3" descr="An illustration depicts the components of an object.">
            <a:extLst>
              <a:ext uri="{FF2B5EF4-FFF2-40B4-BE49-F238E27FC236}">
                <a16:creationId xmlns:a16="http://schemas.microsoft.com/office/drawing/2014/main" id="{84EE1143-5248-4F14-BC0F-D72FF33B4C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a:xfrm>
            <a:off x="4495800" y="1131805"/>
            <a:ext cx="2130552" cy="3636632"/>
          </a:xfrm>
        </p:spPr>
      </p:pic>
      <p:sp>
        <p:nvSpPr>
          <p:cNvPr id="6" name="Text Placeholder 1">
            <a:extLst>
              <a:ext uri="{FF2B5EF4-FFF2-40B4-BE49-F238E27FC236}">
                <a16:creationId xmlns:a16="http://schemas.microsoft.com/office/drawing/2014/main" id="{C150F6D5-89EE-4AE5-A1D1-A65B4440DFA6}"/>
              </a:ext>
            </a:extLst>
          </p:cNvPr>
          <p:cNvSpPr txBox="1">
            <a:spLocks/>
          </p:cNvSpPr>
          <p:nvPr/>
        </p:nvSpPr>
        <p:spPr>
          <a:xfrm>
            <a:off x="457200" y="5715000"/>
            <a:ext cx="8229600" cy="570016"/>
          </a:xfrm>
          <a:prstGeom prst="rect">
            <a:avLst/>
          </a:prstGeom>
        </p:spPr>
        <p:txBody>
          <a:bodyPr/>
          <a:lstStyle>
            <a:lvl1pPr marL="0" indent="0" algn="l" defTabSz="914400" rtl="0" eaLnBrk="1" latinLnBrk="0" hangingPunct="1">
              <a:spcBef>
                <a:spcPct val="20000"/>
              </a:spcBef>
              <a:buFont typeface="Arial" pitchFamily="34" charset="0"/>
              <a:buNone/>
              <a:defRPr sz="2200" b="0" i="0" kern="1200">
                <a:solidFill>
                  <a:schemeClr val="tx1"/>
                </a:solidFill>
                <a:latin typeface="Helvetica Regular" pitchFamily="2" charset="0"/>
                <a:ea typeface="+mn-ea"/>
                <a:cs typeface="+mn-cs"/>
              </a:defRPr>
            </a:lvl1pPr>
            <a:lvl2pPr marL="742950" indent="-285750" algn="l" defTabSz="914400" rtl="0" eaLnBrk="1" latinLnBrk="0" hangingPunct="1">
              <a:spcBef>
                <a:spcPct val="20000"/>
              </a:spcBef>
              <a:buFont typeface="Arial" pitchFamily="34" charset="0"/>
              <a:buChar char="–"/>
              <a:defRPr sz="2200" b="0" i="0" kern="1200">
                <a:solidFill>
                  <a:schemeClr val="tx1"/>
                </a:solidFill>
                <a:latin typeface="Helvetica Regular" pitchFamily="2" charset="0"/>
                <a:ea typeface="+mn-ea"/>
                <a:cs typeface="+mn-cs"/>
              </a:defRPr>
            </a:lvl2pPr>
            <a:lvl3pPr marL="1143000" indent="-228600" algn="l" defTabSz="914400" rtl="0" eaLnBrk="1" latinLnBrk="0" hangingPunct="1">
              <a:spcBef>
                <a:spcPct val="20000"/>
              </a:spcBef>
              <a:buFont typeface="Arial" pitchFamily="34" charset="0"/>
              <a:buChar char="•"/>
              <a:defRPr sz="2200" b="0" i="0" kern="1200">
                <a:solidFill>
                  <a:schemeClr val="tx1"/>
                </a:solidFill>
                <a:latin typeface="Helvetica Regular" pitchFamily="2" charset="0"/>
                <a:ea typeface="+mn-ea"/>
                <a:cs typeface="+mn-cs"/>
              </a:defRPr>
            </a:lvl3pPr>
            <a:lvl4pPr marL="1600200" indent="-228600" algn="l" defTabSz="914400" rtl="0" eaLnBrk="1" latinLnBrk="0" hangingPunct="1">
              <a:spcBef>
                <a:spcPct val="20000"/>
              </a:spcBef>
              <a:buFont typeface="Arial" pitchFamily="34" charset="0"/>
              <a:buChar char="–"/>
              <a:defRPr sz="2200" b="0" i="0" kern="1200">
                <a:solidFill>
                  <a:schemeClr val="tx1"/>
                </a:solidFill>
                <a:latin typeface="Helvetica Regular" pitchFamily="2" charset="0"/>
                <a:ea typeface="+mn-ea"/>
                <a:cs typeface="+mn-cs"/>
              </a:defRPr>
            </a:lvl4pPr>
            <a:lvl5pPr marL="2057400" indent="-228600" algn="l" defTabSz="914400" rtl="0" eaLnBrk="1" latinLnBrk="0" hangingPunct="1">
              <a:spcBef>
                <a:spcPct val="20000"/>
              </a:spcBef>
              <a:buFont typeface="Arial" pitchFamily="34" charset="0"/>
              <a:buChar char="»"/>
              <a:defRPr sz="2200" b="0" i="0" kern="1200">
                <a:solidFill>
                  <a:schemeClr val="tx1"/>
                </a:solidFill>
                <a:latin typeface="Helvetica Regular"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An object contains data attributes and methods</a:t>
            </a:r>
            <a:endParaRPr lang="en-AU" dirty="0"/>
          </a:p>
        </p:txBody>
      </p:sp>
      <p:sp>
        <p:nvSpPr>
          <p:cNvPr id="3" name="TextBox 2"/>
          <p:cNvSpPr txBox="1"/>
          <p:nvPr/>
        </p:nvSpPr>
        <p:spPr>
          <a:xfrm>
            <a:off x="7162800" y="4768437"/>
            <a:ext cx="3349752" cy="276999"/>
          </a:xfrm>
          <a:prstGeom prst="rect">
            <a:avLst/>
          </a:prstGeom>
          <a:noFill/>
        </p:spPr>
        <p:txBody>
          <a:bodyPr wrap="square" rtlCol="0">
            <a:spAutoFit/>
          </a:bodyPr>
          <a:lstStyle/>
          <a:p>
            <a:r>
              <a:rPr lang="en-US" sz="1200" dirty="0" smtClean="0"/>
              <a:t>Graphic from Gaddis, </a:t>
            </a:r>
            <a:r>
              <a:rPr lang="en-US" sz="1200" i="1" dirty="0" smtClean="0"/>
              <a:t>Starting out with Java</a:t>
            </a:r>
            <a:endParaRPr lang="en-US" sz="1200" i="1" dirty="0"/>
          </a:p>
        </p:txBody>
      </p:sp>
    </p:spTree>
    <p:extLst>
      <p:ext uri="{BB962C8B-B14F-4D97-AF65-F5344CB8AC3E}">
        <p14:creationId xmlns:p14="http://schemas.microsoft.com/office/powerpoint/2010/main" val="37855169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16B7283B-0EE9-4D1E-8D73-96D04398DBEB}"/>
              </a:ext>
            </a:extLst>
          </p:cNvPr>
          <p:cNvSpPr>
            <a:spLocks noGrp="1" noChangeArrowheads="1"/>
          </p:cNvSpPr>
          <p:nvPr>
            <p:ph type="title"/>
          </p:nvPr>
        </p:nvSpPr>
        <p:spPr/>
        <p:txBody>
          <a:bodyPr/>
          <a:lstStyle/>
          <a:p>
            <a:r>
              <a:rPr lang="en-US" altLang="en-US" dirty="0"/>
              <a:t>Polymorphism</a:t>
            </a:r>
            <a:r>
              <a:rPr lang="en-US" altLang="en-US" sz="2000" dirty="0"/>
              <a:t> </a:t>
            </a:r>
            <a:r>
              <a:rPr lang="en-US" altLang="en-US" sz="2000" dirty="0" smtClean="0"/>
              <a:t>(cont’d)</a:t>
            </a:r>
            <a:endParaRPr lang="en-US" altLang="en-US" sz="2000" dirty="0"/>
          </a:p>
        </p:txBody>
      </p:sp>
      <p:sp>
        <p:nvSpPr>
          <p:cNvPr id="13315" name="Content Placeholder 2">
            <a:extLst>
              <a:ext uri="{FF2B5EF4-FFF2-40B4-BE49-F238E27FC236}">
                <a16:creationId xmlns:a16="http://schemas.microsoft.com/office/drawing/2014/main" id="{B289DD12-F86E-4439-8733-226ACE714F4C}"/>
              </a:ext>
            </a:extLst>
          </p:cNvPr>
          <p:cNvSpPr>
            <a:spLocks noGrp="1" noChangeArrowheads="1"/>
          </p:cNvSpPr>
          <p:nvPr>
            <p:ph idx="1"/>
          </p:nvPr>
        </p:nvSpPr>
        <p:spPr/>
        <p:txBody>
          <a:bodyPr>
            <a:normAutofit lnSpcReduction="10000"/>
          </a:bodyPr>
          <a:lstStyle/>
          <a:p>
            <a:pPr marL="342900" indent="-342900">
              <a:buFont typeface="Arial" panose="020B0604020202020204" pitchFamily="34" charset="0"/>
              <a:buChar char="•"/>
            </a:pPr>
            <a:r>
              <a:rPr lang="en-US" altLang="en-US" dirty="0" smtClean="0">
                <a:cs typeface="Courier New" panose="02070309020205020404" pitchFamily="49" charset="0"/>
              </a:rPr>
              <a:t>Essential </a:t>
            </a:r>
            <a:r>
              <a:rPr lang="en-US" altLang="en-US" dirty="0">
                <a:cs typeface="Courier New" panose="02070309020205020404" pitchFamily="49" charset="0"/>
              </a:rPr>
              <a:t>ingredients of polymorphic behavior:</a:t>
            </a:r>
          </a:p>
          <a:p>
            <a:pPr lvl="1"/>
            <a:r>
              <a:rPr lang="en-US" altLang="en-US" dirty="0">
                <a:cs typeface="Courier New" panose="02070309020205020404" pitchFamily="49" charset="0"/>
              </a:rPr>
              <a:t>Ability to define a method in a </a:t>
            </a:r>
            <a:r>
              <a:rPr lang="en-US" altLang="en-US" dirty="0" smtClean="0">
                <a:cs typeface="Courier New" panose="02070309020205020404" pitchFamily="49" charset="0"/>
              </a:rPr>
              <a:t>parent class </a:t>
            </a:r>
            <a:r>
              <a:rPr lang="en-US" altLang="en-US" dirty="0">
                <a:cs typeface="Courier New" panose="02070309020205020404" pitchFamily="49" charset="0"/>
              </a:rPr>
              <a:t>and override it in a </a:t>
            </a:r>
            <a:r>
              <a:rPr lang="en-US" altLang="en-US" dirty="0" smtClean="0">
                <a:cs typeface="Courier New" panose="02070309020205020404" pitchFamily="49" charset="0"/>
              </a:rPr>
              <a:t>child class</a:t>
            </a:r>
            <a:endParaRPr lang="en-US" altLang="en-US" dirty="0">
              <a:cs typeface="Courier New" panose="02070309020205020404" pitchFamily="49" charset="0"/>
            </a:endParaRPr>
          </a:p>
          <a:p>
            <a:pPr lvl="2"/>
            <a:r>
              <a:rPr lang="en-US" altLang="en-US" dirty="0" smtClean="0">
                <a:cs typeface="Courier New" panose="02070309020205020404" pitchFamily="49" charset="0"/>
              </a:rPr>
              <a:t>Child class </a:t>
            </a:r>
            <a:r>
              <a:rPr lang="en-US" altLang="en-US" dirty="0">
                <a:cs typeface="Courier New" panose="02070309020205020404" pitchFamily="49" charset="0"/>
              </a:rPr>
              <a:t>defines method with the same name</a:t>
            </a:r>
          </a:p>
          <a:p>
            <a:pPr lvl="1"/>
            <a:r>
              <a:rPr lang="en-US" altLang="en-US" dirty="0">
                <a:cs typeface="Courier New" panose="02070309020205020404" pitchFamily="49" charset="0"/>
              </a:rPr>
              <a:t>Ability to call the correct version of overridden method depending on the type of object that called for </a:t>
            </a:r>
            <a:r>
              <a:rPr lang="en-US" altLang="en-US" dirty="0" smtClean="0">
                <a:cs typeface="Courier New" panose="02070309020205020404" pitchFamily="49" charset="0"/>
              </a:rPr>
              <a:t>it</a:t>
            </a:r>
          </a:p>
          <a:p>
            <a:pPr marL="342900" indent="-342900">
              <a:buFont typeface="Arial" panose="020B0604020202020204" pitchFamily="34" charset="0"/>
              <a:buChar char="•"/>
            </a:pPr>
            <a:r>
              <a:rPr lang="en-US" altLang="en-US" dirty="0"/>
              <a:t>In previous inheritance examples showed how to override the </a:t>
            </a:r>
            <a:r>
              <a:rPr lang="en-US" altLang="en-US" dirty="0" smtClean="0">
                <a:latin typeface="Courier New" panose="02070309020205020404" pitchFamily="49" charset="0"/>
                <a:cs typeface="Courier New" panose="02070309020205020404" pitchFamily="49" charset="0"/>
              </a:rPr>
              <a:t>_</a:t>
            </a:r>
            <a:r>
              <a:rPr lang="en-US" altLang="en-US" sz="1000" dirty="0" smtClean="0">
                <a:latin typeface="Courier New" panose="02070309020205020404" pitchFamily="49" charset="0"/>
                <a:cs typeface="Courier New" panose="02070309020205020404" pitchFamily="49" charset="0"/>
              </a:rPr>
              <a:t> </a:t>
            </a:r>
            <a:r>
              <a:rPr lang="en-US" altLang="en-US" dirty="0" smtClean="0">
                <a:latin typeface="Courier New" panose="02070309020205020404" pitchFamily="49" charset="0"/>
                <a:cs typeface="Courier New" panose="02070309020205020404" pitchFamily="49" charset="0"/>
              </a:rPr>
              <a:t>_</a:t>
            </a:r>
            <a:r>
              <a:rPr lang="en-US" altLang="en-US" dirty="0" err="1">
                <a:latin typeface="Courier New" panose="02070309020205020404" pitchFamily="49" charset="0"/>
                <a:cs typeface="Courier New" panose="02070309020205020404" pitchFamily="49" charset="0"/>
              </a:rPr>
              <a:t>init</a:t>
            </a:r>
            <a:r>
              <a:rPr lang="en-US" altLang="en-US" dirty="0" smtClean="0">
                <a:latin typeface="Courier New" panose="02070309020205020404" pitchFamily="49" charset="0"/>
                <a:cs typeface="Courier New" panose="02070309020205020404" pitchFamily="49" charset="0"/>
              </a:rPr>
              <a:t>_</a:t>
            </a:r>
            <a:r>
              <a:rPr lang="en-US" altLang="en-US" sz="1000" dirty="0">
                <a:latin typeface="Courier New" panose="02070309020205020404" pitchFamily="49" charset="0"/>
                <a:cs typeface="Courier New" panose="02070309020205020404" pitchFamily="49" charset="0"/>
              </a:rPr>
              <a:t> </a:t>
            </a:r>
            <a:r>
              <a:rPr lang="en-US" altLang="en-US" dirty="0" smtClean="0">
                <a:latin typeface="Courier New" panose="02070309020205020404" pitchFamily="49" charset="0"/>
                <a:cs typeface="Courier New" panose="02070309020205020404" pitchFamily="49" charset="0"/>
              </a:rPr>
              <a:t>_</a:t>
            </a:r>
            <a:r>
              <a:rPr lang="en-US" altLang="en-US" dirty="0" smtClean="0"/>
              <a:t> </a:t>
            </a:r>
            <a:r>
              <a:rPr lang="en-US" altLang="en-US" dirty="0"/>
              <a:t>method</a:t>
            </a:r>
          </a:p>
          <a:p>
            <a:pPr lvl="1"/>
            <a:r>
              <a:rPr lang="en-US" altLang="en-US" dirty="0">
                <a:cs typeface="Courier New" panose="02070309020205020404" pitchFamily="49" charset="0"/>
              </a:rPr>
              <a:t>Called </a:t>
            </a:r>
            <a:r>
              <a:rPr lang="en-US" altLang="en-US" dirty="0" smtClean="0">
                <a:cs typeface="Courier New" panose="02070309020205020404" pitchFamily="49" charset="0"/>
              </a:rPr>
              <a:t>parent class </a:t>
            </a:r>
            <a:r>
              <a:rPr lang="en-US" altLang="en-US" dirty="0" smtClean="0">
                <a:latin typeface="Courier New" panose="02070309020205020404" pitchFamily="49" charset="0"/>
                <a:cs typeface="Courier New" panose="02070309020205020404" pitchFamily="49" charset="0"/>
              </a:rPr>
              <a:t>_</a:t>
            </a:r>
            <a:r>
              <a:rPr lang="en-US" altLang="en-US" sz="1050" dirty="0" smtClean="0">
                <a:latin typeface="Courier New" panose="02070309020205020404" pitchFamily="49" charset="0"/>
                <a:cs typeface="Courier New" panose="02070309020205020404" pitchFamily="49" charset="0"/>
              </a:rPr>
              <a:t> </a:t>
            </a:r>
            <a:r>
              <a:rPr lang="en-US" altLang="en-US" dirty="0" smtClean="0">
                <a:latin typeface="Courier New" panose="02070309020205020404" pitchFamily="49" charset="0"/>
                <a:cs typeface="Courier New" panose="02070309020205020404" pitchFamily="49" charset="0"/>
              </a:rPr>
              <a:t>_</a:t>
            </a:r>
            <a:r>
              <a:rPr lang="en-US" altLang="en-US" dirty="0" err="1">
                <a:latin typeface="Courier New" panose="02070309020205020404" pitchFamily="49" charset="0"/>
                <a:cs typeface="Courier New" panose="02070309020205020404" pitchFamily="49" charset="0"/>
              </a:rPr>
              <a:t>init</a:t>
            </a:r>
            <a:r>
              <a:rPr lang="en-US" altLang="en-US" dirty="0" smtClean="0">
                <a:latin typeface="Courier New" panose="02070309020205020404" pitchFamily="49" charset="0"/>
                <a:cs typeface="Courier New" panose="02070309020205020404" pitchFamily="49" charset="0"/>
              </a:rPr>
              <a:t>_</a:t>
            </a:r>
            <a:r>
              <a:rPr lang="en-US" altLang="en-US" sz="1000" dirty="0" smtClean="0">
                <a:latin typeface="Courier New" panose="02070309020205020404" pitchFamily="49" charset="0"/>
                <a:cs typeface="Courier New" panose="02070309020205020404" pitchFamily="49" charset="0"/>
              </a:rPr>
              <a:t> </a:t>
            </a:r>
            <a:r>
              <a:rPr lang="en-US" altLang="en-US" dirty="0" smtClean="0">
                <a:latin typeface="Courier New" panose="02070309020205020404" pitchFamily="49" charset="0"/>
                <a:cs typeface="Courier New" panose="02070309020205020404" pitchFamily="49" charset="0"/>
              </a:rPr>
              <a:t>_</a:t>
            </a:r>
            <a:r>
              <a:rPr lang="en-US" altLang="en-US" dirty="0" smtClean="0">
                <a:cs typeface="Courier New" panose="02070309020205020404" pitchFamily="49" charset="0"/>
              </a:rPr>
              <a:t> </a:t>
            </a:r>
            <a:r>
              <a:rPr lang="en-US" altLang="en-US" dirty="0">
                <a:cs typeface="Courier New" panose="02070309020205020404" pitchFamily="49" charset="0"/>
              </a:rPr>
              <a:t>method and then added onto that</a:t>
            </a:r>
          </a:p>
          <a:p>
            <a:pPr marL="342900" indent="-342900">
              <a:buFont typeface="Arial" panose="020B0604020202020204" pitchFamily="34" charset="0"/>
              <a:buChar char="•"/>
            </a:pPr>
            <a:r>
              <a:rPr lang="en-US" altLang="en-US" dirty="0">
                <a:cs typeface="Courier New" panose="02070309020205020404" pitchFamily="49" charset="0"/>
              </a:rPr>
              <a:t>The same can be done for any other method</a:t>
            </a:r>
          </a:p>
          <a:p>
            <a:pPr lvl="1"/>
            <a:r>
              <a:rPr lang="en-US" altLang="en-US" dirty="0">
                <a:cs typeface="Courier New" panose="02070309020205020404" pitchFamily="49" charset="0"/>
              </a:rPr>
              <a:t>The method can call the </a:t>
            </a:r>
            <a:r>
              <a:rPr lang="en-US" altLang="en-US" dirty="0" smtClean="0">
                <a:cs typeface="Courier New" panose="02070309020205020404" pitchFamily="49" charset="0"/>
              </a:rPr>
              <a:t>parent class </a:t>
            </a:r>
            <a:r>
              <a:rPr lang="en-US" altLang="en-US" dirty="0">
                <a:cs typeface="Courier New" panose="02070309020205020404" pitchFamily="49" charset="0"/>
              </a:rPr>
              <a:t>equivalent and add to it, or do something completely different</a:t>
            </a:r>
          </a:p>
          <a:p>
            <a:pPr lvl="1"/>
            <a:endParaRPr lang="en-US" altLang="en-US" dirty="0">
              <a:cs typeface="Courier New" panose="02070309020205020404" pitchFamily="49" charset="0"/>
            </a:endParaRPr>
          </a:p>
          <a:p>
            <a:pPr>
              <a:buFontTx/>
              <a:buChar char="•"/>
            </a:pPr>
            <a:endParaRPr lang="en-US" altLang="en-US" dirty="0"/>
          </a:p>
        </p:txBody>
      </p:sp>
    </p:spTree>
    <p:extLst>
      <p:ext uri="{BB962C8B-B14F-4D97-AF65-F5344CB8AC3E}">
        <p14:creationId xmlns:p14="http://schemas.microsoft.com/office/powerpoint/2010/main" val="27148475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92976-3D35-FA46-BF7A-5241F09C8BB2}"/>
              </a:ext>
            </a:extLst>
          </p:cNvPr>
          <p:cNvSpPr>
            <a:spLocks noGrp="1"/>
          </p:cNvSpPr>
          <p:nvPr>
            <p:ph type="title"/>
          </p:nvPr>
        </p:nvSpPr>
        <p:spPr/>
        <p:txBody>
          <a:bodyPr>
            <a:normAutofit/>
          </a:bodyPr>
          <a:lstStyle/>
          <a:p>
            <a:r>
              <a:rPr lang="en-US" sz="3000" dirty="0"/>
              <a:t>Object-Oriented Programming: polymorphism</a:t>
            </a:r>
          </a:p>
        </p:txBody>
      </p:sp>
      <p:sp>
        <p:nvSpPr>
          <p:cNvPr id="6" name="Slide Number Placeholder 5">
            <a:extLst>
              <a:ext uri="{FF2B5EF4-FFF2-40B4-BE49-F238E27FC236}">
                <a16:creationId xmlns:a16="http://schemas.microsoft.com/office/drawing/2014/main" id="{6EE09ED5-A9DD-EA4A-ACA0-64E4456B2379}"/>
              </a:ext>
            </a:extLst>
          </p:cNvPr>
          <p:cNvSpPr>
            <a:spLocks noGrp="1"/>
          </p:cNvSpPr>
          <p:nvPr>
            <p:ph type="sldNum" sz="quarter" idx="12"/>
          </p:nvPr>
        </p:nvSpPr>
        <p:spPr/>
        <p:txBody>
          <a:bodyPr/>
          <a:lstStyle/>
          <a:p>
            <a:fld id="{B6F15528-21DE-4FAA-801E-634DDDAF4B2B}" type="slidenum">
              <a:rPr lang="en-US" smtClean="0"/>
              <a:pPr/>
              <a:t>41</a:t>
            </a:fld>
            <a:endParaRPr lang="en-US" dirty="0"/>
          </a:p>
        </p:txBody>
      </p:sp>
      <p:pic>
        <p:nvPicPr>
          <p:cNvPr id="8" name="Content Placeholder 7">
            <a:extLst>
              <a:ext uri="{FF2B5EF4-FFF2-40B4-BE49-F238E27FC236}">
                <a16:creationId xmlns:a16="http://schemas.microsoft.com/office/drawing/2014/main" id="{C26F4ED2-8107-E444-854D-87D768D7258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4400" y="1398266"/>
            <a:ext cx="5105400" cy="4899122"/>
          </a:xfrm>
        </p:spPr>
      </p:pic>
      <p:pic>
        <p:nvPicPr>
          <p:cNvPr id="10" name="Picture 9">
            <a:extLst>
              <a:ext uri="{FF2B5EF4-FFF2-40B4-BE49-F238E27FC236}">
                <a16:creationId xmlns:a16="http://schemas.microsoft.com/office/drawing/2014/main" id="{34BDF548-7A22-584A-9D52-76917E3FDA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7349" y="4699596"/>
            <a:ext cx="4792745" cy="863003"/>
          </a:xfrm>
          <a:prstGeom prst="rect">
            <a:avLst/>
          </a:prstGeom>
        </p:spPr>
      </p:pic>
      <p:sp>
        <p:nvSpPr>
          <p:cNvPr id="11" name="TextBox 10">
            <a:extLst>
              <a:ext uri="{FF2B5EF4-FFF2-40B4-BE49-F238E27FC236}">
                <a16:creationId xmlns:a16="http://schemas.microsoft.com/office/drawing/2014/main" id="{1C9606E2-6143-BE49-8E4B-853A865D4253}"/>
              </a:ext>
            </a:extLst>
          </p:cNvPr>
          <p:cNvSpPr txBox="1"/>
          <p:nvPr/>
        </p:nvSpPr>
        <p:spPr>
          <a:xfrm>
            <a:off x="8382000" y="1398266"/>
            <a:ext cx="3200400" cy="2769989"/>
          </a:xfrm>
          <a:prstGeom prst="rect">
            <a:avLst/>
          </a:prstGeom>
          <a:noFill/>
        </p:spPr>
        <p:txBody>
          <a:bodyPr wrap="square" rtlCol="0">
            <a:spAutoFit/>
          </a:bodyPr>
          <a:lstStyle/>
          <a:p>
            <a:pPr>
              <a:spcAft>
                <a:spcPts val="1200"/>
              </a:spcAft>
            </a:pPr>
            <a:r>
              <a:rPr lang="en-US" dirty="0">
                <a:latin typeface="Helvetica" pitchFamily="2" charset="0"/>
              </a:rPr>
              <a:t>We defined two classes Racecar and Truck.</a:t>
            </a:r>
          </a:p>
          <a:p>
            <a:pPr>
              <a:spcAft>
                <a:spcPts val="1200"/>
              </a:spcAft>
            </a:pPr>
            <a:r>
              <a:rPr lang="en-US" dirty="0">
                <a:latin typeface="Helvetica" pitchFamily="2" charset="0"/>
              </a:rPr>
              <a:t>Both classes have a common method </a:t>
            </a:r>
            <a:r>
              <a:rPr lang="en-US" dirty="0">
                <a:solidFill>
                  <a:srgbClr val="00B050"/>
                </a:solidFill>
                <a:latin typeface="Consolas" panose="020B0609020204030204" pitchFamily="49" charset="0"/>
                <a:cs typeface="Consolas" panose="020B0609020204030204" pitchFamily="49" charset="0"/>
              </a:rPr>
              <a:t>accelerate()</a:t>
            </a:r>
            <a:endParaRPr lang="en-US" dirty="0">
              <a:latin typeface="Helvetica" pitchFamily="2" charset="0"/>
            </a:endParaRPr>
          </a:p>
          <a:p>
            <a:pPr>
              <a:spcAft>
                <a:spcPts val="1200"/>
              </a:spcAft>
            </a:pPr>
            <a:r>
              <a:rPr lang="en-US" dirty="0">
                <a:latin typeface="Helvetica" pitchFamily="2" charset="0"/>
              </a:rPr>
              <a:t>The function of each method is different.</a:t>
            </a:r>
          </a:p>
          <a:p>
            <a:pPr>
              <a:spcAft>
                <a:spcPts val="1200"/>
              </a:spcAft>
            </a:pPr>
            <a:r>
              <a:rPr lang="en-US" dirty="0">
                <a:latin typeface="Helvetica" pitchFamily="2" charset="0"/>
              </a:rPr>
              <a:t>The name of the common interface is </a:t>
            </a:r>
            <a:r>
              <a:rPr lang="en-US" dirty="0">
                <a:solidFill>
                  <a:srgbClr val="00B050"/>
                </a:solidFill>
                <a:latin typeface="Consolas" panose="020B0609020204030204" pitchFamily="49" charset="0"/>
                <a:cs typeface="Consolas" panose="020B0609020204030204" pitchFamily="49" charset="0"/>
              </a:rPr>
              <a:t>accelerate()</a:t>
            </a:r>
          </a:p>
        </p:txBody>
      </p:sp>
      <p:sp>
        <p:nvSpPr>
          <p:cNvPr id="3" name="Date Placeholder 2">
            <a:extLst>
              <a:ext uri="{FF2B5EF4-FFF2-40B4-BE49-F238E27FC236}">
                <a16:creationId xmlns:a16="http://schemas.microsoft.com/office/drawing/2014/main" id="{3BCEC826-8177-4945-B4AF-DEAAD977612A}"/>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a:extLst>
              <a:ext uri="{FF2B5EF4-FFF2-40B4-BE49-F238E27FC236}">
                <a16:creationId xmlns:a16="http://schemas.microsoft.com/office/drawing/2014/main" id="{59EA1353-992D-7C47-A231-F4221BBCA871}"/>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27510588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29AB15E1-BB2F-457F-96A3-CBA5750B914C}"/>
              </a:ext>
            </a:extLst>
          </p:cNvPr>
          <p:cNvSpPr>
            <a:spLocks noGrp="1" noChangeArrowheads="1"/>
          </p:cNvSpPr>
          <p:nvPr>
            <p:ph type="title"/>
          </p:nvPr>
        </p:nvSpPr>
        <p:spPr/>
        <p:txBody>
          <a:bodyPr/>
          <a:lstStyle/>
          <a:p>
            <a:r>
              <a:rPr lang="en-US" altLang="en-US" dirty="0"/>
              <a:t>The </a:t>
            </a:r>
            <a:r>
              <a:rPr lang="en-US" altLang="en-US" dirty="0" err="1">
                <a:latin typeface="Courier New" panose="02070309020205020404" pitchFamily="49" charset="0"/>
                <a:cs typeface="Courier New" panose="02070309020205020404" pitchFamily="49" charset="0"/>
              </a:rPr>
              <a:t>isinstance</a:t>
            </a:r>
            <a:r>
              <a:rPr lang="en-US" altLang="en-US" dirty="0"/>
              <a:t> Function</a:t>
            </a:r>
          </a:p>
        </p:txBody>
      </p:sp>
      <p:sp>
        <p:nvSpPr>
          <p:cNvPr id="15363" name="Content Placeholder 2">
            <a:extLst>
              <a:ext uri="{FF2B5EF4-FFF2-40B4-BE49-F238E27FC236}">
                <a16:creationId xmlns:a16="http://schemas.microsoft.com/office/drawing/2014/main" id="{099323B3-6982-4BB6-AF24-3165B3E08588}"/>
              </a:ext>
            </a:extLst>
          </p:cNvPr>
          <p:cNvSpPr>
            <a:spLocks noGrp="1" noChangeArrowheads="1"/>
          </p:cNvSpPr>
          <p:nvPr>
            <p:ph idx="1"/>
          </p:nvPr>
        </p:nvSpPr>
        <p:spPr/>
        <p:txBody>
          <a:bodyPr/>
          <a:lstStyle/>
          <a:p>
            <a:pPr marL="342900" indent="-342900">
              <a:buFont typeface="Arial" panose="020B0604020202020204" pitchFamily="34" charset="0"/>
              <a:buChar char="•"/>
            </a:pPr>
            <a:r>
              <a:rPr lang="en-US" altLang="en-US" sz="2400" dirty="0">
                <a:cs typeface="Courier New" panose="02070309020205020404" pitchFamily="49" charset="0"/>
              </a:rPr>
              <a:t>Polymorphism provides great flexibility when designing programs</a:t>
            </a:r>
          </a:p>
          <a:p>
            <a:pPr marL="342900" indent="-342900">
              <a:buFont typeface="Arial" panose="020B0604020202020204" pitchFamily="34" charset="0"/>
              <a:buChar char="•"/>
            </a:pPr>
            <a:r>
              <a:rPr lang="en-US" altLang="en-US" sz="2400" u="sng" dirty="0" err="1">
                <a:latin typeface="Courier New" panose="02070309020205020404" pitchFamily="49" charset="0"/>
                <a:cs typeface="Courier New" panose="02070309020205020404" pitchFamily="49" charset="0"/>
              </a:rPr>
              <a:t>AttributeError</a:t>
            </a:r>
            <a:r>
              <a:rPr lang="en-US" altLang="en-US" sz="2400" u="sng" dirty="0">
                <a:cs typeface="Courier New" panose="02070309020205020404" pitchFamily="49" charset="0"/>
              </a:rPr>
              <a:t> exception</a:t>
            </a:r>
            <a:r>
              <a:rPr lang="en-US" altLang="en-US" sz="2400" dirty="0">
                <a:cs typeface="Courier New" panose="02070309020205020404" pitchFamily="49" charset="0"/>
              </a:rPr>
              <a:t>: raised when a method is receives an object which is not an instance of the right class</a:t>
            </a:r>
          </a:p>
          <a:p>
            <a:pPr marL="342900" indent="-342900">
              <a:buFont typeface="Arial" panose="020B0604020202020204" pitchFamily="34" charset="0"/>
              <a:buChar char="•"/>
            </a:pPr>
            <a:r>
              <a:rPr lang="en-US" altLang="en-US" sz="2400" u="sng" dirty="0" err="1">
                <a:latin typeface="Courier New" panose="02070309020205020404" pitchFamily="49" charset="0"/>
                <a:cs typeface="Courier New" panose="02070309020205020404" pitchFamily="49" charset="0"/>
              </a:rPr>
              <a:t>isinstance</a:t>
            </a:r>
            <a:r>
              <a:rPr lang="en-US" altLang="en-US" sz="2400" u="sng" dirty="0">
                <a:cs typeface="Courier New" panose="02070309020205020404" pitchFamily="49" charset="0"/>
              </a:rPr>
              <a:t> function</a:t>
            </a:r>
            <a:r>
              <a:rPr lang="en-US" altLang="en-US" sz="2400" dirty="0">
                <a:cs typeface="Courier New" panose="02070309020205020404" pitchFamily="49" charset="0"/>
              </a:rPr>
              <a:t>: determines whether object is an instance of a class</a:t>
            </a:r>
          </a:p>
          <a:p>
            <a:pPr lvl="1"/>
            <a:r>
              <a:rPr lang="en-US" altLang="en-US" sz="2400" dirty="0">
                <a:cs typeface="Courier New" panose="02070309020205020404" pitchFamily="49" charset="0"/>
              </a:rPr>
              <a:t>Format: </a:t>
            </a:r>
            <a:r>
              <a:rPr lang="en-US" altLang="en-US" sz="2400" dirty="0" err="1">
                <a:latin typeface="Courier New" panose="02070309020205020404" pitchFamily="49" charset="0"/>
                <a:cs typeface="Courier New" panose="02070309020205020404" pitchFamily="49" charset="0"/>
              </a:rPr>
              <a:t>isinstance</a:t>
            </a:r>
            <a:r>
              <a:rPr lang="en-US" altLang="en-US" sz="2400" dirty="0">
                <a:latin typeface="Courier New" panose="02070309020205020404" pitchFamily="49" charset="0"/>
                <a:cs typeface="Courier New" panose="02070309020205020404" pitchFamily="49" charset="0"/>
              </a:rPr>
              <a:t>(</a:t>
            </a:r>
            <a:r>
              <a:rPr lang="en-US" altLang="en-US" sz="2400" i="1" dirty="0">
                <a:latin typeface="Courier New" panose="02070309020205020404" pitchFamily="49" charset="0"/>
                <a:cs typeface="Courier New" panose="02070309020205020404" pitchFamily="49" charset="0"/>
              </a:rPr>
              <a:t>object</a:t>
            </a:r>
            <a:r>
              <a:rPr lang="en-US" altLang="en-US" sz="2400" dirty="0">
                <a:latin typeface="Courier New" panose="02070309020205020404" pitchFamily="49" charset="0"/>
                <a:cs typeface="Courier New" panose="02070309020205020404" pitchFamily="49" charset="0"/>
              </a:rPr>
              <a:t>, </a:t>
            </a:r>
            <a:r>
              <a:rPr lang="en-US" altLang="en-US" sz="2400" i="1" dirty="0">
                <a:latin typeface="Courier New" panose="02070309020205020404" pitchFamily="49" charset="0"/>
                <a:cs typeface="Courier New" panose="02070309020205020404" pitchFamily="49" charset="0"/>
              </a:rPr>
              <a:t>class</a:t>
            </a:r>
            <a:r>
              <a:rPr lang="en-US" altLang="en-US" sz="2400" dirty="0">
                <a:latin typeface="Courier New" panose="02070309020205020404" pitchFamily="49" charset="0"/>
                <a:cs typeface="Courier New" panose="02070309020205020404" pitchFamily="49" charset="0"/>
              </a:rPr>
              <a:t>)</a:t>
            </a:r>
          </a:p>
          <a:p>
            <a:pPr>
              <a:buFontTx/>
              <a:buChar char="•"/>
            </a:pPr>
            <a:endParaRPr lang="en-US" altLang="en-US" dirty="0"/>
          </a:p>
        </p:txBody>
      </p:sp>
    </p:spTree>
    <p:extLst>
      <p:ext uri="{BB962C8B-B14F-4D97-AF65-F5344CB8AC3E}">
        <p14:creationId xmlns:p14="http://schemas.microsoft.com/office/powerpoint/2010/main" val="3607735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7829A63B-C20E-461F-AC29-4393037FBD34}"/>
              </a:ext>
            </a:extLst>
          </p:cNvPr>
          <p:cNvSpPr>
            <a:spLocks noGrp="1" noChangeArrowheads="1"/>
          </p:cNvSpPr>
          <p:nvPr>
            <p:ph type="title"/>
          </p:nvPr>
        </p:nvSpPr>
        <p:spPr/>
        <p:txBody>
          <a:bodyPr/>
          <a:lstStyle/>
          <a:p>
            <a:r>
              <a:rPr lang="en-US" altLang="en-US" dirty="0"/>
              <a:t>Object-Oriented Programming</a:t>
            </a:r>
            <a:r>
              <a:rPr lang="en-US" altLang="en-US" sz="2000" dirty="0"/>
              <a:t> (3 of 4)</a:t>
            </a:r>
          </a:p>
        </p:txBody>
      </p:sp>
      <p:sp>
        <p:nvSpPr>
          <p:cNvPr id="8195" name="Content Placeholder 2">
            <a:extLst>
              <a:ext uri="{FF2B5EF4-FFF2-40B4-BE49-F238E27FC236}">
                <a16:creationId xmlns:a16="http://schemas.microsoft.com/office/drawing/2014/main" id="{FE48C8BE-7EFC-4976-9251-BEAAF3F18268}"/>
              </a:ext>
            </a:extLst>
          </p:cNvPr>
          <p:cNvSpPr>
            <a:spLocks noGrp="1" noChangeArrowheads="1"/>
          </p:cNvSpPr>
          <p:nvPr>
            <p:ph idx="1"/>
          </p:nvPr>
        </p:nvSpPr>
        <p:spPr/>
        <p:txBody>
          <a:bodyPr/>
          <a:lstStyle/>
          <a:p>
            <a:pPr>
              <a:buFontTx/>
              <a:buChar char="•"/>
            </a:pPr>
            <a:r>
              <a:rPr lang="en-US" altLang="en-US" u="sng" dirty="0"/>
              <a:t>Data hiding</a:t>
            </a:r>
            <a:r>
              <a:rPr lang="en-US" altLang="en-US" dirty="0"/>
              <a:t>: object’s data attributes are hidden from code outside the object</a:t>
            </a:r>
          </a:p>
          <a:p>
            <a:pPr lvl="1"/>
            <a:r>
              <a:rPr lang="en-US" altLang="en-US" dirty="0"/>
              <a:t>Access restricted to the object’s methods</a:t>
            </a:r>
          </a:p>
          <a:p>
            <a:pPr lvl="2"/>
            <a:r>
              <a:rPr lang="en-US" altLang="en-US" dirty="0"/>
              <a:t>Protects from accidental corruption</a:t>
            </a:r>
          </a:p>
          <a:p>
            <a:pPr lvl="2"/>
            <a:r>
              <a:rPr lang="en-US" altLang="en-US" dirty="0"/>
              <a:t>Outside code does not need to know internal structure of the object</a:t>
            </a:r>
          </a:p>
          <a:p>
            <a:pPr>
              <a:buFontTx/>
              <a:buChar char="•"/>
            </a:pPr>
            <a:r>
              <a:rPr lang="en-US" altLang="en-US" u="sng" dirty="0"/>
              <a:t>Object reusability</a:t>
            </a:r>
            <a:r>
              <a:rPr lang="en-US" altLang="en-US" dirty="0"/>
              <a:t>: the same object can be used in different programs </a:t>
            </a:r>
          </a:p>
          <a:p>
            <a:pPr lvl="1"/>
            <a:r>
              <a:rPr lang="en-US" altLang="en-US" dirty="0"/>
              <a:t>Example: 3D image object can be used for architecture and game programming</a:t>
            </a:r>
          </a:p>
          <a:p>
            <a:pPr>
              <a:buFontTx/>
              <a:buChar char="•"/>
            </a:pPr>
            <a:endParaRPr lang="en-US" altLang="en-US" dirty="0"/>
          </a:p>
        </p:txBody>
      </p:sp>
    </p:spTree>
    <p:extLst>
      <p:ext uri="{BB962C8B-B14F-4D97-AF65-F5344CB8AC3E}">
        <p14:creationId xmlns:p14="http://schemas.microsoft.com/office/powerpoint/2010/main" val="36269642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D2D202EE-79F4-4DF5-B1E2-F7905E1474D7}"/>
              </a:ext>
            </a:extLst>
          </p:cNvPr>
          <p:cNvSpPr>
            <a:spLocks noGrp="1" noChangeArrowheads="1"/>
          </p:cNvSpPr>
          <p:nvPr>
            <p:ph type="title"/>
          </p:nvPr>
        </p:nvSpPr>
        <p:spPr/>
        <p:txBody>
          <a:bodyPr/>
          <a:lstStyle/>
          <a:p>
            <a:r>
              <a:rPr lang="en-US" altLang="en-US" dirty="0"/>
              <a:t>Object-Oriented Programming</a:t>
            </a:r>
            <a:r>
              <a:rPr lang="en-US" altLang="en-US" sz="2000" dirty="0"/>
              <a:t> </a:t>
            </a:r>
            <a:r>
              <a:rPr lang="en-US" altLang="en-US" sz="2000" dirty="0" smtClean="0"/>
              <a:t>(4 </a:t>
            </a:r>
            <a:r>
              <a:rPr lang="en-US" altLang="en-US" sz="2000" dirty="0"/>
              <a:t>of 4)</a:t>
            </a:r>
          </a:p>
        </p:txBody>
      </p:sp>
      <p:sp>
        <p:nvSpPr>
          <p:cNvPr id="6" name="Text Placeholder 1">
            <a:extLst>
              <a:ext uri="{FF2B5EF4-FFF2-40B4-BE49-F238E27FC236}">
                <a16:creationId xmlns:a16="http://schemas.microsoft.com/office/drawing/2014/main" id="{C150F6D5-89EE-4AE5-A1D1-A65B4440DFA6}"/>
              </a:ext>
            </a:extLst>
          </p:cNvPr>
          <p:cNvSpPr txBox="1">
            <a:spLocks/>
          </p:cNvSpPr>
          <p:nvPr/>
        </p:nvSpPr>
        <p:spPr>
          <a:xfrm>
            <a:off x="457200" y="5715000"/>
            <a:ext cx="8229600" cy="570016"/>
          </a:xfrm>
          <a:prstGeom prst="rect">
            <a:avLst/>
          </a:prstGeom>
        </p:spPr>
        <p:txBody>
          <a:bodyPr/>
          <a:lstStyle>
            <a:lvl1pPr marL="0" indent="0" algn="l" defTabSz="914400" rtl="0" eaLnBrk="1" latinLnBrk="0" hangingPunct="1">
              <a:spcBef>
                <a:spcPct val="20000"/>
              </a:spcBef>
              <a:buFont typeface="Arial" pitchFamily="34" charset="0"/>
              <a:buNone/>
              <a:defRPr sz="2200" b="0" i="0" kern="1200">
                <a:solidFill>
                  <a:schemeClr val="tx1"/>
                </a:solidFill>
                <a:latin typeface="Helvetica Regular" pitchFamily="2" charset="0"/>
                <a:ea typeface="+mn-ea"/>
                <a:cs typeface="+mn-cs"/>
              </a:defRPr>
            </a:lvl1pPr>
            <a:lvl2pPr marL="742950" indent="-285750" algn="l" defTabSz="914400" rtl="0" eaLnBrk="1" latinLnBrk="0" hangingPunct="1">
              <a:spcBef>
                <a:spcPct val="20000"/>
              </a:spcBef>
              <a:buFont typeface="Arial" pitchFamily="34" charset="0"/>
              <a:buChar char="–"/>
              <a:defRPr sz="2200" b="0" i="0" kern="1200">
                <a:solidFill>
                  <a:schemeClr val="tx1"/>
                </a:solidFill>
                <a:latin typeface="Helvetica Regular" pitchFamily="2" charset="0"/>
                <a:ea typeface="+mn-ea"/>
                <a:cs typeface="+mn-cs"/>
              </a:defRPr>
            </a:lvl2pPr>
            <a:lvl3pPr marL="1143000" indent="-228600" algn="l" defTabSz="914400" rtl="0" eaLnBrk="1" latinLnBrk="0" hangingPunct="1">
              <a:spcBef>
                <a:spcPct val="20000"/>
              </a:spcBef>
              <a:buFont typeface="Arial" pitchFamily="34" charset="0"/>
              <a:buChar char="•"/>
              <a:defRPr sz="2200" b="0" i="0" kern="1200">
                <a:solidFill>
                  <a:schemeClr val="tx1"/>
                </a:solidFill>
                <a:latin typeface="Helvetica Regular" pitchFamily="2" charset="0"/>
                <a:ea typeface="+mn-ea"/>
                <a:cs typeface="+mn-cs"/>
              </a:defRPr>
            </a:lvl3pPr>
            <a:lvl4pPr marL="1600200" indent="-228600" algn="l" defTabSz="914400" rtl="0" eaLnBrk="1" latinLnBrk="0" hangingPunct="1">
              <a:spcBef>
                <a:spcPct val="20000"/>
              </a:spcBef>
              <a:buFont typeface="Arial" pitchFamily="34" charset="0"/>
              <a:buChar char="–"/>
              <a:defRPr sz="2200" b="0" i="0" kern="1200">
                <a:solidFill>
                  <a:schemeClr val="tx1"/>
                </a:solidFill>
                <a:latin typeface="Helvetica Regular" pitchFamily="2" charset="0"/>
                <a:ea typeface="+mn-ea"/>
                <a:cs typeface="+mn-cs"/>
              </a:defRPr>
            </a:lvl4pPr>
            <a:lvl5pPr marL="2057400" indent="-228600" algn="l" defTabSz="914400" rtl="0" eaLnBrk="1" latinLnBrk="0" hangingPunct="1">
              <a:spcBef>
                <a:spcPct val="20000"/>
              </a:spcBef>
              <a:buFont typeface="Arial" pitchFamily="34" charset="0"/>
              <a:buChar char="»"/>
              <a:defRPr sz="2200" b="0" i="0" kern="1200">
                <a:solidFill>
                  <a:schemeClr val="tx1"/>
                </a:solidFill>
                <a:latin typeface="Helvetica Regular"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Code outside the object interacts with the object’s methods</a:t>
            </a:r>
            <a:endParaRPr lang="en-AU" dirty="0"/>
          </a:p>
        </p:txBody>
      </p:sp>
      <p:sp>
        <p:nvSpPr>
          <p:cNvPr id="3" name="TextBox 2"/>
          <p:cNvSpPr txBox="1"/>
          <p:nvPr/>
        </p:nvSpPr>
        <p:spPr>
          <a:xfrm>
            <a:off x="7162800" y="4768437"/>
            <a:ext cx="3349752" cy="276999"/>
          </a:xfrm>
          <a:prstGeom prst="rect">
            <a:avLst/>
          </a:prstGeom>
          <a:noFill/>
        </p:spPr>
        <p:txBody>
          <a:bodyPr wrap="square" rtlCol="0">
            <a:spAutoFit/>
          </a:bodyPr>
          <a:lstStyle/>
          <a:p>
            <a:r>
              <a:rPr lang="en-US" sz="1200" dirty="0" smtClean="0"/>
              <a:t>Graphic from Gaddis, </a:t>
            </a:r>
            <a:r>
              <a:rPr lang="en-US" sz="1200" i="1" dirty="0" smtClean="0"/>
              <a:t>Starting out with Java</a:t>
            </a:r>
            <a:endParaRPr lang="en-US" sz="1200" i="1" dirty="0"/>
          </a:p>
        </p:txBody>
      </p:sp>
      <p:sp>
        <p:nvSpPr>
          <p:cNvPr id="2" name="Content Placeholder 1"/>
          <p:cNvSpPr>
            <a:spLocks noGrp="1"/>
          </p:cNvSpPr>
          <p:nvPr>
            <p:ph idx="1"/>
          </p:nvPr>
        </p:nvSpPr>
        <p:spPr>
          <a:xfrm>
            <a:off x="-1676400" y="1303338"/>
            <a:ext cx="10972800" cy="4525963"/>
          </a:xfrm>
        </p:spPr>
        <p:txBody>
          <a:bodyPr/>
          <a:lstStyle/>
          <a:p>
            <a:endParaRPr lang="en-US" dirty="0"/>
          </a:p>
        </p:txBody>
      </p:sp>
      <p:pic>
        <p:nvPicPr>
          <p:cNvPr id="7" name="Picture 3" descr="An illustration depicts the components of an object and how a code interacts with them from the outside.">
            <a:extLst>
              <a:ext uri="{FF2B5EF4-FFF2-40B4-BE49-F238E27FC236}">
                <a16:creationId xmlns:a16="http://schemas.microsoft.com/office/drawing/2014/main" id="{9183423E-7D79-4135-BA2E-9AFDF6E6FE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a:xfrm>
            <a:off x="3200399" y="2052276"/>
            <a:ext cx="3604327" cy="3486923"/>
          </a:xfrm>
          <a:prstGeom prst="rect">
            <a:avLst/>
          </a:prstGeom>
        </p:spPr>
      </p:pic>
    </p:spTree>
    <p:extLst>
      <p:ext uri="{BB962C8B-B14F-4D97-AF65-F5344CB8AC3E}">
        <p14:creationId xmlns:p14="http://schemas.microsoft.com/office/powerpoint/2010/main" val="39343462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4868A-9441-D64E-8038-7912BA3B9066}"/>
              </a:ext>
            </a:extLst>
          </p:cNvPr>
          <p:cNvSpPr>
            <a:spLocks noGrp="1"/>
          </p:cNvSpPr>
          <p:nvPr>
            <p:ph type="title"/>
          </p:nvPr>
        </p:nvSpPr>
        <p:spPr/>
        <p:txBody>
          <a:bodyPr/>
          <a:lstStyle/>
          <a:p>
            <a:r>
              <a:rPr lang="en-US" dirty="0"/>
              <a:t>Object-Oriented Programming</a:t>
            </a:r>
          </a:p>
        </p:txBody>
      </p:sp>
      <p:sp>
        <p:nvSpPr>
          <p:cNvPr id="3" name="Content Placeholder 2">
            <a:extLst>
              <a:ext uri="{FF2B5EF4-FFF2-40B4-BE49-F238E27FC236}">
                <a16:creationId xmlns:a16="http://schemas.microsoft.com/office/drawing/2014/main" id="{981D9444-4AC0-9E45-912F-8C6E6C5E7298}"/>
              </a:ext>
            </a:extLst>
          </p:cNvPr>
          <p:cNvSpPr>
            <a:spLocks noGrp="1"/>
          </p:cNvSpPr>
          <p:nvPr>
            <p:ph idx="1"/>
          </p:nvPr>
        </p:nvSpPr>
        <p:spPr/>
        <p:txBody>
          <a:bodyPr/>
          <a:lstStyle/>
          <a:p>
            <a:r>
              <a:rPr lang="en-US" dirty="0"/>
              <a:t>An object can contain:</a:t>
            </a:r>
          </a:p>
          <a:p>
            <a:pPr marL="342900" indent="-342900">
              <a:buFont typeface="Arial" panose="020B0604020202020204" pitchFamily="34" charset="0"/>
              <a:buChar char="•"/>
            </a:pPr>
            <a:r>
              <a:rPr lang="en-US" dirty="0"/>
              <a:t>data in the form of </a:t>
            </a:r>
            <a:r>
              <a:rPr lang="en-US" dirty="0">
                <a:solidFill>
                  <a:srgbClr val="00B050"/>
                </a:solidFill>
              </a:rPr>
              <a:t>fields</a:t>
            </a:r>
            <a:r>
              <a:rPr lang="en-US" dirty="0"/>
              <a:t>/</a:t>
            </a:r>
            <a:r>
              <a:rPr lang="en-US" dirty="0">
                <a:solidFill>
                  <a:srgbClr val="00B050"/>
                </a:solidFill>
              </a:rPr>
              <a:t>attributes</a:t>
            </a:r>
          </a:p>
          <a:p>
            <a:pPr marL="342900" indent="-342900">
              <a:spcAft>
                <a:spcPts val="3000"/>
              </a:spcAft>
              <a:buFont typeface="Arial" panose="020B0604020202020204" pitchFamily="34" charset="0"/>
              <a:buChar char="•"/>
            </a:pPr>
            <a:r>
              <a:rPr lang="en-US" dirty="0"/>
              <a:t>code in the form of </a:t>
            </a:r>
            <a:r>
              <a:rPr lang="en-US" dirty="0">
                <a:solidFill>
                  <a:srgbClr val="00B050"/>
                </a:solidFill>
              </a:rPr>
              <a:t>procedures</a:t>
            </a:r>
            <a:r>
              <a:rPr lang="en-US" dirty="0"/>
              <a:t>/</a:t>
            </a:r>
            <a:r>
              <a:rPr lang="en-US" dirty="0">
                <a:solidFill>
                  <a:srgbClr val="00B050"/>
                </a:solidFill>
              </a:rPr>
              <a:t>methods</a:t>
            </a:r>
          </a:p>
          <a:p>
            <a:r>
              <a:rPr lang="en-US" dirty="0"/>
              <a:t>e.g. A race car has:</a:t>
            </a:r>
          </a:p>
          <a:p>
            <a:pPr>
              <a:spcAft>
                <a:spcPts val="600"/>
              </a:spcAft>
            </a:pPr>
            <a:r>
              <a:rPr lang="en-US" dirty="0">
                <a:solidFill>
                  <a:srgbClr val="00B050"/>
                </a:solidFill>
              </a:rPr>
              <a:t>Attributes</a:t>
            </a:r>
            <a:r>
              <a:rPr lang="en-US" dirty="0"/>
              <a:t>: horse power, brand, wheel size, weight, color</a:t>
            </a:r>
          </a:p>
          <a:p>
            <a:pPr>
              <a:spcAft>
                <a:spcPts val="600"/>
              </a:spcAft>
            </a:pPr>
            <a:r>
              <a:rPr lang="en-US" dirty="0">
                <a:solidFill>
                  <a:srgbClr val="00B050"/>
                </a:solidFill>
              </a:rPr>
              <a:t>Methods</a:t>
            </a:r>
            <a:r>
              <a:rPr lang="en-US" dirty="0"/>
              <a:t>: accelerate(), navigate(), turn()</a:t>
            </a:r>
          </a:p>
        </p:txBody>
      </p:sp>
      <p:sp>
        <p:nvSpPr>
          <p:cNvPr id="6" name="Slide Number Placeholder 5">
            <a:extLst>
              <a:ext uri="{FF2B5EF4-FFF2-40B4-BE49-F238E27FC236}">
                <a16:creationId xmlns:a16="http://schemas.microsoft.com/office/drawing/2014/main" id="{DA9702F1-EFB8-384E-B58F-94C104035944}"/>
              </a:ext>
            </a:extLst>
          </p:cNvPr>
          <p:cNvSpPr>
            <a:spLocks noGrp="1"/>
          </p:cNvSpPr>
          <p:nvPr>
            <p:ph type="sldNum" sz="quarter" idx="12"/>
          </p:nvPr>
        </p:nvSpPr>
        <p:spPr/>
        <p:txBody>
          <a:bodyPr/>
          <a:lstStyle/>
          <a:p>
            <a:fld id="{B6F15528-21DE-4FAA-801E-634DDDAF4B2B}" type="slidenum">
              <a:rPr lang="en-US" smtClean="0"/>
              <a:pPr/>
              <a:t>7</a:t>
            </a:fld>
            <a:endParaRPr lang="en-US" dirty="0"/>
          </a:p>
        </p:txBody>
      </p:sp>
      <p:sp>
        <p:nvSpPr>
          <p:cNvPr id="4" name="Date Placeholder 3">
            <a:extLst>
              <a:ext uri="{FF2B5EF4-FFF2-40B4-BE49-F238E27FC236}">
                <a16:creationId xmlns:a16="http://schemas.microsoft.com/office/drawing/2014/main" id="{E514FFD8-6D1D-4743-B2C3-256BFEA841E4}"/>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37476EC8-EA79-3645-9418-9EC4DF9E4D60}"/>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181854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92976-3D35-FA46-BF7A-5241F09C8BB2}"/>
              </a:ext>
            </a:extLst>
          </p:cNvPr>
          <p:cNvSpPr>
            <a:spLocks noGrp="1"/>
          </p:cNvSpPr>
          <p:nvPr>
            <p:ph type="title"/>
          </p:nvPr>
        </p:nvSpPr>
        <p:spPr/>
        <p:txBody>
          <a:bodyPr>
            <a:normAutofit/>
          </a:bodyPr>
          <a:lstStyle/>
          <a:p>
            <a:r>
              <a:rPr lang="en-US" dirty="0"/>
              <a:t>Object-Oriented Programming: class</a:t>
            </a:r>
          </a:p>
        </p:txBody>
      </p:sp>
      <p:sp>
        <p:nvSpPr>
          <p:cNvPr id="3" name="Content Placeholder 2">
            <a:extLst>
              <a:ext uri="{FF2B5EF4-FFF2-40B4-BE49-F238E27FC236}">
                <a16:creationId xmlns:a16="http://schemas.microsoft.com/office/drawing/2014/main" id="{6C032DD6-52B7-F44D-9F85-5B98C8C7BEC1}"/>
              </a:ext>
            </a:extLst>
          </p:cNvPr>
          <p:cNvSpPr>
            <a:spLocks noGrp="1"/>
          </p:cNvSpPr>
          <p:nvPr>
            <p:ph idx="1"/>
          </p:nvPr>
        </p:nvSpPr>
        <p:spPr/>
        <p:txBody>
          <a:bodyPr>
            <a:normAutofit lnSpcReduction="10000"/>
          </a:bodyPr>
          <a:lstStyle/>
          <a:p>
            <a:r>
              <a:rPr lang="en-US" dirty="0"/>
              <a:t>A class is a </a:t>
            </a:r>
            <a:r>
              <a:rPr lang="en-US" dirty="0">
                <a:solidFill>
                  <a:srgbClr val="00B050"/>
                </a:solidFill>
              </a:rPr>
              <a:t>blueprint</a:t>
            </a:r>
            <a:r>
              <a:rPr lang="en-US" dirty="0"/>
              <a:t> or </a:t>
            </a:r>
            <a:r>
              <a:rPr lang="en-US" dirty="0">
                <a:solidFill>
                  <a:srgbClr val="00B050"/>
                </a:solidFill>
              </a:rPr>
              <a:t>description</a:t>
            </a:r>
            <a:r>
              <a:rPr lang="en-US" dirty="0"/>
              <a:t> for an object.</a:t>
            </a:r>
          </a:p>
          <a:p>
            <a:pPr>
              <a:spcAft>
                <a:spcPts val="2400"/>
              </a:spcAft>
            </a:pPr>
            <a:r>
              <a:rPr lang="en-US" dirty="0"/>
              <a:t>e.g. If manufacturing a race car, a class would contain all the details about the brand, weight, engine size, horse-power etc.</a:t>
            </a:r>
          </a:p>
          <a:p>
            <a:pPr>
              <a:spcAft>
                <a:spcPts val="2400"/>
              </a:spcAft>
            </a:pPr>
            <a:r>
              <a:rPr lang="en-US" dirty="0">
                <a:latin typeface="Consolas" panose="020B0609020204030204" pitchFamily="49" charset="0"/>
                <a:cs typeface="Consolas" panose="020B0609020204030204" pitchFamily="49" charset="0"/>
              </a:rPr>
              <a:t>class </a:t>
            </a:r>
            <a:r>
              <a:rPr lang="en-US" b="1" dirty="0" err="1">
                <a:latin typeface="Consolas" panose="020B0609020204030204" pitchFamily="49" charset="0"/>
                <a:cs typeface="Consolas" panose="020B0609020204030204" pitchFamily="49" charset="0"/>
              </a:rPr>
              <a:t>RaceCar</a:t>
            </a:r>
            <a:r>
              <a:rPr lang="en-US" dirty="0">
                <a:latin typeface="Consolas" panose="020B0609020204030204" pitchFamily="49" charset="0"/>
                <a:cs typeface="Consolas" panose="020B0609020204030204" pitchFamily="49" charset="0"/>
              </a:rPr>
              <a:t>:</a:t>
            </a:r>
          </a:p>
          <a:p>
            <a:r>
              <a:rPr lang="en-US" dirty="0"/>
              <a:t>The </a:t>
            </a:r>
            <a:r>
              <a:rPr lang="en-US" dirty="0">
                <a:solidFill>
                  <a:srgbClr val="00B050"/>
                </a:solidFill>
                <a:latin typeface="Consolas" panose="020B0609020204030204" pitchFamily="49" charset="0"/>
                <a:cs typeface="Consolas" panose="020B0609020204030204" pitchFamily="49" charset="0"/>
              </a:rPr>
              <a:t>class</a:t>
            </a:r>
            <a:r>
              <a:rPr lang="en-US" dirty="0"/>
              <a:t> keyword defines an new class called </a:t>
            </a:r>
            <a:r>
              <a:rPr lang="en-US" dirty="0" err="1">
                <a:solidFill>
                  <a:srgbClr val="00B050"/>
                </a:solidFill>
                <a:latin typeface="Consolas" panose="020B0609020204030204" pitchFamily="49" charset="0"/>
                <a:cs typeface="Consolas" panose="020B0609020204030204" pitchFamily="49" charset="0"/>
              </a:rPr>
              <a:t>RaceCar</a:t>
            </a:r>
            <a:r>
              <a:rPr lang="en-US" dirty="0"/>
              <a:t>.</a:t>
            </a:r>
          </a:p>
          <a:p>
            <a:pPr>
              <a:spcAft>
                <a:spcPts val="3000"/>
              </a:spcAft>
            </a:pPr>
            <a:r>
              <a:rPr lang="en-US" dirty="0"/>
              <a:t>Using the class </a:t>
            </a:r>
            <a:r>
              <a:rPr lang="en-US" dirty="0" err="1">
                <a:latin typeface="Consolas" panose="020B0609020204030204" pitchFamily="49" charset="0"/>
                <a:cs typeface="Consolas" panose="020B0609020204030204" pitchFamily="49" charset="0"/>
              </a:rPr>
              <a:t>RaceCar</a:t>
            </a:r>
            <a:r>
              <a:rPr lang="en-US" dirty="0"/>
              <a:t>, we can build multiple race car objects.</a:t>
            </a:r>
          </a:p>
          <a:p>
            <a:r>
              <a:rPr lang="en-US" dirty="0"/>
              <a:t>Remember to add a docstring to describe the class!</a:t>
            </a:r>
          </a:p>
          <a:p>
            <a:r>
              <a:rPr lang="en-US" dirty="0"/>
              <a:t/>
            </a:r>
            <a:br>
              <a:rPr lang="en-US" dirty="0"/>
            </a:br>
            <a:endParaRPr lang="en-US" dirty="0"/>
          </a:p>
        </p:txBody>
      </p:sp>
      <p:sp>
        <p:nvSpPr>
          <p:cNvPr id="6" name="Slide Number Placeholder 5">
            <a:extLst>
              <a:ext uri="{FF2B5EF4-FFF2-40B4-BE49-F238E27FC236}">
                <a16:creationId xmlns:a16="http://schemas.microsoft.com/office/drawing/2014/main" id="{6EE09ED5-A9DD-EA4A-ACA0-64E4456B2379}"/>
              </a:ext>
            </a:extLst>
          </p:cNvPr>
          <p:cNvSpPr>
            <a:spLocks noGrp="1"/>
          </p:cNvSpPr>
          <p:nvPr>
            <p:ph type="sldNum" sz="quarter" idx="12"/>
          </p:nvPr>
        </p:nvSpPr>
        <p:spPr/>
        <p:txBody>
          <a:bodyPr/>
          <a:lstStyle/>
          <a:p>
            <a:fld id="{B6F15528-21DE-4FAA-801E-634DDDAF4B2B}" type="slidenum">
              <a:rPr lang="en-US" smtClean="0"/>
              <a:pPr/>
              <a:t>8</a:t>
            </a:fld>
            <a:endParaRPr lang="en-US" dirty="0"/>
          </a:p>
        </p:txBody>
      </p:sp>
      <p:sp>
        <p:nvSpPr>
          <p:cNvPr id="4" name="Date Placeholder 3">
            <a:extLst>
              <a:ext uri="{FF2B5EF4-FFF2-40B4-BE49-F238E27FC236}">
                <a16:creationId xmlns:a16="http://schemas.microsoft.com/office/drawing/2014/main" id="{4C11815C-A910-8F47-A77A-A4DDC5ABE10D}"/>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8D686622-1DFD-964D-B98E-3DABC8371AE6}"/>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379328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C4D0164C-0113-4058-AB1A-1AC594696946}"/>
              </a:ext>
            </a:extLst>
          </p:cNvPr>
          <p:cNvSpPr>
            <a:spLocks noGrp="1" noChangeArrowheads="1"/>
          </p:cNvSpPr>
          <p:nvPr>
            <p:ph type="title"/>
          </p:nvPr>
        </p:nvSpPr>
        <p:spPr/>
        <p:txBody>
          <a:bodyPr/>
          <a:lstStyle/>
          <a:p>
            <a:r>
              <a:rPr lang="en-US" altLang="en-US" dirty="0"/>
              <a:t>Classes</a:t>
            </a:r>
            <a:r>
              <a:rPr lang="en-US" altLang="en-US" sz="2000" dirty="0"/>
              <a:t> (1 of </a:t>
            </a:r>
            <a:r>
              <a:rPr lang="en-US" altLang="en-US" sz="2000" dirty="0" smtClean="0"/>
              <a:t>2)</a:t>
            </a:r>
            <a:endParaRPr lang="en-US" altLang="en-US" sz="2000" dirty="0"/>
          </a:p>
        </p:txBody>
      </p:sp>
      <p:sp>
        <p:nvSpPr>
          <p:cNvPr id="11267" name="Content Placeholder 2">
            <a:extLst>
              <a:ext uri="{FF2B5EF4-FFF2-40B4-BE49-F238E27FC236}">
                <a16:creationId xmlns:a16="http://schemas.microsoft.com/office/drawing/2014/main" id="{A5B93E27-4CFC-446F-B400-8F28AA8E7908}"/>
              </a:ext>
            </a:extLst>
          </p:cNvPr>
          <p:cNvSpPr>
            <a:spLocks noGrp="1" noChangeArrowheads="1"/>
          </p:cNvSpPr>
          <p:nvPr>
            <p:ph idx="1"/>
          </p:nvPr>
        </p:nvSpPr>
        <p:spPr/>
        <p:txBody>
          <a:bodyPr/>
          <a:lstStyle/>
          <a:p>
            <a:pPr>
              <a:buFontTx/>
              <a:buChar char="•"/>
            </a:pPr>
            <a:r>
              <a:rPr lang="en-US" altLang="en-US" u="sng" dirty="0"/>
              <a:t>Class</a:t>
            </a:r>
            <a:r>
              <a:rPr lang="en-US" altLang="en-US" dirty="0"/>
              <a:t>: code that specifies the data attributes and methods of a particular type of object</a:t>
            </a:r>
          </a:p>
          <a:p>
            <a:pPr lvl="1"/>
            <a:r>
              <a:rPr lang="en-US" altLang="en-US" dirty="0"/>
              <a:t>Similar to a blueprint of a house or a cookie cutter</a:t>
            </a:r>
          </a:p>
          <a:p>
            <a:pPr>
              <a:buFontTx/>
              <a:buChar char="•"/>
            </a:pPr>
            <a:r>
              <a:rPr lang="en-US" altLang="en-US" u="sng" dirty="0"/>
              <a:t>Instance</a:t>
            </a:r>
            <a:r>
              <a:rPr lang="en-US" altLang="en-US" dirty="0"/>
              <a:t>: an object created from a class</a:t>
            </a:r>
          </a:p>
          <a:p>
            <a:pPr lvl="1"/>
            <a:r>
              <a:rPr lang="en-US" altLang="en-US" dirty="0"/>
              <a:t>Similar to a specific house built according to the blueprint or a specific cookie</a:t>
            </a:r>
          </a:p>
          <a:p>
            <a:pPr lvl="1"/>
            <a:r>
              <a:rPr lang="en-US" altLang="en-US" dirty="0"/>
              <a:t>There can be many instances of one class</a:t>
            </a:r>
          </a:p>
          <a:p>
            <a:pPr>
              <a:buFontTx/>
              <a:buChar char="•"/>
            </a:pPr>
            <a:endParaRPr lang="en-US" altLang="en-US" dirty="0"/>
          </a:p>
        </p:txBody>
      </p:sp>
    </p:spTree>
    <p:extLst>
      <p:ext uri="{BB962C8B-B14F-4D97-AF65-F5344CB8AC3E}">
        <p14:creationId xmlns:p14="http://schemas.microsoft.com/office/powerpoint/2010/main" val="29012852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50714</TotalTime>
  <Words>2235</Words>
  <Application>Microsoft Office PowerPoint</Application>
  <PresentationFormat>Widescreen</PresentationFormat>
  <Paragraphs>290</Paragraphs>
  <Slides>42</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Consolas</vt:lpstr>
      <vt:lpstr>Courier New</vt:lpstr>
      <vt:lpstr>Helvetica</vt:lpstr>
      <vt:lpstr>Helvetica Regular</vt:lpstr>
      <vt:lpstr>Office Theme</vt:lpstr>
      <vt:lpstr>Introduction to Object-Oriented Programming</vt:lpstr>
      <vt:lpstr>Procedural Programming</vt:lpstr>
      <vt:lpstr>Object-Oriented Programming (1 of 4)</vt:lpstr>
      <vt:lpstr>Object-Oriented Programming (2 of 4)</vt:lpstr>
      <vt:lpstr>Object-Oriented Programming (3 of 4)</vt:lpstr>
      <vt:lpstr>Object-Oriented Programming (4 of 4)</vt:lpstr>
      <vt:lpstr>Object-Oriented Programming</vt:lpstr>
      <vt:lpstr>Object-Oriented Programming: class</vt:lpstr>
      <vt:lpstr>Classes (1 of 2)</vt:lpstr>
      <vt:lpstr>Classes (2 of 2)</vt:lpstr>
      <vt:lpstr>Object-Oriented Programming: constructor</vt:lpstr>
      <vt:lpstr>Class Definitions</vt:lpstr>
      <vt:lpstr>Class Definitions (cont’d)</vt:lpstr>
      <vt:lpstr>Class Definitions (cont’d)</vt:lpstr>
      <vt:lpstr>Object-Oriented Programming: constructor</vt:lpstr>
      <vt:lpstr>Class Definitions</vt:lpstr>
      <vt:lpstr>Object-Oriented Programming: object</vt:lpstr>
      <vt:lpstr>Object-Oriented Programming: self parameter</vt:lpstr>
      <vt:lpstr>Object-Oriented Programming: object</vt:lpstr>
      <vt:lpstr>Object-Oriented Programming: principles</vt:lpstr>
      <vt:lpstr>Hiding Attributes and Storing Classes in Modules</vt:lpstr>
      <vt:lpstr>Accessor and Mutator Methods </vt:lpstr>
      <vt:lpstr>Passing Objects as Arguments</vt:lpstr>
      <vt:lpstr>Finding the Classes in a Problem (1 of 4)</vt:lpstr>
      <vt:lpstr>Finding the Classes in a Problem (2 of 4)</vt:lpstr>
      <vt:lpstr>Finding the Classes in a Problem (3 of 4)</vt:lpstr>
      <vt:lpstr>Finding the Classes in a Problem (4 of 4)</vt:lpstr>
      <vt:lpstr>Identifying a Class’s Responsibilities</vt:lpstr>
      <vt:lpstr>Introduction to Inheritance (1 of 2)</vt:lpstr>
      <vt:lpstr>Introduction to Inheritance (2 of 2)</vt:lpstr>
      <vt:lpstr>Inheritance and the “Is a” Relationship (1 of 4)</vt:lpstr>
      <vt:lpstr>Inheritance and the “Is a” Relationship (2 of 4)</vt:lpstr>
      <vt:lpstr>Inheritance and the “Is a” Relationship (3 of 4)</vt:lpstr>
      <vt:lpstr>Inheritance and the “Is a” Relationship (4 of 4)</vt:lpstr>
      <vt:lpstr>Object-Oriented Programming: inheritance</vt:lpstr>
      <vt:lpstr>Object-Oriented Programming: inheritance</vt:lpstr>
      <vt:lpstr>Object-Oriented Programming: encapsulation</vt:lpstr>
      <vt:lpstr>Object-Oriented Programming: encapsulation</vt:lpstr>
      <vt:lpstr>Object-Oriented Programming: polymorphism</vt:lpstr>
      <vt:lpstr>Polymorphism (cont’d)</vt:lpstr>
      <vt:lpstr>Object-Oriented Programming: polymorphism</vt:lpstr>
      <vt:lpstr>The isinstance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5381/7381 Computer Architecture Spring 2010</dc:title>
  <dc:creator>Ted</dc:creator>
  <cp:lastModifiedBy>McGuire, Timothy J</cp:lastModifiedBy>
  <cp:revision>1213</cp:revision>
  <cp:lastPrinted>2019-07-29T14:53:54Z</cp:lastPrinted>
  <dcterms:created xsi:type="dcterms:W3CDTF">2006-08-16T00:00:00Z</dcterms:created>
  <dcterms:modified xsi:type="dcterms:W3CDTF">2021-03-22T15:40:02Z</dcterms:modified>
</cp:coreProperties>
</file>