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94" r:id="rId2"/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33" r:id="rId41"/>
    <p:sldId id="634" r:id="rId42"/>
    <p:sldId id="635" r:id="rId43"/>
    <p:sldId id="636" r:id="rId44"/>
    <p:sldId id="637" r:id="rId45"/>
    <p:sldId id="640" r:id="rId46"/>
    <p:sldId id="638" r:id="rId47"/>
    <p:sldId id="63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 autoAdjust="0"/>
    <p:restoredTop sz="86493" autoAdjust="0"/>
  </p:normalViewPr>
  <p:slideViewPr>
    <p:cSldViewPr>
      <p:cViewPr varScale="1">
        <p:scale>
          <a:sx n="71" d="100"/>
          <a:sy n="71" d="100"/>
        </p:scale>
        <p:origin x="78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94050-881D-470D-98B8-6E80D0E077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EDBD82-BDD0-480F-BD32-F58D37AA1360}">
      <dgm:prSet/>
      <dgm:spPr/>
      <dgm:t>
        <a:bodyPr/>
        <a:lstStyle/>
        <a:p>
          <a:pPr rtl="0"/>
          <a:r>
            <a:rPr lang="en-US" smtClean="0"/>
            <a:t>Colors include: "blue","black","brown","red","yellow","green","orange","beige","turquoise","pink" </a:t>
          </a:r>
          <a:endParaRPr lang="en-US"/>
        </a:p>
      </dgm:t>
    </dgm:pt>
    <dgm:pt modelId="{0A8458D3-BA00-4307-BC07-1BDFD5998B40}" type="parTrans" cxnId="{C5F71613-48B6-4289-9C59-A174AD2EB8EB}">
      <dgm:prSet/>
      <dgm:spPr/>
      <dgm:t>
        <a:bodyPr/>
        <a:lstStyle/>
        <a:p>
          <a:endParaRPr lang="en-US"/>
        </a:p>
      </dgm:t>
    </dgm:pt>
    <dgm:pt modelId="{67969817-65CF-494E-B673-3CC1B2C3E0ED}" type="sibTrans" cxnId="{C5F71613-48B6-4289-9C59-A174AD2EB8EB}">
      <dgm:prSet/>
      <dgm:spPr/>
      <dgm:t>
        <a:bodyPr/>
        <a:lstStyle/>
        <a:p>
          <a:endParaRPr lang="en-US"/>
        </a:p>
      </dgm:t>
    </dgm:pt>
    <dgm:pt modelId="{24D6C49C-9117-4BDC-BFA3-3338F398A871}" type="pres">
      <dgm:prSet presAssocID="{72994050-881D-470D-98B8-6E80D0E077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391AA8-C59B-4F45-A5A3-B8535E86DD31}" type="pres">
      <dgm:prSet presAssocID="{79EDBD82-BDD0-480F-BD32-F58D37AA136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F71613-48B6-4289-9C59-A174AD2EB8EB}" srcId="{72994050-881D-470D-98B8-6E80D0E0774C}" destId="{79EDBD82-BDD0-480F-BD32-F58D37AA1360}" srcOrd="0" destOrd="0" parTransId="{0A8458D3-BA00-4307-BC07-1BDFD5998B40}" sibTransId="{67969817-65CF-494E-B673-3CC1B2C3E0ED}"/>
    <dgm:cxn modelId="{7694A2F5-E1B4-4518-AC7C-A47259AFCCA8}" type="presOf" srcId="{79EDBD82-BDD0-480F-BD32-F58D37AA1360}" destId="{7E391AA8-C59B-4F45-A5A3-B8535E86DD31}" srcOrd="0" destOrd="0" presId="urn:microsoft.com/office/officeart/2005/8/layout/vList2"/>
    <dgm:cxn modelId="{A3B3DB55-854B-4065-B68F-C96317230A01}" type="presOf" srcId="{72994050-881D-470D-98B8-6E80D0E0774C}" destId="{24D6C49C-9117-4BDC-BFA3-3338F398A871}" srcOrd="0" destOrd="0" presId="urn:microsoft.com/office/officeart/2005/8/layout/vList2"/>
    <dgm:cxn modelId="{3207D846-A79A-4E2B-A07E-E29A3FDAE708}" type="presParOf" srcId="{24D6C49C-9117-4BDC-BFA3-3338F398A871}" destId="{7E391AA8-C59B-4F45-A5A3-B8535E86DD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91AA8-C59B-4F45-A5A3-B8535E86DD31}">
      <dsp:nvSpPr>
        <dsp:cNvPr id="0" name=""/>
        <dsp:cNvSpPr/>
      </dsp:nvSpPr>
      <dsp:spPr>
        <a:xfrm>
          <a:off x="0" y="119292"/>
          <a:ext cx="92202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Colors include: "blue","black","brown","red","yellow","green","orange","beige","turquoise","pink" </a:t>
          </a:r>
          <a:endParaRPr lang="en-US" sz="1700" kern="1200"/>
        </a:p>
      </dsp:txBody>
      <dsp:txXfrm>
        <a:off x="19904" y="139196"/>
        <a:ext cx="9180392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 smtClean="0">
                <a:latin typeface="Helvetica Regular" pitchFamily="2" charset="0"/>
              </a:rPr>
              <a:t>Houngninou</a:t>
            </a:r>
            <a:r>
              <a:rPr lang="en-US" dirty="0" smtClean="0">
                <a:latin typeface="Helvetica Regular" pitchFamily="2" charset="0"/>
              </a:rPr>
              <a:t>/McGuire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5013" y="835025"/>
            <a:ext cx="7408862" cy="416718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742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0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200"/>
            </a:lvl1pPr>
            <a:lvl2pPr>
              <a:spcBef>
                <a:spcPts val="0"/>
              </a:spcBef>
              <a:spcAft>
                <a:spcPts val="1200"/>
              </a:spcAft>
              <a:defRPr sz="2200"/>
            </a:lvl2pPr>
            <a:lvl3pPr>
              <a:spcBef>
                <a:spcPts val="0"/>
              </a:spcBef>
              <a:spcAft>
                <a:spcPts val="1200"/>
              </a:spcAft>
              <a:defRPr sz="2200"/>
            </a:lvl3pPr>
            <a:lvl4pPr>
              <a:spcBef>
                <a:spcPts val="0"/>
              </a:spcBef>
              <a:spcAft>
                <a:spcPts val="1200"/>
              </a:spcAft>
              <a:defRPr sz="2200"/>
            </a:lvl4pPr>
            <a:lvl5pPr>
              <a:spcBef>
                <a:spcPts val="0"/>
              </a:spcBef>
              <a:spcAft>
                <a:spcPts val="1200"/>
              </a:spcAft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572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3688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1">
                <a:lumMod val="20000"/>
                <a:lumOff val="80000"/>
              </a:schemeClr>
            </a:gs>
            <a:gs pos="90000">
              <a:schemeClr val="accent1">
                <a:lumMod val="20000"/>
                <a:lumOff val="80000"/>
              </a:schemeClr>
            </a:gs>
            <a:gs pos="73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 Regular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2076451"/>
          </a:xfrm>
        </p:spPr>
        <p:txBody>
          <a:bodyPr>
            <a:normAutofit/>
          </a:bodyPr>
          <a:lstStyle/>
          <a:p>
            <a:r>
              <a:rPr lang="en-US" altLang="zh-CN" sz="4050" dirty="0" smtClean="0"/>
              <a:t>Python </a:t>
            </a:r>
            <a:r>
              <a:rPr lang="en-US" altLang="zh-CN" sz="4050" dirty="0" smtClean="0"/>
              <a:t>Graphics</a:t>
            </a:r>
            <a:br>
              <a:rPr lang="en-US" altLang="zh-CN" sz="4050" dirty="0" smtClean="0"/>
            </a:br>
            <a:r>
              <a:rPr lang="en-US" altLang="zh-CN" sz="3200" dirty="0" smtClean="0"/>
              <a:t>Turtle Graphics</a:t>
            </a:r>
            <a:endParaRPr lang="en-US" sz="4400" dirty="0"/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>
          <a:xfrm>
            <a:off x="1981200" y="3771900"/>
            <a:ext cx="8229600" cy="1314450"/>
          </a:xfrm>
        </p:spPr>
        <p:txBody>
          <a:bodyPr/>
          <a:lstStyle/>
          <a:p>
            <a:pPr eaLnBrk="1" hangingPunct="1"/>
            <a:r>
              <a:rPr lang="en-CA" altLang="zh-CN" sz="3000" dirty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endParaRPr lang="en-US" altLang="zh-CN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B13D8E3-0457-4573-A9A9-40FE3C724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</a:t>
            </a:r>
            <a:r>
              <a:rPr lang="en-US" altLang="en-US" sz="2000" dirty="0"/>
              <a:t> (2 of 2)</a:t>
            </a:r>
          </a:p>
        </p:txBody>
      </p:sp>
      <p:sp>
        <p:nvSpPr>
          <p:cNvPr id="57347" name="TextBox 4">
            <a:extLst>
              <a:ext uri="{FF2B5EF4-FFF2-40B4-BE49-F238E27FC236}">
                <a16:creationId xmlns:a16="http://schemas.microsoft.com/office/drawing/2014/main" id="{E121536E-09F8-40A2-8753-AB3793BF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1"/>
            <a:ext cx="5181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7348" name="Picture 2" descr="A dialog box titled, python turtle graphics, displays the trajectory of the turtle. The turtle moves along the 0 degree axis from the center. A dashed line depicts the trajectory of the turtle.">
            <a:extLst>
              <a:ext uri="{FF2B5EF4-FFF2-40B4-BE49-F238E27FC236}">
                <a16:creationId xmlns:a16="http://schemas.microsoft.com/office/drawing/2014/main" id="{F8C76817-72F9-4C62-B710-18D5888B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20343" y="2286000"/>
            <a:ext cx="401923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99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B7F7B4B-4B00-45E8-A20A-848BD2441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Circles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D74BE07E-B92F-4201-969A-EF7E7C588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draw a circle with a specified radius.</a:t>
            </a:r>
          </a:p>
        </p:txBody>
      </p:sp>
      <p:pic>
        <p:nvPicPr>
          <p:cNvPr id="58372" name="Picture 3" descr="The text field for radius of a circle is assigned value, 100. Below the text field, the buttons OK and cancel are present. OK is selected.">
            <a:extLst>
              <a:ext uri="{FF2B5EF4-FFF2-40B4-BE49-F238E27FC236}">
                <a16:creationId xmlns:a16="http://schemas.microsoft.com/office/drawing/2014/main" id="{E9C7D0B1-CD1B-4AB9-9D07-9D2EB012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111826"/>
            <a:ext cx="3832689" cy="420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4">
            <a:extLst>
              <a:ext uri="{FF2B5EF4-FFF2-40B4-BE49-F238E27FC236}">
                <a16:creationId xmlns:a16="http://schemas.microsoft.com/office/drawing/2014/main" id="{89740BA2-4B0C-4AA6-B3B2-9CEF5B34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704" y="3200401"/>
            <a:ext cx="46403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30278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22311B2-6A7E-4724-BC9E-9396D8EE6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Dots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C36F20B-1084-4621-8EFB-D14CA434E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turtle.dot()</a:t>
            </a:r>
            <a:r>
              <a:rPr lang="en-US" altLang="en-US" dirty="0"/>
              <a:t> statement to draw a simple dot at the turtle's current location.</a:t>
            </a:r>
          </a:p>
        </p:txBody>
      </p:sp>
      <p:sp>
        <p:nvSpPr>
          <p:cNvPr id="59396" name="TextBox 3">
            <a:extLst>
              <a:ext uri="{FF2B5EF4-FFF2-40B4-BE49-F238E27FC236}">
                <a16:creationId xmlns:a16="http://schemas.microsoft.com/office/drawing/2014/main" id="{19C34B58-9BA2-40E8-B033-A6C1C493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55912"/>
            <a:ext cx="4800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9397" name="Picture 4" descr="A dialog box titled, python turtle graphics, displays the trajectory of the turtle. The turtle moves along the 0 degree axis from the center, which is marked with a dot, and passes through two other dots.">
            <a:extLst>
              <a:ext uri="{FF2B5EF4-FFF2-40B4-BE49-F238E27FC236}">
                <a16:creationId xmlns:a16="http://schemas.microsoft.com/office/drawing/2014/main" id="{4DB68BC3-D8CC-40E7-A8F8-957150526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62679" y="2895599"/>
            <a:ext cx="3771921" cy="317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58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ADB935A-5CAA-456A-8CCB-6E600889F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the Pen Size and Drawing Color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6690451-5C7D-4624-9BD7-63D3E1CDC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550100"/>
            <a:ext cx="10515600" cy="46482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change the width of the turtle's pen, in pixels.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turtle.pencolor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change the turtle's drawing color</a:t>
            </a:r>
            <a:r>
              <a:rPr lang="en-US" altLang="en-US" dirty="0" smtClean="0"/>
              <a:t>.</a:t>
            </a:r>
            <a:br>
              <a:rPr lang="en-US" altLang="en-US" dirty="0" smtClean="0"/>
            </a:br>
            <a:endParaRPr lang="en-US" altLang="en-US" dirty="0"/>
          </a:p>
        </p:txBody>
      </p:sp>
      <p:sp>
        <p:nvSpPr>
          <p:cNvPr id="60420" name="TextBox 3">
            <a:extLst>
              <a:ext uri="{FF2B5EF4-FFF2-40B4-BE49-F238E27FC236}">
                <a16:creationId xmlns:a16="http://schemas.microsoft.com/office/drawing/2014/main" id="{AAAED693-2762-48CA-9136-BA623E1BC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80" y="3664496"/>
            <a:ext cx="50962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turtle.pensize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turtle.pencolor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0421" name="Picture 4" descr="The second dialog box displays a circle that is drawn from the center in the counterclockwise direction.">
            <a:extLst>
              <a:ext uri="{FF2B5EF4-FFF2-40B4-BE49-F238E27FC236}">
                <a16:creationId xmlns:a16="http://schemas.microsoft.com/office/drawing/2014/main" id="{3B781C79-CC63-4DD5-A4D6-5B74DCE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81400"/>
            <a:ext cx="2971800" cy="295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2057400" y="2802607"/>
          <a:ext cx="92202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152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4E3255C-1B7C-4F97-AE6D-0AD7936FD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the Turtle's Window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5AC5D66-4791-4F02-8253-41F93EC5E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10363200" cy="4724400"/>
          </a:xfrm>
        </p:spPr>
        <p:txBody>
          <a:bodyPr/>
          <a:lstStyle/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turtle.bgcolor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statement to set the window's background color.</a:t>
            </a:r>
          </a:p>
          <a:p>
            <a:r>
              <a:rPr lang="en-US" altLang="en-US" sz="2400" dirty="0" smtClean="0"/>
              <a:t>Use </a:t>
            </a:r>
            <a:r>
              <a:rPr lang="en-US" altLang="en-US" sz="2400" dirty="0"/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statement to set the size of the turtle's window, in pixels.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400" i="1" dirty="0"/>
              <a:t> </a:t>
            </a:r>
            <a:r>
              <a:rPr lang="en-US" altLang="en-US" sz="2400" dirty="0"/>
              <a:t>arguments are the width and height, in pixels. </a:t>
            </a:r>
          </a:p>
          <a:p>
            <a:pPr lvl="1"/>
            <a:r>
              <a:rPr lang="en-US" altLang="en-US" sz="2400" dirty="0"/>
              <a:t>For example, the following interactive session creates a graphics window that is 640 pixels wide and 480 pixels high:</a:t>
            </a:r>
          </a:p>
          <a:p>
            <a:endParaRPr lang="en-US" altLang="en-US" sz="2400" dirty="0"/>
          </a:p>
        </p:txBody>
      </p:sp>
      <p:sp>
        <p:nvSpPr>
          <p:cNvPr id="61444" name="TextBox 5">
            <a:extLst>
              <a:ext uri="{FF2B5EF4-FFF2-40B4-BE49-F238E27FC236}">
                <a16:creationId xmlns:a16="http://schemas.microsoft.com/office/drawing/2014/main" id="{02509A8C-1C1E-4042-B671-0B07E39E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181600"/>
            <a:ext cx="5257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(640, 480)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25329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E355F9-83F9-4893-B5CB-98BAF33F2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Resetting the Turtle’s Window</a:t>
            </a:r>
            <a:r>
              <a:rPr lang="en-US" altLang="en-US" sz="2000" dirty="0"/>
              <a:t>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CD7-7768-41F3-932C-CB15CF3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turtle.reset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statement:</a:t>
            </a:r>
          </a:p>
          <a:p>
            <a:pPr lvl="1">
              <a:defRPr/>
            </a:pPr>
            <a:r>
              <a:rPr lang="en-US" sz="28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2800" dirty="0"/>
              <a:t>Resets the drawing color to black.</a:t>
            </a:r>
          </a:p>
          <a:p>
            <a:pPr lvl="1">
              <a:defRPr/>
            </a:pPr>
            <a:r>
              <a:rPr lang="en-US" sz="2800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sz="2800" dirty="0"/>
              <a:t>Does </a:t>
            </a:r>
            <a:r>
              <a:rPr lang="en-US" sz="2800" i="1" dirty="0"/>
              <a:t>not</a:t>
            </a:r>
            <a:r>
              <a:rPr lang="en-US" sz="2800" dirty="0"/>
              <a:t> reset the graphics window’s background color.</a:t>
            </a:r>
          </a:p>
          <a:p>
            <a:pPr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5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E355F9-83F9-4893-B5CB-98BAF33F2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Resetting the Turtle’s Window</a:t>
            </a:r>
            <a:r>
              <a:rPr lang="en-US" altLang="en-US" sz="2000" dirty="0"/>
              <a:t>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CD7-7768-41F3-932C-CB15CF3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change the turtle's position.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change the drawing color.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change the graphics window’s background color.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50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E355F9-83F9-4893-B5CB-98BAF33F2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Resetting the Turtle’s Window</a:t>
            </a:r>
            <a:r>
              <a:rPr lang="en-US" altLang="en-US" sz="2000" dirty="0"/>
              <a:t>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CD7-7768-41F3-932C-CB15CF3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turtle.clearscreen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dirty="0"/>
              <a:t>Resets the drawing color to black.</a:t>
            </a:r>
          </a:p>
          <a:p>
            <a:pPr lvl="1">
              <a:defRPr/>
            </a:pPr>
            <a:r>
              <a:rPr lang="en-US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dirty="0"/>
              <a:t>Resets the graphics window’s background color to white.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136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3AC2452-1614-477B-ACCA-B4C22E36B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Coordinates</a:t>
            </a:r>
          </a:p>
        </p:txBody>
      </p:sp>
      <p:sp>
        <p:nvSpPr>
          <p:cNvPr id="63491" name="Content Placeholder 5">
            <a:extLst>
              <a:ext uri="{FF2B5EF4-FFF2-40B4-BE49-F238E27FC236}">
                <a16:creationId xmlns:a16="http://schemas.microsoft.com/office/drawing/2014/main" id="{F0F68F7A-3BD6-4E24-B97A-85AD6D860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turtle uses Cartesian Coordinates</a:t>
            </a:r>
          </a:p>
        </p:txBody>
      </p:sp>
      <p:pic>
        <p:nvPicPr>
          <p:cNvPr id="63492" name="Content Placeholder 4" descr="A dialog box titled, python turtle graphics, displays the Cartesian coordinate system.">
            <a:extLst>
              <a:ext uri="{FF2B5EF4-FFF2-40B4-BE49-F238E27FC236}">
                <a16:creationId xmlns:a16="http://schemas.microsoft.com/office/drawing/2014/main" id="{AAB4318A-C151-43F1-9D23-8E6BB6A3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9960" y="2362201"/>
            <a:ext cx="4569640" cy="400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605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6B91EE2-0884-49AB-80E4-DEA6D4F6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to a Specific Location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8C00A10-4853-4FFC-A589-9839E6510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/>
              <a:t> statement to move the turtle to a specific location.</a:t>
            </a:r>
          </a:p>
        </p:txBody>
      </p:sp>
      <p:sp>
        <p:nvSpPr>
          <p:cNvPr id="64516" name="TextBox 3">
            <a:extLst>
              <a:ext uri="{FF2B5EF4-FFF2-40B4-BE49-F238E27FC236}">
                <a16:creationId xmlns:a16="http://schemas.microsoft.com/office/drawing/2014/main" id="{EFE83483-7B1D-460C-A31A-893F3AFE5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1"/>
            <a:ext cx="4876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(−100,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4517" name="Picture 5" descr="A dialog box titled, python turtle graphics, displays the trajectory of the turtle. The path of the turtle forms a right triangle, in the counterclockwise direction, with the turtle pointing to the center.">
            <a:extLst>
              <a:ext uri="{FF2B5EF4-FFF2-40B4-BE49-F238E27FC236}">
                <a16:creationId xmlns:a16="http://schemas.microsoft.com/office/drawing/2014/main" id="{F6E3FFD9-053B-4C66-9DD2-BA3C961C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83338" y="2286001"/>
            <a:ext cx="3708516" cy="316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C415-6890-4936-8F61-AA03FB87FB8C}"/>
              </a:ext>
            </a:extLst>
          </p:cNvPr>
          <p:cNvSpPr txBox="1"/>
          <p:nvPr/>
        </p:nvSpPr>
        <p:spPr>
          <a:xfrm>
            <a:off x="609600" y="5568672"/>
            <a:ext cx="845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statement displays the turtle's current 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Y</a:t>
            </a:r>
            <a:r>
              <a:rPr lang="en-US" dirty="0"/>
              <a:t> coordinates.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statement displays the turtle's current </a:t>
            </a:r>
            <a:r>
              <a:rPr lang="en-US" i="1" dirty="0"/>
              <a:t>X</a:t>
            </a:r>
            <a:r>
              <a:rPr lang="en-US" dirty="0"/>
              <a:t> coordinate and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statement displays the turtle's current </a:t>
            </a:r>
            <a:r>
              <a:rPr lang="en-US" i="1" dirty="0"/>
              <a:t>Y</a:t>
            </a:r>
            <a:r>
              <a:rPr lang="en-US" dirty="0"/>
              <a:t> coordinate.</a:t>
            </a:r>
          </a:p>
        </p:txBody>
      </p:sp>
    </p:spTree>
    <p:extLst>
      <p:ext uri="{BB962C8B-B14F-4D97-AF65-F5344CB8AC3E}">
        <p14:creationId xmlns:p14="http://schemas.microsoft.com/office/powerpoint/2010/main" val="12142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33F1A8B-CC7E-4C22-A287-784B479DB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Turtle Graphics</a:t>
            </a:r>
            <a:r>
              <a:rPr lang="en-US" altLang="en-US" sz="2000" dirty="0"/>
              <a:t> (1 of 2)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632E271-C0B3-439F-98DA-E15B20ECA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Python's turtle graphics system displays a small cursor known as a </a:t>
            </a:r>
            <a:r>
              <a:rPr lang="en-US" altLang="en-US" sz="2800" i="1" dirty="0"/>
              <a:t>turtle</a:t>
            </a:r>
            <a:r>
              <a:rPr lang="en-US" altLang="en-US" sz="2800" dirty="0"/>
              <a:t>.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altLang="en-US" sz="3600" dirty="0"/>
          </a:p>
          <a:p>
            <a:r>
              <a:rPr lang="en-US" altLang="en-US" sz="2800" dirty="0"/>
              <a:t>You can use Python statements to move the turtle around the screen, drawing lines and shapes.</a:t>
            </a:r>
          </a:p>
        </p:txBody>
      </p:sp>
      <p:pic>
        <p:nvPicPr>
          <p:cNvPr id="49156" name="Picture 5" descr="A dialog box titled, python turtle graphics, displays a small cursor, the turtle, at the center of the dialog box. The turtle points east.">
            <a:extLst>
              <a:ext uri="{FF2B5EF4-FFF2-40B4-BE49-F238E27FC236}">
                <a16:creationId xmlns:a16="http://schemas.microsoft.com/office/drawing/2014/main" id="{661ECE1D-B58C-4D05-B11F-93C3CD4B3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2400" y="2438400"/>
            <a:ext cx="2971800" cy="255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86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DA29BF6-6CDF-4EEC-9160-AFA365CD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Animation Speed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32AE8126-7F10-4C7E-9FA6-0170AE2CE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turtle.speed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(speed)</a:t>
            </a:r>
            <a:r>
              <a:rPr lang="en-US" altLang="en-US" sz="2800" dirty="0"/>
              <a:t> command to change the speed at which the turtle moves. 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altLang="en-US" sz="2800" dirty="0"/>
              <a:t> argument is a number in the range of 0 through 10. </a:t>
            </a:r>
          </a:p>
          <a:p>
            <a:pPr lvl="1"/>
            <a:r>
              <a:rPr lang="en-US" altLang="en-US" sz="2800" dirty="0"/>
              <a:t>If you specify 0, then the turtle will make all of its moves instantly (animation is disabled).</a:t>
            </a:r>
          </a:p>
        </p:txBody>
      </p:sp>
    </p:spTree>
    <p:extLst>
      <p:ext uri="{BB962C8B-B14F-4D97-AF65-F5344CB8AC3E}">
        <p14:creationId xmlns:p14="http://schemas.microsoft.com/office/powerpoint/2010/main" val="155511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CB71E2EA-C0AE-4304-B7F5-6DB920132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and Displaying the Turtle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3DF2ABBF-AA49-42CC-9124-6D5C0D945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Use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turtle.hideturtle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command to hide the turtle. </a:t>
            </a:r>
          </a:p>
          <a:p>
            <a:pPr lvl="1"/>
            <a:r>
              <a:rPr lang="en-US" altLang="en-US" sz="3200" dirty="0"/>
              <a:t>This command does not change the way graphics are drawn, it simply hides the turtle icon.</a:t>
            </a:r>
          </a:p>
          <a:p>
            <a:r>
              <a:rPr lang="en-US" altLang="en-US" sz="2800" dirty="0"/>
              <a:t>Use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turtle.showturtle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command to display the turtle. 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9609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4814BCA9-1B0C-4161-B896-52DD4EC46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Text</a:t>
            </a:r>
            <a:r>
              <a:rPr lang="en-US" altLang="en-US" sz="2000" dirty="0"/>
              <a:t> (1 of 2)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7D379DB-7182-416B-A106-967393CC9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turtle.write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/>
              <a:t> statement to display text in the turtle's graphics window.</a:t>
            </a:r>
          </a:p>
          <a:p>
            <a:pPr lvl="1"/>
            <a:r>
              <a:rPr lang="en-US" altLang="en-US" sz="3200" dirty="0"/>
              <a:t>The </a:t>
            </a:r>
            <a:r>
              <a:rPr lang="en-US" alt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3200" dirty="0"/>
              <a:t> argument is a string that you want to display. </a:t>
            </a:r>
          </a:p>
          <a:p>
            <a:pPr lvl="1"/>
            <a:r>
              <a:rPr lang="en-US" altLang="en-US" sz="3200" dirty="0"/>
              <a:t>The lower-left corner of the first character will be positioned at the turtle’s </a:t>
            </a:r>
            <a:r>
              <a:rPr lang="en-US" altLang="en-US" sz="3200" i="1" dirty="0"/>
              <a:t>X</a:t>
            </a:r>
            <a:r>
              <a:rPr lang="en-US" altLang="en-US" sz="3200" dirty="0"/>
              <a:t> and </a:t>
            </a:r>
            <a:r>
              <a:rPr lang="en-US" altLang="en-US" sz="3200" i="1" dirty="0"/>
              <a:t>Y</a:t>
            </a:r>
            <a:r>
              <a:rPr lang="en-US" altLang="en-US" sz="3200" dirty="0"/>
              <a:t> coordinates.</a:t>
            </a:r>
          </a:p>
        </p:txBody>
      </p:sp>
    </p:spTree>
    <p:extLst>
      <p:ext uri="{BB962C8B-B14F-4D97-AF65-F5344CB8AC3E}">
        <p14:creationId xmlns:p14="http://schemas.microsoft.com/office/powerpoint/2010/main" val="890432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2D0B9633-D4AF-4EDC-8CA1-451F07FBA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Text</a:t>
            </a:r>
            <a:r>
              <a:rPr lang="en-US" altLang="en-US" sz="2000" dirty="0"/>
              <a:t> (2 of 2)</a:t>
            </a:r>
          </a:p>
        </p:txBody>
      </p:sp>
      <p:pic>
        <p:nvPicPr>
          <p:cNvPr id="68611" name="Picture 3" descr="A dialog box titled, python turtle graphics, displays a text, hello world. The turtle is positioned at the center, just below the text.">
            <a:extLst>
              <a:ext uri="{FF2B5EF4-FFF2-40B4-BE49-F238E27FC236}">
                <a16:creationId xmlns:a16="http://schemas.microsoft.com/office/drawing/2014/main" id="{F7C91118-D295-4C55-BA38-1582CC24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5790" y="1417638"/>
            <a:ext cx="5502663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Box 4">
            <a:extLst>
              <a:ext uri="{FF2B5EF4-FFF2-40B4-BE49-F238E27FC236}">
                <a16:creationId xmlns:a16="http://schemas.microsoft.com/office/drawing/2014/main" id="{79ECD6BD-52D9-4CE4-A920-31D557F99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82" y="1881484"/>
            <a:ext cx="58683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turtle.write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('Hello World')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4439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0FB90180-C00E-4822-87F7-CFB4D7FB9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Filling Shapes</a:t>
            </a:r>
            <a:r>
              <a:rPr lang="en-US" altLang="en-US" sz="2000" dirty="0"/>
              <a:t> (1 of 2)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F90C4EC5-8F90-42C5-850A-473DBE405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fill a shape with a color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3200" dirty="0"/>
              <a:t>Use the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turtle.begin_fill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3200" dirty="0"/>
              <a:t> command before drawing the shape</a:t>
            </a:r>
          </a:p>
          <a:p>
            <a:pPr lvl="1"/>
            <a:r>
              <a:rPr lang="en-US" altLang="en-US" sz="3200" dirty="0"/>
              <a:t>Then use the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3200" dirty="0"/>
              <a:t> command after the shape is drawn. </a:t>
            </a:r>
          </a:p>
          <a:p>
            <a:pPr lvl="1"/>
            <a:r>
              <a:rPr lang="en-US" altLang="en-US" sz="3200" dirty="0"/>
              <a:t>When the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3200" dirty="0"/>
              <a:t> command executes, the shape will be filled with the current fill color</a:t>
            </a:r>
          </a:p>
        </p:txBody>
      </p:sp>
    </p:spTree>
    <p:extLst>
      <p:ext uri="{BB962C8B-B14F-4D97-AF65-F5344CB8AC3E}">
        <p14:creationId xmlns:p14="http://schemas.microsoft.com/office/powerpoint/2010/main" val="212571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FD99247-3866-405C-B399-480CB4266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Filling Shapes</a:t>
            </a:r>
            <a:r>
              <a:rPr lang="en-US" altLang="en-US" sz="2000" dirty="0"/>
              <a:t> (2 of 2)</a:t>
            </a:r>
          </a:p>
        </p:txBody>
      </p:sp>
      <p:sp>
        <p:nvSpPr>
          <p:cNvPr id="70659" name="TextBox 3">
            <a:extLst>
              <a:ext uri="{FF2B5EF4-FFF2-40B4-BE49-F238E27FC236}">
                <a16:creationId xmlns:a16="http://schemas.microsoft.com/office/drawing/2014/main" id="{CD3634E9-3E71-4546-AD6B-EF7BA4436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5486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turtle.hideturtle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turtle.fillcolor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turtle.begin_fill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52600"/>
            <a:ext cx="5065328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66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AA8B3DC7-744C-4FEB-971F-79F4047CB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Input With a Dialog Box</a:t>
            </a:r>
            <a:r>
              <a:rPr lang="en-US" altLang="en-US" sz="2000" dirty="0"/>
              <a:t> (1 of 2)</a:t>
            </a:r>
          </a:p>
        </p:txBody>
      </p:sp>
      <p:sp>
        <p:nvSpPr>
          <p:cNvPr id="71683" name="TextBox 3">
            <a:extLst>
              <a:ext uri="{FF2B5EF4-FFF2-40B4-BE49-F238E27FC236}">
                <a16:creationId xmlns:a16="http://schemas.microsoft.com/office/drawing/2014/main" id="{87FE3271-D10F-487C-9902-FEB70074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4112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turtle.numinput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'Input', 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'Enter your age')</a:t>
            </a:r>
          </a:p>
        </p:txBody>
      </p:sp>
      <p:sp>
        <p:nvSpPr>
          <p:cNvPr id="71686" name="TextBox 3">
            <a:extLst>
              <a:ext uri="{FF2B5EF4-FFF2-40B4-BE49-F238E27FC236}">
                <a16:creationId xmlns:a16="http://schemas.microsoft.com/office/drawing/2014/main" id="{1203A872-9B95-4421-94C6-6614BC24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33801"/>
            <a:ext cx="82057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turtle.textinput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'Input Needed', 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'Enter your name')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92" y="2209799"/>
            <a:ext cx="2125108" cy="1377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92" y="4665393"/>
            <a:ext cx="2125108" cy="13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8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6AD635F-D01D-4576-9FF2-1F4EBB757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Input With a Dialog Box</a:t>
            </a:r>
            <a:r>
              <a:rPr lang="en-US" altLang="en-US" sz="2000" dirty="0"/>
              <a:t> (2 of 2)</a:t>
            </a:r>
          </a:p>
        </p:txBody>
      </p:sp>
      <p:sp>
        <p:nvSpPr>
          <p:cNvPr id="72707" name="Content Placeholder 3">
            <a:extLst>
              <a:ext uri="{FF2B5EF4-FFF2-40B4-BE49-F238E27FC236}">
                <a16:creationId xmlns:a16="http://schemas.microsoft.com/office/drawing/2014/main" id="{26EC25E0-00C8-4820-9F4E-751280470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Specifying a default value, minimum value, and maximum value with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turtle.numinput</a:t>
            </a:r>
            <a:r>
              <a:rPr lang="en-US" altLang="en-US" sz="2400" dirty="0"/>
              <a:t>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An error message will be displayed if the input is less than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altLang="en-US" sz="2400" dirty="0"/>
              <a:t> or greater than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08" name="TextBox 3">
            <a:extLst>
              <a:ext uri="{FF2B5EF4-FFF2-40B4-BE49-F238E27FC236}">
                <a16:creationId xmlns:a16="http://schemas.microsoft.com/office/drawing/2014/main" id="{7F824246-AC30-4E6D-8AB9-FC7437B9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888" y="2406128"/>
            <a:ext cx="1034851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 =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turtle.numinput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('Input', 'Enter a number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',5,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  <a:endParaRPr lang="en-US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01207"/>
            <a:ext cx="1952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3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2">
            <a:extLst>
              <a:ext uri="{FF2B5EF4-FFF2-40B4-BE49-F238E27FC236}">
                <a16:creationId xmlns:a16="http://schemas.microsoft.com/office/drawing/2014/main" id="{C6AFE490-55E0-47B5-8D21-7841C7C87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Keeping the Graphics Window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02AE-A1A9-4030-AD6B-2253A54F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running a turtle graphics program outside </a:t>
            </a:r>
            <a:r>
              <a:rPr lang="en-US" altLang="en-US" dirty="0" smtClean="0"/>
              <a:t>an IDE, </a:t>
            </a:r>
            <a:r>
              <a:rPr lang="en-US" altLang="en-US" dirty="0"/>
              <a:t>the graphics window closes immediately when the program is done.</a:t>
            </a:r>
          </a:p>
          <a:p>
            <a:r>
              <a:rPr lang="en-US" altLang="en-US" dirty="0"/>
              <a:t>To prevent this, add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turtle.done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statement to the very end of your turtle graphics programs.</a:t>
            </a:r>
          </a:p>
          <a:p>
            <a:pPr lvl="1"/>
            <a:r>
              <a:rPr lang="en-US" altLang="en-US" dirty="0"/>
              <a:t>This will cause the graphics window to remain open, so you can see its contents after the program finishes executing.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359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F070234-9761-456D-809E-4E0E0BC6F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cs typeface="Courier New" panose="02070309020205020404" pitchFamily="49" charset="0"/>
              </a:rPr>
              <a:t> functions return the turtle's </a:t>
            </a:r>
            <a:r>
              <a:rPr lang="en-US" altLang="en-US" i="1" dirty="0">
                <a:cs typeface="Courier New" panose="02070309020205020404" pitchFamily="49" charset="0"/>
              </a:rPr>
              <a:t>X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i="1" dirty="0">
                <a:cs typeface="Courier New" panose="02070309020205020404" pitchFamily="49" charset="0"/>
              </a:rPr>
              <a:t>Y</a:t>
            </a:r>
            <a:r>
              <a:rPr lang="en-US" altLang="en-US" dirty="0">
                <a:cs typeface="Courier New" panose="02070309020205020404" pitchFamily="49" charset="0"/>
              </a:rPr>
              <a:t> coordinates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Examples of calling these functions in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statement:</a:t>
            </a:r>
            <a:endParaRPr lang="he-IL" altLang="en-US" dirty="0">
              <a:cs typeface="Courier New" panose="02070309020205020404" pitchFamily="49" charset="0"/>
            </a:endParaRPr>
          </a:p>
        </p:txBody>
      </p:sp>
      <p:sp>
        <p:nvSpPr>
          <p:cNvPr id="31748" name="TextBox 1">
            <a:extLst>
              <a:ext uri="{FF2B5EF4-FFF2-40B4-BE49-F238E27FC236}">
                <a16:creationId xmlns:a16="http://schemas.microsoft.com/office/drawing/2014/main" id="{9BB35662-6839-49AB-B0FB-FF2B0181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48201"/>
            <a:ext cx="670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&gt; 100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&lt; 200: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48644FC2-8B95-4F33-9B1B-8B035E700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540126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&lt;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BDA49B-33B4-4405-996E-9640E227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Turtle Graphics: Determining the State of the Turtle</a:t>
            </a:r>
            <a:r>
              <a:rPr lang="en-US" altLang="en-US" sz="1600" dirty="0"/>
              <a:t> (1 of 9)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9921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>
            <a:extLst>
              <a:ext uri="{FF2B5EF4-FFF2-40B4-BE49-F238E27FC236}">
                <a16:creationId xmlns:a16="http://schemas.microsoft.com/office/drawing/2014/main" id="{EF67868E-0CD8-48A3-ACDE-D4649DC3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Turtle Graphics</a:t>
            </a:r>
            <a:r>
              <a:rPr lang="en-US" altLang="en-US" sz="2000" dirty="0"/>
              <a:t> (2 of 2)</a:t>
            </a:r>
          </a:p>
        </p:txBody>
      </p:sp>
      <p:sp>
        <p:nvSpPr>
          <p:cNvPr id="50179" name="Content Placeholder 4">
            <a:extLst>
              <a:ext uri="{FF2B5EF4-FFF2-40B4-BE49-F238E27FC236}">
                <a16:creationId xmlns:a16="http://schemas.microsoft.com/office/drawing/2014/main" id="{97260A97-8832-4C0B-94EA-162D38D19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use the turtle graphics system, you must import the turtle module with this statement:</a:t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This loads the turtle module into memory</a:t>
            </a:r>
          </a:p>
        </p:txBody>
      </p:sp>
    </p:spTree>
    <p:extLst>
      <p:ext uri="{BB962C8B-B14F-4D97-AF65-F5344CB8AC3E}">
        <p14:creationId xmlns:p14="http://schemas.microsoft.com/office/powerpoint/2010/main" val="674287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7E8DEAC-C259-45ED-A41A-0E9D12632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Turtle Graphics: Determining the State of the Turtle</a:t>
            </a:r>
            <a:r>
              <a:rPr lang="en-US" altLang="en-US" sz="1800" dirty="0"/>
              <a:t> (2 of 9)</a:t>
            </a:r>
            <a:endParaRPr lang="he-IL" altLang="en-US" sz="1800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D818622-C197-4137-9B20-6C7DFDD94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00201"/>
            <a:ext cx="10744200" cy="15240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turtle.heading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function returns the turtle's heading. (By default, the heading is returned in degrees.)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2" name="TextBox 1">
            <a:extLst>
              <a:ext uri="{FF2B5EF4-FFF2-40B4-BE49-F238E27FC236}">
                <a16:creationId xmlns:a16="http://schemas.microsoft.com/office/drawing/2014/main" id="{FB3EBCDD-02AE-4C20-BBB2-28F872791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1"/>
            <a:ext cx="1021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</a:rPr>
              <a:t>if </a:t>
            </a:r>
            <a:r>
              <a:rPr lang="en-US" altLang="en-US" sz="2400" b="0" dirty="0" err="1">
                <a:latin typeface="Courier New" panose="02070309020205020404" pitchFamily="49" charset="0"/>
              </a:rPr>
              <a:t>turtle.heading</a:t>
            </a:r>
            <a:r>
              <a:rPr lang="en-US" altLang="en-US" sz="2400" b="0" dirty="0">
                <a:latin typeface="Courier New" panose="02070309020205020404" pitchFamily="49" charset="0"/>
              </a:rPr>
              <a:t>() &gt;= 90 and </a:t>
            </a:r>
            <a:r>
              <a:rPr lang="en-US" altLang="en-US" sz="2400" b="0" dirty="0" err="1">
                <a:latin typeface="Courier New" panose="02070309020205020404" pitchFamily="49" charset="0"/>
              </a:rPr>
              <a:t>turtle.heading</a:t>
            </a:r>
            <a:r>
              <a:rPr lang="en-US" altLang="en-US" sz="2400" b="0" dirty="0">
                <a:latin typeface="Courier New" panose="02070309020205020404" pitchFamily="49" charset="0"/>
              </a:rPr>
              <a:t>() &lt;= 270:</a:t>
            </a:r>
            <a:endParaRPr lang="en-US" altLang="en-US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alibri" panose="020F0502020204030204" pitchFamily="34" charset="0"/>
              </a:rPr>
              <a:t>    </a:t>
            </a:r>
            <a:r>
              <a:rPr lang="en-US" altLang="en-US" sz="2400" b="0" dirty="0" err="1">
                <a:latin typeface="Courier New" panose="02070309020205020404" pitchFamily="49" charset="0"/>
                <a:cs typeface="Calibri" panose="020F0502020204030204" pitchFamily="34" charset="0"/>
              </a:rPr>
              <a:t>turtle.setheading</a:t>
            </a:r>
            <a:r>
              <a:rPr lang="en-US" altLang="en-US" sz="2400" b="0" dirty="0">
                <a:latin typeface="Courier New" panose="02070309020205020404" pitchFamily="49" charset="0"/>
                <a:cs typeface="Calibri" panose="020F0502020204030204" pitchFamily="34" charset="0"/>
              </a:rPr>
              <a:t>(180)</a:t>
            </a:r>
            <a:endParaRPr lang="en-US" alt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12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D92B62C-F7F3-403B-9F05-F6BEAB81C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Turtle Graphics: Determining the State of the Turtle</a:t>
            </a:r>
            <a:r>
              <a:rPr lang="en-US" altLang="en-US" sz="2400" dirty="0"/>
              <a:t> (3 of 9)</a:t>
            </a:r>
            <a:endParaRPr lang="he-IL" altLang="en-US" sz="2400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736BEF9-47D9-4C62-9643-78AB7C7D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600201"/>
            <a:ext cx="10287000" cy="144780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3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turtle.isdown</a:t>
            </a:r>
            <a:r>
              <a:rPr lang="en-US" altLang="en-US" sz="3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function returns </a:t>
            </a:r>
            <a:r>
              <a:rPr lang="en-US" altLang="en-US" sz="3600" b="0" dirty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if the pen is down, or </a:t>
            </a:r>
            <a:r>
              <a:rPr lang="en-US" altLang="en-US" sz="3600" b="0" dirty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96" name="TextBox 1">
            <a:extLst>
              <a:ext uri="{FF2B5EF4-FFF2-40B4-BE49-F238E27FC236}">
                <a16:creationId xmlns:a16="http://schemas.microsoft.com/office/drawing/2014/main" id="{37F8A8F7-FFD7-46A1-8A5C-D36CA55BB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1"/>
            <a:ext cx="640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</a:rPr>
              <a:t>if </a:t>
            </a:r>
            <a:r>
              <a:rPr lang="en-US" altLang="en-US" sz="2400" b="0" dirty="0" err="1">
                <a:latin typeface="Courier New" panose="02070309020205020404" pitchFamily="49" charset="0"/>
              </a:rPr>
              <a:t>turtle.isdown</a:t>
            </a:r>
            <a:r>
              <a:rPr lang="en-US" altLang="en-US" sz="2400" b="0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</a:rPr>
              <a:t>    </a:t>
            </a:r>
            <a:r>
              <a:rPr lang="en-US" altLang="en-US" sz="2400" b="0" dirty="0" err="1">
                <a:latin typeface="Courier New" panose="02070309020205020404" pitchFamily="49" charset="0"/>
              </a:rPr>
              <a:t>turtle.penup</a:t>
            </a:r>
            <a:r>
              <a:rPr lang="en-US" altLang="en-US" sz="2400" b="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9B21E78B-F49D-40A3-B224-476100754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43401"/>
            <a:ext cx="647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</a:rPr>
              <a:t>if not(</a:t>
            </a:r>
            <a:r>
              <a:rPr lang="en-US" altLang="en-US" sz="2400" b="0" dirty="0" err="1">
                <a:latin typeface="Courier New" panose="02070309020205020404" pitchFamily="49" charset="0"/>
              </a:rPr>
              <a:t>turtle.isdown</a:t>
            </a:r>
            <a:r>
              <a:rPr lang="en-US" altLang="en-US" sz="2400" b="0" dirty="0">
                <a:latin typeface="Courier New" panose="02070309020205020404" pitchFamily="49" charset="0"/>
              </a:rPr>
              <a:t>()):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</a:rPr>
              <a:t>    </a:t>
            </a:r>
            <a:r>
              <a:rPr lang="en-US" altLang="en-US" sz="2400" b="0" dirty="0" err="1">
                <a:latin typeface="Courier New" panose="02070309020205020404" pitchFamily="49" charset="0"/>
              </a:rPr>
              <a:t>turtle.pendown</a:t>
            </a:r>
            <a:r>
              <a:rPr lang="en-US" altLang="en-US" sz="2400" b="0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4645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0EC5AED-05DF-462E-9454-78AEE106D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Turtle Graphics: Determining the State of the Turtle</a:t>
            </a:r>
            <a:r>
              <a:rPr lang="en-US" altLang="en-US" sz="1800" dirty="0"/>
              <a:t> (4 of 9)</a:t>
            </a:r>
            <a:endParaRPr lang="he-IL" altLang="en-US" sz="1800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BADCEE1-8CA2-427F-B8AE-27CE2B4F5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600201"/>
            <a:ext cx="10287000" cy="14478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turtle.isvisible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function returns </a:t>
            </a:r>
            <a:r>
              <a:rPr lang="en-US" altLang="en-US" b="0" dirty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if the turtle is visible, or </a:t>
            </a:r>
            <a:r>
              <a:rPr lang="en-US" altLang="en-US" b="0" dirty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20" name="TextBox 1">
            <a:extLst>
              <a:ext uri="{FF2B5EF4-FFF2-40B4-BE49-F238E27FC236}">
                <a16:creationId xmlns:a16="http://schemas.microsoft.com/office/drawing/2014/main" id="{2D4DBB63-D130-4C37-B943-4674E6FB0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29001"/>
            <a:ext cx="701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turtle.isvisible</a:t>
            </a:r>
            <a:r>
              <a:rPr lang="en-US" altLang="en-US" sz="1800" b="0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turtle.hideturtle</a:t>
            </a:r>
            <a:r>
              <a:rPr lang="en-US" altLang="en-US" sz="1800" b="0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0579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6336B6D-9839-4D01-8B7A-9E32C740A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Turtle Graphics: Determining the State of the Turtle</a:t>
            </a:r>
            <a:r>
              <a:rPr lang="en-US" altLang="en-US" sz="1800" dirty="0"/>
              <a:t> (5 of 9)</a:t>
            </a:r>
            <a:endParaRPr lang="he-IL" altLang="en-US" sz="1800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F9B7C73-764F-4A1D-A1A6-A2279A8B78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turtle.pencolor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pen's current color as a string. Example of calling the function in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dirty="0" err="1">
                <a:latin typeface="Courier New" panose="02070309020205020404" pitchFamily="49" charset="0"/>
                <a:cs typeface="Calibri" panose="020F0502020204030204" pitchFamily="34" charset="0"/>
              </a:rPr>
              <a:t>turtle.fillcolor</a:t>
            </a:r>
            <a:r>
              <a:rPr lang="en-US" altLang="en-US" dirty="0">
                <a:latin typeface="Courier New" panose="02070309020205020404" pitchFamily="49" charset="0"/>
                <a:cs typeface="Calibri" panose="020F0502020204030204" pitchFamily="34" charset="0"/>
              </a:rPr>
              <a:t>()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fill color as a string. Example of calling the function in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44" name="TextBox 1">
            <a:extLst>
              <a:ext uri="{FF2B5EF4-FFF2-40B4-BE49-F238E27FC236}">
                <a16:creationId xmlns:a16="http://schemas.microsoft.com/office/drawing/2014/main" id="{F4EA77F4-480E-4684-A4E4-49458AC81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146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turtle.pencolor</a:t>
            </a:r>
            <a:r>
              <a:rPr lang="en-US" altLang="en-US" sz="1800" b="0" dirty="0">
                <a:latin typeface="Courier New" panose="02070309020205020404" pitchFamily="49" charset="0"/>
              </a:rPr>
              <a:t>() == 'red':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turtle.pencolor</a:t>
            </a:r>
            <a:r>
              <a:rPr lang="en-US" altLang="en-US" sz="1800" b="0" dirty="0">
                <a:latin typeface="Courier New" panose="02070309020205020404" pitchFamily="49" charset="0"/>
              </a:rPr>
              <a:t>('blue')</a:t>
            </a:r>
          </a:p>
        </p:txBody>
      </p:sp>
      <p:sp>
        <p:nvSpPr>
          <p:cNvPr id="35845" name="TextBox 1">
            <a:extLst>
              <a:ext uri="{FF2B5EF4-FFF2-40B4-BE49-F238E27FC236}">
                <a16:creationId xmlns:a16="http://schemas.microsoft.com/office/drawing/2014/main" id="{A86B05E7-20DE-4CAB-9845-8DB9990A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054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turtle.fillcolor</a:t>
            </a:r>
            <a:r>
              <a:rPr lang="en-US" altLang="en-US" sz="1800" b="0" dirty="0">
                <a:latin typeface="Courier New" panose="02070309020205020404" pitchFamily="49" charset="0"/>
              </a:rPr>
              <a:t>() == 'blue':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turtle.fillcolor</a:t>
            </a:r>
            <a:r>
              <a:rPr lang="en-US" altLang="en-US" sz="1800" b="0" dirty="0">
                <a:latin typeface="Courier New" panose="02070309020205020404" pitchFamily="49" charset="0"/>
              </a:rPr>
              <a:t>('white')</a:t>
            </a:r>
          </a:p>
        </p:txBody>
      </p:sp>
    </p:spTree>
    <p:extLst>
      <p:ext uri="{BB962C8B-B14F-4D97-AF65-F5344CB8AC3E}">
        <p14:creationId xmlns:p14="http://schemas.microsoft.com/office/powerpoint/2010/main" val="1751306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2F23573-342E-402B-B919-BBF3B989D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Turtle Graphics: Determining the State of the Turtle</a:t>
            </a:r>
            <a:r>
              <a:rPr lang="en-US" altLang="en-US" sz="1800" dirty="0"/>
              <a:t> (6 of 9)</a:t>
            </a:r>
            <a:endParaRPr lang="he-IL" altLang="en-US" sz="1800" dirty="0"/>
          </a:p>
        </p:txBody>
      </p:sp>
      <p:sp>
        <p:nvSpPr>
          <p:cNvPr id="36868" name="TextBox 1">
            <a:extLst>
              <a:ext uri="{FF2B5EF4-FFF2-40B4-BE49-F238E27FC236}">
                <a16:creationId xmlns:a16="http://schemas.microsoft.com/office/drawing/2014/main" id="{4EADF5F5-D53B-4302-A512-7BCF536C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40125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turtle.bgcolor</a:t>
            </a:r>
            <a:r>
              <a:rPr lang="en-US" altLang="en-US" sz="1800" b="0" dirty="0">
                <a:latin typeface="Courier New" panose="02070309020205020404" pitchFamily="49" charset="0"/>
              </a:rPr>
              <a:t>() == 'white':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turtle.bgcolor</a:t>
            </a:r>
            <a:r>
              <a:rPr lang="en-US" altLang="en-US" sz="1800" b="0" dirty="0">
                <a:latin typeface="Courier New" panose="02070309020205020404" pitchFamily="49" charset="0"/>
              </a:rPr>
              <a:t>('gray')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D88-E752-414F-920F-C136BC0D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00200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When you call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turtle.bgcolor</a:t>
            </a:r>
            <a:r>
              <a:rPr lang="en-US" altLang="en-US" dirty="0"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cs typeface="Calibri" panose="020F0502020204030204" pitchFamily="34" charset="0"/>
              </a:rPr>
              <a:t> without passing an argument, the function returns the current background color as a string. Example of calling the function in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statement: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685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3264B63-D50E-4277-8DC0-F70EB488A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Turtle Graphics: Determining the State of the Turtle</a:t>
            </a:r>
            <a:r>
              <a:rPr lang="en-US" altLang="en-US" sz="1800" dirty="0"/>
              <a:t> (7 of 9)</a:t>
            </a:r>
            <a:endParaRPr lang="he-IL" altLang="en-US" sz="1800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BCA3E4F-745C-48D3-B368-2DF07E1A7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1"/>
            <a:ext cx="10439400" cy="137160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turtle.pensize</a:t>
            </a:r>
            <a:r>
              <a:rPr lang="en-US" alt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pen's current size as a string. Example of calling the function in an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2" name="TextBox 1">
            <a:extLst>
              <a:ext uri="{FF2B5EF4-FFF2-40B4-BE49-F238E27FC236}">
                <a16:creationId xmlns:a16="http://schemas.microsoft.com/office/drawing/2014/main" id="{3B95C2B9-1A13-480A-A336-CC1F3C16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004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turtle.pensize</a:t>
            </a:r>
            <a:r>
              <a:rPr lang="en-US" altLang="en-US" sz="1800" b="0" dirty="0">
                <a:latin typeface="Courier New" panose="02070309020205020404" pitchFamily="49" charset="0"/>
              </a:rPr>
              <a:t>() &lt; 3: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turtle.pensize</a:t>
            </a:r>
            <a:r>
              <a:rPr lang="en-US" altLang="en-US" sz="1800" b="0" dirty="0">
                <a:latin typeface="Courier New" panose="02070309020205020404" pitchFamily="49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81042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0F0DD83-955B-42C4-B1CD-83BE3F55C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Determining the State of the Turtle</a:t>
            </a:r>
            <a:r>
              <a:rPr lang="en-US" altLang="en-US" sz="2000" dirty="0"/>
              <a:t> (8 of 9)</a:t>
            </a:r>
            <a:endParaRPr lang="he-IL" altLang="en-US" sz="2000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ECCCD21-8ED7-4535-8B7D-224845758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1"/>
            <a:ext cx="10515600" cy="137160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turtle.speed</a:t>
            </a:r>
            <a:r>
              <a:rPr lang="en-US" alt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passing an argument, the function returns the current animation speed. Example of calling the function in an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6" name="TextBox 1">
            <a:extLst>
              <a:ext uri="{FF2B5EF4-FFF2-40B4-BE49-F238E27FC236}">
                <a16:creationId xmlns:a16="http://schemas.microsoft.com/office/drawing/2014/main" id="{E573F483-A68E-4A30-8145-4C247D09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004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turtle.speed</a:t>
            </a:r>
            <a:r>
              <a:rPr lang="en-US" altLang="en-US" sz="1800" b="0" dirty="0">
                <a:latin typeface="Courier New" panose="02070309020205020404" pitchFamily="49" charset="0"/>
              </a:rPr>
              <a:t>() &gt;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turtle.speed</a:t>
            </a:r>
            <a:r>
              <a:rPr lang="en-US" altLang="en-US" sz="1800" b="0" dirty="0">
                <a:latin typeface="Courier New" panose="020703090202050204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822378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9CE148B-BFE5-492C-B9B8-778907FBA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Using Loops to Draw Designs</a:t>
            </a:r>
            <a:r>
              <a:rPr lang="en-US" altLang="en-US" sz="2000" dirty="0"/>
              <a:t> (1 of 4)</a:t>
            </a:r>
            <a:endParaRPr lang="he-IL" altLang="en-US" sz="2000" dirty="0"/>
          </a:p>
        </p:txBody>
      </p:sp>
      <p:sp>
        <p:nvSpPr>
          <p:cNvPr id="28676" name="TextBox 2">
            <a:extLst>
              <a:ext uri="{FF2B5EF4-FFF2-40B4-BE49-F238E27FC236}">
                <a16:creationId xmlns:a16="http://schemas.microsoft.com/office/drawing/2014/main" id="{310CF86A-3178-4B31-BCA1-EFFB4E7A9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1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range(4):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turtle.right(90)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6168089-30C3-43DE-B3AA-EE69CA77A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86163"/>
            <a:ext cx="16764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1264-B660-4BF2-98F3-CE91343E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use loops with the turtle to draw both simple shapes and elaborate designs. For example, the following for loop iterates four times to draw a square that is 100 pixels wide: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412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0BFBDD7-81D5-4A99-97CC-4CFF58792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Using Loops to Draw Designs</a:t>
            </a:r>
            <a:r>
              <a:rPr lang="en-US" altLang="en-US" sz="2000" dirty="0"/>
              <a:t> (2 of 4)</a:t>
            </a:r>
            <a:endParaRPr lang="he-IL" altLang="en-US" sz="2000" dirty="0"/>
          </a:p>
        </p:txBody>
      </p:sp>
      <p:sp>
        <p:nvSpPr>
          <p:cNvPr id="29700" name="TextBox 2">
            <a:extLst>
              <a:ext uri="{FF2B5EF4-FFF2-40B4-BE49-F238E27FC236}">
                <a16:creationId xmlns:a16="http://schemas.microsoft.com/office/drawing/2014/main" id="{3B5CA8E0-CA8E-4E79-84A2-94695015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1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range(8):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turtle.right(45)</a:t>
            </a:r>
          </a:p>
        </p:txBody>
      </p:sp>
      <p:sp>
        <p:nvSpPr>
          <p:cNvPr id="29701" name="Octagon 4" descr="A regular polygon with eight sides.">
            <a:extLst>
              <a:ext uri="{FF2B5EF4-FFF2-40B4-BE49-F238E27FC236}">
                <a16:creationId xmlns:a16="http://schemas.microsoft.com/office/drawing/2014/main" id="{A9122E10-97C6-44FD-A869-6CF90A0E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68700"/>
            <a:ext cx="1790700" cy="1709738"/>
          </a:xfrm>
          <a:prstGeom prst="octagon">
            <a:avLst>
              <a:gd name="adj" fmla="val 292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784F-6BDD-4B78-A977-6A9006B1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iterates eight times to draw the octagon: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3861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C44C7D3-233C-4A4B-B742-B5E539BC0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Using Loops to Draw Designs</a:t>
            </a:r>
            <a:r>
              <a:rPr lang="en-US" altLang="en-US" sz="2000" dirty="0"/>
              <a:t> (3 of 4)</a:t>
            </a:r>
            <a:endParaRPr lang="he-IL" altLang="en-US" sz="2000" dirty="0"/>
          </a:p>
        </p:txBody>
      </p:sp>
      <p:sp>
        <p:nvSpPr>
          <p:cNvPr id="30724" name="TextBox 2">
            <a:extLst>
              <a:ext uri="{FF2B5EF4-FFF2-40B4-BE49-F238E27FC236}">
                <a16:creationId xmlns:a16="http://schemas.microsoft.com/office/drawing/2014/main" id="{8F04CE32-3204-4749-89C9-BE79400B9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6600"/>
            <a:ext cx="6629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NUM_CIRCLES = 36    # Number of circles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RADIUS = 100        # Radius of each circle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ANGLE = 10 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range(NUM_CIRCLES):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(RADIUS)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(ANGLE)</a:t>
            </a:r>
          </a:p>
        </p:txBody>
      </p:sp>
      <p:pic>
        <p:nvPicPr>
          <p:cNvPr id="30725" name="Picture 3" descr="A flower design made of 36 circles.">
            <a:extLst>
              <a:ext uri="{FF2B5EF4-FFF2-40B4-BE49-F238E27FC236}">
                <a16:creationId xmlns:a16="http://schemas.microsoft.com/office/drawing/2014/main" id="{295069D9-0A6D-465E-808E-6E89025FD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79506" y="3999123"/>
            <a:ext cx="216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C2CC-A232-427D-B267-8FEF1B19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create interesting designs by repeatedly drawing a simple shape, with the turtle tilted at a slightly different angle each time it draws the shape.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635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5D9A80F-C600-4D8C-BAE7-B6476D0F3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Forward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C857CD9F-C4EE-4D2A-A69A-EBC0BF27B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statement to move the turtle forward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/>
              <a:t> pixels.</a:t>
            </a:r>
          </a:p>
        </p:txBody>
      </p:sp>
      <p:pic>
        <p:nvPicPr>
          <p:cNvPr id="51204" name="Picture 3" descr="A dialog box titled, python turtle graphics, displays a line that extends rightward from the center. The turtle is presented at right end of the line.">
            <a:extLst>
              <a:ext uri="{FF2B5EF4-FFF2-40B4-BE49-F238E27FC236}">
                <a16:creationId xmlns:a16="http://schemas.microsoft.com/office/drawing/2014/main" id="{417F2E87-9368-4B90-84A3-4313B8AB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7509" y="2172540"/>
            <a:ext cx="3634291" cy="361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4">
            <a:extLst>
              <a:ext uri="{FF2B5EF4-FFF2-40B4-BE49-F238E27FC236}">
                <a16:creationId xmlns:a16="http://schemas.microsoft.com/office/drawing/2014/main" id="{C7B1B4CD-45BD-4F86-86C5-F13DE40E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52800"/>
            <a:ext cx="480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659378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842FB67-8D9D-4388-AAB6-557650646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Using Loops to Draw Designs</a:t>
            </a:r>
            <a:r>
              <a:rPr lang="en-US" altLang="en-US" sz="2000" dirty="0"/>
              <a:t> (4 of 4)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08EC-FEC3-43B7-8029-1BDBDE05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code draws a sequence of 36 straight lines to make a "starburst" design.</a:t>
            </a:r>
            <a:endParaRPr lang="en-AU" dirty="0"/>
          </a:p>
        </p:txBody>
      </p:sp>
      <p:sp>
        <p:nvSpPr>
          <p:cNvPr id="31748" name="TextBox 2">
            <a:extLst>
              <a:ext uri="{FF2B5EF4-FFF2-40B4-BE49-F238E27FC236}">
                <a16:creationId xmlns:a16="http://schemas.microsoft.com/office/drawing/2014/main" id="{B2290C75-C0F8-4A6C-B7A9-1DB0F27D8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1"/>
            <a:ext cx="5105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START_X = -200      # Starting X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START_Y = 0         # Starting Y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NUM_LINES = 36      # Number of lines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LINE_LENGTH = 400   # Length of each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ANGLE = 170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turtle.hideturtle</a:t>
            </a: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(START_X, START_Y)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range(NUM_LINES):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(LINE_LENGTH)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(ANGLE)</a:t>
            </a:r>
          </a:p>
        </p:txBody>
      </p:sp>
      <p:pic>
        <p:nvPicPr>
          <p:cNvPr id="31749" name="Picture 4" descr="An illustration depicts 36 lines from a central disk. Two alternate lines join at the tip forming a flower pattern.">
            <a:extLst>
              <a:ext uri="{FF2B5EF4-FFF2-40B4-BE49-F238E27FC236}">
                <a16:creationId xmlns:a16="http://schemas.microsoft.com/office/drawing/2014/main" id="{C4F934FD-98D8-49E6-A81D-4855E4F2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9200" y="3733800"/>
            <a:ext cx="252000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77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716AABCC-8663-4C04-8776-1AF225586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</a:t>
            </a:r>
            <a:r>
              <a:rPr lang="en-US" altLang="en-US" sz="2000" dirty="0"/>
              <a:t> (1 of 6)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97624BF-1FD2-4320-B296-98BEB1E64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Commonly needed turtle graphics operations can be stored in functions and then called whenever needed.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For example, the following function draws a square. The parameters specify the location, width, and color.</a:t>
            </a:r>
          </a:p>
        </p:txBody>
      </p:sp>
      <p:sp>
        <p:nvSpPr>
          <p:cNvPr id="64516" name="TextBox 1">
            <a:extLst>
              <a:ext uri="{FF2B5EF4-FFF2-40B4-BE49-F238E27FC236}">
                <a16:creationId xmlns:a16="http://schemas.microsoft.com/office/drawing/2014/main" id="{BF0C2ACF-337A-414D-B713-D632A76EF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1"/>
            <a:ext cx="65532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def square(x, y, width, color):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# Raise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(x, y)         # Move to (X,Y)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turtle.fillcolor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(color)   # Set the fill color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# Lower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turtle.begin_fill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# Start filling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for count in range(4):    # Draw a square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(width)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# End filling</a:t>
            </a:r>
          </a:p>
        </p:txBody>
      </p:sp>
    </p:spTree>
    <p:extLst>
      <p:ext uri="{BB962C8B-B14F-4D97-AF65-F5344CB8AC3E}">
        <p14:creationId xmlns:p14="http://schemas.microsoft.com/office/powerpoint/2010/main" val="2584775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A1306D94-C870-4344-BD9D-4D8313F0A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</a:t>
            </a:r>
            <a:r>
              <a:rPr lang="en-US" altLang="en-US" sz="2000" dirty="0"/>
              <a:t> (2 of 6)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EC135D91-BE3C-4489-8C10-0C63E3C9B6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following code calls the previously shown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altLang="en-US" dirty="0"/>
              <a:t> function to draw three squares:</a:t>
            </a:r>
          </a:p>
        </p:txBody>
      </p:sp>
      <p:sp>
        <p:nvSpPr>
          <p:cNvPr id="65540" name="TextBox 1">
            <a:extLst>
              <a:ext uri="{FF2B5EF4-FFF2-40B4-BE49-F238E27FC236}">
                <a16:creationId xmlns:a16="http://schemas.microsoft.com/office/drawing/2014/main" id="{BA97568B-E313-42D6-B84B-630F63DFC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907" y="3657401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square(100, 0, 50, 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square(-150, -100, 200, 'blue')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square(-200, 150, 75, 'green')</a:t>
            </a:r>
          </a:p>
        </p:txBody>
      </p:sp>
      <p:pic>
        <p:nvPicPr>
          <p:cNvPr id="65541" name="Picture 4" descr="Three squares of different sizes.">
            <a:extLst>
              <a:ext uri="{FF2B5EF4-FFF2-40B4-BE49-F238E27FC236}">
                <a16:creationId xmlns:a16="http://schemas.microsoft.com/office/drawing/2014/main" id="{64A714B8-F926-4E35-8209-7D264F325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27414"/>
            <a:ext cx="27638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898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DB690C1-8EBD-4B9A-B9AB-07367C336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</a:t>
            </a:r>
            <a:r>
              <a:rPr lang="en-US" altLang="en-US" sz="2000" dirty="0"/>
              <a:t> (3 of 6)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C38510BF-67C5-4AAD-B623-91AD5B38B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following function draws a circle. The parameters specify the location, radius, and color.</a:t>
            </a:r>
          </a:p>
        </p:txBody>
      </p:sp>
      <p:sp>
        <p:nvSpPr>
          <p:cNvPr id="66564" name="TextBox 1">
            <a:extLst>
              <a:ext uri="{FF2B5EF4-FFF2-40B4-BE49-F238E27FC236}">
                <a16:creationId xmlns:a16="http://schemas.microsoft.com/office/drawing/2014/main" id="{C2676EBB-6F01-48D5-B72E-B62A6B3F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71801"/>
            <a:ext cx="6553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def circle(x, y, radius, color):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turtle.penup()             # Raise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turtle.goto(x, y - radius) # Position the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turtle.fillcolor(color)    # Set the fill color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turtle.pendown()           # Lower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turtle.begin_fill()        # Start filling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turtle.circle(radius)      # Draw a circle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turtle.end_fill()          # End filling</a:t>
            </a:r>
          </a:p>
        </p:txBody>
      </p:sp>
    </p:spTree>
    <p:extLst>
      <p:ext uri="{BB962C8B-B14F-4D97-AF65-F5344CB8AC3E}">
        <p14:creationId xmlns:p14="http://schemas.microsoft.com/office/powerpoint/2010/main" val="1930058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9CCBE886-278A-4ABC-B506-2C174D67B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Turtle Graphics: Modularizing Code with Functions</a:t>
            </a:r>
            <a:r>
              <a:rPr lang="en-US" altLang="en-US" sz="1800" dirty="0"/>
              <a:t> (4 of 6)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B9BB81C0-EBEC-4D4D-BC3F-1A7C526CA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following code calls the previously shown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dirty="0"/>
              <a:t> function to draw three circles:</a:t>
            </a:r>
          </a:p>
        </p:txBody>
      </p:sp>
      <p:sp>
        <p:nvSpPr>
          <p:cNvPr id="67588" name="TextBox 1">
            <a:extLst>
              <a:ext uri="{FF2B5EF4-FFF2-40B4-BE49-F238E27FC236}">
                <a16:creationId xmlns:a16="http://schemas.microsoft.com/office/drawing/2014/main" id="{2926C195-D7F9-4025-AE21-7B9A355BF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75050"/>
            <a:ext cx="441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0, 100, '</a:t>
            </a:r>
            <a:r>
              <a:rPr lang="fr-FR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fr-FR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(-150, -75, 50, '</a:t>
            </a:r>
            <a:r>
              <a:rPr lang="fr-FR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fr-FR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(-200, 150, 75, 'green')</a:t>
            </a:r>
          </a:p>
        </p:txBody>
      </p:sp>
      <p:pic>
        <p:nvPicPr>
          <p:cNvPr id="67589" name="Picture 5" descr="Three circles of different sizes.">
            <a:extLst>
              <a:ext uri="{FF2B5EF4-FFF2-40B4-BE49-F238E27FC236}">
                <a16:creationId xmlns:a16="http://schemas.microsoft.com/office/drawing/2014/main" id="{20773463-3788-494E-B2F0-7FD41407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2895600"/>
            <a:ext cx="24638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69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43" y="457200"/>
            <a:ext cx="7699557" cy="58154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Houngninou/McGuire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9" y="2667000"/>
            <a:ext cx="2895600" cy="25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2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8537D3C-3C88-4F59-B870-23A8E1AB4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</a:t>
            </a:r>
            <a:r>
              <a:rPr lang="en-US" altLang="en-US" sz="2000" dirty="0"/>
              <a:t> (5 of 6)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D89C88AB-5251-4E77-85F7-891D17ABC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following function draws a line. The parameters specify the starting and ending locations, and color.</a:t>
            </a:r>
          </a:p>
        </p:txBody>
      </p:sp>
      <p:sp>
        <p:nvSpPr>
          <p:cNvPr id="68612" name="TextBox 1">
            <a:extLst>
              <a:ext uri="{FF2B5EF4-FFF2-40B4-BE49-F238E27FC236}">
                <a16:creationId xmlns:a16="http://schemas.microsoft.com/office/drawing/2014/main" id="{E745A216-FE54-4496-86CB-EE67DE3F5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71800"/>
            <a:ext cx="7772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def line(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startX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startY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endX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endY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color):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# Raise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startX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startY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Move to the starting point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# Lower the 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turtle.pencolor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(color)      # Set the pen color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endX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endY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 # Draw a square</a:t>
            </a:r>
          </a:p>
        </p:txBody>
      </p:sp>
    </p:spTree>
    <p:extLst>
      <p:ext uri="{BB962C8B-B14F-4D97-AF65-F5344CB8AC3E}">
        <p14:creationId xmlns:p14="http://schemas.microsoft.com/office/powerpoint/2010/main" val="3453430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CF2CF93D-F9B8-416E-898A-6F46E41BD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Graphics: Modularizing Code with Functions</a:t>
            </a:r>
            <a:r>
              <a:rPr lang="en-US" altLang="en-US" sz="2000" dirty="0"/>
              <a:t> (6 of 6)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9276858D-B9B8-41C0-9E9F-0CD19D630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following code calls the previously shown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dirty="0"/>
              <a:t> function to draw a triangle:</a:t>
            </a:r>
          </a:p>
        </p:txBody>
      </p:sp>
      <p:sp>
        <p:nvSpPr>
          <p:cNvPr id="69636" name="TextBox 1">
            <a:extLst>
              <a:ext uri="{FF2B5EF4-FFF2-40B4-BE49-F238E27FC236}">
                <a16:creationId xmlns:a16="http://schemas.microsoft.com/office/drawing/2014/main" id="{C5D30821-FD40-4BAB-9FF5-0A3DABA1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044" y="3067076"/>
            <a:ext cx="8534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TOP_X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TOP_Y =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BASE_LEFT_X = -100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BASE_LEFT_Y = -100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BASE_RIGHT_X =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BASE_RIGHT_Y = -100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line(TOP_X, TOP_Y, BASE_LEFT_X, BASE_LEFT_Y, 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line(TOP_X, TOP_Y, BASE_RIGHT_X, BASE_RIGHT_Y, 'blue')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line(BASE_LEFT_X, BASE_LEFT_Y, BASE_RIGHT_X, BASE_RIGHT_Y, 'green')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9637" name="Picture 6" descr=" A triangle.">
            <a:extLst>
              <a:ext uri="{FF2B5EF4-FFF2-40B4-BE49-F238E27FC236}">
                <a16:creationId xmlns:a16="http://schemas.microsoft.com/office/drawing/2014/main" id="{635D87E4-8185-45C7-9A57-86D14862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2286000"/>
            <a:ext cx="152876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16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8218A14-A38A-4642-A532-2DDE3408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dirty="0"/>
              <a:t> (1 of 3)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A29580D-6814-4471-A312-043270FC0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turtle's initial heading is 0 degrees (east)</a:t>
            </a:r>
          </a:p>
          <a:p>
            <a:r>
              <a:rPr lang="en-US" altLang="en-US" sz="3200" dirty="0"/>
              <a:t>Use the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turtle.right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200" dirty="0"/>
              <a:t> statement to turn the turtle right by </a:t>
            </a:r>
            <a:r>
              <a:rPr lang="en-US" alt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3200" dirty="0"/>
              <a:t> degrees.</a:t>
            </a:r>
          </a:p>
          <a:p>
            <a:r>
              <a:rPr lang="en-US" altLang="en-US" sz="3200" dirty="0"/>
              <a:t>Use the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200" dirty="0"/>
              <a:t> statement to turn the turtle left by </a:t>
            </a:r>
            <a:r>
              <a:rPr lang="en-US" alt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3200" dirty="0"/>
              <a:t> degrees.</a:t>
            </a:r>
          </a:p>
        </p:txBody>
      </p:sp>
    </p:spTree>
    <p:extLst>
      <p:ext uri="{BB962C8B-B14F-4D97-AF65-F5344CB8AC3E}">
        <p14:creationId xmlns:p14="http://schemas.microsoft.com/office/powerpoint/2010/main" val="205196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3EE8E4A-BDCB-40D2-80E3-756FD4F12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dirty="0"/>
              <a:t> (2 of 3)</a:t>
            </a:r>
          </a:p>
        </p:txBody>
      </p:sp>
      <p:sp>
        <p:nvSpPr>
          <p:cNvPr id="53251" name="TextBox 4">
            <a:extLst>
              <a:ext uri="{FF2B5EF4-FFF2-40B4-BE49-F238E27FC236}">
                <a16:creationId xmlns:a16="http://schemas.microsoft.com/office/drawing/2014/main" id="{3B5B4A20-D7D2-4A11-BD74-8B92A6D7E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1"/>
            <a:ext cx="5257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(120)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3252" name="Picture 5" descr="A dialog box titled, python turtle graphics, displays the trajectory of the turtle. The turtle moves along the 0 degree axis from the center, and then rises upward toward the 90 degree axis. ">
            <a:extLst>
              <a:ext uri="{FF2B5EF4-FFF2-40B4-BE49-F238E27FC236}">
                <a16:creationId xmlns:a16="http://schemas.microsoft.com/office/drawing/2014/main" id="{5A7DB1BC-5116-4BD0-BE67-560E7A038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800" y="2117814"/>
            <a:ext cx="4738834" cy="329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34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46F6AD5-AD12-4FFB-8E19-D1527C612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dirty="0"/>
              <a:t> (3 of 3)</a:t>
            </a:r>
          </a:p>
        </p:txBody>
      </p:sp>
      <p:sp>
        <p:nvSpPr>
          <p:cNvPr id="54275" name="TextBox 4">
            <a:extLst>
              <a:ext uri="{FF2B5EF4-FFF2-40B4-BE49-F238E27FC236}">
                <a16:creationId xmlns:a16="http://schemas.microsoft.com/office/drawing/2014/main" id="{B190F0D4-9EFB-4047-9EA1-51AF74630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7001"/>
            <a:ext cx="5181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turtle.right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4276" name="Picture 2" descr="A dialog box titled, python turtle graphics, displays the trajectory of the turtle. The turtle moves along the 0 degree axis from the center, and then falls parallel to the 270 degree axis. A line with an arrowhead depicts the trajectory of the turtle.">
            <a:extLst>
              <a:ext uri="{FF2B5EF4-FFF2-40B4-BE49-F238E27FC236}">
                <a16:creationId xmlns:a16="http://schemas.microsoft.com/office/drawing/2014/main" id="{6328640D-A7E9-4395-B03D-CD4718CA9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41332" y="2200276"/>
            <a:ext cx="3440868" cy="343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0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E42F8D0-447E-4801-8B88-2FAC698D5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Turtle's Heading</a:t>
            </a:r>
          </a:p>
        </p:txBody>
      </p:sp>
      <p:sp>
        <p:nvSpPr>
          <p:cNvPr id="55299" name="Content Placeholder 3">
            <a:extLst>
              <a:ext uri="{FF2B5EF4-FFF2-40B4-BE49-F238E27FC236}">
                <a16:creationId xmlns:a16="http://schemas.microsoft.com/office/drawing/2014/main" id="{5A5A0602-4641-48CC-B7A2-35965A11C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/>
              <a:t> statement to set the turtle's heading to a specific angle.</a:t>
            </a:r>
          </a:p>
        </p:txBody>
      </p:sp>
      <p:sp>
        <p:nvSpPr>
          <p:cNvPr id="55300" name="TextBox 4">
            <a:extLst>
              <a:ext uri="{FF2B5EF4-FFF2-40B4-BE49-F238E27FC236}">
                <a16:creationId xmlns:a16="http://schemas.microsoft.com/office/drawing/2014/main" id="{C4ADB8C1-1CD4-4A7A-82B6-72B811E8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60714"/>
            <a:ext cx="53689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(270)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5301" name="Picture 5" descr="A dialog box titled, python turtle graphics, displays the trajectory of the turtle. The path of the turtle forms a rectangle, in the counterclockwise direction, with the turtle pointing to the center.">
            <a:extLst>
              <a:ext uri="{FF2B5EF4-FFF2-40B4-BE49-F238E27FC236}">
                <a16:creationId xmlns:a16="http://schemas.microsoft.com/office/drawing/2014/main" id="{0F128836-E445-4DBF-9D46-28B60CEC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28707" y="2819401"/>
            <a:ext cx="3874788" cy="320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68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6B52B1C-9604-4FA5-A9AE-C731F10E4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</a:t>
            </a:r>
            <a:r>
              <a:rPr lang="en-US" altLang="en-US" sz="2000" dirty="0"/>
              <a:t> (1 of 2)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5A096CB-FE3E-4F5A-9824-41C8A868F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When the turtle's pen is down, the turtle draws a line as it moves. By default, the pen is down.</a:t>
            </a:r>
          </a:p>
          <a:p>
            <a:r>
              <a:rPr lang="en-US" altLang="en-US" sz="2800" dirty="0"/>
              <a:t>When the turtle's pen is up, the turtle does not draw as it moves.</a:t>
            </a:r>
          </a:p>
          <a:p>
            <a:r>
              <a:rPr lang="en-US" altLang="en-US" sz="2800" dirty="0"/>
              <a:t>Use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statement to raise the pen.</a:t>
            </a:r>
          </a:p>
          <a:p>
            <a:r>
              <a:rPr lang="en-US" altLang="en-US" sz="2800" dirty="0"/>
              <a:t>Use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statement to lower the pen.</a:t>
            </a:r>
          </a:p>
        </p:txBody>
      </p:sp>
    </p:spTree>
    <p:extLst>
      <p:ext uri="{BB962C8B-B14F-4D97-AF65-F5344CB8AC3E}">
        <p14:creationId xmlns:p14="http://schemas.microsoft.com/office/powerpoint/2010/main" val="417555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2482</Words>
  <Application>Microsoft Office PowerPoint</Application>
  <PresentationFormat>Widescreen</PresentationFormat>
  <Paragraphs>304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SimSun</vt:lpstr>
      <vt:lpstr>Arial</vt:lpstr>
      <vt:lpstr>Calibri</vt:lpstr>
      <vt:lpstr>Courier New</vt:lpstr>
      <vt:lpstr>Helvetica Regular</vt:lpstr>
      <vt:lpstr>Times New Roman</vt:lpstr>
      <vt:lpstr>Office Theme</vt:lpstr>
      <vt:lpstr>Python Graphics Turtle Graphics</vt:lpstr>
      <vt:lpstr>Introduction to Turtle Graphics (1 of 2)</vt:lpstr>
      <vt:lpstr>Introduction to Turtle Graphics (2 of 2)</vt:lpstr>
      <vt:lpstr>Moving the Turtle Forward</vt:lpstr>
      <vt:lpstr>Turning the Turtle (1 of 3)</vt:lpstr>
      <vt:lpstr>Turning the Turtle (2 of 3)</vt:lpstr>
      <vt:lpstr>Turning the Turtle (3 of 3)</vt:lpstr>
      <vt:lpstr>Setting the Turtle's Heading</vt:lpstr>
      <vt:lpstr>Setting the Pen Up or Down (1 of 2)</vt:lpstr>
      <vt:lpstr>Setting the Pen Up or Down (2 of 2)</vt:lpstr>
      <vt:lpstr>Drawing Circles</vt:lpstr>
      <vt:lpstr>Drawing Dots</vt:lpstr>
      <vt:lpstr>Changing the Pen Size and Drawing Color</vt:lpstr>
      <vt:lpstr>Working with the Turtle's Window</vt:lpstr>
      <vt:lpstr>Resetting the Turtle’s Window (1 of 3)</vt:lpstr>
      <vt:lpstr>Resetting the Turtle’s Window (2 of 3)</vt:lpstr>
      <vt:lpstr>Resetting the Turtle’s Window (3 of 3)</vt:lpstr>
      <vt:lpstr>Working with Coordinates</vt:lpstr>
      <vt:lpstr>Moving the Turtle to a Specific Location</vt:lpstr>
      <vt:lpstr>Animation Speed</vt:lpstr>
      <vt:lpstr>Hiding and Displaying the Turtle</vt:lpstr>
      <vt:lpstr>Displaying Text (1 of 2)</vt:lpstr>
      <vt:lpstr>Displaying Text (2 of 2)</vt:lpstr>
      <vt:lpstr>Filling Shapes (1 of 2)</vt:lpstr>
      <vt:lpstr>Filling Shapes (2 of 2)</vt:lpstr>
      <vt:lpstr>Getting Input With a Dialog Box (1 of 2)</vt:lpstr>
      <vt:lpstr>Getting Input With a Dialog Box (2 of 2)</vt:lpstr>
      <vt:lpstr>Keeping the Graphics Window Open</vt:lpstr>
      <vt:lpstr>Turtle Graphics: Determining the State of the Turtle (1 of 9)</vt:lpstr>
      <vt:lpstr>Turtle Graphics: Determining the State of the Turtle (2 of 9)</vt:lpstr>
      <vt:lpstr>Turtle Graphics: Determining the State of the Turtle (3 of 9)</vt:lpstr>
      <vt:lpstr>Turtle Graphics: Determining the State of the Turtle (4 of 9)</vt:lpstr>
      <vt:lpstr>Turtle Graphics: Determining the State of the Turtle (5 of 9)</vt:lpstr>
      <vt:lpstr>Turtle Graphics: Determining the State of the Turtle (6 of 9)</vt:lpstr>
      <vt:lpstr>Turtle Graphics: Determining the State of the Turtle (7 of 9)</vt:lpstr>
      <vt:lpstr>Turtle Graphics: Determining the State of the Turtle (8 of 9)</vt:lpstr>
      <vt:lpstr>Turtle Graphics: Using Loops to Draw Designs (1 of 4)</vt:lpstr>
      <vt:lpstr>Turtle Graphics: Using Loops to Draw Designs (2 of 4)</vt:lpstr>
      <vt:lpstr>Turtle Graphics: Using Loops to Draw Designs (3 of 4)</vt:lpstr>
      <vt:lpstr>Turtle Graphics: Using Loops to Draw Designs (4 of 4)</vt:lpstr>
      <vt:lpstr>Turtle Graphics: Modularizing Code with Functions (1 of 6)</vt:lpstr>
      <vt:lpstr>Turtle Graphics: Modularizing Code with Functions (2 of 6)</vt:lpstr>
      <vt:lpstr>Turtle Graphics: Modularizing Code with Functions (3 of 6)</vt:lpstr>
      <vt:lpstr>Turtle Graphics: Modularizing Code with Functions (4 of 6)</vt:lpstr>
      <vt:lpstr>PowerPoint Presentation</vt:lpstr>
      <vt:lpstr>Turtle Graphics: Modularizing Code with Functions (5 of 6)</vt:lpstr>
      <vt:lpstr>Turtle Graphics: Modularizing Code with Functions (6 of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2021-03-22T15:35:48Z</dcterms:created>
  <dcterms:modified xsi:type="dcterms:W3CDTF">2021-03-22T15:36:09Z</dcterms:modified>
</cp:coreProperties>
</file>