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94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17" r:id="rId14"/>
    <p:sldId id="618" r:id="rId15"/>
    <p:sldId id="606" r:id="rId16"/>
    <p:sldId id="607" r:id="rId17"/>
    <p:sldId id="608" r:id="rId18"/>
    <p:sldId id="609" r:id="rId19"/>
    <p:sldId id="610" r:id="rId20"/>
    <p:sldId id="611" r:id="rId21"/>
    <p:sldId id="633" r:id="rId22"/>
    <p:sldId id="612" r:id="rId23"/>
    <p:sldId id="613" r:id="rId24"/>
    <p:sldId id="614" r:id="rId25"/>
    <p:sldId id="615" r:id="rId26"/>
    <p:sldId id="616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7" r:id="rId35"/>
    <p:sldId id="628" r:id="rId36"/>
    <p:sldId id="629" r:id="rId37"/>
    <p:sldId id="630" r:id="rId38"/>
    <p:sldId id="631" r:id="rId39"/>
    <p:sldId id="63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 autoAdjust="0"/>
    <p:restoredTop sz="86493" autoAdjust="0"/>
  </p:normalViewPr>
  <p:slideViewPr>
    <p:cSldViewPr>
      <p:cViewPr varScale="1">
        <p:scale>
          <a:sx n="87" d="100"/>
          <a:sy n="87" d="100"/>
        </p:scale>
        <p:origin x="10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 smtClean="0">
                <a:latin typeface="Helvetica Regular" pitchFamily="2" charset="0"/>
              </a:rPr>
              <a:t>Houngninou</a:t>
            </a:r>
            <a:r>
              <a:rPr lang="en-US" dirty="0" smtClean="0">
                <a:latin typeface="Helvetica Regular" pitchFamily="2" charset="0"/>
              </a:rPr>
              <a:t>/McGuire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ot.com/en/matplotlib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835025"/>
            <a:ext cx="7408862" cy="41671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42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9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5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  <a:hlinkClick r:id="rId3"/>
              </a:rPr>
              <a:t>Matplot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</a:rPr>
              <a:t> has a built-in function to create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</a:rPr>
              <a:t>scatterplots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</a:rPr>
              <a:t> called scatter(). A scatter plot is a type of plot that shows the data as a collection of points. The position of a point depends on its two-dimensional value, where each value is a position on either the horizontal or vertical dimension.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Helvetica Regular" pitchFamily="2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</a:rPr>
              <a:t>Another commonly used plot type is the simple scatter plot, a close cousin of the line plot. Instead of points being joined by line segments, here the points are represented individually with a dot, circle, or other shape.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20000"/>
                <a:lumOff val="80000"/>
              </a:schemeClr>
            </a:gs>
            <a:gs pos="90000">
              <a:schemeClr val="accent1">
                <a:lumMod val="20000"/>
                <a:lumOff val="80000"/>
              </a:schemeClr>
            </a:gs>
            <a:gs pos="73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scipylib/download.html" TargetMode="External"/><Relationship Id="rId2" Type="http://schemas.openxmlformats.org/officeDocument/2006/relationships/hyperlink" Target="http://matplotlib.org/download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pyplot.html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arnsley_fern" TargetMode="External"/><Relationship Id="rId4" Type="http://schemas.openxmlformats.org/officeDocument/2006/relationships/hyperlink" Target="http://www.numpy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2076451"/>
          </a:xfrm>
        </p:spPr>
        <p:txBody>
          <a:bodyPr>
            <a:normAutofit/>
          </a:bodyPr>
          <a:lstStyle/>
          <a:p>
            <a:r>
              <a:rPr lang="en-US" altLang="zh-CN" sz="4050" dirty="0" smtClean="0"/>
              <a:t>Python Graphics</a:t>
            </a:r>
            <a:br>
              <a:rPr lang="en-US" altLang="zh-CN" sz="4050" dirty="0" smtClean="0"/>
            </a:br>
            <a:r>
              <a:rPr lang="en-US" altLang="zh-CN" sz="3200" dirty="0" err="1" smtClean="0"/>
              <a:t>matplotlib</a:t>
            </a:r>
            <a:endParaRPr lang="en-US" sz="4400" dirty="0"/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1981200" y="3771900"/>
            <a:ext cx="8229600" cy="1314450"/>
          </a:xfrm>
        </p:spPr>
        <p:txBody>
          <a:bodyPr/>
          <a:lstStyle/>
          <a:p>
            <a:pPr eaLnBrk="1" hangingPunct="1"/>
            <a:r>
              <a:rPr lang="en-CA" altLang="zh-CN" sz="3000" dirty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endParaRPr lang="en-US" altLang="zh-CN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6">
            <a:extLst>
              <a:ext uri="{FF2B5EF4-FFF2-40B4-BE49-F238E27FC236}">
                <a16:creationId xmlns:a16="http://schemas.microsoft.com/office/drawing/2014/main" id="{B1F279DD-5F39-4427-8A9C-52E40B4A5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line_graph2.py</a:t>
            </a:r>
            <a:endParaRPr lang="en-US" altLang="en-US" dirty="0"/>
          </a:p>
        </p:txBody>
      </p:sp>
      <p:sp>
        <p:nvSpPr>
          <p:cNvPr id="46083" name="TextBox 7">
            <a:extLst>
              <a:ext uri="{FF2B5EF4-FFF2-40B4-BE49-F238E27FC236}">
                <a16:creationId xmlns:a16="http://schemas.microsoft.com/office/drawing/2014/main" id="{5FA92E64-E323-4881-A316-39F46C19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1"/>
            <a:ext cx="97536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1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# This </a:t>
            </a:r>
            <a:r>
              <a:rPr lang="en-US" altLang="en-US" sz="1800" b="0" dirty="0" smtClean="0">
                <a:latin typeface="Courier New" panose="02070309020205020404" pitchFamily="49" charset="0"/>
                <a:cs typeface="Calibri" panose="020F0502020204030204" pitchFamily="34" charset="0"/>
              </a:rPr>
              <a:t>program 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displays a simple line graph.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2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import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matplotlib.pyplot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as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plt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/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3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4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def main():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5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# Create lists with the X,Y coordinates of each data point.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6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x_coords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= [0, 1, 2, 3, 4]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7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y_coords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= [</a:t>
            </a:r>
            <a:r>
              <a:rPr lang="en-US" altLang="en-US" sz="1800" b="0" dirty="0" smtClean="0">
                <a:latin typeface="Courier New" panose="02070309020205020404" pitchFamily="49" charset="0"/>
                <a:cs typeface="Calibri" panose="020F0502020204030204" pitchFamily="34" charset="0"/>
              </a:rPr>
              <a:t>0, 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3, 1, 5, 2]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8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9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# Build the line graph.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10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plt.plot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x_coords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y_coords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, marker='o')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11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12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# Add a title.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13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plt.title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('Sales by Year')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14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15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# Add labels to the axes.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16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plt.xlabel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('Year')</a:t>
            </a:r>
            <a:b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17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plt.ylabel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('Sales')</a:t>
            </a:r>
            <a:r>
              <a:rPr lang="en-US" altLang="en-US" sz="1600" b="0" dirty="0">
                <a:latin typeface="Courier New" panose="02070309020205020404" pitchFamily="49" charset="0"/>
                <a:cs typeface="Calibri" panose="020F0502020204030204" pitchFamily="34" charset="0"/>
              </a:rPr>
              <a:t/>
            </a:r>
            <a:br>
              <a:rPr lang="en-US" altLang="en-US" sz="1600" b="0" dirty="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18</a:t>
            </a:r>
            <a:r>
              <a:rPr lang="en-US" altLang="en-US" sz="1600" b="0" dirty="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8548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>
            <a:extLst>
              <a:ext uri="{FF2B5EF4-FFF2-40B4-BE49-F238E27FC236}">
                <a16:creationId xmlns:a16="http://schemas.microsoft.com/office/drawing/2014/main" id="{430C3666-F7CC-4401-8984-8C9BFEAE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7600" y="274638"/>
            <a:ext cx="4114800" cy="1143000"/>
          </a:xfrm>
        </p:spPr>
        <p:txBody>
          <a:bodyPr/>
          <a:lstStyle/>
          <a:p>
            <a:r>
              <a:rPr lang="en-US" altLang="en-US" dirty="0" smtClean="0"/>
              <a:t>line_graph2.py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7239000" cy="5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906588"/>
            <a:ext cx="5187678" cy="3884612"/>
          </a:xfrm>
          <a:prstGeom prst="rect">
            <a:avLst/>
          </a:prstGeom>
        </p:spPr>
      </p:pic>
      <p:sp>
        <p:nvSpPr>
          <p:cNvPr id="48130" name="Title 1">
            <a:extLst>
              <a:ext uri="{FF2B5EF4-FFF2-40B4-BE49-F238E27FC236}">
                <a16:creationId xmlns:a16="http://schemas.microsoft.com/office/drawing/2014/main" id="{E19E8AA1-D771-4DFC-AF86-A359BE6D9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Output of linegraph2.py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2" name="Callout: Line 4">
            <a:extLst>
              <a:ext uri="{FF2B5EF4-FFF2-40B4-BE49-F238E27FC236}">
                <a16:creationId xmlns:a16="http://schemas.microsoft.com/office/drawing/2014/main" id="{D7D4EB23-0F87-44FA-AC7D-6E75027CA41E}"/>
              </a:ext>
            </a:extLst>
          </p:cNvPr>
          <p:cNvSpPr>
            <a:spLocks/>
          </p:cNvSpPr>
          <p:nvPr/>
        </p:nvSpPr>
        <p:spPr bwMode="auto">
          <a:xfrm>
            <a:off x="7696200" y="1524000"/>
            <a:ext cx="1905000" cy="609600"/>
          </a:xfrm>
          <a:prstGeom prst="borderCallout1">
            <a:avLst>
              <a:gd name="adj1" fmla="val 42144"/>
              <a:gd name="adj2" fmla="val -3019"/>
              <a:gd name="adj3" fmla="val 102866"/>
              <a:gd name="adj4" fmla="val -3985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bg1"/>
                </a:solidFill>
              </a:rPr>
              <a:t>Displayed by the </a:t>
            </a:r>
            <a:r>
              <a:rPr lang="en-US" altLang="en-US" sz="1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  <a:r>
              <a:rPr lang="en-US" altLang="en-US" sz="1600" b="0" dirty="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8133" name="Callout: Line 8">
            <a:extLst>
              <a:ext uri="{FF2B5EF4-FFF2-40B4-BE49-F238E27FC236}">
                <a16:creationId xmlns:a16="http://schemas.microsoft.com/office/drawing/2014/main" id="{BFB5DF0A-8EC9-4091-B2AD-EAF69C2B7840}"/>
              </a:ext>
            </a:extLst>
          </p:cNvPr>
          <p:cNvSpPr>
            <a:spLocks/>
          </p:cNvSpPr>
          <p:nvPr/>
        </p:nvSpPr>
        <p:spPr bwMode="auto">
          <a:xfrm>
            <a:off x="8007078" y="5951258"/>
            <a:ext cx="2133600" cy="609600"/>
          </a:xfrm>
          <a:prstGeom prst="borderCallout1">
            <a:avLst>
              <a:gd name="adj1" fmla="val 42144"/>
              <a:gd name="adj2" fmla="val -3019"/>
              <a:gd name="adj3" fmla="val -41852"/>
              <a:gd name="adj4" fmla="val -6066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bg1"/>
                </a:solidFill>
              </a:rPr>
              <a:t>Displayed by the </a:t>
            </a:r>
            <a:r>
              <a:rPr lang="en-US" altLang="en-US" sz="1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en-US" sz="1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0" dirty="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8134" name="Callout: Line 9">
            <a:extLst>
              <a:ext uri="{FF2B5EF4-FFF2-40B4-BE49-F238E27FC236}">
                <a16:creationId xmlns:a16="http://schemas.microsoft.com/office/drawing/2014/main" id="{22351AC0-35B3-42C7-99A2-723BB83275B1}"/>
              </a:ext>
            </a:extLst>
          </p:cNvPr>
          <p:cNvSpPr>
            <a:spLocks/>
          </p:cNvSpPr>
          <p:nvPr/>
        </p:nvSpPr>
        <p:spPr bwMode="auto">
          <a:xfrm>
            <a:off x="1676400" y="4038600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12727"/>
              <a:gd name="adj4" fmla="val 11001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bg1"/>
                </a:solidFill>
              </a:rPr>
              <a:t>Displayed by the </a:t>
            </a:r>
            <a:r>
              <a:rPr lang="en-US" altLang="en-US" sz="1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en-US" sz="1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0" dirty="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8135" name="Callout: Line 10">
            <a:extLst>
              <a:ext uri="{FF2B5EF4-FFF2-40B4-BE49-F238E27FC236}">
                <a16:creationId xmlns:a16="http://schemas.microsoft.com/office/drawing/2014/main" id="{D1A43A0E-7E24-4F9B-AEF8-B3745A23CCFF}"/>
              </a:ext>
            </a:extLst>
          </p:cNvPr>
          <p:cNvSpPr>
            <a:spLocks/>
          </p:cNvSpPr>
          <p:nvPr/>
        </p:nvSpPr>
        <p:spPr bwMode="auto">
          <a:xfrm>
            <a:off x="1860176" y="5868988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39685"/>
              <a:gd name="adj4" fmla="val 128311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bg1"/>
                </a:solidFill>
              </a:rPr>
              <a:t>Displayed by the </a:t>
            </a:r>
            <a:r>
              <a:rPr lang="en-US" altLang="en-US" sz="1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en-US" altLang="en-US" sz="1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0" dirty="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8136" name="Callout: Line 11">
            <a:extLst>
              <a:ext uri="{FF2B5EF4-FFF2-40B4-BE49-F238E27FC236}">
                <a16:creationId xmlns:a16="http://schemas.microsoft.com/office/drawing/2014/main" id="{C62912C4-F868-4702-842B-71C799202A5A}"/>
              </a:ext>
            </a:extLst>
          </p:cNvPr>
          <p:cNvSpPr>
            <a:spLocks/>
          </p:cNvSpPr>
          <p:nvPr/>
        </p:nvSpPr>
        <p:spPr bwMode="auto">
          <a:xfrm>
            <a:off x="1524000" y="1748072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126626"/>
              <a:gd name="adj4" fmla="val 12512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bg1"/>
                </a:solidFill>
              </a:rPr>
              <a:t>Displayed by the </a:t>
            </a:r>
            <a:r>
              <a:rPr lang="en-US" altLang="en-US" sz="1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yticks</a:t>
            </a:r>
            <a:r>
              <a:rPr lang="en-US" altLang="en-US" sz="1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0" dirty="0">
                <a:solidFill>
                  <a:schemeClr val="bg1"/>
                </a:solidFill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244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</a:t>
            </a:r>
            <a:r>
              <a:rPr lang="en-US" dirty="0" err="1"/>
              <a:t>linestyle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5809-0A9B-5042-9C47-F31867C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6D8C-0BA8-AB4B-B9D8-9A2061D9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620932"/>
            <a:ext cx="10972800" cy="45259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plt.plot</a:t>
            </a:r>
            <a:r>
              <a:rPr lang="en-US" sz="2000" dirty="0">
                <a:latin typeface="Consolas" panose="020B0609020204030204" pitchFamily="49" charset="0"/>
              </a:rPr>
              <a:t>([0,1,2,3,4], [9,4,5,2,3], marker='o', color='blue', </a:t>
            </a:r>
            <a:r>
              <a:rPr lang="en-US" sz="2000" dirty="0" err="1">
                <a:latin typeface="Consolas" panose="020B0609020204030204" pitchFamily="49" charset="0"/>
              </a:rPr>
              <a:t>linestyle</a:t>
            </a:r>
            <a:r>
              <a:rPr lang="en-US" sz="2000" dirty="0">
                <a:latin typeface="Consolas" panose="020B0609020204030204" pitchFamily="49" charset="0"/>
              </a:rPr>
              <a:t>=':')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67BC7-782E-6F44-B4F3-EC28606B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4572000" cy="2264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85" y="2120610"/>
            <a:ext cx="5473521" cy="41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</a:t>
            </a:r>
            <a:r>
              <a:rPr lang="en-US" dirty="0" smtClean="0"/>
              <a:t>multiple plots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5809-0A9B-5042-9C47-F31867C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6D8C-0BA8-AB4B-B9D8-9A2061D9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plt.plot</a:t>
            </a:r>
            <a:r>
              <a:rPr lang="en-US" sz="2000" dirty="0">
                <a:latin typeface="Consolas" panose="020B0609020204030204" pitchFamily="49" charset="0"/>
              </a:rPr>
              <a:t>([0,1,2,3,4], [9,4,5,2,3], marker='o', color='blue', </a:t>
            </a:r>
            <a:r>
              <a:rPr lang="en-US" sz="2000" dirty="0" err="1">
                <a:latin typeface="Consolas" panose="020B0609020204030204" pitchFamily="49" charset="0"/>
              </a:rPr>
              <a:t>linestyle</a:t>
            </a:r>
            <a:r>
              <a:rPr lang="en-US" sz="2000" dirty="0" smtClean="0">
                <a:latin typeface="Consolas" panose="020B0609020204030204" pitchFamily="49" charset="0"/>
              </a:rPr>
              <a:t>=':')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plt.plot</a:t>
            </a:r>
            <a:r>
              <a:rPr lang="en-US" sz="2000" dirty="0">
                <a:latin typeface="Consolas" panose="020B0609020204030204" pitchFamily="49" charset="0"/>
              </a:rPr>
              <a:t>([0,1,2,3,4], [1,3,7,6,2], marker='o', color='red', </a:t>
            </a:r>
            <a:r>
              <a:rPr lang="en-US" sz="2000" dirty="0" err="1">
                <a:latin typeface="Consolas" panose="020B0609020204030204" pitchFamily="49" charset="0"/>
              </a:rPr>
              <a:t>linestyle</a:t>
            </a:r>
            <a:r>
              <a:rPr lang="en-US" sz="2000" dirty="0">
                <a:latin typeface="Consolas" panose="020B0609020204030204" pitchFamily="49" charset="0"/>
              </a:rPr>
              <a:t>='-')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19" y="2286000"/>
            <a:ext cx="5615281" cy="42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9E37252-7577-4B52-B563-0073833E9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Bar Chart</a:t>
            </a:r>
            <a:r>
              <a:rPr lang="en-US" altLang="en-US" sz="2000" dirty="0"/>
              <a:t> (1 of 6)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3684BC2-DDAB-47BF-B735-2A023F297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600" dirty="0"/>
              <a:t>Use the 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3600" dirty="0"/>
              <a:t> function in the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3600" dirty="0"/>
              <a:t> module to create a bar chart.</a:t>
            </a:r>
            <a:endParaRPr lang="en-US" alt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function needs two lists: one with the </a:t>
            </a:r>
            <a:r>
              <a:rPr lang="en-US" altLang="en-US" sz="36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coordinates of each bar’s left edge, and another with the heights of each bar, along the </a:t>
            </a:r>
            <a:r>
              <a:rPr lang="en-US" altLang="en-US" sz="36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3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axis. </a:t>
            </a:r>
            <a:endParaRPr lang="en-US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1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3E50402-462A-4DB5-8AB2-F118EC539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Bar Chart</a:t>
            </a:r>
            <a:r>
              <a:rPr lang="en-US" altLang="en-US" sz="2000" dirty="0"/>
              <a:t> (2 of 6)</a:t>
            </a:r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A419E34D-D0F4-4D2E-A0C2-8E30E5D6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17638"/>
            <a:ext cx="7162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left_edges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[0, 10, 20, 30, 40]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left_edges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heights)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403396"/>
            <a:ext cx="5238750" cy="40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E04502B-FF27-4ABB-A976-848B198FD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Bar Chart</a:t>
            </a:r>
            <a:r>
              <a:rPr lang="en-US" altLang="en-US" sz="2000" dirty="0"/>
              <a:t> (3 of 6)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5338BB6-6865-4E8F-A092-D7EBDF729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The default width of each bar in a bar graph is 0.8 along the </a:t>
            </a:r>
            <a:r>
              <a:rPr lang="en-US" altLang="en-US" sz="2800" i="1" dirty="0">
                <a:latin typeface="+mj-lt"/>
              </a:rPr>
              <a:t>X</a:t>
            </a:r>
            <a:r>
              <a:rPr lang="en-US" altLang="en-US" sz="2800" dirty="0">
                <a:latin typeface="+mj-lt"/>
              </a:rPr>
              <a:t> axis.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You can change the bar width by passing a third argument to the </a:t>
            </a: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800" dirty="0">
                <a:latin typeface="+mj-lt"/>
              </a:rPr>
              <a:t> function. </a:t>
            </a:r>
          </a:p>
        </p:txBody>
      </p:sp>
      <p:sp>
        <p:nvSpPr>
          <p:cNvPr id="51204" name="TextBox 3">
            <a:extLst>
              <a:ext uri="{FF2B5EF4-FFF2-40B4-BE49-F238E27FC236}">
                <a16:creationId xmlns:a16="http://schemas.microsoft.com/office/drawing/2014/main" id="{D2ADB343-64F5-4529-BF2F-514C92EC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55213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left_edges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[0, 10, 20, 30, 40]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bar_width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left_edges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heights,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bar_width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54" y="2743200"/>
            <a:ext cx="5128787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E7EC498-B99F-4FA2-9762-061C38EA5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Bar Chart</a:t>
            </a:r>
            <a:r>
              <a:rPr lang="en-US" altLang="en-US" sz="2000" dirty="0"/>
              <a:t> (4 of 6)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259A9010-65EC-40CE-9D37-490661F38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800" dirty="0"/>
              <a:t> function has 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800" dirty="0"/>
              <a:t> parameter that you can use to change the colors of the bars.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argument that you pass into this parameter is a tuple containing a series of color codes.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C3DFD-9717-4606-A462-FB8988A1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46122"/>
              </p:ext>
            </p:extLst>
          </p:nvPr>
        </p:nvGraphicFramePr>
        <p:xfrm>
          <a:off x="3581400" y="3581402"/>
          <a:ext cx="51816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157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0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Color Code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Corresponding Color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'b'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'g'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'r'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'c'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Cyan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'm'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Magenta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'y'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'k'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'w'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60C6178D-24E1-4E88-9765-F4A114860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Bar Chart</a:t>
            </a:r>
            <a:r>
              <a:rPr lang="en-US" altLang="en-US" sz="2000" dirty="0"/>
              <a:t> (5 of 6)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02C8111-3EF8-40A0-A7BE-DFE3DF113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Example of how to pass a tuple of color codes as a keyword argument: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The </a:t>
            </a:r>
            <a:r>
              <a:rPr lang="en-US" altLang="en-US" sz="2800" dirty="0"/>
              <a:t>colors of the bars in the resulting bar chart will be as follows:</a:t>
            </a:r>
          </a:p>
          <a:p>
            <a:pPr lvl="1">
              <a:spcAft>
                <a:spcPts val="600"/>
              </a:spcAft>
            </a:pPr>
            <a:r>
              <a:rPr lang="en-US" altLang="en-US" sz="2800" dirty="0"/>
              <a:t>The first bar will be red.</a:t>
            </a:r>
          </a:p>
          <a:p>
            <a:pPr lvl="1">
              <a:spcAft>
                <a:spcPts val="600"/>
              </a:spcAft>
            </a:pPr>
            <a:r>
              <a:rPr lang="en-US" altLang="en-US" sz="2800" dirty="0"/>
              <a:t>The second bar will be green.</a:t>
            </a:r>
          </a:p>
          <a:p>
            <a:pPr lvl="1">
              <a:spcAft>
                <a:spcPts val="600"/>
              </a:spcAft>
            </a:pPr>
            <a:r>
              <a:rPr lang="en-US" altLang="en-US" sz="2800" dirty="0"/>
              <a:t>The third bar will be blue.</a:t>
            </a:r>
          </a:p>
          <a:p>
            <a:pPr lvl="1">
              <a:spcAft>
                <a:spcPts val="600"/>
              </a:spcAft>
            </a:pPr>
            <a:r>
              <a:rPr lang="en-US" altLang="en-US" sz="2800" dirty="0"/>
              <a:t>The fourth bar will be white.</a:t>
            </a:r>
          </a:p>
          <a:p>
            <a:pPr lvl="1">
              <a:spcAft>
                <a:spcPts val="600"/>
              </a:spcAft>
            </a:pPr>
            <a:r>
              <a:rPr lang="en-US" altLang="en-US" sz="2800" dirty="0"/>
              <a:t>The fifth bar will be black.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3CF5E27D-EEB4-4CE3-93AD-439617A3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67000"/>
            <a:ext cx="960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plt.bar</a:t>
            </a:r>
            <a:r>
              <a:rPr lang="en-US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left_edges</a:t>
            </a:r>
            <a:r>
              <a:rPr lang="en-US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, heights, color=('r', 'g', 'b', 'w', 'k'))</a:t>
            </a:r>
            <a:endParaRPr lang="en-US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759987A-112E-4E8D-A9A9-18E84BC25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Data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000" dirty="0"/>
              <a:t> (1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809DDC6-C87E-480B-8F5C-E2A99CFAC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 err="1">
                <a:latin typeface="Consolas" panose="020B0609020204030204" pitchFamily="49" charset="0"/>
              </a:rPr>
              <a:t>matplotlib</a:t>
            </a:r>
            <a:r>
              <a:rPr lang="en-US" altLang="en-US" sz="2400" dirty="0"/>
              <a:t> package is a library for creating two-dimensional charts and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It is not part of the standard Python library, so you will have to install it separately, after you have installed Python on your </a:t>
            </a:r>
            <a:r>
              <a:rPr lang="en-US" altLang="en-US" sz="2400" dirty="0" smtClean="0"/>
              <a:t>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matplotlib</a:t>
            </a:r>
            <a:r>
              <a:rPr lang="en-US" sz="2400" dirty="0" smtClean="0"/>
              <a:t> replicates the plotting capability of MATLAB, an engineering-oriented programming language. </a:t>
            </a:r>
            <a:r>
              <a:rPr lang="en-US" sz="2400" dirty="0" err="1">
                <a:latin typeface="Consolas" panose="020B0609020204030204" pitchFamily="49" charset="0"/>
              </a:rPr>
              <a:t>matplotlib</a:t>
            </a:r>
            <a:r>
              <a:rPr lang="en-US" sz="2400" dirty="0" smtClean="0"/>
              <a:t> is short for "MATLAB plotting library."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matplotlib</a:t>
            </a:r>
            <a:r>
              <a:rPr lang="en-US" sz="2400" dirty="0" smtClean="0"/>
              <a:t> </a:t>
            </a:r>
            <a:r>
              <a:rPr lang="en-US" sz="2400" dirty="0"/>
              <a:t>is not included with Python, but can be downloaded and installed from </a:t>
            </a:r>
            <a:r>
              <a:rPr lang="en-US" sz="2400" dirty="0">
                <a:hlinkClick r:id="rId2"/>
              </a:rPr>
              <a:t>http://matplotlib.org/downloads.html</a:t>
            </a:r>
            <a:r>
              <a:rPr lang="en-US" sz="2400" dirty="0"/>
              <a:t>. </a:t>
            </a:r>
            <a:r>
              <a:rPr lang="en-US" sz="2400" dirty="0" err="1">
                <a:latin typeface="Consolas" panose="020B0609020204030204" pitchFamily="49" charset="0"/>
              </a:rPr>
              <a:t>matplotlib</a:t>
            </a:r>
            <a:r>
              <a:rPr lang="en-US" sz="2400" dirty="0"/>
              <a:t> also requires the </a:t>
            </a:r>
            <a:r>
              <a:rPr lang="en-US" sz="2400" dirty="0" err="1">
                <a:hlinkClick r:id="rId3"/>
              </a:rPr>
              <a:t>NumPy</a:t>
            </a:r>
            <a:r>
              <a:rPr lang="en-US" sz="2400" dirty="0">
                <a:hlinkClick r:id="rId3"/>
              </a:rPr>
              <a:t> </a:t>
            </a:r>
            <a:r>
              <a:rPr lang="en-US" sz="2400" dirty="0"/>
              <a:t>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7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F02D2D8-0830-4238-A36B-45E305913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Bar Chart</a:t>
            </a:r>
            <a:r>
              <a:rPr lang="en-US" altLang="en-US" sz="2000" dirty="0"/>
              <a:t> (6 of 6)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4307FCF-50B3-46CC-8A6A-2106C0BE0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Use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en-US" sz="3200" dirty="0"/>
              <a:t> and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en-US" sz="3200" dirty="0"/>
              <a:t> functions to add labels to the </a:t>
            </a:r>
            <a:r>
              <a:rPr lang="en-US" altLang="en-US" sz="3200" i="1" dirty="0"/>
              <a:t>X</a:t>
            </a:r>
            <a:r>
              <a:rPr lang="en-US" altLang="en-US" sz="3200" dirty="0"/>
              <a:t> and </a:t>
            </a:r>
            <a:r>
              <a:rPr lang="en-US" altLang="en-US" sz="3200" i="1" dirty="0"/>
              <a:t>Y</a:t>
            </a:r>
            <a:r>
              <a:rPr lang="en-US" altLang="en-US" sz="3200" dirty="0"/>
              <a:t> axes.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Use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en-US" altLang="en-US" sz="3200" dirty="0"/>
              <a:t> function to display custom tick mark labels along the </a:t>
            </a:r>
            <a:r>
              <a:rPr lang="en-US" altLang="en-US" sz="3200" i="1" dirty="0"/>
              <a:t>X</a:t>
            </a:r>
            <a:r>
              <a:rPr lang="en-US" altLang="en-US" sz="3200" dirty="0"/>
              <a:t>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Use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yticks</a:t>
            </a:r>
            <a:r>
              <a:rPr lang="en-US" altLang="en-US" sz="3200" dirty="0"/>
              <a:t> function to display custom tick mark labels along the </a:t>
            </a:r>
            <a:r>
              <a:rPr lang="en-US" altLang="en-US" sz="3200" i="1" dirty="0"/>
              <a:t>Y</a:t>
            </a:r>
            <a:r>
              <a:rPr lang="en-US" altLang="en-US" sz="3200" dirty="0"/>
              <a:t> axis.</a:t>
            </a:r>
            <a:br>
              <a:rPr lang="en-US" altLang="en-US" sz="3200" dirty="0"/>
            </a:b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51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March Content Calendar | Books &amp; Whatn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2412"/>
            <a:ext cx="9490341" cy="66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FE24F6B9-0F5C-4C42-855D-865254511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Pie Chart</a:t>
            </a:r>
            <a:r>
              <a:rPr lang="en-US" altLang="en-US" sz="2000" dirty="0"/>
              <a:t> (1 of 4)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8586A16B-6543-4D3A-B972-35A09882D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You use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800" dirty="0"/>
              <a:t> function in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module to create a pie chart.</a:t>
            </a:r>
            <a:endParaRPr lang="en-US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When you call the </a:t>
            </a:r>
            <a:r>
              <a:rPr lang="en-US" altLang="en-US" sz="2800" dirty="0">
                <a:latin typeface="Courier New" panose="02070309020205020404" pitchFamily="49" charset="0"/>
              </a:rPr>
              <a:t>pie</a:t>
            </a:r>
            <a:r>
              <a:rPr lang="en-US" altLang="en-US" sz="2800" dirty="0"/>
              <a:t> function, you pass a list of values as an argument. </a:t>
            </a:r>
          </a:p>
          <a:p>
            <a:pPr lvl="1"/>
            <a:r>
              <a:rPr lang="en-US" altLang="en-US" sz="2800" dirty="0"/>
              <a:t>The sum of the values will be used as the value of the whole. </a:t>
            </a:r>
          </a:p>
          <a:p>
            <a:pPr lvl="1"/>
            <a:r>
              <a:rPr lang="en-US" altLang="en-US" sz="2800" dirty="0"/>
              <a:t>Each element in the list will become a slice in the pie chart. </a:t>
            </a:r>
          </a:p>
          <a:p>
            <a:pPr lvl="1"/>
            <a:r>
              <a:rPr lang="en-US" altLang="en-US" sz="2800" dirty="0"/>
              <a:t>The size of a slice represents that element's value as a percentage of the whole.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3D677D2-753E-4C02-A63E-2A3322EB6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Pie Chart</a:t>
            </a:r>
            <a:r>
              <a:rPr lang="en-US" altLang="en-US" sz="2000" dirty="0"/>
              <a:t> (2 of 4)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528C08E-4E29-4F3A-A892-720CE569A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</a:t>
            </a:r>
          </a:p>
        </p:txBody>
      </p:sp>
      <p:sp>
        <p:nvSpPr>
          <p:cNvPr id="56324" name="TextBox 3">
            <a:extLst>
              <a:ext uri="{FF2B5EF4-FFF2-40B4-BE49-F238E27FC236}">
                <a16:creationId xmlns:a16="http://schemas.microsoft.com/office/drawing/2014/main" id="{BE48C08E-0727-4D31-A72A-82966FCC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9" y="2209800"/>
            <a:ext cx="49530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values = [20, 60, 80, 40]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plt.pie</a:t>
            </a:r>
            <a:r>
              <a:rPr lang="en-US" altLang="en-US" sz="2400" b="0" dirty="0">
                <a:latin typeface="Courier New" panose="02070309020205020404" pitchFamily="49" charset="0"/>
                <a:cs typeface="Calibri" panose="020F0502020204030204" pitchFamily="34" charset="0"/>
              </a:rPr>
              <a:t>(values)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plt.show</a:t>
            </a:r>
            <a:r>
              <a:rPr lang="en-US" altLang="en-US" sz="2400" b="0" dirty="0">
                <a:latin typeface="Courier New" panose="02070309020205020404" pitchFamily="49" charset="0"/>
                <a:cs typeface="Calibri" panose="020F0502020204030204" pitchFamily="34" charset="0"/>
              </a:rPr>
              <a:t>()</a:t>
            </a:r>
            <a:endParaRPr lang="en-US" alt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86755"/>
            <a:ext cx="5181600" cy="46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F258CDAF-4906-414C-8CCF-D2C80F903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Pie Chart</a:t>
            </a:r>
            <a:r>
              <a:rPr lang="en-US" altLang="en-US" sz="2000" dirty="0"/>
              <a:t> (3 of 4)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FF28347-5461-48CF-9DCE-007805968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600" dirty="0"/>
              <a:t>The 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3600" dirty="0"/>
              <a:t> function has a 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altLang="en-US" sz="3600" dirty="0"/>
              <a:t> parameter that you can use to display labels for the slices in the pie chart.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600" dirty="0"/>
              <a:t>The argument that you pass into this parameter is a list containing the desired labels, as strings. </a:t>
            </a:r>
          </a:p>
        </p:txBody>
      </p:sp>
    </p:spTree>
    <p:extLst>
      <p:ext uri="{BB962C8B-B14F-4D97-AF65-F5344CB8AC3E}">
        <p14:creationId xmlns:p14="http://schemas.microsoft.com/office/powerpoint/2010/main" val="4175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4A1BDB91-04A2-46B0-8C3F-319DC9A35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Pie Chart</a:t>
            </a:r>
            <a:r>
              <a:rPr lang="en-US" altLang="en-US" sz="2000" dirty="0"/>
              <a:t> (4 of 4)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38794D8-6F21-4201-B60C-DF7F22F63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109728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58372" name="TextBox 5">
            <a:extLst>
              <a:ext uri="{FF2B5EF4-FFF2-40B4-BE49-F238E27FC236}">
                <a16:creationId xmlns:a16="http://schemas.microsoft.com/office/drawing/2014/main" id="{03C56B62-9A6B-4139-81AA-9160A620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82" y="1700212"/>
            <a:ext cx="990151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sales = [100, 400, 300, 600]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slice_labels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 = ['1st </a:t>
            </a: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Qtr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', '2nd </a:t>
            </a: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Qtr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', '3rd </a:t>
            </a: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Qtr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', '4th </a:t>
            </a: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Qtr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plt.pie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(sales, labels=</a:t>
            </a: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slice_labels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plt.title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('Sales by Quarter')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alibri" panose="020F0502020204030204" pitchFamily="34" charset="0"/>
              </a:rPr>
              <a:t>plt.show</a:t>
            </a:r>
            <a:r>
              <a:rPr lang="en-US" altLang="en-US" sz="2000" dirty="0">
                <a:latin typeface="Courier New" panose="02070309020205020404" pitchFamily="49" charset="0"/>
                <a:cs typeface="Calibri" panose="020F0502020204030204" pitchFamily="34" charset="0"/>
              </a:rPr>
              <a:t>()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607494"/>
            <a:ext cx="49434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12F022D-E5FC-4ED2-A114-9D0EA8F07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Pie Chart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2BBA970-4C99-4665-B519-B56784E24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800" dirty="0"/>
              <a:t> function automatically changes the color of the slices, in the following order:</a:t>
            </a:r>
          </a:p>
          <a:p>
            <a:pPr lvl="1"/>
            <a:r>
              <a:rPr lang="en-US" altLang="en-US" sz="2400" dirty="0"/>
              <a:t>blue, green, red, cyan, magenta, yellow, black, and white.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You can specify a different set of colors, however, by passing a tuple of color codes as an argument to the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 dirty="0"/>
              <a:t> </a:t>
            </a:r>
            <a:r>
              <a:rPr lang="en-US" altLang="en-US" sz="2400" b="1" dirty="0"/>
              <a:t>function’s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altLang="en-US" sz="2400" dirty="0"/>
              <a:t> </a:t>
            </a:r>
            <a:r>
              <a:rPr lang="en-US" altLang="en-US" sz="2400" b="1" dirty="0"/>
              <a:t>parameter:</a:t>
            </a:r>
            <a:r>
              <a:rPr lang="en-US" altLang="en-US" sz="2400" dirty="0"/>
              <a:t> 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When this statement executes, the colors of the slices in the resulting pie chart will be red, green, blue, white, and black.</a:t>
            </a:r>
          </a:p>
        </p:txBody>
      </p:sp>
      <p:sp>
        <p:nvSpPr>
          <p:cNvPr id="59396" name="TextBox 3">
            <a:extLst>
              <a:ext uri="{FF2B5EF4-FFF2-40B4-BE49-F238E27FC236}">
                <a16:creationId xmlns:a16="http://schemas.microsoft.com/office/drawing/2014/main" id="{22604ECC-5361-4DAA-8ABF-85F42B5B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95800"/>
            <a:ext cx="952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nsolas" panose="020B0609020204030204" pitchFamily="49" charset="0"/>
                <a:cs typeface="Calibri" panose="020F0502020204030204" pitchFamily="34" charset="0"/>
              </a:rPr>
              <a:t>plt.pie</a:t>
            </a:r>
            <a:r>
              <a:rPr lang="en-US" altLang="en-US" sz="2400" b="0" dirty="0">
                <a:latin typeface="Consolas" panose="020B0609020204030204" pitchFamily="49" charset="0"/>
                <a:cs typeface="Calibri" panose="020F0502020204030204" pitchFamily="34" charset="0"/>
              </a:rPr>
              <a:t>(values, colors=('r', 'g', 'b', 'w', 'k'))</a:t>
            </a:r>
            <a:endParaRPr lang="en-US" altLang="en-US" sz="2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56B6-3BD1-6047-BA76-2410E7B5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6635-29CD-D940-9CDA-D853A602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in Python that simulates the number of </a:t>
            </a:r>
            <a:r>
              <a:rPr lang="en-US" dirty="0">
                <a:solidFill>
                  <a:srgbClr val="00B050"/>
                </a:solidFill>
              </a:rPr>
              <a:t>heads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tails</a:t>
            </a:r>
            <a:r>
              <a:rPr lang="en-US" dirty="0"/>
              <a:t> that appear using a fair coin with:</a:t>
            </a:r>
          </a:p>
          <a:p>
            <a:pPr marL="236538" indent="-2365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10 flips</a:t>
            </a:r>
          </a:p>
          <a:p>
            <a:pPr marL="236538" indent="-2365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100 flips</a:t>
            </a:r>
          </a:p>
          <a:p>
            <a:pPr marL="236538" indent="-2365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1,000 flips</a:t>
            </a:r>
          </a:p>
          <a:p>
            <a:pPr marL="236538" indent="-2365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10,000 flips</a:t>
            </a:r>
          </a:p>
          <a:p>
            <a:pPr marL="236538" indent="-2365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100,000 flips</a:t>
            </a:r>
          </a:p>
          <a:p>
            <a:pPr marL="236538" indent="-236538">
              <a:buFont typeface="Arial" panose="020B0604020202020204" pitchFamily="34" charset="0"/>
              <a:buChar char="•"/>
            </a:pPr>
            <a:r>
              <a:rPr lang="en-US" dirty="0"/>
              <a:t>1,000,000 flips</a:t>
            </a:r>
          </a:p>
          <a:p>
            <a:r>
              <a:rPr lang="en-US" dirty="0"/>
              <a:t>Calculate the average and plot the results in a </a:t>
            </a:r>
            <a:r>
              <a:rPr lang="en-US" dirty="0">
                <a:solidFill>
                  <a:srgbClr val="00B050"/>
                </a:solidFill>
              </a:rPr>
              <a:t>line chart</a:t>
            </a:r>
            <a:r>
              <a:rPr lang="en-US" dirty="0"/>
              <a:t>, defining one curve of each output.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8E3A-43EC-C848-B0F6-81D9CF43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7923-6D9F-ED46-A2E4-7FF50CF7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CB1B-97A4-B642-A433-8B148FFD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47BA-C8C6-294A-8814-F66BBD78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perform simulation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7741-5926-3540-84AA-65293DD5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D1D067-F3E0-6F4A-958E-885C73F9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97602"/>
            <a:ext cx="7162800" cy="505874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DDF54-8276-2943-808E-7EAC4118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EA90-53CA-C846-8C83-800547D1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47BA-C8C6-294A-8814-F66BBD78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save the plot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7741-5926-3540-84AA-65293DD5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D016BF-4F93-6249-99AA-10554B35C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70038"/>
            <a:ext cx="8541065" cy="422116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35C4D-58CD-D145-8201-1DDCA145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C982D-9929-434E-A84A-0CF8DA5C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31551D8-DFE0-4D50-A8F7-F38A64DC5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Data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000" dirty="0"/>
              <a:t> (2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00FB3DED-DA5F-45DF-A680-DF9573021F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10972800" cy="45259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To install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 dirty="0"/>
              <a:t> on a Windows system, open a Command Prompt window and enter this command: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3200" dirty="0"/>
          </a:p>
          <a:p>
            <a:pPr>
              <a:buFontTx/>
              <a:buChar char="•"/>
            </a:pPr>
            <a:r>
              <a:rPr lang="en-US" altLang="en-US" sz="2800" dirty="0"/>
              <a:t>To install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 dirty="0"/>
              <a:t> on a Mac or Linux system, open a Terminal window and enter this command: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38916" name="TextBox 1">
            <a:extLst>
              <a:ext uri="{FF2B5EF4-FFF2-40B4-BE49-F238E27FC236}">
                <a16:creationId xmlns:a16="http://schemas.microsoft.com/office/drawing/2014/main" id="{3C68B1D1-3281-4DD0-8B17-494FE7BD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799" y="2663825"/>
            <a:ext cx="5240339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38917" name="TextBox 4">
            <a:extLst>
              <a:ext uri="{FF2B5EF4-FFF2-40B4-BE49-F238E27FC236}">
                <a16:creationId xmlns:a16="http://schemas.microsoft.com/office/drawing/2014/main" id="{86C38BE4-D867-4A6C-A0AA-9C50B952B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94994"/>
            <a:ext cx="5240338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pip3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27450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47BA-C8C6-294A-8814-F66BBD78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plot the line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810CD6-4479-5747-8B98-64F3A49D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410018"/>
            <a:ext cx="8447376" cy="46859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7741-5926-3540-84AA-65293DD5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3EAEA-BDCB-1C41-BA49-E004194D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7EFEE-7F8B-064B-A8C2-9940EFF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0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190C-0D6E-A643-B1CD-0823C71F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line </a:t>
            </a:r>
            <a:r>
              <a:rPr lang="en-US"/>
              <a:t>chart analysis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C2FD6C-302C-FC48-9F56-16D17728A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7" t="2258" r="8548" b="707"/>
          <a:stretch/>
        </p:blipFill>
        <p:spPr>
          <a:xfrm>
            <a:off x="5165284" y="1676400"/>
            <a:ext cx="5950646" cy="45774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FA70-07F8-5C4F-BF2F-98115D26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BDF5E661-1A97-F240-BCE9-0202AA8E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1676399"/>
            <a:ext cx="3633328" cy="457742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F6F1B-85CF-8743-ABBC-4EE36C68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1BA63-442A-0740-8AEC-16091C8D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0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BD8-7D8B-F941-AD3E-FB59B275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using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7C48-A5B5-2845-B4A6-BF773EBF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NumPy is the fundamental package for scientific computing with Python. </a:t>
            </a:r>
          </a:p>
          <a:p>
            <a:pPr>
              <a:spcAft>
                <a:spcPts val="3000"/>
              </a:spcAft>
            </a:pPr>
            <a:r>
              <a:rPr lang="en-US" sz="2800" dirty="0"/>
              <a:t>NumPy provides: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N-dimensional array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Sophisticated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Tools for integrating C/C++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Linear algebra,  trigonometry, Fourier transform, and random numbers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F781-0C8B-0247-BA4E-EC9314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BE5C-A576-A945-9211-CEDC7A59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4C74-AB63-B144-BDFE-B91CB98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BD8-7D8B-F941-AD3E-FB59B275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waves using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7C48-A5B5-2845-B4A6-BF773EBF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Using  the </a:t>
            </a:r>
            <a:r>
              <a:rPr lang="pl" dirty="0"/>
              <a:t>NumPy </a:t>
            </a:r>
            <a:r>
              <a:rPr lang="pl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sin()</a:t>
            </a:r>
            <a:r>
              <a:rPr lang="pl" dirty="0">
                <a:solidFill>
                  <a:srgbClr val="00B050"/>
                </a:solidFill>
              </a:rPr>
              <a:t> </a:t>
            </a:r>
            <a:r>
              <a:rPr lang="pl" dirty="0"/>
              <a:t>and </a:t>
            </a:r>
            <a:r>
              <a:rPr lang="pl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cos() </a:t>
            </a:r>
            <a:r>
              <a:rPr lang="pl" dirty="0"/>
              <a:t>functions,  we can plot the sine and cosine functions.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F781-0C8B-0247-BA4E-EC9314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BC640-7BE9-9245-B484-0E6DD0D10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1"/>
            <a:ext cx="6880814" cy="40687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7B5B-2521-7141-B925-EAAC7FB6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1AC2-A28D-2646-8B2E-9299EEC9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9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BD8-7D8B-F941-AD3E-FB59B275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waves using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7C48-A5B5-2845-B4A6-BF773EBF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Using  the </a:t>
            </a:r>
            <a:r>
              <a:rPr lang="pl" sz="2400" dirty="0"/>
              <a:t>NumPy </a:t>
            </a:r>
            <a:r>
              <a:rPr lang="pl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sin()</a:t>
            </a:r>
            <a:r>
              <a:rPr lang="pl" sz="2400" dirty="0">
                <a:solidFill>
                  <a:srgbClr val="00B050"/>
                </a:solidFill>
              </a:rPr>
              <a:t> </a:t>
            </a:r>
            <a:r>
              <a:rPr lang="pl" sz="2400" dirty="0"/>
              <a:t>and </a:t>
            </a:r>
            <a:r>
              <a:rPr lang="pl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cos() </a:t>
            </a:r>
            <a:r>
              <a:rPr lang="pl" sz="2400" dirty="0"/>
              <a:t>functions,  we can plot the sine and cosine functions.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F781-0C8B-0247-BA4E-EC9314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10B1B-B155-1843-8D7D-CBCF9C848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 t="4132"/>
          <a:stretch/>
        </p:blipFill>
        <p:spPr>
          <a:xfrm>
            <a:off x="3200401" y="2479732"/>
            <a:ext cx="5069417" cy="37615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E043-476D-464A-8597-70FB5351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A18D-2EE9-1B4C-9C0F-65BC18BF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47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336E-4201-934F-A5F3-3DD531D7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Plotting: Barnsley Fern Fractal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3654-7E97-FC4D-977E-81685FE9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dirty="0"/>
              <a:t>The mathematician Michael Barnsley described how to create </a:t>
            </a:r>
            <a:r>
              <a:rPr lang="en-US" sz="2800" dirty="0">
                <a:solidFill>
                  <a:srgbClr val="00B050"/>
                </a:solidFill>
              </a:rPr>
              <a:t>fern-like fractal shape</a:t>
            </a:r>
            <a:r>
              <a:rPr lang="en-US" sz="2800" dirty="0"/>
              <a:t> using repeated applications of a simple transformation on a point.</a:t>
            </a:r>
          </a:p>
          <a:p>
            <a:pPr>
              <a:spcAft>
                <a:spcPts val="3600"/>
              </a:spcAft>
            </a:pPr>
            <a:r>
              <a:rPr lang="en-US" sz="2800" dirty="0"/>
              <a:t>The transformation is called the Iterated Function System (IFS).</a:t>
            </a:r>
          </a:p>
          <a:p>
            <a:r>
              <a:rPr lang="en-US" sz="2800" dirty="0"/>
              <a:t>Write a program to draw a </a:t>
            </a:r>
            <a:r>
              <a:rPr lang="en-US" sz="2800" dirty="0">
                <a:solidFill>
                  <a:srgbClr val="00B050"/>
                </a:solidFill>
              </a:rPr>
              <a:t>Barnsley Fern</a:t>
            </a:r>
            <a:r>
              <a:rPr lang="en-US" sz="2800" dirty="0"/>
              <a:t> using a transformation of point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E87A-148E-0C42-937D-C9126595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722B-6A76-EA4E-9A80-E1033A74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2DCD-F082-A140-8952-E7B20082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336E-4201-934F-A5F3-3DD531D7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Plotting: Barnsley Fern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3654-7E97-FC4D-977E-81685FE9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94" y="1295400"/>
            <a:ext cx="10920506" cy="4876800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en-US" sz="1800" dirty="0"/>
              <a:t>Start with the point (0,0) and randomly select one of the following transformations with the assigned probability:</a:t>
            </a:r>
          </a:p>
          <a:p>
            <a:pPr marL="173038" indent="-157163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Transformation 1 </a:t>
            </a:r>
            <a:r>
              <a:rPr lang="en-US" sz="1800" dirty="0"/>
              <a:t>(85% probability) </a:t>
            </a:r>
          </a:p>
          <a:p>
            <a:pPr marL="173038"/>
            <a:r>
              <a:rPr lang="en-US" sz="1800" dirty="0"/>
              <a:t>x</a:t>
            </a:r>
            <a:r>
              <a:rPr lang="en-US" sz="1800" baseline="-25000" dirty="0"/>
              <a:t>n+1 </a:t>
            </a:r>
            <a:r>
              <a:rPr lang="en-US" sz="1800" dirty="0"/>
              <a:t>= 0.85x</a:t>
            </a:r>
            <a:r>
              <a:rPr lang="en-US" sz="1800" baseline="-25000" dirty="0"/>
              <a:t>n</a:t>
            </a:r>
            <a:r>
              <a:rPr lang="en-US" sz="1800" dirty="0"/>
              <a:t> + 0.04y</a:t>
            </a:r>
            <a:r>
              <a:rPr lang="en-US" sz="1800" baseline="-25000" dirty="0"/>
              <a:t>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</a:t>
            </a:r>
            <a:r>
              <a:rPr lang="en-US" sz="1800" baseline="-25000" dirty="0"/>
              <a:t>n+1 </a:t>
            </a:r>
            <a:r>
              <a:rPr lang="en-US" sz="1800" dirty="0"/>
              <a:t>= −0.04x</a:t>
            </a:r>
            <a:r>
              <a:rPr lang="en-US" sz="1800" baseline="-25000" dirty="0"/>
              <a:t>n</a:t>
            </a:r>
            <a:r>
              <a:rPr lang="en-US" sz="1800" dirty="0"/>
              <a:t> + 0.85y</a:t>
            </a:r>
            <a:r>
              <a:rPr lang="en-US" sz="1800" baseline="-25000" dirty="0"/>
              <a:t>n</a:t>
            </a:r>
            <a:r>
              <a:rPr lang="en-US" sz="1800" dirty="0"/>
              <a:t> + 1.6</a:t>
            </a:r>
          </a:p>
          <a:p>
            <a:pPr marL="173038" indent="-157163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Transformation 2 </a:t>
            </a:r>
            <a:r>
              <a:rPr lang="en-US" sz="1800" dirty="0"/>
              <a:t>(7% probability) </a:t>
            </a:r>
          </a:p>
          <a:p>
            <a:pPr marL="173038"/>
            <a:r>
              <a:rPr lang="en-US" sz="1800" dirty="0"/>
              <a:t>x</a:t>
            </a:r>
            <a:r>
              <a:rPr lang="en-US" sz="1800" baseline="-25000" dirty="0"/>
              <a:t>n</a:t>
            </a:r>
            <a:r>
              <a:rPr lang="en-US" sz="1800" dirty="0"/>
              <a:t>+1 = 0.2x</a:t>
            </a:r>
            <a:r>
              <a:rPr lang="en-US" sz="1800" baseline="-25000" dirty="0"/>
              <a:t>n</a:t>
            </a:r>
            <a:r>
              <a:rPr lang="en-US" sz="1800" dirty="0"/>
              <a:t> − 0.26y</a:t>
            </a:r>
            <a:r>
              <a:rPr lang="en-US" sz="1800" baseline="-25000" dirty="0"/>
              <a:t>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</a:t>
            </a:r>
            <a:r>
              <a:rPr lang="en-US" sz="1800" baseline="-25000" dirty="0"/>
              <a:t>n</a:t>
            </a:r>
            <a:r>
              <a:rPr lang="en-US" sz="1800" dirty="0"/>
              <a:t>+1 = 0.23x</a:t>
            </a:r>
            <a:r>
              <a:rPr lang="en-US" sz="1800" baseline="-25000" dirty="0"/>
              <a:t>n</a:t>
            </a:r>
            <a:r>
              <a:rPr lang="en-US" sz="1800" dirty="0"/>
              <a:t> + 0.22y</a:t>
            </a:r>
            <a:r>
              <a:rPr lang="en-US" sz="1800" baseline="-25000" dirty="0"/>
              <a:t>n</a:t>
            </a:r>
            <a:r>
              <a:rPr lang="en-US" sz="1800" dirty="0"/>
              <a:t> + 1.6</a:t>
            </a:r>
          </a:p>
          <a:p>
            <a:pPr marL="173038" indent="-1730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Transformation 3 </a:t>
            </a:r>
            <a:r>
              <a:rPr lang="en-US" sz="1800" dirty="0"/>
              <a:t>(7% probability) </a:t>
            </a:r>
          </a:p>
          <a:p>
            <a:pPr marL="173038"/>
            <a:r>
              <a:rPr lang="en-US" sz="1800" dirty="0"/>
              <a:t>x</a:t>
            </a:r>
            <a:r>
              <a:rPr lang="en-US" sz="1800" baseline="-25000" dirty="0"/>
              <a:t>n</a:t>
            </a:r>
            <a:r>
              <a:rPr lang="en-US" sz="1800" dirty="0"/>
              <a:t>+1 = −0.15x</a:t>
            </a:r>
            <a:r>
              <a:rPr lang="en-US" sz="1800" baseline="-25000" dirty="0"/>
              <a:t>n</a:t>
            </a:r>
            <a:r>
              <a:rPr lang="en-US" sz="1800" dirty="0"/>
              <a:t> − 0.28y</a:t>
            </a:r>
            <a:r>
              <a:rPr lang="en-US" sz="1800" baseline="-25000" dirty="0"/>
              <a:t>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</a:t>
            </a:r>
            <a:r>
              <a:rPr lang="en-US" sz="1800" baseline="-25000" dirty="0"/>
              <a:t>n</a:t>
            </a:r>
            <a:r>
              <a:rPr lang="en-US" sz="1800" dirty="0"/>
              <a:t>+1 = 0.26x</a:t>
            </a:r>
            <a:r>
              <a:rPr lang="en-US" sz="1800" baseline="-25000" dirty="0"/>
              <a:t>n</a:t>
            </a:r>
            <a:r>
              <a:rPr lang="en-US" sz="1800" dirty="0"/>
              <a:t> + 0.24y</a:t>
            </a:r>
            <a:r>
              <a:rPr lang="en-US" sz="1800" baseline="-25000" dirty="0"/>
              <a:t>n</a:t>
            </a:r>
            <a:r>
              <a:rPr lang="en-US" sz="1800" dirty="0"/>
              <a:t> + 0.44</a:t>
            </a:r>
          </a:p>
          <a:p>
            <a:pPr marL="173038" indent="-157163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Transformation 4 </a:t>
            </a:r>
            <a:r>
              <a:rPr lang="en-US" sz="1800" dirty="0"/>
              <a:t>(1% probability) </a:t>
            </a:r>
          </a:p>
          <a:p>
            <a:pPr marL="173038">
              <a:spcAft>
                <a:spcPts val="0"/>
              </a:spcAft>
            </a:pPr>
            <a:r>
              <a:rPr lang="en-US" sz="1800" dirty="0"/>
              <a:t>x</a:t>
            </a:r>
            <a:r>
              <a:rPr lang="en-US" sz="1800" baseline="-25000" dirty="0"/>
              <a:t>n</a:t>
            </a:r>
            <a:r>
              <a:rPr lang="en-US" sz="1800" dirty="0"/>
              <a:t>+1 = 0 </a:t>
            </a:r>
          </a:p>
          <a:p>
            <a:pPr marL="173038">
              <a:spcAft>
                <a:spcPts val="0"/>
              </a:spcAft>
            </a:pPr>
            <a:r>
              <a:rPr lang="en-US" sz="1800" dirty="0"/>
              <a:t>y</a:t>
            </a:r>
            <a:r>
              <a:rPr lang="en-US" sz="1800" baseline="-25000" dirty="0"/>
              <a:t>n</a:t>
            </a:r>
            <a:r>
              <a:rPr lang="en-US" sz="1800" dirty="0"/>
              <a:t>+1 = 0.16y</a:t>
            </a:r>
            <a:r>
              <a:rPr lang="en-US" sz="1800" baseline="-25000" dirty="0"/>
              <a:t>n</a:t>
            </a:r>
            <a:endParaRPr lang="en-US" sz="1800" baseline="-250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E87A-148E-0C42-937D-C9126595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645F-C422-8C4B-B5F0-7F32DBE4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F32E-B978-8A40-9F1D-AC6972C3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1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9C27-BAC3-CD45-8DA3-B121883D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Barnsley Fern iterations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544EF-AAE6-7649-80D1-4C23DCC2C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52254"/>
            <a:ext cx="5285846" cy="396438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4CB5-9419-6A49-9E03-67F9D6A0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46472-CE93-8443-94F0-549F8DBE02C6}"/>
              </a:ext>
            </a:extLst>
          </p:cNvPr>
          <p:cNvSpPr txBox="1"/>
          <p:nvPr/>
        </p:nvSpPr>
        <p:spPr>
          <a:xfrm>
            <a:off x="2341890" y="1599467"/>
            <a:ext cx="3373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10 iterations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700B8-F7A1-6D45-AB60-C6708A97305C}"/>
              </a:ext>
            </a:extLst>
          </p:cNvPr>
          <p:cNvSpPr txBox="1"/>
          <p:nvPr/>
        </p:nvSpPr>
        <p:spPr>
          <a:xfrm>
            <a:off x="6705600" y="1599466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100 iterations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AD31943-6C42-8B4B-8E0C-78E040668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74" y="2152253"/>
            <a:ext cx="5285849" cy="39643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35E2F-D3B1-C046-AFA9-F7300D61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D1682-F5D5-4A43-A108-A640FDA0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0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9C27-BAC3-CD45-8DA3-B121883D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Barnsley Fern iterations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544EF-AAE6-7649-80D1-4C23DCC2C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52253"/>
            <a:ext cx="5209646" cy="390723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4CB5-9419-6A49-9E03-67F9D6A0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46472-CE93-8443-94F0-549F8DBE02C6}"/>
              </a:ext>
            </a:extLst>
          </p:cNvPr>
          <p:cNvSpPr txBox="1"/>
          <p:nvPr/>
        </p:nvSpPr>
        <p:spPr>
          <a:xfrm>
            <a:off x="2341890" y="1599467"/>
            <a:ext cx="3373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1000 iterations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700B8-F7A1-6D45-AB60-C6708A97305C}"/>
              </a:ext>
            </a:extLst>
          </p:cNvPr>
          <p:cNvSpPr txBox="1"/>
          <p:nvPr/>
        </p:nvSpPr>
        <p:spPr>
          <a:xfrm>
            <a:off x="6705600" y="1599466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10000 iterations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AD31943-6C42-8B4B-8E0C-78E040668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76" y="2152253"/>
            <a:ext cx="5209645" cy="39072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FF61F-5C09-9C40-9273-C34AEDE2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E2406-EB16-A644-AB70-B2E8FE28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13F7-CBE3-0340-B840-C23D29FD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426-AF03-0345-B7B8-F8D27806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dirty="0"/>
              <a:t>Python plotting library: </a:t>
            </a:r>
            <a:r>
              <a:rPr lang="en-US" sz="2800" dirty="0">
                <a:hlinkClick r:id="rId2"/>
              </a:rPr>
              <a:t>https://matplotlib.org/</a:t>
            </a:r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dirty="0" err="1"/>
              <a:t>PyPlot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https://matplotlib.org/tutorials/introductory/pyplot.html</a:t>
            </a:r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dirty="0"/>
              <a:t>NumPy: </a:t>
            </a:r>
            <a:r>
              <a:rPr lang="en-US" sz="2800" dirty="0">
                <a:hlinkClick r:id="rId4"/>
              </a:rPr>
              <a:t>http://www.numpy.org/</a:t>
            </a:r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dirty="0"/>
              <a:t>Barnsley Fern: </a:t>
            </a:r>
            <a:r>
              <a:rPr lang="en-US" sz="2800" dirty="0">
                <a:hlinkClick r:id="rId5"/>
              </a:rPr>
              <a:t>https://en.wikipedia.org/wiki/Barnsley_fern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B365-7FD7-2044-AB55-8C5B7C30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83BE-1D46-2B48-B184-683EB908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0DB6-1BFE-8442-8CEA-BD01682F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9075B0D-FDC7-45B1-914A-12D43D92F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Data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000" dirty="0"/>
              <a:t> (3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3602ADBE-1C8D-446D-82EF-004A2A31A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To verify the package was installed, start IDLE and enter this command: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you don't see any error messages, you can assume the package was properly installed.</a:t>
            </a:r>
            <a:br>
              <a:rPr lang="en-US" altLang="en-US" sz="28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39940" name="TextBox 1">
            <a:extLst>
              <a:ext uri="{FF2B5EF4-FFF2-40B4-BE49-F238E27FC236}">
                <a16:creationId xmlns:a16="http://schemas.microsoft.com/office/drawing/2014/main" id="{D0FD06E9-8F5B-4F65-BBEF-564A079C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95600"/>
            <a:ext cx="5334000" cy="369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18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altLang="en-US" sz="18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28523E7-39A2-45C3-BB7C-6228A984C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altLang="en-US" dirty="0"/>
              <a:t>Plotting Data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000" dirty="0"/>
              <a:t> (4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4088FCF9-39B9-44DF-8DF8-E5BA566FC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10972800" cy="5410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en-US" sz="2400" dirty="0"/>
              <a:t> package contains a module named </a:t>
            </a:r>
            <a:r>
              <a:rPr lang="en-US" alt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altLang="en-US" sz="2400" dirty="0"/>
              <a:t> that you will need to import</a:t>
            </a:r>
            <a:r>
              <a:rPr lang="en-US" altLang="en-US" sz="2400" dirty="0" smtClean="0"/>
              <a:t>. 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is a c</a:t>
            </a:r>
            <a:r>
              <a:rPr lang="en-US" sz="2400" dirty="0">
                <a:latin typeface="Helvetica" pitchFamily="2" charset="0"/>
              </a:rPr>
              <a:t>ollection </a:t>
            </a:r>
            <a:r>
              <a:rPr lang="en-US" sz="2400" dirty="0"/>
              <a:t>of command style </a:t>
            </a:r>
            <a:r>
              <a:rPr lang="en-US" sz="2400" dirty="0">
                <a:solidFill>
                  <a:srgbClr val="00B050"/>
                </a:solidFill>
              </a:rPr>
              <a:t>functions</a:t>
            </a:r>
            <a:r>
              <a:rPr lang="en-US" sz="2400" dirty="0"/>
              <a:t> to generate plots quickly.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functions makes some change to a figure: e.g.</a:t>
            </a:r>
          </a:p>
          <a:p>
            <a:pPr marL="1085850" lvl="1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creates a figure</a:t>
            </a:r>
          </a:p>
          <a:p>
            <a:pPr marL="1085850" lvl="1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creates a plotting area in a figure</a:t>
            </a:r>
          </a:p>
          <a:p>
            <a:pPr marL="1085850" lvl="1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plots some lines in a plotting area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decorates the plot with labels, etc</a:t>
            </a:r>
            <a:r>
              <a:rPr lang="en-US" sz="2400" dirty="0" smtClean="0"/>
              <a:t>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Use the following 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US" sz="2400" dirty="0" smtClean="0"/>
              <a:t> statement to </a:t>
            </a:r>
            <a:r>
              <a:rPr lang="en-US" altLang="en-US" sz="2400" dirty="0" smtClean="0">
                <a:cs typeface="Courier New" panose="02070309020205020404" pitchFamily="49" charset="0"/>
              </a:rPr>
              <a:t>import</a:t>
            </a:r>
            <a:r>
              <a:rPr lang="en-US" altLang="en-US" sz="2400" dirty="0" smtClean="0"/>
              <a:t> the module and create an alias named </a:t>
            </a:r>
            <a:r>
              <a:rPr lang="en-US" alt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r>
              <a:rPr lang="en-US" altLang="en-US" sz="2400" dirty="0" smtClean="0"/>
              <a:t>:</a:t>
            </a:r>
            <a:endParaRPr lang="en-US" altLang="en-US" sz="2400" dirty="0"/>
          </a:p>
        </p:txBody>
      </p:sp>
      <p:sp>
        <p:nvSpPr>
          <p:cNvPr id="40964" name="TextBox 1">
            <a:extLst>
              <a:ext uri="{FF2B5EF4-FFF2-40B4-BE49-F238E27FC236}">
                <a16:creationId xmlns:a16="http://schemas.microsoft.com/office/drawing/2014/main" id="{50B8C286-8FB1-4FB4-9550-29241E67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0"/>
            <a:ext cx="9268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2D1C915-C505-4B22-A3D4-009C7D4C1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Line Graph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US" altLang="en-US" dirty="0">
                <a:cs typeface="Courier New" panose="02070309020205020404" pitchFamily="49" charset="0"/>
              </a:rPr>
              <a:t>Function</a:t>
            </a:r>
            <a:r>
              <a:rPr lang="en-US" altLang="en-US" sz="2000" dirty="0"/>
              <a:t> (1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1BC1528-39AC-47D8-B931-FAF162859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8871" y="1600201"/>
            <a:ext cx="10152529" cy="2286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Use the 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altLang="en-US" sz="2400" dirty="0"/>
              <a:t> function to create a line graph that connects a series of points with straight lines.</a:t>
            </a:r>
          </a:p>
          <a:p>
            <a:pPr>
              <a:buFontTx/>
              <a:buChar char="•"/>
            </a:pPr>
            <a:r>
              <a:rPr lang="en-US" altLang="en-US" sz="2400" dirty="0"/>
              <a:t>The line graph has a horizontal </a:t>
            </a:r>
            <a:r>
              <a:rPr lang="en-US" altLang="en-US" sz="2400" i="1" dirty="0"/>
              <a:t>X</a:t>
            </a:r>
            <a:r>
              <a:rPr lang="en-US" altLang="en-US" sz="2400" dirty="0"/>
              <a:t> axis, and a vertical </a:t>
            </a:r>
            <a:r>
              <a:rPr lang="en-US" altLang="en-US" sz="2400" i="1" dirty="0"/>
              <a:t>Y</a:t>
            </a:r>
            <a:r>
              <a:rPr lang="en-US" altLang="en-US" sz="2400" dirty="0"/>
              <a:t> axis. </a:t>
            </a:r>
          </a:p>
          <a:p>
            <a:pPr>
              <a:buFontTx/>
              <a:buChar char="•"/>
            </a:pPr>
            <a:r>
              <a:rPr lang="en-US" altLang="en-US" sz="2400" dirty="0"/>
              <a:t>Each point in the graph is located at a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</a:t>
            </a:r>
            <a:r>
              <a:rPr lang="en-US" altLang="en-US" sz="2400" i="1" dirty="0"/>
              <a:t>Y</a:t>
            </a:r>
            <a:r>
              <a:rPr lang="en-US" altLang="en-US" sz="2400" dirty="0"/>
              <a:t>) coordinate.</a:t>
            </a:r>
          </a:p>
        </p:txBody>
      </p:sp>
      <p:pic>
        <p:nvPicPr>
          <p:cNvPr id="41988" name="Picture 5" descr="The output displays a line graph.">
            <a:extLst>
              <a:ext uri="{FF2B5EF4-FFF2-40B4-BE49-F238E27FC236}">
                <a16:creationId xmlns:a16="http://schemas.microsoft.com/office/drawing/2014/main" id="{6F6E23C2-3804-4FFE-AE5E-8C35539B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25900" y="3581399"/>
            <a:ext cx="43561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84B52DB-F412-46E6-9C65-0B3F9C6BE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Line Graph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US" altLang="en-US" dirty="0">
                <a:cs typeface="Courier New" panose="02070309020205020404" pitchFamily="49" charset="0"/>
              </a:rPr>
              <a:t>Function</a:t>
            </a:r>
            <a:r>
              <a:rPr lang="en-US" altLang="en-US" sz="2000" dirty="0"/>
              <a:t> (2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2" name="TextBox 1">
            <a:extLst>
              <a:ext uri="{FF2B5EF4-FFF2-40B4-BE49-F238E27FC236}">
                <a16:creationId xmlns:a16="http://schemas.microsoft.com/office/drawing/2014/main" id="{E3A028FA-CE4A-4179-B5E0-B5E7E4AF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13156"/>
            <a:ext cx="92964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line_graph1.py</a:t>
            </a:r>
            <a:endParaRPr lang="en-US" altLang="en-US" sz="18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This program displays a simple line graph.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 main():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indent="-893763">
              <a:spcBef>
                <a:spcPct val="0"/>
              </a:spcBef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Create lists with the X and Y coordinates of each data point.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x_coords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[0, 1, 2, 3, 4]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y_coords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[0, 3, 1, 5, 2]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9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Build the line graph.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x_coords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y_coords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Display the line graph.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altLang="en-US" sz="1800" b="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Call the main function.</a:t>
            </a:r>
            <a:endParaRPr lang="en-US" altLang="en-US" sz="18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16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if </a:t>
            </a:r>
            <a:r>
              <a:rPr lang="en-US" altLang="en-US" sz="1800" b="0" dirty="0" smtClean="0">
                <a:latin typeface="Courier New" panose="02070309020205020404" pitchFamily="49" charset="0"/>
                <a:cs typeface="Calibri" panose="020F0502020204030204" pitchFamily="34" charset="0"/>
              </a:rPr>
              <a:t>__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name</a:t>
            </a:r>
            <a:r>
              <a:rPr lang="en-US" altLang="en-US" sz="1800" b="0" dirty="0" smtClean="0">
                <a:latin typeface="Courier New" panose="02070309020205020404" pitchFamily="49" charset="0"/>
                <a:cs typeface="Calibri" panose="020F0502020204030204" pitchFamily="34" charset="0"/>
              </a:rPr>
              <a:t>__ 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== </a:t>
            </a:r>
            <a:r>
              <a:rPr lang="en-US" altLang="en-US" sz="1800" b="0" dirty="0" smtClean="0">
                <a:latin typeface="Courier New" panose="02070309020205020404" pitchFamily="49" charset="0"/>
                <a:cs typeface="Calibri" panose="020F0502020204030204" pitchFamily="34" charset="0"/>
              </a:rPr>
              <a:t>'__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main</a:t>
            </a:r>
            <a:r>
              <a:rPr lang="en-US" altLang="en-US" sz="1800" b="0" dirty="0" smtClean="0">
                <a:latin typeface="Courier New" panose="02070309020205020404" pitchFamily="49" charset="0"/>
                <a:cs typeface="Calibri" panose="020F0502020204030204" pitchFamily="34" charset="0"/>
              </a:rPr>
              <a:t>__':</a:t>
            </a:r>
            <a:endParaRPr lang="en-US" altLang="en-US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DC4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17</a:t>
            </a:r>
            <a:r>
              <a:rPr lang="en-US" altLang="en-US" sz="1800" b="0" dirty="0">
                <a:latin typeface="Courier New" panose="02070309020205020404" pitchFamily="49" charset="0"/>
                <a:cs typeface="Calibri" panose="020F0502020204030204" pitchFamily="34" charset="0"/>
              </a:rPr>
              <a:t>     main()</a:t>
            </a:r>
            <a:endParaRPr lang="en-US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013" name="Picture 6" descr="The output displays a line graph.">
            <a:extLst>
              <a:ext uri="{FF2B5EF4-FFF2-40B4-BE49-F238E27FC236}">
                <a16:creationId xmlns:a16="http://schemas.microsoft.com/office/drawing/2014/main" id="{5A1053E9-9E62-4747-B788-43D3DBD6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0" y="3533775"/>
            <a:ext cx="3962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9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195A9C5-7F18-4104-9F70-A5CD145AC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Line Graph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US" altLang="en-US" dirty="0">
                <a:cs typeface="Courier New" panose="02070309020205020404" pitchFamily="49" charset="0"/>
              </a:rPr>
              <a:t>Function</a:t>
            </a:r>
            <a:r>
              <a:rPr lang="en-US" altLang="en-US" sz="2000" dirty="0"/>
              <a:t> (3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80C817A-74EA-49D7-852B-CAA438A326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You can change the lower and upper limits of the </a:t>
            </a:r>
            <a:r>
              <a:rPr lang="en-US" altLang="en-US" sz="2800" i="1" dirty="0"/>
              <a:t>X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Y</a:t>
            </a:r>
            <a:r>
              <a:rPr lang="en-US" altLang="en-US" sz="2800" dirty="0"/>
              <a:t> axes by calling the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en-US" sz="2800" dirty="0"/>
              <a:t> and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en-US" sz="2800" dirty="0"/>
              <a:t> functions. Example: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This code does the following:</a:t>
            </a:r>
          </a:p>
          <a:p>
            <a:pPr lvl="1"/>
            <a:r>
              <a:rPr lang="en-US" altLang="en-US" sz="2800" dirty="0"/>
              <a:t>Causes the </a:t>
            </a:r>
            <a:r>
              <a:rPr lang="en-US" altLang="en-US" sz="2800" i="1" dirty="0"/>
              <a:t>X</a:t>
            </a:r>
            <a:r>
              <a:rPr lang="en-US" altLang="en-US" sz="2800" dirty="0"/>
              <a:t> axis to begin at 1 and end at 100</a:t>
            </a:r>
          </a:p>
          <a:p>
            <a:pPr lvl="1"/>
            <a:r>
              <a:rPr lang="en-US" altLang="en-US" sz="2800" dirty="0"/>
              <a:t>Causes the </a:t>
            </a:r>
            <a:r>
              <a:rPr lang="en-US" altLang="en-US" sz="2800" i="1" dirty="0"/>
              <a:t>Y</a:t>
            </a:r>
            <a:r>
              <a:rPr lang="en-US" altLang="en-US" sz="2800" dirty="0"/>
              <a:t> axis to begin at 10 and end at 50</a:t>
            </a:r>
          </a:p>
          <a:p>
            <a:pPr>
              <a:buFontTx/>
              <a:buChar char="•"/>
            </a:pPr>
            <a:endParaRPr lang="en-US" altLang="en-US" sz="1200" dirty="0"/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7CED5AB9-0093-48F6-931F-29749C45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1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plt.xlim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xmin</a:t>
            </a:r>
            <a:r>
              <a:rPr lang="en-US" altLang="en-US" sz="2400" dirty="0">
                <a:latin typeface="Consolas" panose="020B0609020204030204" pitchFamily="49" charset="0"/>
              </a:rPr>
              <a:t>=1, </a:t>
            </a:r>
            <a:r>
              <a:rPr lang="en-US" altLang="en-US" sz="2400" dirty="0" err="1">
                <a:latin typeface="Consolas" panose="020B0609020204030204" pitchFamily="49" charset="0"/>
              </a:rPr>
              <a:t>xmax</a:t>
            </a:r>
            <a:r>
              <a:rPr lang="en-US" altLang="en-US" sz="2400" dirty="0">
                <a:latin typeface="Consolas" panose="020B0609020204030204" pitchFamily="49" charset="0"/>
              </a:rPr>
              <a:t>=100)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plt.ylim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ymin</a:t>
            </a:r>
            <a:r>
              <a:rPr lang="en-US" altLang="en-US" sz="2400" dirty="0">
                <a:latin typeface="Consolas" panose="020B0609020204030204" pitchFamily="49" charset="0"/>
              </a:rPr>
              <a:t>=10, </a:t>
            </a:r>
            <a:r>
              <a:rPr lang="en-US" altLang="en-US" sz="2400" dirty="0" err="1">
                <a:latin typeface="Consolas" panose="020B0609020204030204" pitchFamily="49" charset="0"/>
              </a:rPr>
              <a:t>ymax</a:t>
            </a:r>
            <a:r>
              <a:rPr lang="en-US" altLang="en-US" sz="2400" dirty="0">
                <a:latin typeface="Consolas" panose="020B0609020204030204" pitchFamily="49" charset="0"/>
              </a:rPr>
              <a:t>=50)</a:t>
            </a:r>
          </a:p>
        </p:txBody>
      </p:sp>
    </p:spTree>
    <p:extLst>
      <p:ext uri="{BB962C8B-B14F-4D97-AF65-F5344CB8AC3E}">
        <p14:creationId xmlns:p14="http://schemas.microsoft.com/office/powerpoint/2010/main" val="5105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D17925C-1890-44D0-997F-5D8A432C9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 Line Graph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US" altLang="en-US" dirty="0">
                <a:cs typeface="Courier New" panose="02070309020205020404" pitchFamily="49" charset="0"/>
              </a:rPr>
              <a:t>Function</a:t>
            </a:r>
            <a:r>
              <a:rPr lang="en-US" altLang="en-US" sz="2000" dirty="0"/>
              <a:t> (4 of 4)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D417F20-7FF2-4F10-9478-D38EDB61EB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00201"/>
            <a:ext cx="10058400" cy="27148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You can customize each tick mark’s label with the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xticks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yticks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These functions each take two lists as arguments. </a:t>
            </a:r>
          </a:p>
          <a:p>
            <a:pPr lvl="1"/>
            <a:r>
              <a:rPr lang="en-US" altLang="en-U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first argument is a list of tick mark locations</a:t>
            </a:r>
          </a:p>
          <a:p>
            <a:pPr lvl="1"/>
            <a:r>
              <a:rPr lang="en-US" altLang="en-U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second argument is a list of labels to display at the specified locations. </a:t>
            </a:r>
            <a:endParaRPr lang="en-US" altLang="en-US" sz="28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5060" name="TextBox 1">
            <a:extLst>
              <a:ext uri="{FF2B5EF4-FFF2-40B4-BE49-F238E27FC236}">
                <a16:creationId xmlns:a16="http://schemas.microsoft.com/office/drawing/2014/main" id="{683325FB-0945-4C9D-BA79-AD34B47A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1074420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plt.xticks</a:t>
            </a:r>
            <a:r>
              <a:rPr lang="en-US" alt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([0, 1, 2, 3, 4</a:t>
            </a:r>
            <a:r>
              <a:rPr lang="en-US" alt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 [</a:t>
            </a:r>
            <a:r>
              <a:rPr lang="en-US" alt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'2016', '2017', '2018', '2019', '2020'])</a:t>
            </a:r>
            <a:endParaRPr lang="en-US" alt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plt.yticks</a:t>
            </a:r>
            <a:r>
              <a:rPr lang="en-US" alt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([0, 1, 2, 3, 4, 5</a:t>
            </a:r>
            <a:r>
              <a:rPr lang="en-US" alt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 ['$</a:t>
            </a:r>
            <a:r>
              <a:rPr lang="en-US" alt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0m', '$1m', '$2m', '$3m', '$4m', '$5m'])</a:t>
            </a:r>
          </a:p>
        </p:txBody>
      </p:sp>
    </p:spTree>
    <p:extLst>
      <p:ext uri="{BB962C8B-B14F-4D97-AF65-F5344CB8AC3E}">
        <p14:creationId xmlns:p14="http://schemas.microsoft.com/office/powerpoint/2010/main" val="337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Microsoft Office PowerPoint</Application>
  <PresentationFormat>Widescreen</PresentationFormat>
  <Paragraphs>267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宋体</vt:lpstr>
      <vt:lpstr>Arial</vt:lpstr>
      <vt:lpstr>Calibri</vt:lpstr>
      <vt:lpstr>Consolas</vt:lpstr>
      <vt:lpstr>Courier New</vt:lpstr>
      <vt:lpstr>Helvetica</vt:lpstr>
      <vt:lpstr>Helvetica Regular</vt:lpstr>
      <vt:lpstr>Times New Roman</vt:lpstr>
      <vt:lpstr>Office Theme</vt:lpstr>
      <vt:lpstr>Python Graphics matplotlib</vt:lpstr>
      <vt:lpstr>Plotting Data with matplotlib (1 of 4)</vt:lpstr>
      <vt:lpstr>Plotting Data with matplotlib (2 of 4)</vt:lpstr>
      <vt:lpstr>Plotting Data with matplotlib (3 of 4)</vt:lpstr>
      <vt:lpstr>Plotting Data with matplotlib (4 of 4)</vt:lpstr>
      <vt:lpstr>Plotting a Line Graph with the plot Function (1 of 4)</vt:lpstr>
      <vt:lpstr>Plotting a Line Graph with the plot Function (2 of 4)</vt:lpstr>
      <vt:lpstr>Plotting a Line Graph with the plot Function (3 of 4)</vt:lpstr>
      <vt:lpstr>Plotting a Line Graph with the plot Function (4 of 4)</vt:lpstr>
      <vt:lpstr>line_graph2.py</vt:lpstr>
      <vt:lpstr>line_graph2.py</vt:lpstr>
      <vt:lpstr>Output of linegraph2.py</vt:lpstr>
      <vt:lpstr>Plotting: linestyle</vt:lpstr>
      <vt:lpstr>Plotting: multiple plots</vt:lpstr>
      <vt:lpstr>Plotting a Bar Chart (1 of 6)</vt:lpstr>
      <vt:lpstr>Plotting a Bar Chart (2 of 6)</vt:lpstr>
      <vt:lpstr>Plotting a Bar Chart (3 of 6)</vt:lpstr>
      <vt:lpstr>Plotting a Bar Chart (4 of 6)</vt:lpstr>
      <vt:lpstr>Plotting a Bar Chart (5 of 6)</vt:lpstr>
      <vt:lpstr>Plotting a Bar Chart (6 of 6)</vt:lpstr>
      <vt:lpstr>PowerPoint Presentation</vt:lpstr>
      <vt:lpstr>Plotting a Pie Chart (1 of 4)</vt:lpstr>
      <vt:lpstr>Plotting a Pie Chart (2 of 4)</vt:lpstr>
      <vt:lpstr>Plotting a Pie Chart (3 of 4)</vt:lpstr>
      <vt:lpstr>Plotting a Pie Chart (4 of 4)</vt:lpstr>
      <vt:lpstr>Plotting a Pie Chart</vt:lpstr>
      <vt:lpstr>Exercise</vt:lpstr>
      <vt:lpstr>Exercise: perform simulation</vt:lpstr>
      <vt:lpstr>Exercise: save the plot data</vt:lpstr>
      <vt:lpstr>Exercise: plot the line chart</vt:lpstr>
      <vt:lpstr>Exercise: line chart analysis</vt:lpstr>
      <vt:lpstr>Plotting: using NumPy</vt:lpstr>
      <vt:lpstr>Plotting waves using NumPy</vt:lpstr>
      <vt:lpstr>Plotting waves using NumPy</vt:lpstr>
      <vt:lpstr>Plotting: Barnsley Fern Fractal</vt:lpstr>
      <vt:lpstr>Plotting: Barnsley Fern transformations</vt:lpstr>
      <vt:lpstr>Plotting: Barnsley Fern iterations</vt:lpstr>
      <vt:lpstr>Plotting: Barnsley Fern iterations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2021-03-22T15:35:48Z</dcterms:created>
  <dcterms:modified xsi:type="dcterms:W3CDTF">2021-03-24T17:54:38Z</dcterms:modified>
</cp:coreProperties>
</file>