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594" r:id="rId2"/>
    <p:sldId id="597" r:id="rId3"/>
    <p:sldId id="598" r:id="rId4"/>
    <p:sldId id="599" r:id="rId5"/>
    <p:sldId id="600" r:id="rId6"/>
    <p:sldId id="601" r:id="rId7"/>
    <p:sldId id="602" r:id="rId8"/>
    <p:sldId id="603" r:id="rId9"/>
    <p:sldId id="604" r:id="rId10"/>
    <p:sldId id="605" r:id="rId11"/>
    <p:sldId id="606" r:id="rId12"/>
    <p:sldId id="607" r:id="rId13"/>
    <p:sldId id="608" r:id="rId14"/>
    <p:sldId id="609" r:id="rId15"/>
    <p:sldId id="610" r:id="rId16"/>
    <p:sldId id="611" r:id="rId17"/>
    <p:sldId id="612" r:id="rId18"/>
    <p:sldId id="613" r:id="rId19"/>
    <p:sldId id="614" r:id="rId20"/>
    <p:sldId id="630" r:id="rId21"/>
    <p:sldId id="653" r:id="rId22"/>
    <p:sldId id="631" r:id="rId23"/>
    <p:sldId id="632" r:id="rId24"/>
    <p:sldId id="633" r:id="rId25"/>
    <p:sldId id="634" r:id="rId26"/>
    <p:sldId id="635" r:id="rId27"/>
    <p:sldId id="636" r:id="rId28"/>
    <p:sldId id="637" r:id="rId29"/>
    <p:sldId id="638" r:id="rId30"/>
    <p:sldId id="639" r:id="rId31"/>
    <p:sldId id="640" r:id="rId32"/>
    <p:sldId id="627" r:id="rId33"/>
    <p:sldId id="626" r:id="rId34"/>
    <p:sldId id="628" r:id="rId35"/>
    <p:sldId id="641" r:id="rId36"/>
    <p:sldId id="642" r:id="rId37"/>
    <p:sldId id="618" r:id="rId38"/>
    <p:sldId id="619" r:id="rId39"/>
    <p:sldId id="620" r:id="rId40"/>
    <p:sldId id="623" r:id="rId41"/>
    <p:sldId id="624" r:id="rId42"/>
    <p:sldId id="643" r:id="rId43"/>
    <p:sldId id="644" r:id="rId44"/>
    <p:sldId id="645" r:id="rId45"/>
    <p:sldId id="646" r:id="rId46"/>
    <p:sldId id="647" r:id="rId47"/>
    <p:sldId id="648" r:id="rId48"/>
    <p:sldId id="649" r:id="rId49"/>
    <p:sldId id="650" r:id="rId50"/>
    <p:sldId id="651" r:id="rId51"/>
    <p:sldId id="652" r:id="rId52"/>
    <p:sldId id="62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7" autoAdjust="0"/>
    <p:restoredTop sz="86493" autoAdjust="0"/>
  </p:normalViewPr>
  <p:slideViewPr>
    <p:cSldViewPr>
      <p:cViewPr varScale="1">
        <p:scale>
          <a:sx n="87" d="100"/>
          <a:sy n="87" d="100"/>
        </p:scale>
        <p:origin x="10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1B0D21-B163-864A-9EE4-79904E4EB8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 Regular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C34E9-4DC2-3948-9BF9-5FE9067C4A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err="1" smtClean="0">
                <a:latin typeface="Helvetica Regular" pitchFamily="2" charset="0"/>
              </a:rPr>
              <a:t>Houngninou</a:t>
            </a:r>
            <a:r>
              <a:rPr lang="en-US" dirty="0" smtClean="0">
                <a:latin typeface="Helvetica Regular" pitchFamily="2" charset="0"/>
              </a:rPr>
              <a:t>/McGuire</a:t>
            </a:r>
            <a:endParaRPr lang="en-US" dirty="0">
              <a:latin typeface="Helvetica Regula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AFE4A-E9A5-2041-8ADE-FEAFC68A1B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 Regular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38876-140F-5945-B25E-7AF27F70D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04344-1592-EF44-B423-A85B05F31A34}" type="slidenum">
              <a:rPr lang="en-US" smtClean="0">
                <a:latin typeface="Helvetica Regular" pitchFamily="2" charset="0"/>
              </a:rPr>
              <a:t>‹#›</a:t>
            </a:fld>
            <a:endParaRPr lang="en-US" dirty="0">
              <a:latin typeface="Helvetica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7327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 Regular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 Regular" pitchFamily="2" charset="0"/>
              </a:defRPr>
            </a:lvl1pPr>
          </a:lstStyle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 Regular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 Regular" pitchFamily="2" charset="0"/>
              </a:defRPr>
            </a:lvl1pPr>
          </a:lstStyle>
          <a:p>
            <a:fld id="{9CC81667-0BCA-4A93-A267-210DC22E6F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9875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5013" y="835025"/>
            <a:ext cx="7408862" cy="4167188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7424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58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92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22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46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53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90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99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53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r>
              <a:rPr lang="en-US" baseline="0" dirty="0" smtClean="0"/>
              <a:t> factorial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D03F-1C64-483B-AC57-5E84ACB585A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52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02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0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437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42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47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779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7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0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82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7898741</a:t>
            </a:r>
          </a:p>
          <a:p>
            <a:r>
              <a:rPr lang="en-US" dirty="0"/>
              <a:t>max=7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601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7898741</a:t>
            </a:r>
          </a:p>
          <a:p>
            <a:r>
              <a:rPr lang="en-US" dirty="0"/>
              <a:t>max=7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93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47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7898741</a:t>
            </a:r>
          </a:p>
          <a:p>
            <a:r>
              <a:rPr lang="en-US" dirty="0"/>
              <a:t>max=7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5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76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6736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368160"/>
            <a:ext cx="109728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591963" y="6429709"/>
            <a:ext cx="1223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10508341" y="6428232"/>
            <a:ext cx="12192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FB0CCA-42FE-4F49-B329-D58EC7D36F62}"/>
              </a:ext>
            </a:extLst>
          </p:cNvPr>
          <p:cNvSpPr txBox="1"/>
          <p:nvPr userDrawn="1"/>
        </p:nvSpPr>
        <p:spPr>
          <a:xfrm>
            <a:off x="2002971" y="6429975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22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2163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2"/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609600" y="3962401"/>
            <a:ext cx="10972800" cy="2163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2"/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125293" y="6172200"/>
            <a:ext cx="1146047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906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Using Recursion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7EB7A-5237-416D-A5F6-8F66949AA2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73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200"/>
            </a:lvl1pPr>
            <a:lvl2pPr>
              <a:spcBef>
                <a:spcPts val="0"/>
              </a:spcBef>
              <a:spcAft>
                <a:spcPts val="1200"/>
              </a:spcAft>
              <a:defRPr sz="2200"/>
            </a:lvl2pPr>
            <a:lvl3pPr>
              <a:spcBef>
                <a:spcPts val="0"/>
              </a:spcBef>
              <a:spcAft>
                <a:spcPts val="1200"/>
              </a:spcAft>
              <a:defRPr sz="2200"/>
            </a:lvl3pPr>
            <a:lvl4pPr>
              <a:spcBef>
                <a:spcPts val="0"/>
              </a:spcBef>
              <a:spcAft>
                <a:spcPts val="1200"/>
              </a:spcAft>
              <a:defRPr sz="2200"/>
            </a:lvl4pPr>
            <a:lvl5pPr>
              <a:spcBef>
                <a:spcPts val="0"/>
              </a:spcBef>
              <a:spcAft>
                <a:spcPts val="1200"/>
              </a:spcAft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6736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5720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3688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9000">
              <a:schemeClr val="accent1">
                <a:lumMod val="20000"/>
                <a:lumOff val="80000"/>
              </a:schemeClr>
            </a:gs>
            <a:gs pos="90000">
              <a:schemeClr val="accent1">
                <a:lumMod val="20000"/>
                <a:lumOff val="80000"/>
              </a:schemeClr>
            </a:gs>
            <a:gs pos="73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b="0" i="0" kern="1200">
          <a:solidFill>
            <a:schemeClr val="accent2">
              <a:lumMod val="75000"/>
            </a:schemeClr>
          </a:solidFill>
          <a:latin typeface="Helvetica Regular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5C5E10-5C29-4623-9C10-7E0CD197C761}" type="slidenum">
              <a:rPr lang="zh-CN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sp>
        <p:nvSpPr>
          <p:cNvPr id="4099" name="Title 1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10363200" cy="2076451"/>
          </a:xfrm>
        </p:spPr>
        <p:txBody>
          <a:bodyPr>
            <a:normAutofit/>
          </a:bodyPr>
          <a:lstStyle/>
          <a:p>
            <a:r>
              <a:rPr lang="en-US" altLang="zh-CN" sz="4050" dirty="0" smtClean="0"/>
              <a:t>Algorithms and Recursion</a:t>
            </a:r>
            <a:endParaRPr lang="en-US" sz="4400" dirty="0"/>
          </a:p>
        </p:txBody>
      </p:sp>
      <p:sp>
        <p:nvSpPr>
          <p:cNvPr id="4100" name="Subtitle 2"/>
          <p:cNvSpPr>
            <a:spLocks noGrp="1"/>
          </p:cNvSpPr>
          <p:nvPr>
            <p:ph type="subTitle" idx="1"/>
          </p:nvPr>
        </p:nvSpPr>
        <p:spPr>
          <a:xfrm>
            <a:off x="1981200" y="3771900"/>
            <a:ext cx="8229600" cy="1314450"/>
          </a:xfrm>
        </p:spPr>
        <p:txBody>
          <a:bodyPr/>
          <a:lstStyle/>
          <a:p>
            <a:pPr eaLnBrk="1" hangingPunct="1"/>
            <a:r>
              <a:rPr lang="en-CA" altLang="zh-CN" sz="3000" dirty="0">
                <a:solidFill>
                  <a:srgbClr val="898989"/>
                </a:solidFill>
              </a:rPr>
              <a:t>Dr. Tim McGuire</a:t>
            </a:r>
            <a:r>
              <a:rPr lang="en-CA" altLang="zh-CN" dirty="0" smtClean="0">
                <a:solidFill>
                  <a:srgbClr val="898989"/>
                </a:solidFill>
              </a:rPr>
              <a:t/>
            </a:r>
            <a:br>
              <a:rPr lang="en-CA" altLang="zh-CN" dirty="0" smtClean="0">
                <a:solidFill>
                  <a:srgbClr val="898989"/>
                </a:solidFill>
              </a:rPr>
            </a:br>
            <a:r>
              <a:rPr lang="en-CA" altLang="zh-CN" dirty="0" smtClean="0">
                <a:solidFill>
                  <a:srgbClr val="898989"/>
                </a:solidFill>
              </a:rPr>
              <a:t/>
            </a:r>
            <a:br>
              <a:rPr lang="en-CA" altLang="zh-CN" dirty="0" smtClean="0">
                <a:solidFill>
                  <a:srgbClr val="898989"/>
                </a:solidFill>
              </a:rPr>
            </a:br>
            <a:endParaRPr lang="en-US" altLang="zh-CN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7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Input: a</a:t>
            </a:r>
            <a:r>
              <a:rPr lang="en-US" sz="2800" baseline="-25000" dirty="0"/>
              <a:t>1</a:t>
            </a:r>
            <a:r>
              <a:rPr lang="en-US" sz="2800" dirty="0"/>
              <a:t>, a</a:t>
            </a:r>
            <a:r>
              <a:rPr lang="en-US" sz="2800" baseline="-25000" dirty="0"/>
              <a:t>2</a:t>
            </a:r>
            <a:r>
              <a:rPr lang="en-US" sz="2800" dirty="0"/>
              <a:t>, ..., a</a:t>
            </a:r>
            <a:r>
              <a:rPr lang="en-US" sz="2800" baseline="-25000" dirty="0"/>
              <a:t>n</a:t>
            </a:r>
            <a:r>
              <a:rPr lang="en-US" sz="2800" dirty="0"/>
              <a:t> and x </a:t>
            </a:r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996440" y="2362200"/>
          <a:ext cx="82296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onsolas" charset="0"/>
                          <a:ea typeface="Consolas" charset="0"/>
                          <a:cs typeface="Consolas" charset="0"/>
                        </a:rPr>
                        <a:t>1: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onsolas" charset="0"/>
                          <a:ea typeface="Consolas" charset="0"/>
                          <a:cs typeface="Consolas" charset="0"/>
                        </a:rPr>
                        <a:t>2: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onsolas" charset="0"/>
                          <a:ea typeface="Consolas" charset="0"/>
                          <a:cs typeface="Consolas" charset="0"/>
                        </a:rPr>
                        <a:t>3: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onsolas" charset="0"/>
                          <a:ea typeface="Consolas" charset="0"/>
                          <a:cs typeface="Consolas" charset="0"/>
                        </a:rPr>
                        <a:t>4: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onsolas" charset="0"/>
                          <a:ea typeface="Consolas" charset="0"/>
                          <a:cs typeface="Consolas" charset="0"/>
                        </a:rPr>
                        <a:t>5: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onsolas" charset="0"/>
                          <a:ea typeface="Consolas" charset="0"/>
                          <a:cs typeface="Consolas" charset="0"/>
                        </a:rPr>
                        <a:t>6: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onsolas" charset="0"/>
                          <a:ea typeface="Consolas" charset="0"/>
                          <a:cs typeface="Consolas" charset="0"/>
                        </a:rPr>
                        <a:t>7: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onsolas" charset="0"/>
                          <a:ea typeface="Consolas" charset="0"/>
                          <a:cs typeface="Consolas" charset="0"/>
                        </a:rPr>
                        <a:t>8: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onsolas" charset="0"/>
                          <a:ea typeface="Consolas" charset="0"/>
                          <a:cs typeface="Consolas" charset="0"/>
                        </a:rPr>
                        <a:t>9: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latin typeface="Consolas" charset="0"/>
                          <a:ea typeface="Consolas" charset="0"/>
                          <a:cs typeface="Consolas" charset="0"/>
                        </a:rPr>
                        <a:t>i ← 1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while </a:t>
                      </a:r>
                      <a:r>
                        <a:rPr lang="en-US" sz="2200" dirty="0">
                          <a:latin typeface="Consolas" charset="0"/>
                          <a:ea typeface="Consolas" charset="0"/>
                          <a:cs typeface="Consolas" charset="0"/>
                        </a:rPr>
                        <a:t>i ≤ n and x ≠ </a:t>
                      </a:r>
                      <a:r>
                        <a:rPr lang="en-US" sz="2200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r>
                        <a:rPr lang="en-US" sz="2200" baseline="-25000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i</a:t>
                      </a:r>
                      <a:r>
                        <a:rPr lang="en-US" sz="2200" dirty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do</a:t>
                      </a:r>
                      <a:endParaRPr lang="en-US" sz="2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468313" indent="0"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200" dirty="0">
                          <a:latin typeface="Consolas" charset="0"/>
                          <a:ea typeface="Consolas" charset="0"/>
                          <a:cs typeface="Consolas" charset="0"/>
                        </a:rPr>
                        <a:t>i ← i + 1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end</a:t>
                      </a:r>
                      <a:r>
                        <a:rPr lang="en-US" sz="2200" b="1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while</a:t>
                      </a:r>
                      <a:endParaRPr lang="en-US" sz="2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if </a:t>
                      </a:r>
                      <a:r>
                        <a:rPr lang="en-US" sz="2200" dirty="0">
                          <a:latin typeface="Consolas" charset="0"/>
                          <a:ea typeface="Consolas" charset="0"/>
                          <a:cs typeface="Consolas" charset="0"/>
                        </a:rPr>
                        <a:t>i ≤ n </a:t>
                      </a: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then</a:t>
                      </a:r>
                    </a:p>
                    <a:p>
                      <a:pPr marL="468313" indent="0"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return </a:t>
                      </a:r>
                      <a:r>
                        <a:rPr lang="en-US" sz="2200" dirty="0">
                          <a:latin typeface="Consolas" charset="0"/>
                          <a:ea typeface="Consolas" charset="0"/>
                          <a:cs typeface="Consolas" charset="0"/>
                        </a:rPr>
                        <a:t>i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else</a:t>
                      </a:r>
                    </a:p>
                    <a:p>
                      <a:pPr marL="468313" indent="0"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return -1</a:t>
                      </a:r>
                      <a:endParaRPr lang="en-US" sz="2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end if</a:t>
                      </a:r>
                      <a:endParaRPr lang="en-US" sz="2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8A3D6-563D-4644-9B24-9EA15D56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E00B0-8A4A-8145-904D-DBC31F1D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Linear search can be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slow</a:t>
            </a:r>
            <a:r>
              <a:rPr lang="en-US" dirty="0"/>
              <a:t>: if x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 in the list </a:t>
            </a:r>
            <a:r>
              <a:rPr lang="en-US" dirty="0"/>
              <a:t>or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toward the end</a:t>
            </a:r>
            <a:r>
              <a:rPr lang="en-US" dirty="0"/>
              <a:t>, we have to check all (or most) of the elements in the list. </a:t>
            </a:r>
          </a:p>
          <a:p>
            <a:pPr>
              <a:spcAft>
                <a:spcPts val="2400"/>
              </a:spcAft>
            </a:pPr>
            <a:r>
              <a:rPr lang="en-US" dirty="0"/>
              <a:t>Informally, we can see that the running time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proportional</a:t>
            </a:r>
            <a:r>
              <a:rPr lang="en-US" dirty="0"/>
              <a:t> to the number of elements in the 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77DE3-BF74-C34A-8D22-F3FBD428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3E8DB-650A-F14B-BF98-97C63A69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Search for </a:t>
            </a:r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19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 in the list:</a:t>
            </a:r>
          </a:p>
          <a:p>
            <a:pPr marL="14288">
              <a:lnSpc>
                <a:spcPct val="120000"/>
              </a:lnSpc>
              <a:spcAft>
                <a:spcPts val="2400"/>
              </a:spcAft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1 2 3 5 6 7 8 10 12 13 15 16 18 19 20 22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Compare 19 with the element roughly in the middle</a:t>
            </a:r>
          </a:p>
          <a:p>
            <a:pPr marL="14288">
              <a:lnSpc>
                <a:spcPct val="120000"/>
              </a:lnSpc>
              <a:spcAft>
                <a:spcPts val="2400"/>
              </a:spcAft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1 2 3 5 6 7 8 </a:t>
            </a:r>
            <a:r>
              <a:rPr lang="en-US" sz="2400" b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10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 12 13 15 16 18 19 20 22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Since 19 &gt; 10, ignore the first half of the list</a:t>
            </a:r>
          </a:p>
          <a:p>
            <a:pPr marL="14288">
              <a:lnSpc>
                <a:spcPct val="120000"/>
              </a:lnSpc>
              <a:spcAft>
                <a:spcPts val="2400"/>
              </a:spcAft>
            </a:pPr>
            <a:r>
              <a:rPr lang="mr-IN" sz="2400" dirty="0">
                <a:latin typeface="Helvetica" charset="0"/>
                <a:ea typeface="Helvetica" charset="0"/>
                <a:cs typeface="Helvetica" charset="0"/>
              </a:rPr>
              <a:t>…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 12 13 15 </a:t>
            </a:r>
            <a:r>
              <a:rPr lang="en-US" sz="2400" b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16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 18 19 20 22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Since 19 &gt; 16, ignore the first half of the list </a:t>
            </a:r>
          </a:p>
          <a:p>
            <a:pPr marL="14288">
              <a:lnSpc>
                <a:spcPct val="120000"/>
              </a:lnSpc>
              <a:spcAft>
                <a:spcPts val="600"/>
              </a:spcAft>
            </a:pPr>
            <a:r>
              <a:rPr lang="mr-IN" sz="2400" dirty="0">
                <a:latin typeface="Helvetica" charset="0"/>
                <a:ea typeface="Helvetica" charset="0"/>
                <a:cs typeface="Helvetica" charset="0"/>
              </a:rPr>
              <a:t>…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 18 </a:t>
            </a:r>
            <a:r>
              <a:rPr lang="en-US" sz="2400" b="1" dirty="0">
                <a:solidFill>
                  <a:srgbClr val="00B050"/>
                </a:solidFill>
                <a:latin typeface="Helvetica" charset="0"/>
                <a:ea typeface="Helvetica" charset="0"/>
                <a:cs typeface="Helvetica" charset="0"/>
              </a:rPr>
              <a:t>19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 20 22 		</a:t>
            </a:r>
            <a:r>
              <a:rPr lang="en-US" sz="2400" b="1" dirty="0">
                <a:solidFill>
                  <a:srgbClr val="00B050"/>
                </a:solidFill>
                <a:latin typeface="Helvetica" charset="0"/>
                <a:ea typeface="Helvetica" charset="0"/>
                <a:cs typeface="Helvetica" charset="0"/>
              </a:rPr>
              <a:t>Found!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3413103"/>
            <a:ext cx="3429000" cy="381000"/>
          </a:xfrm>
          <a:prstGeom prst="rect">
            <a:avLst/>
          </a:prstGeom>
          <a:solidFill>
            <a:srgbClr val="00B050">
              <a:alpha val="10000"/>
            </a:srgbClr>
          </a:solidFill>
          <a:ln w="952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21641" y="4618436"/>
            <a:ext cx="1752600" cy="381000"/>
          </a:xfrm>
          <a:prstGeom prst="rect">
            <a:avLst/>
          </a:prstGeom>
          <a:solidFill>
            <a:srgbClr val="00B050">
              <a:alpha val="10000"/>
            </a:srgbClr>
          </a:solidFill>
          <a:ln w="952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83441" y="5975351"/>
            <a:ext cx="838200" cy="381000"/>
          </a:xfrm>
          <a:prstGeom prst="rect">
            <a:avLst/>
          </a:prstGeom>
          <a:solidFill>
            <a:srgbClr val="00B050">
              <a:alpha val="10000"/>
            </a:srgbClr>
          </a:solidFill>
          <a:ln w="952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FFB1-99B7-394E-951B-412204F2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78CF7-C837-CB41-AE58-11412DB0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0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Helvetica Regular" charset="0"/>
                <a:cs typeface="Helvetica Regular" charset="0"/>
              </a:rPr>
              <a:t>Input: </a:t>
            </a:r>
            <a:r>
              <a:rPr lang="en-US" dirty="0">
                <a:solidFill>
                  <a:srgbClr val="00B050"/>
                </a:solidFill>
                <a:ea typeface="Helvetica Regular" charset="0"/>
                <a:cs typeface="Helvetica Regular" charset="0"/>
              </a:rPr>
              <a:t>sorted</a:t>
            </a:r>
            <a:r>
              <a:rPr lang="en-US" dirty="0">
                <a:ea typeface="Helvetica Regular" charset="0"/>
                <a:cs typeface="Helvetica Regular" charset="0"/>
              </a:rPr>
              <a:t> list stored in array A[1 . . . n] and 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81200" y="2286000"/>
              <a:ext cx="8229600" cy="3657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2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57600"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None/>
                            <a:tabLst/>
                            <a:defRPr/>
                          </a:pPr>
                          <a: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1: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 typeface="+mj-lt"/>
                            <a:buNone/>
                            <a:tabLst/>
                            <a:defRPr/>
                          </a:pPr>
                          <a: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2: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 typeface="+mj-lt"/>
                            <a:buNone/>
                            <a:tabLst/>
                            <a:defRPr/>
                          </a:pPr>
                          <a: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3: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None/>
                            <a:tabLst/>
                            <a:defRPr/>
                          </a:pPr>
                          <a: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4: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None/>
                            <a:tabLst/>
                            <a:defRPr/>
                          </a:pPr>
                          <a: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5: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None/>
                            <a:tabLst/>
                            <a:defRPr/>
                          </a:pPr>
                          <a: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6: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None/>
                            <a:tabLst/>
                            <a:defRPr/>
                          </a:pPr>
                          <a: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7: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None/>
                            <a:tabLst/>
                            <a:defRPr/>
                          </a:pPr>
                          <a: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8: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None/>
                            <a:tabLst/>
                            <a:defRPr/>
                          </a:pPr>
                          <a: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9: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None/>
                            <a:tabLst/>
                            <a:defRPr/>
                          </a:pPr>
                          <a: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10: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i ← 1;</a:t>
                          </a:r>
                          <a:r>
                            <a:rPr lang="en-US" sz="2200" baseline="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 </a:t>
                          </a:r>
                          <a: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j ← n //endpoints of the interval </a:t>
                          </a:r>
                        </a:p>
                        <a:p>
                          <a:pPr marL="11113" inden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200" b="1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while</a:t>
                          </a:r>
                          <a: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 i &lt; j </a:t>
                          </a:r>
                          <a:r>
                            <a:rPr lang="en-US" sz="2200" b="1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do</a:t>
                          </a:r>
                          <a: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 </a:t>
                          </a:r>
                        </a:p>
                        <a:p>
                          <a:pPr marL="241300" inden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  <a:tabLst/>
                          </a:pPr>
                          <a: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m ←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sz="22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onsolas" charset="0"/>
                                      <a:cs typeface="Consolas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mr-IN" sz="22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onsolas" charset="0"/>
                                          <a:cs typeface="Consolas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charset="0"/>
                                          <a:ea typeface="Consolas" charset="0"/>
                                          <a:cs typeface="Consolas" charset="0"/>
                                        </a:rPr>
                                        <m:t>𝒊</m:t>
                                      </m:r>
                                      <m:r>
                                        <a:rPr lang="en-US" sz="22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charset="0"/>
                                          <a:ea typeface="Consolas" charset="0"/>
                                          <a:cs typeface="Consolas" charset="0"/>
                                        </a:rPr>
                                        <m:t>+</m:t>
                                      </m:r>
                                      <m:r>
                                        <a:rPr lang="en-US" sz="22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charset="0"/>
                                          <a:ea typeface="Consolas" charset="0"/>
                                          <a:cs typeface="Consolas" charset="0"/>
                                        </a:rPr>
                                        <m:t>𝒋</m:t>
                                      </m:r>
                                    </m:num>
                                    <m:den>
                                      <m:r>
                                        <a:rPr lang="en-US" sz="22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charset="0"/>
                                          <a:ea typeface="Consolas" charset="0"/>
                                          <a:cs typeface="Consolas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200" b="0" i="0" smtClean="0"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//approx. middle of the interval</a:t>
                          </a:r>
                        </a:p>
                        <a:p>
                          <a:pPr marL="241300" inden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  <a:tabLst/>
                          </a:pPr>
                          <a:r>
                            <a:rPr lang="en-US" sz="2200" b="1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if</a:t>
                          </a:r>
                          <a: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 x &gt; A[m] </a:t>
                          </a:r>
                          <a:r>
                            <a:rPr lang="en-US" sz="2200" b="1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then</a:t>
                          </a:r>
                          <a: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 </a:t>
                          </a:r>
                        </a:p>
                        <a:p>
                          <a:pPr marL="468313" inden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  <a:tabLst/>
                          </a:pPr>
                          <a: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i ← m + 1 //increase left end of</a:t>
                          </a:r>
                          <a:r>
                            <a:rPr lang="en-US" sz="2200" baseline="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 the</a:t>
                          </a:r>
                          <a: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 interval </a:t>
                          </a:r>
                        </a:p>
                        <a:p>
                          <a:pPr marL="241300" inden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  <a:tabLst/>
                          </a:pPr>
                          <a:r>
                            <a:rPr lang="en-US" sz="2200" b="1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else</a:t>
                          </a:r>
                        </a:p>
                        <a:p>
                          <a:pPr marL="528638" inden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  <a:tabLst/>
                          </a:pPr>
                          <a: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j ← m</a:t>
                          </a:r>
                          <a:r>
                            <a:rPr lang="en-US" sz="2200" baseline="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 </a:t>
                          </a:r>
                          <a: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//decrease right end of the interval</a:t>
                          </a:r>
                        </a:p>
                        <a:p>
                          <a:pPr marL="241300" inden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  <a:tabLst/>
                          </a:pPr>
                          <a:r>
                            <a:rPr lang="en-US" sz="2200" b="1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end if</a:t>
                          </a:r>
                        </a:p>
                        <a:p>
                          <a:pPr marL="0" inden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200" b="1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end while</a:t>
                          </a:r>
                          <a: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/>
                          </a:r>
                          <a:b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</a:br>
                          <a:r>
                            <a:rPr lang="en-US" sz="2200" b="1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if</a:t>
                          </a:r>
                          <a: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 x = A[i] </a:t>
                          </a:r>
                          <a:r>
                            <a:rPr lang="en-US" sz="2200" b="1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then </a:t>
                          </a:r>
                          <a:r>
                            <a:rPr lang="en-US" sz="2200" b="1" dirty="0">
                              <a:solidFill>
                                <a:srgbClr val="00B050"/>
                              </a:solidFill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return</a:t>
                          </a:r>
                          <a:r>
                            <a:rPr lang="en-US" sz="2200" dirty="0">
                              <a:solidFill>
                                <a:srgbClr val="00B050"/>
                              </a:solidFill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 i</a:t>
                          </a:r>
                          <a: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 </a:t>
                          </a:r>
                          <a:r>
                            <a:rPr lang="en-US" sz="2200" b="1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else </a:t>
                          </a:r>
                          <a:r>
                            <a:rPr lang="en-US" sz="2200" b="1" dirty="0">
                              <a:solidFill>
                                <a:srgbClr val="00B050"/>
                              </a:solidFill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return</a:t>
                          </a:r>
                          <a:r>
                            <a:rPr lang="en-US" sz="2200" dirty="0">
                              <a:solidFill>
                                <a:srgbClr val="00B050"/>
                              </a:solidFill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 0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81200" y="2286000"/>
              <a:ext cx="8229600" cy="3657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2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57600"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None/>
                            <a:tabLst/>
                            <a:defRPr/>
                          </a:pPr>
                          <a: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1: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 typeface="+mj-lt"/>
                            <a:buNone/>
                            <a:tabLst/>
                            <a:defRPr/>
                          </a:pPr>
                          <a: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2: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 typeface="+mj-lt"/>
                            <a:buNone/>
                            <a:tabLst/>
                            <a:defRPr/>
                          </a:pPr>
                          <a: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3: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None/>
                            <a:tabLst/>
                            <a:defRPr/>
                          </a:pPr>
                          <a: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4: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None/>
                            <a:tabLst/>
                            <a:defRPr/>
                          </a:pPr>
                          <a: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5: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None/>
                            <a:tabLst/>
                            <a:defRPr/>
                          </a:pPr>
                          <a: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6: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None/>
                            <a:tabLst/>
                            <a:defRPr/>
                          </a:pPr>
                          <a: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7: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None/>
                            <a:tabLst/>
                            <a:defRPr/>
                          </a:pPr>
                          <a: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8: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None/>
                            <a:tabLst/>
                            <a:defRPr/>
                          </a:pPr>
                          <a: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9: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None/>
                            <a:tabLst/>
                            <a:defRPr/>
                          </a:pPr>
                          <a:r>
                            <a:rPr lang="en-US" sz="2200" dirty="0"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10: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>
                        <a:blipFill>
                          <a:blip r:embed="rId3"/>
                          <a:stretch>
                            <a:fillRect l="-8000" t="-1167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5E119-33CC-FF46-814B-0C87522B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05FC4-59FC-FB4C-856E-094D7408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2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</a:t>
            </a:r>
            <a:r>
              <a:rPr lang="en-US" dirty="0">
                <a:solidFill>
                  <a:srgbClr val="00B050"/>
                </a:solidFill>
              </a:rPr>
              <a:t>n</a:t>
            </a:r>
            <a:r>
              <a:rPr lang="en-US" dirty="0"/>
              <a:t> be the size of the list</a:t>
            </a:r>
          </a:p>
          <a:p>
            <a:r>
              <a:rPr lang="en-US" dirty="0"/>
              <a:t>Every iteration of the while loop reduces the size of the search interval by a </a:t>
            </a:r>
            <a:r>
              <a:rPr lang="en-US" b="1" dirty="0">
                <a:solidFill>
                  <a:srgbClr val="00B050"/>
                </a:solidFill>
              </a:rPr>
              <a:t>factor of 2</a:t>
            </a:r>
            <a:r>
              <a:rPr lang="en-US" dirty="0"/>
              <a:t> </a:t>
            </a:r>
          </a:p>
          <a:p>
            <a:pPr fontAlgn="auto"/>
            <a:r>
              <a:rPr lang="en-US" dirty="0"/>
              <a:t>After about </a:t>
            </a:r>
            <a:r>
              <a:rPr lang="en-US" b="1" dirty="0">
                <a:solidFill>
                  <a:srgbClr val="00B050"/>
                </a:solidFill>
              </a:rPr>
              <a:t>log</a:t>
            </a:r>
            <a:r>
              <a:rPr lang="en-US" b="1" baseline="-25000" dirty="0">
                <a:solidFill>
                  <a:srgbClr val="00B050"/>
                </a:solidFill>
              </a:rPr>
              <a:t>2</a:t>
            </a:r>
            <a:r>
              <a:rPr lang="en-US" b="1" dirty="0">
                <a:solidFill>
                  <a:srgbClr val="00B050"/>
                </a:solidFill>
              </a:rPr>
              <a:t>n</a:t>
            </a:r>
            <a:r>
              <a:rPr lang="en-US" b="1" dirty="0"/>
              <a:t> </a:t>
            </a:r>
            <a:r>
              <a:rPr lang="en-US" dirty="0"/>
              <a:t>iterations, the search interval consists of just a single list element </a:t>
            </a:r>
          </a:p>
          <a:p>
            <a:pPr fontAlgn="auto"/>
            <a:r>
              <a:rPr lang="en-US" dirty="0"/>
              <a:t>The running time is proportional to the </a:t>
            </a:r>
            <a:r>
              <a:rPr lang="en-US" b="1" dirty="0"/>
              <a:t>logarithm</a:t>
            </a:r>
            <a:r>
              <a:rPr lang="en-US" dirty="0"/>
              <a:t> of the size of the 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55A36-D23A-8744-ACC4-B6B24BE5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17ACE-E692-CD4A-9455-F6A3AC77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3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Sorting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>
                <a:solidFill>
                  <a:srgbClr val="00B050"/>
                </a:solidFill>
              </a:rPr>
              <a:t>Input: </a:t>
            </a:r>
            <a:r>
              <a:rPr lang="en-US" dirty="0"/>
              <a:t>list of elements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. . . , a</a:t>
            </a:r>
            <a:r>
              <a:rPr lang="en-US" baseline="-25000" dirty="0"/>
              <a:t>n</a:t>
            </a:r>
            <a:r>
              <a:rPr lang="en-US" dirty="0"/>
              <a:t> drawn from totally ordered set.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rgbClr val="00B050"/>
                </a:solidFill>
              </a:rPr>
              <a:t>Output: </a:t>
            </a:r>
            <a:r>
              <a:rPr lang="en-US" dirty="0"/>
              <a:t>list of elements b</a:t>
            </a:r>
            <a:r>
              <a:rPr lang="en-US" baseline="-25000" dirty="0"/>
              <a:t>1</a:t>
            </a:r>
            <a:r>
              <a:rPr lang="en-US" dirty="0"/>
              <a:t>, b</a:t>
            </a:r>
            <a:r>
              <a:rPr lang="en-US" baseline="-25000" dirty="0"/>
              <a:t>2</a:t>
            </a:r>
            <a:r>
              <a:rPr lang="en-US" dirty="0"/>
              <a:t>, . . . , </a:t>
            </a:r>
            <a:r>
              <a:rPr lang="en-US" dirty="0" err="1"/>
              <a:t>b</a:t>
            </a:r>
            <a:r>
              <a:rPr lang="en-US" baseline="-25000" dirty="0" err="1"/>
              <a:t>n</a:t>
            </a:r>
            <a:r>
              <a:rPr lang="en-US" dirty="0"/>
              <a:t> that is a rearrangement of the input list such that b</a:t>
            </a:r>
            <a:r>
              <a:rPr lang="en-US" baseline="-25000" dirty="0"/>
              <a:t>1</a:t>
            </a:r>
            <a:r>
              <a:rPr lang="en-US" dirty="0"/>
              <a:t> &lt; b</a:t>
            </a:r>
            <a:r>
              <a:rPr lang="en-US" baseline="-25000" dirty="0"/>
              <a:t>2</a:t>
            </a:r>
            <a:r>
              <a:rPr lang="en-US" dirty="0"/>
              <a:t> &lt; . . . &lt; b</a:t>
            </a:r>
            <a:r>
              <a:rPr lang="en-US" baseline="-25000" dirty="0"/>
              <a:t>n</a:t>
            </a:r>
            <a:r>
              <a:rPr lang="en-US" dirty="0"/>
              <a:t>.</a:t>
            </a:r>
          </a:p>
          <a:p>
            <a:pPr>
              <a:spcAft>
                <a:spcPts val="1800"/>
              </a:spcAft>
            </a:pPr>
            <a:r>
              <a:rPr lang="en-US" dirty="0"/>
              <a:t>Assume all the list elements are unique.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521A7-B1AA-1845-A179-24A014E1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24366-26EC-C043-BCAB-22C6E9F8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spcAft>
                <a:spcPts val="3000"/>
              </a:spcAft>
            </a:pPr>
            <a:r>
              <a:rPr lang="en-US" dirty="0"/>
              <a:t>Bubble sort makes </a:t>
            </a:r>
            <a:r>
              <a:rPr lang="en-US" dirty="0">
                <a:solidFill>
                  <a:srgbClr val="00B050"/>
                </a:solidFill>
              </a:rPr>
              <a:t>multiple passes</a:t>
            </a:r>
            <a:r>
              <a:rPr lang="en-US" dirty="0"/>
              <a:t> through a list.</a:t>
            </a:r>
          </a:p>
          <a:p>
            <a:r>
              <a:rPr lang="en-US" dirty="0">
                <a:solidFill>
                  <a:srgbClr val="00B050"/>
                </a:solidFill>
              </a:rPr>
              <a:t>Every pair </a:t>
            </a:r>
            <a:r>
              <a:rPr lang="en-US" dirty="0"/>
              <a:t>of elements that are out of order are </a:t>
            </a:r>
            <a:r>
              <a:rPr lang="en-US" dirty="0">
                <a:solidFill>
                  <a:srgbClr val="00B050"/>
                </a:solidFill>
              </a:rPr>
              <a:t>interchanged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1168B-3A31-CC4E-BD96-85C59B25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AF36-0528-2D47-8342-748C1D65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A98A3-CCE0-E846-A02E-4FD6768C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13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03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1905001"/>
            <a:ext cx="6251024" cy="26311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5635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   e.g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.  Steps of bubble sort with: {3, 2, 4, 1, 5}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1200" y="46482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0" i="0" kern="1200">
                <a:solidFill>
                  <a:schemeClr val="tx1"/>
                </a:solidFill>
                <a:latin typeface="Helvetica Regular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Helvetica Regular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0" i="0" kern="1200">
                <a:solidFill>
                  <a:schemeClr val="tx1"/>
                </a:solidFill>
                <a:latin typeface="Helvetica Regular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Helvetica Regular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0" i="0" kern="1200">
                <a:solidFill>
                  <a:schemeClr val="tx1"/>
                </a:solidFill>
                <a:latin typeface="Helvetica Regular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/>
            <a:r>
              <a:rPr lang="en-US" sz="2000" dirty="0">
                <a:ea typeface="Helvetica Regular" charset="0"/>
                <a:cs typeface="Helvetica Regular" charset="0"/>
              </a:rPr>
              <a:t>At the first pass the </a:t>
            </a:r>
            <a:r>
              <a:rPr lang="en-US" sz="2000" b="1" dirty="0">
                <a:ea typeface="Helvetica Regular" charset="0"/>
                <a:cs typeface="Helvetica Regular" charset="0"/>
              </a:rPr>
              <a:t>largest</a:t>
            </a:r>
            <a:r>
              <a:rPr lang="en-US" sz="2000" dirty="0">
                <a:ea typeface="Helvetica Regular" charset="0"/>
                <a:cs typeface="Helvetica Regular" charset="0"/>
              </a:rPr>
              <a:t> element is put into the correct position</a:t>
            </a:r>
          </a:p>
          <a:p>
            <a:pPr marL="355600"/>
            <a:r>
              <a:rPr lang="en-US" sz="2000" dirty="0">
                <a:ea typeface="Helvetica Regular" charset="0"/>
                <a:cs typeface="Helvetica Regular" charset="0"/>
              </a:rPr>
              <a:t>At the end of the 2</a:t>
            </a:r>
            <a:r>
              <a:rPr lang="en-US" sz="2000" baseline="30000" dirty="0">
                <a:ea typeface="Helvetica Regular" charset="0"/>
                <a:cs typeface="Helvetica Regular" charset="0"/>
              </a:rPr>
              <a:t>nd</a:t>
            </a:r>
            <a:r>
              <a:rPr lang="en-US" sz="2000" dirty="0">
                <a:ea typeface="Helvetica Regular" charset="0"/>
                <a:cs typeface="Helvetica Regular" charset="0"/>
              </a:rPr>
              <a:t> pass, put the </a:t>
            </a:r>
            <a:r>
              <a:rPr lang="en-US" sz="2000" b="1" dirty="0">
                <a:ea typeface="Helvetica Regular" charset="0"/>
                <a:cs typeface="Helvetica Regular" charset="0"/>
              </a:rPr>
              <a:t>2</a:t>
            </a:r>
            <a:r>
              <a:rPr lang="en-US" sz="2000" b="1" baseline="30000" dirty="0">
                <a:ea typeface="Helvetica Regular" charset="0"/>
                <a:cs typeface="Helvetica Regular" charset="0"/>
              </a:rPr>
              <a:t>nd</a:t>
            </a:r>
            <a:r>
              <a:rPr lang="en-US" sz="2000" b="1" dirty="0">
                <a:ea typeface="Helvetica Regular" charset="0"/>
                <a:cs typeface="Helvetica Regular" charset="0"/>
              </a:rPr>
              <a:t> largest</a:t>
            </a:r>
            <a:r>
              <a:rPr lang="en-US" sz="2000" dirty="0">
                <a:ea typeface="Helvetica Regular" charset="0"/>
                <a:cs typeface="Helvetica Regular" charset="0"/>
              </a:rPr>
              <a:t> element in the correct position</a:t>
            </a:r>
          </a:p>
          <a:p>
            <a:pPr marL="355600"/>
            <a:r>
              <a:rPr lang="en-US" sz="2000" dirty="0">
                <a:ea typeface="Helvetica Regular" charset="0"/>
                <a:cs typeface="Helvetica Regular" charset="0"/>
              </a:rPr>
              <a:t>In each subsequent pass, an additional element is put in the correct position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9EA8A6-2872-1D47-AB7C-B36DD4D3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0C72A-0382-D847-9B99-9AF748CB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DFE73-11CC-BF4A-A06C-347BCB80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0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Input: array A[1 ..n] of elements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981200" y="2286000"/>
          <a:ext cx="83820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onsolas" charset="0"/>
                          <a:ea typeface="Consolas" charset="0"/>
                          <a:cs typeface="Consolas" charset="0"/>
                        </a:rPr>
                        <a:t>1: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onsolas" charset="0"/>
                          <a:ea typeface="Consolas" charset="0"/>
                          <a:cs typeface="Consolas" charset="0"/>
                        </a:rPr>
                        <a:t>2: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onsolas" charset="0"/>
                          <a:ea typeface="Consolas" charset="0"/>
                          <a:cs typeface="Consolas" charset="0"/>
                        </a:rPr>
                        <a:t>3: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onsolas" charset="0"/>
                          <a:ea typeface="Consolas" charset="0"/>
                          <a:cs typeface="Consolas" charset="0"/>
                        </a:rPr>
                        <a:t>4: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onsolas" charset="0"/>
                          <a:ea typeface="Consolas" charset="0"/>
                          <a:cs typeface="Consolas" charset="0"/>
                        </a:rPr>
                        <a:t>5: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2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ct val="95000"/>
                        <a:buFont typeface="Wingdings 2"/>
                        <a:buNone/>
                        <a:tabLst/>
                        <a:defRPr/>
                      </a:pPr>
                      <a:r>
                        <a:rPr kumimoji="0" lang="en-US" sz="22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charset="0"/>
                          <a:ea typeface="Consolas" charset="0"/>
                          <a:cs typeface="Consolas" charset="0"/>
                        </a:rPr>
                        <a:t>for </a:t>
                      </a:r>
                      <a:r>
                        <a:rPr lang="en-US" sz="2200" dirty="0">
                          <a:latin typeface="Consolas" charset="0"/>
                          <a:ea typeface="Consolas" charset="0"/>
                          <a:cs typeface="Consolas" charset="0"/>
                        </a:rPr>
                        <a:t>i</a:t>
                      </a:r>
                      <a:r>
                        <a:rPr kumimoji="0" lang="en-US" sz="22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charset="0"/>
                          <a:ea typeface="Consolas" charset="0"/>
                          <a:cs typeface="Consolas" charset="0"/>
                        </a:rPr>
                        <a:t>:=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r>
                        <a:rPr kumimoji="0" lang="en-US" sz="22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charset="0"/>
                          <a:ea typeface="Consolas" charset="0"/>
                          <a:cs typeface="Consolas" charset="0"/>
                        </a:rPr>
                        <a:t> to n</a:t>
                      </a:r>
                      <a:r>
                        <a:rPr kumimoji="0" lang="en-US" sz="2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charset="0"/>
                          <a:ea typeface="Consolas" charset="0"/>
                          <a:cs typeface="Consolas" charset="0"/>
                        </a:rPr>
                        <a:t>−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  <a:p>
                      <a:pPr marL="239713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ct val="95000"/>
                        <a:tabLst/>
                        <a:defRPr/>
                      </a:pPr>
                      <a:r>
                        <a:rPr kumimoji="0" lang="en-US" sz="22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charset="0"/>
                          <a:ea typeface="Consolas" charset="0"/>
                          <a:cs typeface="Consolas" charset="0"/>
                        </a:rPr>
                        <a:t>for j:=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r>
                        <a:rPr kumimoji="0" lang="en-US" sz="22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charset="0"/>
                          <a:ea typeface="Consolas" charset="0"/>
                          <a:cs typeface="Consolas" charset="0"/>
                        </a:rPr>
                        <a:t> to n</a:t>
                      </a:r>
                      <a:r>
                        <a:rPr lang="en-US" sz="2200" i="1" dirty="0">
                          <a:latin typeface="Consolas" charset="0"/>
                          <a:ea typeface="Consolas" charset="0"/>
                          <a:cs typeface="Consolas" charset="0"/>
                        </a:rPr>
                        <a:t>−</a:t>
                      </a:r>
                      <a:r>
                        <a:rPr kumimoji="0" lang="en-US" sz="22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charset="0"/>
                          <a:ea typeface="Consolas" charset="0"/>
                          <a:cs typeface="Consolas" charset="0"/>
                        </a:rPr>
                        <a:t>i</a:t>
                      </a:r>
                    </a:p>
                    <a:p>
                      <a:pPr marL="4651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ct val="95000"/>
                        <a:buFont typeface="Wingdings 2"/>
                        <a:buNone/>
                        <a:tabLst/>
                        <a:defRPr/>
                      </a:pPr>
                      <a:r>
                        <a:rPr kumimoji="0" lang="en-US" sz="22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charset="0"/>
                          <a:ea typeface="Consolas" charset="0"/>
                          <a:cs typeface="Consolas" charset="0"/>
                        </a:rPr>
                        <a:t>if </a:t>
                      </a:r>
                      <a:r>
                        <a:rPr kumimoji="0" lang="en-US" sz="220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r>
                        <a:rPr kumimoji="0" lang="en-US" sz="220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charset="0"/>
                          <a:ea typeface="Consolas" charset="0"/>
                          <a:cs typeface="Consolas" charset="0"/>
                        </a:rPr>
                        <a:t>j</a:t>
                      </a:r>
                      <a:r>
                        <a:rPr kumimoji="0" lang="en-US" sz="22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charset="0"/>
                          <a:ea typeface="Consolas" charset="0"/>
                          <a:cs typeface="Consolas" charset="0"/>
                        </a:rPr>
                        <a:t> &gt; a</a:t>
                      </a:r>
                      <a:r>
                        <a:rPr kumimoji="0" lang="en-US" sz="220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charset="0"/>
                          <a:ea typeface="Consolas" charset="0"/>
                          <a:cs typeface="Consolas" charset="0"/>
                        </a:rPr>
                        <a:t>j+1</a:t>
                      </a:r>
                      <a:r>
                        <a:rPr kumimoji="0" lang="en-US" sz="22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charset="0"/>
                          <a:ea typeface="Consolas" charset="0"/>
                          <a:cs typeface="Consolas" charset="0"/>
                        </a:rPr>
                        <a:t> then interchange </a:t>
                      </a:r>
                      <a:r>
                        <a:rPr kumimoji="0" lang="en-US" sz="220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r>
                        <a:rPr kumimoji="0" lang="en-US" sz="220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charset="0"/>
                          <a:ea typeface="Consolas" charset="0"/>
                          <a:cs typeface="Consolas" charset="0"/>
                        </a:rPr>
                        <a:t>j</a:t>
                      </a:r>
                      <a:r>
                        <a:rPr kumimoji="0" lang="en-US" sz="22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charset="0"/>
                          <a:ea typeface="Consolas" charset="0"/>
                          <a:cs typeface="Consolas" charset="0"/>
                        </a:rPr>
                        <a:t> and a</a:t>
                      </a:r>
                      <a:r>
                        <a:rPr kumimoji="0" lang="en-US" sz="220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charset="0"/>
                          <a:ea typeface="Consolas" charset="0"/>
                          <a:cs typeface="Consolas" charset="0"/>
                        </a:rPr>
                        <a:t>j+1</a:t>
                      </a:r>
                    </a:p>
                    <a:p>
                      <a:pPr marL="239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ct val="95000"/>
                        <a:buFont typeface="Wingdings 2"/>
                        <a:buNone/>
                        <a:tabLst/>
                        <a:defRPr/>
                      </a:pPr>
                      <a:r>
                        <a:rPr kumimoji="0" lang="en-US" sz="22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charset="0"/>
                          <a:ea typeface="Consolas" charset="0"/>
                          <a:cs typeface="Consolas" charset="0"/>
                        </a:rPr>
                        <a:t>end for</a:t>
                      </a:r>
                    </a:p>
                    <a:p>
                      <a:pPr marL="12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ct val="95000"/>
                        <a:buFont typeface="Wingdings 2"/>
                        <a:buNone/>
                        <a:tabLst/>
                        <a:defRPr/>
                      </a:pPr>
                      <a:r>
                        <a:rPr kumimoji="0" lang="en-US" sz="22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charset="0"/>
                          <a:ea typeface="Consolas" charset="0"/>
                          <a:cs typeface="Consolas" charset="0"/>
                        </a:rPr>
                        <a:t>end for</a:t>
                      </a:r>
                    </a:p>
                    <a:p>
                      <a:pPr marL="12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ct val="95000"/>
                        <a:buFont typeface="Wingdings 2"/>
                        <a:buNone/>
                        <a:tabLst/>
                        <a:defRPr/>
                      </a:pPr>
                      <a:endParaRPr kumimoji="0" lang="en-US" sz="220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12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ct val="95000"/>
                        <a:buFont typeface="Wingdings 2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onsolas" charset="0"/>
                          <a:ea typeface="Consolas" charset="0"/>
                          <a:cs typeface="Consolas" charset="0"/>
                        </a:rPr>
                        <a:t>{</a:t>
                      </a:r>
                      <a:r>
                        <a:rPr kumimoji="0" lang="en-US" sz="22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r>
                        <a:rPr kumimoji="0" lang="en-US" sz="220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r>
                        <a:rPr kumimoji="0" lang="en-US" sz="22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charset="0"/>
                          <a:ea typeface="Consolas" charset="0"/>
                          <a:cs typeface="Consolas" charset="0"/>
                        </a:rPr>
                        <a:t>,…, a</a:t>
                      </a:r>
                      <a:r>
                        <a:rPr kumimoji="0" lang="en-US" sz="220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charset="0"/>
                          <a:ea typeface="Consolas" charset="0"/>
                          <a:cs typeface="Consolas" charset="0"/>
                        </a:rPr>
                        <a:t>n</a:t>
                      </a:r>
                      <a:r>
                        <a:rPr kumimoji="0" lang="en-US" sz="22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charset="0"/>
                          <a:ea typeface="Consolas" charset="0"/>
                          <a:cs typeface="Consolas" charset="0"/>
                        </a:rPr>
                        <a:t> is now in increasing order}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32259-608A-B047-BD74-B8AABB4D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362D2-1ADB-8C49-9F57-3CC53A46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8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9016-EF96-784B-9A6F-7351B264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90800"/>
            <a:ext cx="8229600" cy="1143000"/>
          </a:xfrm>
        </p:spPr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215F4-CD67-BF41-BD28-F73297BF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801AD-8DBF-9A47-B0EB-92F98B8D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DE60B-45E6-5A4F-B5DC-FCFCA6A1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7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dirty="0"/>
              <a:t>An </a:t>
            </a:r>
            <a:r>
              <a:rPr lang="en-US" dirty="0">
                <a:solidFill>
                  <a:srgbClr val="00B050"/>
                </a:solidFill>
              </a:rPr>
              <a:t>algorithm</a:t>
            </a:r>
            <a:r>
              <a:rPr lang="en-US" dirty="0"/>
              <a:t> is a finite sequence of steps that solves a problem.</a:t>
            </a:r>
          </a:p>
          <a:p>
            <a:pPr>
              <a:spcAft>
                <a:spcPts val="2400"/>
              </a:spcAft>
            </a:pPr>
            <a:r>
              <a:rPr lang="en-US" dirty="0"/>
              <a:t>It can be described in </a:t>
            </a:r>
            <a:r>
              <a:rPr lang="en-US" dirty="0">
                <a:solidFill>
                  <a:srgbClr val="00B050"/>
                </a:solidFill>
              </a:rPr>
              <a:t>English</a:t>
            </a:r>
            <a:r>
              <a:rPr lang="en-US" dirty="0"/>
              <a:t> or in </a:t>
            </a:r>
            <a:r>
              <a:rPr lang="en-US" dirty="0">
                <a:solidFill>
                  <a:srgbClr val="00B050"/>
                </a:solidFill>
              </a:rPr>
              <a:t>pseudocode</a:t>
            </a:r>
            <a:r>
              <a:rPr lang="en-US" i="1" dirty="0"/>
              <a:t>.</a:t>
            </a:r>
            <a:endParaRPr lang="en-US" dirty="0"/>
          </a:p>
          <a:p>
            <a:r>
              <a:rPr lang="en-US" dirty="0"/>
              <a:t>Pseudocode is an intermediate language between English and the implementation of the steps in code. </a:t>
            </a:r>
          </a:p>
          <a:p>
            <a:pPr marL="466725" indent="-239713">
              <a:spcAft>
                <a:spcPts val="600"/>
              </a:spcAft>
            </a:pPr>
            <a:r>
              <a:rPr lang="en-US" dirty="0"/>
              <a:t>It is independent of the programming language</a:t>
            </a:r>
          </a:p>
          <a:p>
            <a:pPr marL="466725" indent="-239713">
              <a:spcAft>
                <a:spcPts val="600"/>
              </a:spcAft>
            </a:pPr>
            <a:r>
              <a:rPr lang="en-US" dirty="0"/>
              <a:t>It is more general than a specific  programming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1DC19-0294-7C43-BF90-62B2CA35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4D9BF-3FFF-1B44-9A71-959C0FB7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6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a Digression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r>
              <a:rPr lang="en-US" sz="2400" dirty="0"/>
              <a:t>Mathematicians and Telephones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>
          <a:xfrm>
            <a:off x="7295771" y="4923981"/>
            <a:ext cx="4114800" cy="365125"/>
          </a:xfrm>
        </p:spPr>
        <p:txBody>
          <a:bodyPr/>
          <a:lstStyle/>
          <a:p>
            <a:r>
              <a:rPr lang="en-US" altLang="en-US" dirty="0" smtClean="0"/>
              <a:t>Image from stock.adove.com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2057399"/>
            <a:ext cx="2996648" cy="1997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17" y="3265337"/>
            <a:ext cx="3136591" cy="2822932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 flipV="1">
            <a:off x="4270549" y="2873829"/>
            <a:ext cx="3436537" cy="1507252"/>
          </a:xfrm>
          <a:prstGeom prst="bentConnector3">
            <a:avLst/>
          </a:prstGeom>
          <a:ln w="15875">
            <a:headEnd type="arrow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1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239000" y="304800"/>
                <a:ext cx="4854855" cy="9650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!=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! 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&gt;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1               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304800"/>
                <a:ext cx="4854855" cy="9650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33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Recursive </a:t>
            </a:r>
            <a:r>
              <a:rPr lang="en-US" altLang="en-US" dirty="0" smtClean="0"/>
              <a:t>Solutions </a:t>
            </a:r>
            <a:r>
              <a:rPr lang="en-US" altLang="en-US" sz="2000" b="0" dirty="0"/>
              <a:t>(1 of 3)</a:t>
            </a:r>
            <a:endParaRPr lang="en-US" sz="20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1480625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Recursion breaks problem into smaller identical problems</a:t>
            </a:r>
          </a:p>
          <a:p>
            <a:pPr lvl="1" eaLnBrk="1" hangingPunct="1"/>
            <a:r>
              <a:rPr lang="en-US" altLang="en-US" sz="3200" dirty="0"/>
              <a:t>An alternative to </a:t>
            </a:r>
            <a:r>
              <a:rPr lang="en-US" altLang="en-US" sz="3200" dirty="0" smtClean="0"/>
              <a:t>iteration</a:t>
            </a:r>
            <a:endParaRPr lang="en-US" altLang="en-US" sz="3200" dirty="0"/>
          </a:p>
        </p:txBody>
      </p:sp>
      <p:pic>
        <p:nvPicPr>
          <p:cNvPr id="7" name="Picture 2" descr="A block diagram explains steps or solution that needs to be followed for a particular function. For search dictionary function, the solution is as follows: search first half of the dictionary or search second half of the dictionary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" t="5491" r="958" b="5384"/>
          <a:stretch/>
        </p:blipFill>
        <p:spPr bwMode="auto">
          <a:xfrm>
            <a:off x="1815829" y="2860965"/>
            <a:ext cx="8744577" cy="294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48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Recursive </a:t>
            </a:r>
            <a:r>
              <a:rPr lang="en-US" altLang="en-US" dirty="0" smtClean="0"/>
              <a:t>Solutions </a:t>
            </a:r>
            <a:r>
              <a:rPr lang="en-US" altLang="en-US" sz="2000" b="0" dirty="0"/>
              <a:t>(2 of 3)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9826"/>
            <a:ext cx="10591800" cy="4525963"/>
          </a:xfrm>
        </p:spPr>
        <p:txBody>
          <a:bodyPr/>
          <a:lstStyle/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altLang="en-US" sz="3600" dirty="0"/>
              <a:t>A recursive function calls itself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altLang="en-US" sz="3600" dirty="0"/>
              <a:t>Each recursive call solves an identical, but smaller, problem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altLang="en-US" sz="3600" dirty="0"/>
              <a:t>Test for base case enables recursive calls to stop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altLang="en-US" sz="3600" dirty="0"/>
              <a:t>Eventually, one of smaller problems must be the base case</a:t>
            </a:r>
          </a:p>
        </p:txBody>
      </p:sp>
    </p:spTree>
    <p:extLst>
      <p:ext uri="{BB962C8B-B14F-4D97-AF65-F5344CB8AC3E}">
        <p14:creationId xmlns:p14="http://schemas.microsoft.com/office/powerpoint/2010/main" val="21341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+mn-lt"/>
              </a:rPr>
              <a:t>Recursive </a:t>
            </a:r>
            <a:r>
              <a:rPr lang="en-US" altLang="en-US" dirty="0" smtClean="0">
                <a:solidFill>
                  <a:schemeClr val="tx1"/>
                </a:solidFill>
                <a:latin typeface="+mn-lt"/>
              </a:rPr>
              <a:t>Solutions </a:t>
            </a:r>
            <a:r>
              <a:rPr lang="en-US" altLang="en-US" sz="2000" b="0" dirty="0">
                <a:solidFill>
                  <a:schemeClr val="tx1"/>
                </a:solidFill>
                <a:latin typeface="+mn-lt"/>
              </a:rPr>
              <a:t>(3 of 3)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03079"/>
            <a:ext cx="9601200" cy="46186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  <a:defRPr/>
            </a:pPr>
            <a:r>
              <a:rPr lang="en-US" sz="3600" dirty="0"/>
              <a:t>Questions for constructing recursive </a:t>
            </a:r>
            <a:r>
              <a:rPr lang="en-US" sz="3600" dirty="0" smtClean="0"/>
              <a:t>solutions: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09600" y="2155372"/>
            <a:ext cx="10972800" cy="2939142"/>
          </a:xfrm>
        </p:spPr>
        <p:txBody>
          <a:bodyPr>
            <a:normAutofit fontScale="92500" lnSpcReduction="10000"/>
          </a:bodyPr>
          <a:lstStyle/>
          <a:p>
            <a:pPr marL="432000" indent="-432000">
              <a:buFont typeface="+mj-lt"/>
              <a:buAutoNum type="arabicPeriod"/>
              <a:defRPr/>
            </a:pPr>
            <a:r>
              <a:rPr lang="en-US" sz="3200" dirty="0"/>
              <a:t>How to define the problem in terms of a smaller problem of same type?</a:t>
            </a:r>
          </a:p>
          <a:p>
            <a:pPr marL="432000" indent="-432000">
              <a:buFont typeface="+mj-lt"/>
              <a:buAutoNum type="arabicPeriod"/>
              <a:defRPr/>
            </a:pPr>
            <a:r>
              <a:rPr lang="en-US" sz="3200" dirty="0"/>
              <a:t>How does each recursive call diminish the size of the problem?</a:t>
            </a:r>
          </a:p>
          <a:p>
            <a:pPr marL="432000" indent="-432000">
              <a:buFont typeface="+mj-lt"/>
              <a:buAutoNum type="arabicPeriod"/>
              <a:defRPr/>
            </a:pPr>
            <a:r>
              <a:rPr lang="en-US" sz="3200" dirty="0"/>
              <a:t>What instance of problem can serve as base case?</a:t>
            </a:r>
          </a:p>
          <a:p>
            <a:pPr marL="432000" indent="-432000">
              <a:buFont typeface="+mj-lt"/>
              <a:buAutoNum type="arabicPeriod"/>
              <a:defRPr/>
            </a:pPr>
            <a:r>
              <a:rPr lang="en-US" sz="3200" dirty="0"/>
              <a:t>As problem size diminishes, will you reach base case?</a:t>
            </a:r>
          </a:p>
        </p:txBody>
      </p:sp>
    </p:spTree>
    <p:extLst>
      <p:ext uri="{BB962C8B-B14F-4D97-AF65-F5344CB8AC3E}">
        <p14:creationId xmlns:p14="http://schemas.microsoft.com/office/powerpoint/2010/main" val="329091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23944" y="304800"/>
            <a:ext cx="9739256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The Recursion Pattern</a:t>
            </a:r>
            <a:endParaRPr lang="en-US" altLang="en-US" sz="4000" dirty="0">
              <a:cs typeface="Tahoma" panose="020B0604030504040204" pitchFamily="34" charset="0"/>
            </a:endParaRPr>
          </a:p>
        </p:txBody>
      </p:sp>
      <p:sp>
        <p:nvSpPr>
          <p:cNvPr id="1030" name="Rectangle 4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23944" y="1258529"/>
            <a:ext cx="10961828" cy="514227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Classic </a:t>
            </a:r>
            <a:r>
              <a:rPr lang="en-US" altLang="en-US" sz="2800" dirty="0"/>
              <a:t>example--the factorial function: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n! = 1</a:t>
            </a:r>
            <a:r>
              <a:rPr lang="en-US" altLang="en-US" sz="2400" dirty="0">
                <a:cs typeface="Tahoma" panose="020B0604030504040204" pitchFamily="34" charset="0"/>
              </a:rPr>
              <a:t>· </a:t>
            </a:r>
            <a:r>
              <a:rPr lang="en-US" altLang="en-US" sz="2400" dirty="0"/>
              <a:t>2</a:t>
            </a:r>
            <a:r>
              <a:rPr lang="en-US" altLang="en-US" sz="2400" dirty="0">
                <a:cs typeface="Tahoma" panose="020B0604030504040204" pitchFamily="34" charset="0"/>
              </a:rPr>
              <a:t>· </a:t>
            </a:r>
            <a:r>
              <a:rPr lang="en-US" altLang="en-US" sz="2400" dirty="0"/>
              <a:t>3</a:t>
            </a:r>
            <a:r>
              <a:rPr lang="en-US" altLang="en-US" sz="2400" dirty="0">
                <a:cs typeface="Tahoma" panose="020B0604030504040204" pitchFamily="34" charset="0"/>
              </a:rPr>
              <a:t>· ··· · </a:t>
            </a:r>
            <a:r>
              <a:rPr lang="en-US" altLang="en-US" sz="2400" dirty="0"/>
              <a:t>(n-1)</a:t>
            </a:r>
            <a:r>
              <a:rPr lang="en-US" altLang="en-US" sz="2400" dirty="0">
                <a:cs typeface="Tahoma" panose="020B0604030504040204" pitchFamily="34" charset="0"/>
              </a:rPr>
              <a:t>· </a:t>
            </a:r>
            <a:r>
              <a:rPr lang="en-US" altLang="en-US" sz="2400" dirty="0"/>
              <a:t>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cs typeface="Tahoma" panose="020B0604030504040204" pitchFamily="34" charset="0"/>
              </a:rPr>
              <a:t>Recursive definition: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>
              <a:cs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>
              <a:cs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>
                <a:cs typeface="Tahoma" panose="020B0604030504040204" pitchFamily="34" charset="0"/>
              </a:rPr>
              <a:t>As </a:t>
            </a:r>
            <a:r>
              <a:rPr lang="en-US" altLang="en-US" sz="2800" dirty="0">
                <a:cs typeface="Tahoma" panose="020B0604030504040204" pitchFamily="34" charset="0"/>
              </a:rPr>
              <a:t>a </a:t>
            </a:r>
            <a:r>
              <a:rPr lang="en-US" altLang="en-US" sz="2800" dirty="0" smtClean="0">
                <a:cs typeface="Tahoma" panose="020B0604030504040204" pitchFamily="34" charset="0"/>
              </a:rPr>
              <a:t>Python function:</a:t>
            </a:r>
            <a:endParaRPr lang="en-US" altLang="en-US" sz="2800" dirty="0">
              <a:cs typeface="Tahoma" panose="020B0604030504040204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recursive factorial function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def</a:t>
            </a:r>
            <a:r>
              <a:rPr lang="en-US" altLang="en-US" sz="2400" b="1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fact(n):  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if 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(n  ==  0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): </a:t>
            </a:r>
            <a:b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		</a:t>
            </a:r>
            <a:r>
              <a:rPr lang="en-US" altLang="en-US" sz="2400" b="1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return 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		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base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case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en-US" sz="2400" b="1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else: </a:t>
            </a:r>
            <a:br>
              <a:rPr lang="en-US" altLang="en-US" sz="2400" b="1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en-US" sz="2400" b="1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		return 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  * 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fact(n </a:t>
            </a:r>
            <a:r>
              <a:rPr lang="en-US" altLang="en-US" sz="2400" i="1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recursive case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aphicFrame>
        <p:nvGraphicFramePr>
          <p:cNvPr id="1026" name="Object 4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72684341"/>
              </p:ext>
            </p:extLst>
          </p:nvPr>
        </p:nvGraphicFramePr>
        <p:xfrm>
          <a:off x="4419600" y="2057400"/>
          <a:ext cx="38100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1777680" imgH="457200" progId="Equation.3">
                  <p:embed/>
                </p:oleObj>
              </mc:Choice>
              <mc:Fallback>
                <p:oleObj name="Equation" r:id="rId3" imgW="1777680" imgH="457200" progId="Equation.3">
                  <p:embed/>
                  <p:pic>
                    <p:nvPicPr>
                      <p:cNvPr id="1026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381000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90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A block diagram illustrates the way output is obtained for a line of code. Line of code considered is, c out left angle bracket left angle bracket f a c t left parenthesis 3 right parenthesis semicolon. The output obtained is 6. Computer code used for the process is as follows: Code has 4 lines. The lines read as follows. Line 1. return 3 asterisk f a c t left parenthesis 2 right parenthesis. Line 2. return 2 asterisk f a c t left parenthesis 1 right parenthesis. Line 3. return 1 asterisk f a c t left parenthesis 0 right parenthesis. Line 4. return 1. The steps followed for obtaining this output from bottom to top, is as follows: 1 is taken from line 4 and given to line 3 as value for f a c t left parenthesis 0 right parenthesis, where 1 is multiplied by 1. This result is given to line 2 as value for f a c t left parenthesis 1 right parenthesis, where 2 is multiplied by 1. This result is given to line 2 as value for f a c t left parenthesis 2 right parenthesis, where 3 is multiplied by 2. This is the final result, 6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0" t="1972" r="1425" b="1080"/>
          <a:stretch/>
        </p:blipFill>
        <p:spPr bwMode="auto">
          <a:xfrm>
            <a:off x="2493750" y="1613054"/>
            <a:ext cx="8013936" cy="487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Factorial of </a:t>
            </a:r>
            <a:r>
              <a:rPr lang="en-US" altLang="en-US" i="1" dirty="0" smtClean="0"/>
              <a:t>n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3750" y="1409321"/>
            <a:ext cx="8013936" cy="489857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en-US" sz="2400" dirty="0" smtClean="0"/>
              <a:t>   n = </a:t>
            </a:r>
            <a:r>
              <a:rPr lang="en-US" altLang="en-US" sz="2400" dirty="0" smtClean="0"/>
              <a:t>fact(3</a:t>
            </a:r>
            <a:r>
              <a:rPr lang="en-US" altLang="en-US" sz="2400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470248"/>
            <a:ext cx="4788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i="1" dirty="0" smtClean="0"/>
              <a:t>Walls &amp; Mirrors</a:t>
            </a:r>
            <a:r>
              <a:rPr lang="en-US" sz="1200" dirty="0" smtClean="0"/>
              <a:t>, by </a:t>
            </a:r>
            <a:r>
              <a:rPr lang="en-US" sz="1200" dirty="0" err="1" smtClean="0"/>
              <a:t>Carrano</a:t>
            </a:r>
            <a:r>
              <a:rPr lang="en-US" sz="1200" dirty="0" smtClean="0"/>
              <a:t> and Henry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739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924800" cy="1143000"/>
          </a:xfrm>
        </p:spPr>
        <p:txBody>
          <a:bodyPr/>
          <a:lstStyle/>
          <a:p>
            <a:r>
              <a:rPr lang="en-US" altLang="en-US" smtClean="0"/>
              <a:t>Recursive Functions - Purpose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4000" dirty="0" smtClean="0"/>
              <a:t>Recursive functions are used to reduce a complex problem to a simpler-to-solve problem.</a:t>
            </a:r>
          </a:p>
          <a:p>
            <a:r>
              <a:rPr lang="en-US" altLang="en-US" sz="4000" dirty="0" smtClean="0"/>
              <a:t>The simpler-to-solve problem is known as the </a:t>
            </a:r>
            <a:r>
              <a:rPr lang="en-US" altLang="en-US" sz="4000" b="1" i="1" dirty="0" smtClean="0"/>
              <a:t>base case</a:t>
            </a:r>
          </a:p>
          <a:p>
            <a:r>
              <a:rPr lang="en-US" altLang="en-US" sz="4000" dirty="0" smtClean="0"/>
              <a:t>Recursive calls stop when the base case is reached</a:t>
            </a:r>
          </a:p>
        </p:txBody>
      </p:sp>
    </p:spTree>
    <p:extLst>
      <p:ext uri="{BB962C8B-B14F-4D97-AF65-F5344CB8AC3E}">
        <p14:creationId xmlns:p14="http://schemas.microsoft.com/office/powerpoint/2010/main" val="7564685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Stopping the Recursion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A recursive function must always include a test to determine if another recursive call should be made, or if the recursion should stop with this call</a:t>
            </a:r>
          </a:p>
          <a:p>
            <a:r>
              <a:rPr lang="en-US" altLang="en-US" sz="2800" dirty="0" smtClean="0"/>
              <a:t>In the factorial function, the test is: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2800" dirty="0" smtClean="0"/>
              <a:t>	 	</a:t>
            </a:r>
            <a:r>
              <a:rPr lang="en-US" altLang="en-US" sz="2800" dirty="0" smtClean="0">
                <a:latin typeface="Courier New" panose="02070309020205020404" pitchFamily="49" charset="0"/>
              </a:rPr>
              <a:t>if (n == 0):</a:t>
            </a:r>
          </a:p>
        </p:txBody>
      </p:sp>
    </p:spTree>
    <p:extLst>
      <p:ext uri="{BB962C8B-B14F-4D97-AF65-F5344CB8AC3E}">
        <p14:creationId xmlns:p14="http://schemas.microsoft.com/office/powerpoint/2010/main" val="36408174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Stopping the Recursion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Recursion uses a process of breaking a problem down into smaller problems until the problem can be solved</a:t>
            </a:r>
          </a:p>
          <a:p>
            <a:r>
              <a:rPr lang="en-US" altLang="en-US" sz="2800" dirty="0"/>
              <a:t>In the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factorial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function, a different value is passed to the function each time it is called</a:t>
            </a:r>
          </a:p>
          <a:p>
            <a:r>
              <a:rPr lang="en-US" altLang="en-US" sz="2800" dirty="0"/>
              <a:t>Eventually, the parameter reaches the value in the test, and the recursion stops</a:t>
            </a:r>
          </a:p>
          <a:p>
            <a:pPr>
              <a:buFont typeface="Times" panose="02020603050405020304" pitchFamily="18" charset="0"/>
              <a:buNone/>
            </a:pPr>
            <a:endParaRPr lang="en-US" altLang="en-US" sz="2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779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dirty="0">
                <a:solidFill>
                  <a:srgbClr val="00B050"/>
                </a:solidFill>
              </a:rPr>
              <a:t>What are we interested in?</a:t>
            </a:r>
          </a:p>
          <a:p>
            <a:r>
              <a:rPr lang="en-US" dirty="0"/>
              <a:t>The computational complexity of our algorithm:</a:t>
            </a:r>
          </a:p>
          <a:p>
            <a:pPr marL="239713" indent="-239713"/>
            <a:r>
              <a:rPr lang="en-US" dirty="0"/>
              <a:t>How much </a:t>
            </a:r>
            <a:r>
              <a:rPr lang="en-US" dirty="0">
                <a:solidFill>
                  <a:srgbClr val="00B050"/>
                </a:solidFill>
              </a:rPr>
              <a:t>computing resources </a:t>
            </a:r>
            <a:r>
              <a:rPr lang="en-US" dirty="0"/>
              <a:t>are needed to solve a problem? </a:t>
            </a:r>
          </a:p>
          <a:p>
            <a:pPr marL="239713" indent="-239713"/>
            <a:r>
              <a:rPr lang="en-US" dirty="0"/>
              <a:t>How long (</a:t>
            </a:r>
            <a:r>
              <a:rPr lang="en-US" dirty="0">
                <a:solidFill>
                  <a:srgbClr val="00B050"/>
                </a:solidFill>
              </a:rPr>
              <a:t>time</a:t>
            </a:r>
            <a:r>
              <a:rPr lang="en-US" dirty="0"/>
              <a:t>) and how much memory (</a:t>
            </a:r>
            <a:r>
              <a:rPr lang="en-US" dirty="0">
                <a:solidFill>
                  <a:srgbClr val="00B050"/>
                </a:solidFill>
              </a:rPr>
              <a:t>space</a:t>
            </a:r>
            <a:r>
              <a:rPr lang="en-US" dirty="0"/>
              <a:t>) does it take?</a:t>
            </a:r>
          </a:p>
          <a:p>
            <a:pPr marL="239713" indent="-239713"/>
            <a:r>
              <a:rPr lang="en-US" dirty="0"/>
              <a:t>We observe the behavior of algorithms as the input size grows</a:t>
            </a:r>
          </a:p>
          <a:p>
            <a:pPr>
              <a:spcAft>
                <a:spcPts val="2400"/>
              </a:spcAft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03DEC-2A7C-674A-896E-CECCAF98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9733-6210-984A-88D4-B6FF297F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if you do not include a base case or get to the base case?</a:t>
            </a:r>
          </a:p>
          <a:p>
            <a:endParaRPr lang="en-US" sz="2800" dirty="0"/>
          </a:p>
          <a:p>
            <a:r>
              <a:rPr lang="en-US" sz="2800" dirty="0"/>
              <a:t>Infinite recursion (think of an infinite loop)</a:t>
            </a:r>
          </a:p>
          <a:p>
            <a:endParaRPr lang="en-US" sz="2800" dirty="0"/>
          </a:p>
          <a:p>
            <a:r>
              <a:rPr lang="en-US" sz="2800" dirty="0"/>
              <a:t>Each time the recursive call occurs, a new stack frame is created…</a:t>
            </a:r>
          </a:p>
          <a:p>
            <a:pPr lvl="1"/>
            <a:r>
              <a:rPr lang="en-US" sz="2800" dirty="0"/>
              <a:t>Eventually, you will run out of memory!</a:t>
            </a:r>
          </a:p>
          <a:p>
            <a:pPr lvl="1"/>
            <a:r>
              <a:rPr lang="en-US" sz="2800" dirty="0"/>
              <a:t>Stack Overflow</a:t>
            </a:r>
          </a:p>
        </p:txBody>
      </p:sp>
    </p:spTree>
    <p:extLst>
      <p:ext uri="{BB962C8B-B14F-4D97-AF65-F5344CB8AC3E}">
        <p14:creationId xmlns:p14="http://schemas.microsoft.com/office/powerpoint/2010/main" val="261452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Good Recursive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One or more base cases</a:t>
            </a:r>
          </a:p>
          <a:p>
            <a:pPr lvl="1"/>
            <a:r>
              <a:rPr lang="en-US" sz="3600" dirty="0"/>
              <a:t>Always returns without further recursion</a:t>
            </a:r>
          </a:p>
          <a:p>
            <a:pPr lvl="1"/>
            <a:endParaRPr lang="en-US" sz="3600" dirty="0"/>
          </a:p>
          <a:p>
            <a:r>
              <a:rPr lang="en-US" sz="4000" dirty="0"/>
              <a:t>One or more recursive function calls</a:t>
            </a:r>
          </a:p>
          <a:p>
            <a:pPr lvl="1"/>
            <a:r>
              <a:rPr lang="en-US" sz="3600" dirty="0"/>
              <a:t>Must get closer to base case</a:t>
            </a:r>
          </a:p>
          <a:p>
            <a:pPr lvl="1"/>
            <a:r>
              <a:rPr lang="en-US" sz="3600" dirty="0"/>
              <a:t>Don‘t forget to use the result of your recursive call!</a:t>
            </a:r>
          </a:p>
        </p:txBody>
      </p:sp>
    </p:spTree>
    <p:extLst>
      <p:ext uri="{BB962C8B-B14F-4D97-AF65-F5344CB8AC3E}">
        <p14:creationId xmlns:p14="http://schemas.microsoft.com/office/powerpoint/2010/main" val="372282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Recursive Function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DC327-BBF6-1A4F-B8AF-75107C43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5562A-5B30-CF41-A4F8-C937A949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BF5AF-BB85-8241-B87C-0DE101A9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93" y="1295400"/>
            <a:ext cx="6808507" cy="35813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882" y="1647825"/>
            <a:ext cx="49815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8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 descr="A diagram depicts six calls to message function.">
            <a:extLst>
              <a:ext uri="{FF2B5EF4-FFF2-40B4-BE49-F238E27FC236}">
                <a16:creationId xmlns:a16="http://schemas.microsoft.com/office/drawing/2014/main" id="{08CDFE24-BF84-4A89-8CB5-C85A1E590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3400" y="1146970"/>
            <a:ext cx="7279140" cy="533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4A6502-EC76-48E0-97E9-FB5503F7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685800"/>
          </a:xfrm>
        </p:spPr>
        <p:txBody>
          <a:bodyPr/>
          <a:lstStyle/>
          <a:p>
            <a:r>
              <a:rPr lang="en-US" dirty="0"/>
              <a:t>A Recursive Function</a:t>
            </a:r>
            <a:endParaRPr lang="en-AU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673FA-0022-4D17-88F8-0C967BD0C1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48399" y="1169382"/>
            <a:ext cx="4006242" cy="228600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 </a:t>
            </a:r>
            <a:r>
              <a:rPr lang="en-US" sz="1600" dirty="0" smtClean="0"/>
              <a:t>Six calls to the message function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3162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C977085-4A32-40D0-BEB3-3B7B3663D2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Recursive Function</a:t>
            </a:r>
            <a:endParaRPr lang="en-US" altLang="en-US" sz="2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80F5FA-02E5-47E3-921E-F321EC64F6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1200" y="5943600"/>
            <a:ext cx="8229600" cy="341416"/>
          </a:xfrm>
        </p:spPr>
        <p:txBody>
          <a:bodyPr/>
          <a:lstStyle/>
          <a:p>
            <a:r>
              <a:rPr lang="en-US" dirty="0" smtClean="0"/>
              <a:t>Control </a:t>
            </a:r>
            <a:r>
              <a:rPr lang="en-US" dirty="0"/>
              <a:t>returns to the point after the recursive function call</a:t>
            </a:r>
            <a:endParaRPr lang="en-AU" dirty="0"/>
          </a:p>
        </p:txBody>
      </p:sp>
      <p:pic>
        <p:nvPicPr>
          <p:cNvPr id="7171" name="Picture 3" descr="A code depicts return of control. ">
            <a:extLst>
              <a:ext uri="{FF2B5EF4-FFF2-40B4-BE49-F238E27FC236}">
                <a16:creationId xmlns:a16="http://schemas.microsoft.com/office/drawing/2014/main" id="{F1485476-5B35-410F-8AD6-F1CEE556420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000" y="1299882"/>
            <a:ext cx="9524155" cy="2975387"/>
          </a:xfrm>
        </p:spPr>
      </p:pic>
    </p:spTree>
    <p:extLst>
      <p:ext uri="{BB962C8B-B14F-4D97-AF65-F5344CB8AC3E}">
        <p14:creationId xmlns:p14="http://schemas.microsoft.com/office/powerpoint/2010/main" val="1695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290" y="2629469"/>
            <a:ext cx="4766480" cy="4766480"/>
          </a:xfrm>
          <a:prstGeom prst="rect">
            <a:avLst/>
          </a:prstGeom>
        </p:spPr>
      </p:pic>
      <p:sp>
        <p:nvSpPr>
          <p:cNvPr id="29698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Solving Recursively Defined Problems</a:t>
            </a:r>
          </a:p>
        </p:txBody>
      </p:sp>
      <p:sp>
        <p:nvSpPr>
          <p:cNvPr id="29699" name="Subtit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95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Solving Recursively Defined Problems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17755" y="1676400"/>
            <a:ext cx="10825316" cy="4572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dirty="0" smtClean="0"/>
              <a:t>The natural definition of some problems leads to a recursive solution</a:t>
            </a:r>
          </a:p>
          <a:p>
            <a:pPr>
              <a:lnSpc>
                <a:spcPct val="80000"/>
              </a:lnSpc>
            </a:pPr>
            <a:r>
              <a:rPr lang="en-US" altLang="en-US" sz="3200" dirty="0" smtClean="0"/>
              <a:t>Example: Fibonacci numbers:</a:t>
            </a:r>
          </a:p>
          <a:p>
            <a:pPr lvl="1">
              <a:lnSpc>
                <a:spcPct val="80000"/>
              </a:lnSpc>
              <a:buClr>
                <a:srgbClr val="3333CC"/>
              </a:buClr>
              <a:buFontTx/>
              <a:buNone/>
            </a:pPr>
            <a:r>
              <a:rPr lang="en-US" altLang="en-US" sz="2800" dirty="0" smtClean="0"/>
              <a:t>	</a:t>
            </a:r>
            <a:r>
              <a:rPr lang="en-US" altLang="en-US" sz="2800" dirty="0" smtClean="0">
                <a:latin typeface="Courier New" panose="02070309020205020404" pitchFamily="49" charset="0"/>
              </a:rPr>
              <a:t>0, 1, 1, 2, 3, 5, 8, 13, 21, ...</a:t>
            </a:r>
          </a:p>
          <a:p>
            <a:pPr>
              <a:lnSpc>
                <a:spcPct val="80000"/>
              </a:lnSpc>
            </a:pPr>
            <a:r>
              <a:rPr lang="en-US" altLang="en-US" sz="3200" dirty="0" smtClean="0"/>
              <a:t>After the starting </a:t>
            </a:r>
            <a:r>
              <a:rPr lang="en-US" altLang="en-US" sz="3200" dirty="0" smtClean="0">
                <a:latin typeface="Courier New" panose="02070309020205020404" pitchFamily="49" charset="0"/>
              </a:rPr>
              <a:t>0, 1</a:t>
            </a:r>
            <a:r>
              <a:rPr lang="en-US" altLang="en-US" sz="3200" dirty="0" smtClean="0"/>
              <a:t>, each number is the sum of the two preceding numbers</a:t>
            </a:r>
          </a:p>
          <a:p>
            <a:pPr>
              <a:lnSpc>
                <a:spcPct val="80000"/>
              </a:lnSpc>
            </a:pPr>
            <a:r>
              <a:rPr lang="en-US" altLang="en-US" sz="3200" dirty="0" smtClean="0"/>
              <a:t>Recursive solution:</a:t>
            </a:r>
          </a:p>
          <a:p>
            <a:pPr lvl="1">
              <a:lnSpc>
                <a:spcPct val="80000"/>
              </a:lnSpc>
              <a:buClr>
                <a:srgbClr val="3333CC"/>
              </a:buClr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fib(n) = fib(n </a:t>
            </a:r>
            <a:r>
              <a:rPr lang="en-US" altLang="en-US" sz="2800" dirty="0" smtClean="0"/>
              <a:t>–</a:t>
            </a:r>
            <a:r>
              <a:rPr lang="en-US" altLang="en-US" sz="2800" dirty="0" smtClean="0">
                <a:latin typeface="Courier New" panose="02070309020205020404" pitchFamily="49" charset="0"/>
              </a:rPr>
              <a:t> 1) + fib(n </a:t>
            </a:r>
            <a:r>
              <a:rPr lang="en-US" altLang="en-US" sz="2800" dirty="0" smtClean="0"/>
              <a:t>–</a:t>
            </a:r>
            <a:r>
              <a:rPr lang="en-US" altLang="en-US" sz="2800" dirty="0" smtClean="0">
                <a:latin typeface="Courier New" panose="02070309020205020404" pitchFamily="49" charset="0"/>
              </a:rPr>
              <a:t> 2);</a:t>
            </a:r>
          </a:p>
          <a:p>
            <a:pPr>
              <a:lnSpc>
                <a:spcPct val="80000"/>
              </a:lnSpc>
            </a:pPr>
            <a:r>
              <a:rPr lang="en-US" altLang="en-US" sz="3200" dirty="0" smtClean="0"/>
              <a:t>Base cases: </a:t>
            </a:r>
            <a:r>
              <a:rPr lang="en-US" altLang="en-US" sz="3200" dirty="0" smtClean="0">
                <a:latin typeface="Courier New" panose="02070309020205020404" pitchFamily="49" charset="0"/>
              </a:rPr>
              <a:t>n &lt;= 0, n == 1</a:t>
            </a:r>
          </a:p>
        </p:txBody>
      </p:sp>
    </p:spTree>
    <p:extLst>
      <p:ext uri="{BB962C8B-B14F-4D97-AF65-F5344CB8AC3E}">
        <p14:creationId xmlns:p14="http://schemas.microsoft.com/office/powerpoint/2010/main" val="8783446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34FA-C09C-1A4E-9A48-F0E2C8B0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5BA4A-5C15-404D-A2EB-7908F1009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600201"/>
            <a:ext cx="8610600" cy="4525963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Basis step: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fib(0) = 0, fib(1) = 1 </a:t>
            </a:r>
          </a:p>
          <a:p>
            <a:pPr>
              <a:spcAft>
                <a:spcPts val="3000"/>
              </a:spcAft>
            </a:pPr>
            <a:r>
              <a:rPr lang="en-US" sz="2400" dirty="0">
                <a:solidFill>
                  <a:srgbClr val="00B050"/>
                </a:solidFill>
              </a:rPr>
              <a:t>Inductive step: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fib(n) = fib(n-1) + fib(n-2) </a:t>
            </a:r>
            <a:r>
              <a:rPr lang="en-US" sz="2400" dirty="0"/>
              <a:t>for all n≥2 </a:t>
            </a:r>
          </a:p>
          <a:p>
            <a:pPr marL="14287">
              <a:tabLst>
                <a:tab pos="90805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fib(2) = fib(1) + fib(0) = 1 + 0 = 1</a:t>
            </a:r>
          </a:p>
          <a:p>
            <a:pPr marL="14287">
              <a:tabLst>
                <a:tab pos="90805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fib(3) = fib(2) + fib(1) = 1 + 1 = 2</a:t>
            </a:r>
          </a:p>
          <a:p>
            <a:pPr marL="14287">
              <a:tabLst>
                <a:tab pos="90805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fib(4) = fib(3) + fib(2) = 2 + 1 = 3</a:t>
            </a:r>
          </a:p>
          <a:p>
            <a:pPr marL="14287">
              <a:tabLst>
                <a:tab pos="90805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fib(5) = fib(4) + fib(3) = 3 + 2 = 5 </a:t>
            </a:r>
          </a:p>
          <a:p>
            <a:pPr marL="14287">
              <a:tabLst>
                <a:tab pos="90805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82A3C-24B9-414F-80EC-60BAE17D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D50E9-D40A-C94E-994F-84F106C9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BBA4C-6DFB-2941-946D-390C9008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BCFC-53C7-3445-8C0D-FC5CBEBF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Recursive Algorithm</a:t>
            </a:r>
            <a:r>
              <a:rPr lang="en-US" dirty="0"/>
              <a:t>: Fibonacci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15797E-F8CA-CB40-8B21-2FE722180E1B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1676400"/>
          <a:ext cx="8229600" cy="472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44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1: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2: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3: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4: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5: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6: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7: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8: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9: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10: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15875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  <a:tabLst/>
                      </a:pP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function</a:t>
                      </a:r>
                      <a:r>
                        <a:rPr lang="en-US" sz="22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fib(n):</a:t>
                      </a:r>
                    </a:p>
                    <a:p>
                      <a:pPr marL="230188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  <a:tabLst/>
                      </a:pP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if</a:t>
                      </a:r>
                      <a:r>
                        <a:rPr lang="en-US" sz="22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n = 0 </a:t>
                      </a: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then</a:t>
                      </a:r>
                      <a:r>
                        <a:rPr lang="en-US" sz="22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      // </a:t>
                      </a:r>
                      <a:r>
                        <a:rPr lang="en-US" sz="22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stopping case</a:t>
                      </a:r>
                    </a:p>
                    <a:p>
                      <a:pPr marL="52705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  <a:tabLst/>
                      </a:pP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return</a:t>
                      </a:r>
                      <a:r>
                        <a:rPr lang="en-US" sz="22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  <a:p>
                      <a:pPr marL="230188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  <a:tabLst/>
                      </a:pP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else if </a:t>
                      </a:r>
                      <a:r>
                        <a:rPr lang="en-US" sz="22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n = 1 </a:t>
                      </a: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then</a:t>
                      </a:r>
                      <a:r>
                        <a:rPr lang="en-US" sz="22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 // </a:t>
                      </a:r>
                      <a:r>
                        <a:rPr lang="en-US" sz="22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stopping case</a:t>
                      </a:r>
                    </a:p>
                    <a:p>
                      <a:pPr marL="52705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  <a:tabLst/>
                      </a:pP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return</a:t>
                      </a:r>
                      <a:r>
                        <a:rPr lang="en-US" sz="22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r>
                        <a:rPr lang="en-US" sz="22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</a:p>
                    <a:p>
                      <a:pPr marL="230188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  <a:tabLst/>
                      </a:pP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else</a:t>
                      </a:r>
                      <a:endParaRPr lang="en-US" sz="2200" b="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576263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  <a:tabLst/>
                      </a:pP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return</a:t>
                      </a:r>
                      <a:r>
                        <a:rPr lang="en-US" sz="22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00B05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fib(n-1)</a:t>
                      </a:r>
                      <a:r>
                        <a:rPr lang="en-US" sz="22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+ </a:t>
                      </a:r>
                      <a:r>
                        <a:rPr lang="en-US" sz="2200" b="0" dirty="0">
                          <a:solidFill>
                            <a:srgbClr val="00B05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fib(n-2) </a:t>
                      </a:r>
                      <a:r>
                        <a:rPr lang="en-US" sz="22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// </a:t>
                      </a:r>
                      <a:r>
                        <a:rPr lang="en-US" sz="2200" b="0" dirty="0">
                          <a:solidFill>
                            <a:srgbClr val="00B05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closer to</a:t>
                      </a:r>
                    </a:p>
                    <a:p>
                      <a:pPr marL="576263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  <a:tabLst/>
                      </a:pPr>
                      <a:r>
                        <a:rPr lang="en-US" sz="2200" b="0" dirty="0">
                          <a:solidFill>
                            <a:srgbClr val="00B05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stopping case</a:t>
                      </a:r>
                    </a:p>
                    <a:p>
                      <a:pPr marL="230188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  <a:tabLst/>
                      </a:pP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end if</a:t>
                      </a:r>
                    </a:p>
                    <a:p>
                      <a:pPr marL="230188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  <a:tabLst/>
                      </a:pP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end function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406AA-75F8-9C43-BD23-829E188E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AAD6B-FCB0-9044-A66B-C27CD71B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191F-6550-0340-A617-01D44E25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6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Recursively 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</a:rPr>
              <a:t>Example</a:t>
            </a:r>
            <a:r>
              <a:rPr lang="en-US" dirty="0">
                <a:latin typeface="Helvetica" pitchFamily="2" charset="0"/>
              </a:rPr>
              <a:t>  </a:t>
            </a:r>
          </a:p>
          <a:p>
            <a:r>
              <a:rPr lang="en-US" dirty="0">
                <a:latin typeface="Helvetica" pitchFamily="2" charset="0"/>
              </a:rPr>
              <a:t>Suppose f is defined by:</a:t>
            </a:r>
          </a:p>
          <a:p>
            <a:r>
              <a:rPr lang="en-US" dirty="0">
                <a:latin typeface="Helvetica" pitchFamily="2" charset="0"/>
              </a:rPr>
              <a:t>f(</a:t>
            </a:r>
            <a:r>
              <a:rPr lang="en-US" dirty="0">
                <a:latin typeface="Helvetica" pitchFamily="2" charset="0"/>
                <a:ea typeface="Cambria Math" pitchFamily="18" charset="0"/>
              </a:rPr>
              <a:t>0</a:t>
            </a:r>
            <a:r>
              <a:rPr lang="en-US" dirty="0">
                <a:latin typeface="Helvetica" pitchFamily="2" charset="0"/>
              </a:rPr>
              <a:t>) = </a:t>
            </a:r>
            <a:r>
              <a:rPr lang="en-US" dirty="0">
                <a:latin typeface="Helvetica" pitchFamily="2" charset="0"/>
                <a:ea typeface="Cambria Math" pitchFamily="18" charset="0"/>
              </a:rPr>
              <a:t>3</a:t>
            </a:r>
          </a:p>
          <a:p>
            <a:r>
              <a:rPr lang="en-US" dirty="0">
                <a:latin typeface="Helvetica" pitchFamily="2" charset="0"/>
              </a:rPr>
              <a:t>f(n + </a:t>
            </a:r>
            <a:r>
              <a:rPr lang="en-US" dirty="0">
                <a:latin typeface="Helvetica" pitchFamily="2" charset="0"/>
                <a:ea typeface="Cambria Math" pitchFamily="18" charset="0"/>
              </a:rPr>
              <a:t>1</a:t>
            </a:r>
            <a:r>
              <a:rPr lang="en-US" dirty="0">
                <a:latin typeface="Helvetica" pitchFamily="2" charset="0"/>
              </a:rPr>
              <a:t>) = </a:t>
            </a:r>
            <a:r>
              <a:rPr lang="en-US" dirty="0">
                <a:latin typeface="Helvetica" pitchFamily="2" charset="0"/>
                <a:ea typeface="Cambria Math" pitchFamily="18" charset="0"/>
              </a:rPr>
              <a:t>2</a:t>
            </a:r>
            <a:r>
              <a:rPr lang="en-US" dirty="0">
                <a:latin typeface="Helvetica" pitchFamily="2" charset="0"/>
              </a:rPr>
              <a:t>f(n) + </a:t>
            </a:r>
            <a:r>
              <a:rPr lang="en-US" dirty="0">
                <a:latin typeface="Helvetica" pitchFamily="2" charset="0"/>
                <a:ea typeface="Cambria Math" pitchFamily="18" charset="0"/>
              </a:rPr>
              <a:t>3</a:t>
            </a:r>
          </a:p>
          <a:p>
            <a:r>
              <a:rPr lang="en-US" dirty="0">
                <a:latin typeface="Helvetica" pitchFamily="2" charset="0"/>
              </a:rPr>
              <a:t>What is f(</a:t>
            </a:r>
            <a:r>
              <a:rPr lang="en-US" dirty="0">
                <a:latin typeface="Helvetica" pitchFamily="2" charset="0"/>
                <a:ea typeface="Cambria Math" pitchFamily="18" charset="0"/>
              </a:rPr>
              <a:t>3</a:t>
            </a:r>
            <a:r>
              <a:rPr lang="en-US" dirty="0">
                <a:latin typeface="Helvetica" pitchFamily="2" charset="0"/>
              </a:rPr>
              <a:t>)?</a:t>
            </a:r>
          </a:p>
          <a:p>
            <a:r>
              <a:rPr lang="en-US" b="1" dirty="0">
                <a:solidFill>
                  <a:srgbClr val="00B050"/>
                </a:solidFill>
                <a:latin typeface="Helvetica" pitchFamily="2" charset="0"/>
              </a:rPr>
              <a:t>Solution</a:t>
            </a:r>
            <a:endParaRPr lang="en-US" dirty="0">
              <a:solidFill>
                <a:srgbClr val="00B050"/>
              </a:solidFill>
              <a:latin typeface="Helvetica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678869-F107-A944-96D8-CF90191D51F3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4648200"/>
          <a:ext cx="822960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1919976573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878710948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230188" lvl="2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dirty="0">
                          <a:latin typeface="Helvetica" pitchFamily="2" charset="0"/>
                        </a:rPr>
                        <a:t>f(</a:t>
                      </a:r>
                      <a:r>
                        <a:rPr lang="en-US" sz="2400" dirty="0">
                          <a:latin typeface="Helvetica" pitchFamily="2" charset="0"/>
                          <a:ea typeface="Cambria Math" pitchFamily="18" charset="0"/>
                        </a:rPr>
                        <a:t>3</a:t>
                      </a:r>
                      <a:r>
                        <a:rPr lang="en-US" sz="2400" dirty="0">
                          <a:latin typeface="Helvetica" pitchFamily="2" charset="0"/>
                        </a:rPr>
                        <a:t>) = </a:t>
                      </a:r>
                      <a:r>
                        <a:rPr lang="en-US" sz="2400" dirty="0">
                          <a:latin typeface="Helvetica" pitchFamily="2" charset="0"/>
                          <a:ea typeface="Cambria Math" pitchFamily="18" charset="0"/>
                        </a:rPr>
                        <a:t>2·</a:t>
                      </a:r>
                      <a:r>
                        <a:rPr lang="en-US" sz="2400" dirty="0">
                          <a:latin typeface="Helvetica" pitchFamily="2" charset="0"/>
                        </a:rPr>
                        <a:t>f(</a:t>
                      </a:r>
                      <a:r>
                        <a:rPr lang="en-US" sz="2400" dirty="0">
                          <a:latin typeface="Helvetica" pitchFamily="2" charset="0"/>
                          <a:ea typeface="Cambria Math" pitchFamily="18" charset="0"/>
                        </a:rPr>
                        <a:t>2</a:t>
                      </a:r>
                      <a:r>
                        <a:rPr lang="en-US" sz="2400" dirty="0">
                          <a:latin typeface="Helvetica" pitchFamily="2" charset="0"/>
                        </a:rPr>
                        <a:t>) + </a:t>
                      </a:r>
                      <a:r>
                        <a:rPr lang="en-US" sz="2400" dirty="0">
                          <a:latin typeface="Helvetica" pitchFamily="2" charset="0"/>
                          <a:ea typeface="Cambria Math" pitchFamily="18" charset="0"/>
                        </a:rPr>
                        <a:t>3  </a:t>
                      </a: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elvetica" pitchFamily="2" charset="0"/>
                          <a:ea typeface="Cambria Math" pitchFamily="18" charset="0"/>
                        </a:rPr>
                        <a:t>f(2)?</a:t>
                      </a:r>
                    </a:p>
                    <a:p>
                      <a:pPr marL="230188" lvl="2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dirty="0">
                          <a:latin typeface="Helvetica" pitchFamily="2" charset="0"/>
                        </a:rPr>
                        <a:t>f(</a:t>
                      </a:r>
                      <a:r>
                        <a:rPr lang="en-US" sz="2400" dirty="0">
                          <a:latin typeface="Helvetica" pitchFamily="2" charset="0"/>
                          <a:ea typeface="Cambria Math" pitchFamily="18" charset="0"/>
                        </a:rPr>
                        <a:t>2</a:t>
                      </a:r>
                      <a:r>
                        <a:rPr lang="en-US" sz="2400" dirty="0">
                          <a:latin typeface="Helvetica" pitchFamily="2" charset="0"/>
                        </a:rPr>
                        <a:t>) = </a:t>
                      </a:r>
                      <a:r>
                        <a:rPr lang="en-US" sz="2400" dirty="0">
                          <a:latin typeface="Helvetica" pitchFamily="2" charset="0"/>
                          <a:ea typeface="Cambria Math" pitchFamily="18" charset="0"/>
                        </a:rPr>
                        <a:t>2·</a:t>
                      </a:r>
                      <a:r>
                        <a:rPr lang="en-US" sz="2400" dirty="0">
                          <a:latin typeface="Helvetica" pitchFamily="2" charset="0"/>
                        </a:rPr>
                        <a:t>f(</a:t>
                      </a:r>
                      <a:r>
                        <a:rPr lang="en-US" sz="2400" dirty="0">
                          <a:latin typeface="Helvetica" pitchFamily="2" charset="0"/>
                          <a:ea typeface="Cambria Math" pitchFamily="18" charset="0"/>
                        </a:rPr>
                        <a:t>1) </a:t>
                      </a:r>
                      <a:r>
                        <a:rPr lang="en-US" sz="2400" dirty="0">
                          <a:latin typeface="Helvetica" pitchFamily="2" charset="0"/>
                        </a:rPr>
                        <a:t>+ </a:t>
                      </a:r>
                      <a:r>
                        <a:rPr lang="en-US" sz="2400" dirty="0">
                          <a:latin typeface="Helvetica" pitchFamily="2" charset="0"/>
                          <a:ea typeface="Cambria Math" pitchFamily="18" charset="0"/>
                        </a:rPr>
                        <a:t>3  </a:t>
                      </a: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elvetica" pitchFamily="2" charset="0"/>
                          <a:ea typeface="Cambria Math" pitchFamily="18" charset="0"/>
                        </a:rPr>
                        <a:t>f(1)?</a:t>
                      </a:r>
                      <a:endParaRPr 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Helvetica" pitchFamily="2" charset="0"/>
                      </a:endParaRPr>
                    </a:p>
                    <a:p>
                      <a:pPr marL="230188" lvl="2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dirty="0">
                          <a:latin typeface="Helvetica" pitchFamily="2" charset="0"/>
                        </a:rPr>
                        <a:t>f(</a:t>
                      </a:r>
                      <a:r>
                        <a:rPr lang="en-US" sz="2400" dirty="0">
                          <a:latin typeface="Helvetica" pitchFamily="2" charset="0"/>
                          <a:ea typeface="Cambria Math" pitchFamily="18" charset="0"/>
                        </a:rPr>
                        <a:t>1</a:t>
                      </a:r>
                      <a:r>
                        <a:rPr lang="en-US" sz="2400" dirty="0">
                          <a:latin typeface="Helvetica" pitchFamily="2" charset="0"/>
                        </a:rPr>
                        <a:t>) = </a:t>
                      </a:r>
                      <a:r>
                        <a:rPr lang="en-US" sz="2400" dirty="0">
                          <a:latin typeface="Helvetica" pitchFamily="2" charset="0"/>
                          <a:ea typeface="Cambria Math" pitchFamily="18" charset="0"/>
                        </a:rPr>
                        <a:t>2·</a:t>
                      </a:r>
                      <a:r>
                        <a:rPr lang="en-US" sz="2400" dirty="0">
                          <a:latin typeface="Helvetica" pitchFamily="2" charset="0"/>
                        </a:rPr>
                        <a:t>f(</a:t>
                      </a:r>
                      <a:r>
                        <a:rPr lang="en-US" sz="2400" dirty="0">
                          <a:latin typeface="Helvetica" pitchFamily="2" charset="0"/>
                          <a:ea typeface="Cambria Math" pitchFamily="18" charset="0"/>
                        </a:rPr>
                        <a:t>0</a:t>
                      </a:r>
                      <a:r>
                        <a:rPr lang="en-US" sz="2400" dirty="0">
                          <a:latin typeface="Helvetica" pitchFamily="2" charset="0"/>
                        </a:rPr>
                        <a:t>) + </a:t>
                      </a:r>
                      <a:r>
                        <a:rPr lang="en-US" sz="2400" dirty="0">
                          <a:latin typeface="Helvetica" pitchFamily="2" charset="0"/>
                          <a:ea typeface="Cambria Math" pitchFamily="18" charset="0"/>
                        </a:rPr>
                        <a:t>3  </a:t>
                      </a: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elvetica" pitchFamily="2" charset="0"/>
                          <a:ea typeface="Cambria Math" pitchFamily="18" charset="0"/>
                        </a:rPr>
                        <a:t>f(0)?</a:t>
                      </a:r>
                      <a:endParaRPr 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Helvetica" pitchFamily="2" charset="0"/>
                        <a:ea typeface="Cambria Math"/>
                      </a:endParaRPr>
                    </a:p>
                    <a:p>
                      <a:pPr marL="230188" lvl="2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dirty="0">
                          <a:latin typeface="Helvetica" pitchFamily="2" charset="0"/>
                        </a:rPr>
                        <a:t>f(</a:t>
                      </a:r>
                      <a:r>
                        <a:rPr lang="en-US" sz="2400" dirty="0">
                          <a:latin typeface="Helvetica" pitchFamily="2" charset="0"/>
                          <a:ea typeface="Cambria Math" pitchFamily="18" charset="0"/>
                        </a:rPr>
                        <a:t>0</a:t>
                      </a:r>
                      <a:r>
                        <a:rPr lang="en-US" sz="2400" dirty="0">
                          <a:latin typeface="Helvetica" pitchFamily="2" charset="0"/>
                        </a:rPr>
                        <a:t>) = </a:t>
                      </a:r>
                      <a:r>
                        <a:rPr lang="en-US" sz="2400" dirty="0">
                          <a:latin typeface="Helvetica" pitchFamily="2" charset="0"/>
                          <a:ea typeface="Cambria Math" pitchFamily="18" charset="0"/>
                        </a:rPr>
                        <a:t>3 (basis)   </a:t>
                      </a:r>
                      <a:endParaRPr lang="en-U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elvetica" pitchFamily="2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0188" lvl="2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dirty="0">
                          <a:latin typeface="Helvetica" pitchFamily="2" charset="0"/>
                        </a:rPr>
                        <a:t>f(</a:t>
                      </a:r>
                      <a:r>
                        <a:rPr lang="en-US" sz="2400" dirty="0">
                          <a:latin typeface="Helvetica" pitchFamily="2" charset="0"/>
                          <a:ea typeface="Cambria Math" pitchFamily="18" charset="0"/>
                        </a:rPr>
                        <a:t>3</a:t>
                      </a:r>
                      <a:r>
                        <a:rPr lang="en-US" sz="2400" dirty="0">
                          <a:latin typeface="Helvetica" pitchFamily="2" charset="0"/>
                        </a:rPr>
                        <a:t>) = </a:t>
                      </a:r>
                      <a:r>
                        <a:rPr lang="en-US" sz="2400" dirty="0">
                          <a:latin typeface="Helvetica" pitchFamily="2" charset="0"/>
                          <a:ea typeface="Cambria Math" pitchFamily="18" charset="0"/>
                        </a:rPr>
                        <a:t>2·</a:t>
                      </a:r>
                      <a:r>
                        <a:rPr lang="en-US" sz="2400" dirty="0">
                          <a:latin typeface="Helvetica" pitchFamily="2" charset="0"/>
                          <a:ea typeface="Cambria Math"/>
                        </a:rPr>
                        <a:t>21 + 3 = 45</a:t>
                      </a:r>
                    </a:p>
                    <a:p>
                      <a:pPr marL="230188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Helvetica" pitchFamily="2" charset="0"/>
                        </a:rPr>
                        <a:t>f(</a:t>
                      </a:r>
                      <a:r>
                        <a:rPr lang="en-US" sz="2400" dirty="0">
                          <a:latin typeface="Helvetica" pitchFamily="2" charset="0"/>
                          <a:ea typeface="Cambria Math" pitchFamily="18" charset="0"/>
                        </a:rPr>
                        <a:t>2</a:t>
                      </a:r>
                      <a:r>
                        <a:rPr lang="en-US" sz="2400" dirty="0">
                          <a:latin typeface="Helvetica" pitchFamily="2" charset="0"/>
                        </a:rPr>
                        <a:t>) = </a:t>
                      </a:r>
                      <a:r>
                        <a:rPr lang="en-US" sz="2400" dirty="0">
                          <a:latin typeface="Helvetica" pitchFamily="2" charset="0"/>
                          <a:ea typeface="Cambria Math" pitchFamily="18" charset="0"/>
                        </a:rPr>
                        <a:t>2·</a:t>
                      </a:r>
                      <a:r>
                        <a:rPr lang="en-US" sz="2400" dirty="0">
                          <a:latin typeface="Helvetica" pitchFamily="2" charset="0"/>
                          <a:ea typeface="Cambria Math"/>
                        </a:rPr>
                        <a:t>9 + 3 = 21</a:t>
                      </a:r>
                    </a:p>
                    <a:p>
                      <a:pPr marL="230188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Helvetica" pitchFamily="2" charset="0"/>
                        </a:rPr>
                        <a:t>f(</a:t>
                      </a:r>
                      <a:r>
                        <a:rPr lang="en-US" sz="2400" dirty="0">
                          <a:latin typeface="Helvetica" pitchFamily="2" charset="0"/>
                          <a:ea typeface="Cambria Math" pitchFamily="18" charset="0"/>
                        </a:rPr>
                        <a:t>1</a:t>
                      </a:r>
                      <a:r>
                        <a:rPr lang="en-US" sz="2400" dirty="0">
                          <a:latin typeface="Helvetica" pitchFamily="2" charset="0"/>
                        </a:rPr>
                        <a:t>) =</a:t>
                      </a:r>
                      <a:r>
                        <a:rPr lang="en-US" sz="2400" dirty="0">
                          <a:latin typeface="Helvetica" pitchFamily="2" charset="0"/>
                          <a:ea typeface="Cambria Math" pitchFamily="18" charset="0"/>
                        </a:rPr>
                        <a:t> 2·</a:t>
                      </a:r>
                      <a:r>
                        <a:rPr lang="en-US" sz="2400" dirty="0">
                          <a:latin typeface="Helvetica" pitchFamily="2" charset="0"/>
                          <a:ea typeface="Cambria Math"/>
                        </a:rPr>
                        <a:t>3 + 3 = 9</a:t>
                      </a:r>
                    </a:p>
                    <a:p>
                      <a:pPr marL="230188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Helvetica" pitchFamily="2" charset="0"/>
                        </a:rPr>
                        <a:t>f(0) =</a:t>
                      </a:r>
                      <a:r>
                        <a:rPr lang="en-US" sz="2400" dirty="0">
                          <a:latin typeface="Helvetica" pitchFamily="2" charset="0"/>
                          <a:ea typeface="Cambria Math" pitchFamily="18" charset="0"/>
                        </a:rPr>
                        <a:t> </a:t>
                      </a:r>
                      <a:r>
                        <a:rPr lang="en-US" sz="2400" dirty="0">
                          <a:latin typeface="Helvetica" pitchFamily="2" charset="0"/>
                          <a:ea typeface="Cambria Math"/>
                        </a:rPr>
                        <a:t>3 </a:t>
                      </a:r>
                      <a:r>
                        <a:rPr lang="en-US" sz="2400" dirty="0">
                          <a:latin typeface="Helvetica" pitchFamily="2" charset="0"/>
                          <a:ea typeface="Cambria Math" pitchFamily="18" charset="0"/>
                        </a:rPr>
                        <a:t>(basis)</a:t>
                      </a:r>
                      <a:endParaRPr lang="en-US" sz="2400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80897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607A96-158D-E448-AAFF-BA265A6AB72F}"/>
              </a:ext>
            </a:extLst>
          </p:cNvPr>
          <p:cNvCxnSpPr>
            <a:cxnSpLocks/>
          </p:cNvCxnSpPr>
          <p:nvPr/>
        </p:nvCxnSpPr>
        <p:spPr>
          <a:xfrm flipV="1">
            <a:off x="5791200" y="4800600"/>
            <a:ext cx="0" cy="1447800"/>
          </a:xfrm>
          <a:prstGeom prst="straightConnector1">
            <a:avLst/>
          </a:prstGeom>
          <a:ln w="22225">
            <a:solidFill>
              <a:srgbClr val="00B050"/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419A9342-6252-AB4B-8C24-B2E9000410C8}"/>
              </a:ext>
            </a:extLst>
          </p:cNvPr>
          <p:cNvCxnSpPr>
            <a:cxnSpLocks/>
          </p:cNvCxnSpPr>
          <p:nvPr/>
        </p:nvCxnSpPr>
        <p:spPr>
          <a:xfrm>
            <a:off x="2133600" y="4785360"/>
            <a:ext cx="3657600" cy="1463040"/>
          </a:xfrm>
          <a:prstGeom prst="bentConnector3">
            <a:avLst>
              <a:gd name="adj1" fmla="val 704"/>
            </a:avLst>
          </a:prstGeom>
          <a:ln w="222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B0E0886C-DE6F-9E4A-95F7-427E1441F8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5814060"/>
            <a:ext cx="277091" cy="27432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2AAEC04-E26B-064C-BBA9-3EFA5D85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9DDD3-FD81-5B47-9D72-3537673C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51402-064C-DE4D-8945-89A423A9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properties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6538" indent="-225425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Input: </a:t>
            </a:r>
            <a:r>
              <a:rPr lang="en-US" dirty="0"/>
              <a:t>An algorithm has input values from a specified set.</a:t>
            </a:r>
          </a:p>
          <a:p>
            <a:pPr marL="236538" indent="-225425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Output:</a:t>
            </a:r>
            <a:r>
              <a:rPr lang="en-US" dirty="0"/>
              <a:t> An algorithm produces output values from a specified set. The output values are the </a:t>
            </a:r>
            <a:r>
              <a:rPr lang="en-US" b="1" dirty="0">
                <a:solidFill>
                  <a:srgbClr val="00B050"/>
                </a:solidFill>
              </a:rPr>
              <a:t>solution</a:t>
            </a:r>
            <a:r>
              <a:rPr lang="en-US" dirty="0"/>
              <a:t>.</a:t>
            </a:r>
          </a:p>
          <a:p>
            <a:pPr marL="236538" indent="-225425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Correctness:</a:t>
            </a:r>
            <a:r>
              <a:rPr lang="en-US" dirty="0"/>
              <a:t> An algorithm should produce the </a:t>
            </a:r>
            <a:r>
              <a:rPr lang="en-US" b="1" dirty="0">
                <a:solidFill>
                  <a:srgbClr val="00B050"/>
                </a:solidFill>
              </a:rPr>
              <a:t>correct</a:t>
            </a:r>
            <a:r>
              <a:rPr lang="en-US" dirty="0"/>
              <a:t> output values for each set of input values.</a:t>
            </a:r>
          </a:p>
          <a:p>
            <a:pPr marL="236538" indent="-225425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Finiteness:</a:t>
            </a:r>
            <a:r>
              <a:rPr lang="en-US" dirty="0"/>
              <a:t> An algorithm should produce the output after a </a:t>
            </a:r>
            <a:r>
              <a:rPr lang="en-US" b="1" dirty="0">
                <a:solidFill>
                  <a:srgbClr val="00B050"/>
                </a:solidFill>
              </a:rPr>
              <a:t>finite</a:t>
            </a:r>
            <a:r>
              <a:rPr lang="en-US" dirty="0"/>
              <a:t> number of steps for any input.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6445D-B155-6149-9C2D-E9180815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5B86E-45F7-B943-AB57-5DEF880F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Recursively 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Example: </a:t>
            </a:r>
          </a:p>
          <a:p>
            <a:r>
              <a:rPr lang="en-US" dirty="0">
                <a:latin typeface="Helvetica" pitchFamily="2" charset="0"/>
              </a:rPr>
              <a:t>Give a recursive definition of the function </a:t>
            </a:r>
            <a:r>
              <a:rPr lang="en-US" dirty="0">
                <a:solidFill>
                  <a:srgbClr val="00B050"/>
                </a:solidFill>
                <a:latin typeface="Helvetica" pitchFamily="2" charset="0"/>
              </a:rPr>
              <a:t>a</a:t>
            </a:r>
            <a:r>
              <a:rPr lang="en-US" baseline="30000" dirty="0">
                <a:solidFill>
                  <a:srgbClr val="00B050"/>
                </a:solidFill>
                <a:latin typeface="Helvetica" pitchFamily="2" charset="0"/>
              </a:rPr>
              <a:t>n</a:t>
            </a:r>
          </a:p>
          <a:p>
            <a:r>
              <a:rPr lang="en-US" b="1" dirty="0">
                <a:solidFill>
                  <a:srgbClr val="00B050"/>
                </a:solidFill>
                <a:latin typeface="Helvetica" pitchFamily="2" charset="0"/>
              </a:rPr>
              <a:t>Solution</a:t>
            </a:r>
            <a:endParaRPr lang="en-US" dirty="0">
              <a:solidFill>
                <a:srgbClr val="00B050"/>
              </a:solidFill>
              <a:latin typeface="Helvetica" pitchFamily="2" charset="0"/>
            </a:endParaRPr>
          </a:p>
          <a:p>
            <a:pPr marL="0" lvl="1" indent="0">
              <a:buNone/>
            </a:pPr>
            <a:r>
              <a:rPr lang="en-US" dirty="0">
                <a:latin typeface="Helvetica" pitchFamily="2" charset="0"/>
              </a:rPr>
              <a:t>a</a:t>
            </a:r>
            <a:r>
              <a:rPr lang="en-US" baseline="30000" dirty="0">
                <a:latin typeface="Helvetica" pitchFamily="2" charset="0"/>
              </a:rPr>
              <a:t>1</a:t>
            </a:r>
            <a:r>
              <a:rPr lang="en-US" dirty="0">
                <a:latin typeface="Helvetica" pitchFamily="2" charset="0"/>
              </a:rPr>
              <a:t> = </a:t>
            </a:r>
            <a:r>
              <a:rPr lang="en-US" dirty="0">
                <a:latin typeface="Helvetica" pitchFamily="2" charset="0"/>
                <a:ea typeface="Cambria Math" pitchFamily="18" charset="0"/>
              </a:rPr>
              <a:t>a</a:t>
            </a:r>
          </a:p>
          <a:p>
            <a:pPr marL="0" lvl="1" indent="0">
              <a:buNone/>
            </a:pPr>
            <a:r>
              <a:rPr lang="en-US" dirty="0">
                <a:latin typeface="Helvetica" pitchFamily="2" charset="0"/>
              </a:rPr>
              <a:t>a</a:t>
            </a:r>
            <a:r>
              <a:rPr lang="en-US" baseline="30000" dirty="0">
                <a:latin typeface="Helvetica" pitchFamily="2" charset="0"/>
              </a:rPr>
              <a:t>n</a:t>
            </a:r>
            <a:r>
              <a:rPr lang="en-US" dirty="0">
                <a:latin typeface="Helvetica" pitchFamily="2" charset="0"/>
              </a:rPr>
              <a:t> = a </a:t>
            </a:r>
            <a:r>
              <a:rPr lang="en-US" dirty="0">
                <a:latin typeface="Helvetica" pitchFamily="2" charset="0"/>
                <a:ea typeface="Cambria Math" pitchFamily="18" charset="0"/>
              </a:rPr>
              <a:t>· a </a:t>
            </a:r>
            <a:r>
              <a:rPr lang="en-US" baseline="30000" dirty="0">
                <a:latin typeface="Helvetica" pitchFamily="2" charset="0"/>
              </a:rPr>
              <a:t>n-1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3A42C-C945-6F4E-8B0A-0F913C06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444AC-D670-9446-9F09-53F40FB4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8D6CD-0096-0A48-9E3E-4216607A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BCFC-53C7-3445-8C0D-FC5CBEBF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Recursive Algorithm</a:t>
            </a:r>
            <a:r>
              <a:rPr lang="en-US" dirty="0"/>
              <a:t>: a</a:t>
            </a:r>
            <a:r>
              <a:rPr lang="en-US" baseline="30000" dirty="0"/>
              <a:t>n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15797E-F8CA-CB40-8B21-2FE722180E1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81200" y="1676400"/>
          <a:ext cx="8229600" cy="472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44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1: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2: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3: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4: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5: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6: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7: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15875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  <a:tabLst/>
                      </a:pP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function</a:t>
                      </a:r>
                      <a:r>
                        <a:rPr lang="en-US" sz="22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power(a, n):</a:t>
                      </a:r>
                    </a:p>
                    <a:p>
                      <a:pPr marL="15875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  <a:tabLst/>
                      </a:pP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if</a:t>
                      </a:r>
                      <a:r>
                        <a:rPr lang="en-US" sz="22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n = 1 </a:t>
                      </a: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then</a:t>
                      </a:r>
                      <a:r>
                        <a:rPr lang="en-US" sz="22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            </a:t>
                      </a:r>
                      <a:r>
                        <a:rPr lang="en-US" sz="20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// </a:t>
                      </a:r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stopping case</a:t>
                      </a:r>
                    </a:p>
                    <a:p>
                      <a:pPr marL="230188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  <a:tabLst/>
                      </a:pP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return</a:t>
                      </a:r>
                      <a:r>
                        <a:rPr lang="en-US" sz="22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</a:p>
                    <a:p>
                      <a:pPr marL="15875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  <a:tabLst/>
                      </a:pP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else</a:t>
                      </a:r>
                      <a:endParaRPr lang="en-US" sz="2200" b="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230188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  <a:tabLst/>
                      </a:pP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return</a:t>
                      </a:r>
                      <a:r>
                        <a:rPr lang="en-US" sz="22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a * </a:t>
                      </a:r>
                      <a:r>
                        <a:rPr lang="en-US" sz="2200" b="0" dirty="0">
                          <a:solidFill>
                            <a:srgbClr val="00B05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power</a:t>
                      </a:r>
                      <a:r>
                        <a:rPr lang="en-US" sz="22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(a, n-1) </a:t>
                      </a:r>
                      <a:r>
                        <a:rPr lang="en-US" sz="18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// 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closer to stopping case</a:t>
                      </a:r>
                    </a:p>
                    <a:p>
                      <a:pPr marL="15875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  <a:tabLst/>
                      </a:pP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end if</a:t>
                      </a:r>
                      <a:endParaRPr lang="en-US" sz="2200" b="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15875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  <a:tabLst/>
                      </a:pP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end function</a:t>
                      </a:r>
                      <a:endParaRPr lang="en-US" sz="2200" b="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15875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  <a:tabLst/>
                      </a:pPr>
                      <a:endParaRPr lang="en-US" sz="2200" b="0" dirty="0">
                        <a:solidFill>
                          <a:srgbClr val="00B050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09628-4D09-7745-AA83-F6FCB61D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38356-3822-7B41-B654-E035D735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6634-46A6-1A44-ABE6-547DBD70F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7759" y="3244334"/>
            <a:ext cx="2136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Recursive Function</a:t>
            </a:r>
          </a:p>
        </p:txBody>
      </p:sp>
    </p:spTree>
    <p:extLst>
      <p:ext uri="{BB962C8B-B14F-4D97-AF65-F5344CB8AC3E}">
        <p14:creationId xmlns:p14="http://schemas.microsoft.com/office/powerpoint/2010/main" val="30805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4B26171-9EEE-4E52-A86B-BD0A21D36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Direct and Indirect Recursion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EF1766BA-61D9-4C82-9418-47BA637438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600" u="sng" dirty="0"/>
              <a:t>Direct recursion</a:t>
            </a:r>
            <a:r>
              <a:rPr lang="en-US" altLang="en-US" sz="3600" dirty="0"/>
              <a:t>: when a function directly calls itself</a:t>
            </a:r>
          </a:p>
          <a:p>
            <a:pPr lvl="1"/>
            <a:r>
              <a:rPr lang="en-US" altLang="en-US" sz="3600" dirty="0"/>
              <a:t>All the examples shown so far were of direct recursion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600" u="sng" dirty="0"/>
              <a:t>Indirect recursion</a:t>
            </a:r>
            <a:r>
              <a:rPr lang="en-US" altLang="en-US" sz="3600" dirty="0"/>
              <a:t>: when function A calls function B, which in turn calls function 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8926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0BC80E2A-D2D5-4C93-AD2F-3EE95DDEA0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Examples of Recursive Algorithms</a:t>
            </a:r>
            <a:r>
              <a:rPr lang="en-US" altLang="en-US" sz="2000" dirty="0"/>
              <a:t> (1 of 2)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CF9C1B54-5ADD-4956-ABE1-C27EF0D31F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 dirty="0"/>
              <a:t>Summing a range of list elements with recursion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Function receives a list containing range of elements to be summed, index of starting item in the range, and index of ending item in the range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Base case: </a:t>
            </a:r>
          </a:p>
          <a:p>
            <a:pPr lvl="2"/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start index &gt; end index return 0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Recursive case: </a:t>
            </a:r>
          </a:p>
          <a:p>
            <a:pPr lvl="2"/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current_number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sum(list, start+1, end)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775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E8FACE8-6373-4575-8B5A-2364C63B4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Examples of Recursive Algorithms</a:t>
            </a:r>
            <a:r>
              <a:rPr lang="en-US" altLang="en-US" sz="2000" dirty="0"/>
              <a:t> (2 of 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1CC54-CEF7-412A-B614-AB4D4E1424C1}"/>
              </a:ext>
            </a:extLst>
          </p:cNvPr>
          <p:cNvSpPr/>
          <p:nvPr/>
        </p:nvSpPr>
        <p:spPr>
          <a:xfrm>
            <a:off x="779928" y="1600200"/>
            <a:ext cx="108024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The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range_sum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returns the sum of a specified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range of items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 The start parameter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specifies the index of the starting item. The end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parmeter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specifies the index of the ending item.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range_sum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start, end):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start &gt; end:</a:t>
            </a:r>
          </a:p>
          <a:p>
            <a:pPr marL="1346200" indent="-13462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</a:t>
            </a:r>
          </a:p>
          <a:p>
            <a:pPr marL="893763" indent="-893763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pPr marL="1346200" indent="-13462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[start]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range_sum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num_list,start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+ 1, end)</a:t>
            </a:r>
          </a:p>
        </p:txBody>
      </p:sp>
    </p:spTree>
    <p:extLst>
      <p:ext uri="{BB962C8B-B14F-4D97-AF65-F5344CB8AC3E}">
        <p14:creationId xmlns:p14="http://schemas.microsoft.com/office/powerpoint/2010/main" val="20322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A63AC741-210C-415D-94E3-D820F50BF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Finding the Greatest Common Divisor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BF51D5F7-49FC-44CF-A577-A35C617297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560361"/>
            <a:ext cx="10515600" cy="26670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Calculation of the greatest common divisor (GCD) of two positive integers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If x can be evenly divided by y, then </a:t>
            </a:r>
          </a:p>
          <a:p>
            <a:pPr marL="457200" lvl="1" indent="0"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= y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Otherwise, </a:t>
            </a:r>
            <a:r>
              <a:rPr lang="en-US" altLang="en-US" sz="2400" dirty="0" err="1">
                <a:cs typeface="Courier New" panose="02070309020205020404" pitchFamily="49" charset="0"/>
              </a:rPr>
              <a:t>gcd</a:t>
            </a:r>
            <a:r>
              <a:rPr lang="en-US" altLang="en-US" sz="2400" dirty="0"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cs typeface="Courier New" panose="02070309020205020404" pitchFamily="49" charset="0"/>
              </a:rPr>
              <a:t>x,y</a:t>
            </a:r>
            <a:r>
              <a:rPr lang="en-US" altLang="en-US" sz="2400" dirty="0">
                <a:cs typeface="Courier New" panose="02070309020205020404" pitchFamily="49" charset="0"/>
              </a:rPr>
              <a:t>) = </a:t>
            </a:r>
            <a:r>
              <a:rPr lang="en-US" altLang="en-US" sz="2400" dirty="0" err="1">
                <a:cs typeface="Courier New" panose="02070309020205020404" pitchFamily="49" charset="0"/>
              </a:rPr>
              <a:t>gcd</a:t>
            </a:r>
            <a:r>
              <a:rPr lang="en-US" altLang="en-US" sz="2400" dirty="0">
                <a:cs typeface="Courier New" panose="02070309020205020404" pitchFamily="49" charset="0"/>
              </a:rPr>
              <a:t>(y, remainder of x/y)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Corresponding function code:</a:t>
            </a: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86559B-872D-4B42-B0BF-2D0120D6727F}"/>
              </a:ext>
            </a:extLst>
          </p:cNvPr>
          <p:cNvSpPr/>
          <p:nvPr/>
        </p:nvSpPr>
        <p:spPr>
          <a:xfrm>
            <a:off x="1981200" y="3962400"/>
            <a:ext cx="7086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The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returns the greatest common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divisor of two numbers.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x % y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==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0:</a:t>
            </a:r>
          </a:p>
          <a:p>
            <a:pPr marL="1527175" indent="-1527175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y</a:t>
            </a:r>
          </a:p>
          <a:p>
            <a:pPr marL="984250" indent="-98425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pPr marL="984250" indent="-98425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% y)</a:t>
            </a:r>
            <a:endParaRPr lang="en-A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22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903C2B6E-E360-45EA-96D8-D2BB8496B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Towers of Hanoi</a:t>
            </a:r>
            <a:r>
              <a:rPr lang="en-US" altLang="en-US" sz="2000" dirty="0"/>
              <a:t> (1 of 5)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6FEEBAFB-4535-4E29-8BF5-99E19E1F0E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Mathematical game commonly used to illustrate the power of recursion</a:t>
            </a:r>
          </a:p>
          <a:p>
            <a:pPr lvl="1"/>
            <a:r>
              <a:rPr lang="en-US" altLang="en-US" sz="2800" dirty="0">
                <a:cs typeface="Courier New" panose="02070309020205020404" pitchFamily="49" charset="0"/>
              </a:rPr>
              <a:t>Uses three pegs and a set of discs in decreasing sizes</a:t>
            </a:r>
          </a:p>
          <a:p>
            <a:pPr lvl="1"/>
            <a:r>
              <a:rPr lang="en-US" altLang="en-US" sz="2800" u="sng" dirty="0">
                <a:cs typeface="Courier New" panose="02070309020205020404" pitchFamily="49" charset="0"/>
              </a:rPr>
              <a:t>Goal of the game</a:t>
            </a:r>
            <a:r>
              <a:rPr lang="en-US" altLang="en-US" sz="2800" dirty="0">
                <a:cs typeface="Courier New" panose="02070309020205020404" pitchFamily="49" charset="0"/>
              </a:rPr>
              <a:t>: move the discs from leftmost peg to rightmost peg</a:t>
            </a:r>
          </a:p>
          <a:p>
            <a:pPr lvl="2"/>
            <a:r>
              <a:rPr lang="en-US" altLang="en-US" sz="2800" dirty="0">
                <a:cs typeface="Courier New" panose="02070309020205020404" pitchFamily="49" charset="0"/>
              </a:rPr>
              <a:t>Only one disc can be moved at a time</a:t>
            </a:r>
          </a:p>
          <a:p>
            <a:pPr lvl="2"/>
            <a:r>
              <a:rPr lang="en-US" altLang="en-US" sz="2800" dirty="0">
                <a:cs typeface="Courier New" panose="02070309020205020404" pitchFamily="49" charset="0"/>
              </a:rPr>
              <a:t>A disc cannot be placed on top of a smaller disc</a:t>
            </a:r>
          </a:p>
          <a:p>
            <a:pPr lvl="2"/>
            <a:r>
              <a:rPr lang="en-US" altLang="en-US" sz="2800" dirty="0">
                <a:cs typeface="Courier New" panose="02070309020205020404" pitchFamily="49" charset="0"/>
              </a:rPr>
              <a:t>All discs must be on a peg except while being moved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331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B4539B2-BE4B-4A47-B0EF-62B4669DC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762000"/>
          </a:xfrm>
        </p:spPr>
        <p:txBody>
          <a:bodyPr/>
          <a:lstStyle/>
          <a:p>
            <a:r>
              <a:rPr lang="en-US" altLang="en-US" dirty="0"/>
              <a:t>The Towers of Hanoi</a:t>
            </a:r>
            <a:r>
              <a:rPr lang="en-US" altLang="en-US" sz="2000" dirty="0"/>
              <a:t> (2 of 5)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EAC94C-DCDE-4DBB-874B-7DC4730207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1200" y="5791200"/>
            <a:ext cx="8229600" cy="493816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pegs and discs in the Tower of Hanoi game</a:t>
            </a:r>
            <a:endParaRPr lang="en-AU" dirty="0"/>
          </a:p>
        </p:txBody>
      </p:sp>
      <p:pic>
        <p:nvPicPr>
          <p:cNvPr id="20483" name="Picture 3" descr="An illustration depicts the Towers of Hanoi.">
            <a:extLst>
              <a:ext uri="{FF2B5EF4-FFF2-40B4-BE49-F238E27FC236}">
                <a16:creationId xmlns:a16="http://schemas.microsoft.com/office/drawing/2014/main" id="{F04EDBC6-731A-491E-B53C-6A96ABAA3A80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600" y="1828800"/>
            <a:ext cx="10007079" cy="3657600"/>
          </a:xfrm>
        </p:spPr>
      </p:pic>
    </p:spTree>
    <p:extLst>
      <p:ext uri="{BB962C8B-B14F-4D97-AF65-F5344CB8AC3E}">
        <p14:creationId xmlns:p14="http://schemas.microsoft.com/office/powerpoint/2010/main" val="4828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The steps are as follows.&#10;• Original setup. The three discs are placed in the first peg.&#10;• First move, a disc is placed in the third peg. &#10;• Second move, second disc is moved to the second peg.&#10;• Third move, the first disc is placed on top of second disc on the second peg. &#10;• Fourth move, the third disc is placed on the third peg. &#10;• Fifth move, the first peg is moved from the second peg to the first peg.&#10;• Sixth move, the second disc is moved from the second peg to the third peg.&#10;• Seventh move, the first peg is moved from the first peg to the third peg. &#10;">
            <a:extLst>
              <a:ext uri="{FF2B5EF4-FFF2-40B4-BE49-F238E27FC236}">
                <a16:creationId xmlns:a16="http://schemas.microsoft.com/office/drawing/2014/main" id="{B23BA505-2B34-4517-B964-DD5BD2577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49775" y="1090200"/>
            <a:ext cx="6388303" cy="541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247BEF-0A8E-4395-B58B-9AD02B62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685800"/>
          </a:xfrm>
        </p:spPr>
        <p:txBody>
          <a:bodyPr/>
          <a:lstStyle/>
          <a:p>
            <a:r>
              <a:rPr lang="en-US" altLang="en-US" dirty="0"/>
              <a:t>The Towers of Hanoi</a:t>
            </a:r>
            <a:r>
              <a:rPr lang="en-US" altLang="en-US" sz="2000" dirty="0"/>
              <a:t> (3 of 5)</a:t>
            </a:r>
            <a:endParaRPr lang="en-AU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E3D8F-289D-4F73-AE00-131FDF78D3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030965"/>
            <a:ext cx="8229600" cy="478525"/>
          </a:xfrm>
        </p:spPr>
        <p:txBody>
          <a:bodyPr/>
          <a:lstStyle/>
          <a:p>
            <a:r>
              <a:rPr lang="en-US" dirty="0" smtClean="0"/>
              <a:t>Steps </a:t>
            </a:r>
            <a:r>
              <a:rPr lang="en-US" dirty="0"/>
              <a:t>for moving three pegs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5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379DC9E3-D6F5-4528-9BF8-999B24254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Towers of Hanoi</a:t>
            </a:r>
            <a:r>
              <a:rPr lang="en-US" altLang="en-US" sz="2000" dirty="0"/>
              <a:t> (4 of 5)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8649B7D9-505A-493F-AA97-7C435BE232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Problem statement</a:t>
            </a:r>
            <a:r>
              <a:rPr lang="en-US" altLang="en-US" dirty="0">
                <a:cs typeface="Courier New" panose="02070309020205020404" pitchFamily="49" charset="0"/>
              </a:rPr>
              <a:t>: move n discs from peg 1 to peg 3 using peg 2 as a temporary peg</a:t>
            </a:r>
          </a:p>
          <a:p>
            <a:pPr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Recursive solution</a:t>
            </a:r>
            <a:r>
              <a:rPr lang="en-US" altLang="en-US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If n == 1: Move disc from peg 1 to peg 3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Otherwise: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Move n-1 discs from peg 1 to peg 2, using peg 3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Move remaining disc from peg 1 to peg 3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Move n-1 discs from peg 2 to peg 3, using peg 1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704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Maximum-Finding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382000" cy="4525963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dirty="0"/>
              <a:t>Find the maximum in the list: </a:t>
            </a:r>
          </a:p>
          <a:p>
            <a:pPr>
              <a:spcAft>
                <a:spcPts val="2400"/>
              </a:spcAft>
            </a:pPr>
            <a:r>
              <a:rPr lang="en-US" sz="3000" dirty="0"/>
              <a:t>4, 7, 3, 10, 9, 12, 6, 8, 32, 5, 2, 1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36C88-BF8E-CF4A-8AFE-E5E4CC98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717C6-D59A-264E-95E4-12A40136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B164FE4E-DBEB-4907-963A-77BE212BB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Towers of Hanoi</a:t>
            </a:r>
            <a:r>
              <a:rPr lang="en-US" altLang="en-US" sz="2000" dirty="0"/>
              <a:t> (5 of 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08471-643E-42EF-B3A2-5503046E7784}"/>
              </a:ext>
            </a:extLst>
          </p:cNvPr>
          <p:cNvSpPr/>
          <p:nvPr/>
        </p:nvSpPr>
        <p:spPr>
          <a:xfrm>
            <a:off x="914400" y="1752601"/>
            <a:ext cx="10668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The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moveDiscs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displays a disc move in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the powers of Hanoi game.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The parameters are:</a:t>
            </a:r>
          </a:p>
          <a:p>
            <a:pPr marL="712788" indent="-712788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	num:	  The number of discs to move.</a:t>
            </a:r>
          </a:p>
          <a:p>
            <a:pPr marL="712788" indent="-712788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from_peg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The peg to move from.</a:t>
            </a:r>
          </a:p>
          <a:p>
            <a:pPr marL="712788" indent="-712788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to_peg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  The peg to move to.</a:t>
            </a:r>
          </a:p>
          <a:p>
            <a:pPr marL="712788" indent="-712788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temp_peg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The temporary peg.</a:t>
            </a:r>
          </a:p>
          <a:p>
            <a:pPr marL="712788" indent="-712788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move_disces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(num,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from_peg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to_peg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temp_peg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712788" indent="-712788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num &gt; 0:</a:t>
            </a:r>
          </a:p>
          <a:p>
            <a:pPr marL="984250" indent="-98425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move_disces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(num – 1,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from_peg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temp_peg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to_peg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84250" indent="-98425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print(‘Move a disc from peg’,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from_peg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‘to peg’,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to_peg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84250" indent="-98425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move_disces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(num – 1,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temp_peg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to_peg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from_peg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28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5147325E-D975-4FF6-89EB-C610AC2D7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versus Looping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F1817C16-BBFE-4B52-B530-2BCC85E1D5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Reasons not to use recursion: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Less efficient: entails function calling overhead that is not necessary with a loop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Usually a solution using a loop is more evident than a recursive solution</a:t>
            </a:r>
          </a:p>
          <a:p>
            <a:pPr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Some problems are more easily solved with recursion than with a loop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Example: Fibonacci, where the mathematical definition lends itself to recursion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11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60C3-9703-514A-BDD7-0C389C8FC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90800"/>
            <a:ext cx="8229600" cy="1143000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546E4-D8F5-8E40-9995-40FEA2D1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0C143-D406-004C-9027-03128151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B59B0-8360-D84B-8DDE-3BD1029A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Maximum-Finding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dirty="0"/>
              <a:t>Find the maximum of list: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. . . , 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981200" y="2362199"/>
          <a:ext cx="82296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onsolas" charset="0"/>
                          <a:ea typeface="Consolas" charset="0"/>
                          <a:cs typeface="Consolas" charset="0"/>
                        </a:rPr>
                        <a:t>1: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onsolas" charset="0"/>
                          <a:ea typeface="Consolas" charset="0"/>
                          <a:cs typeface="Consolas" charset="0"/>
                        </a:rPr>
                        <a:t>2: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onsolas" charset="0"/>
                          <a:ea typeface="Consolas" charset="0"/>
                          <a:cs typeface="Consolas" charset="0"/>
                        </a:rPr>
                        <a:t>3: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onsolas" charset="0"/>
                          <a:ea typeface="Consolas" charset="0"/>
                          <a:cs typeface="Consolas" charset="0"/>
                        </a:rPr>
                        <a:t>4: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onsolas" charset="0"/>
                          <a:ea typeface="Consolas" charset="0"/>
                          <a:cs typeface="Consolas" charset="0"/>
                        </a:rPr>
                        <a:t>5: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onsolas" charset="0"/>
                          <a:ea typeface="Consolas" charset="0"/>
                          <a:cs typeface="Consolas" charset="0"/>
                        </a:rPr>
                        <a:t>6: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onsolas" charset="0"/>
                          <a:ea typeface="Consolas" charset="0"/>
                          <a:cs typeface="Consolas" charset="0"/>
                        </a:rPr>
                        <a:t>7: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latin typeface="Consolas" charset="0"/>
                          <a:ea typeface="Consolas" charset="0"/>
                          <a:cs typeface="Consolas" charset="0"/>
                        </a:rPr>
                        <a:t>max ← a</a:t>
                      </a:r>
                      <a:r>
                        <a:rPr lang="en-US" sz="2200" baseline="-25000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2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for</a:t>
                      </a:r>
                      <a:r>
                        <a:rPr lang="en-US" sz="2200" dirty="0">
                          <a:latin typeface="Consolas" charset="0"/>
                          <a:ea typeface="Consolas" charset="0"/>
                          <a:cs typeface="Consolas" charset="0"/>
                        </a:rPr>
                        <a:t> i ← 2...n </a:t>
                      </a: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do</a:t>
                      </a:r>
                    </a:p>
                    <a:p>
                      <a:pPr marL="400050" lvl="1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if</a:t>
                      </a:r>
                      <a:r>
                        <a:rPr lang="en-US" sz="2200" dirty="0">
                          <a:latin typeface="Consolas" charset="0"/>
                          <a:ea typeface="Consolas" charset="0"/>
                          <a:cs typeface="Consolas" charset="0"/>
                        </a:rPr>
                        <a:t> max &lt; </a:t>
                      </a:r>
                      <a:r>
                        <a:rPr lang="en-US" sz="2200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r>
                        <a:rPr lang="en-US" sz="2200" baseline="-25000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i</a:t>
                      </a:r>
                      <a:r>
                        <a:rPr lang="en-US" sz="2200" dirty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then</a:t>
                      </a:r>
                    </a:p>
                    <a:p>
                      <a:pPr marL="800100" lvl="2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latin typeface="Consolas" charset="0"/>
                          <a:ea typeface="Consolas" charset="0"/>
                          <a:cs typeface="Consolas" charset="0"/>
                        </a:rPr>
                        <a:t>max ← </a:t>
                      </a:r>
                      <a:r>
                        <a:rPr lang="en-US" sz="2200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r>
                        <a:rPr lang="en-US" sz="2200" baseline="-25000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i</a:t>
                      </a:r>
                      <a:endParaRPr lang="en-US" sz="2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400050" lvl="1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end</a:t>
                      </a:r>
                      <a:r>
                        <a:rPr lang="en-US" sz="2200" b="1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if</a:t>
                      </a:r>
                    </a:p>
                    <a:p>
                      <a:pPr marL="14288" lvl="1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end for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return</a:t>
                      </a:r>
                      <a:r>
                        <a:rPr lang="en-US" sz="2200" dirty="0">
                          <a:latin typeface="Consolas" charset="0"/>
                          <a:ea typeface="Consolas" charset="0"/>
                          <a:cs typeface="Consolas" charset="0"/>
                        </a:rPr>
                        <a:t> max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62F79-6DCF-1A47-BF03-E2CFC337C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7EFE8-A2DC-2648-8F5A-92970B72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Does the maximum-finding algorithm have the desired </a:t>
            </a:r>
            <a:r>
              <a:rPr lang="en-US" b="1" dirty="0"/>
              <a:t>properties</a:t>
            </a:r>
            <a:r>
              <a:rPr lang="en-US" dirty="0"/>
              <a:t> of an algorithm?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CC536-5A06-B149-9B77-4CB9D6EC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331D3-56ED-A147-B264-A71CB1BD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2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Searching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dirty="0"/>
              <a:t>Find </a:t>
            </a:r>
            <a:r>
              <a:rPr lang="en-US" dirty="0">
                <a:solidFill>
                  <a:srgbClr val="00B050"/>
                </a:solidFill>
              </a:rPr>
              <a:t>5 </a:t>
            </a:r>
            <a:r>
              <a:rPr lang="en-US" dirty="0"/>
              <a:t>in the list: </a:t>
            </a:r>
          </a:p>
          <a:p>
            <a:pPr>
              <a:spcAft>
                <a:spcPts val="2400"/>
              </a:spcAft>
            </a:pPr>
            <a:r>
              <a:rPr lang="en-US" sz="3000" dirty="0"/>
              <a:t>4, 7, 3, 10, 9, 12, 6, 8, 32, 5, 2, 1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7C3BA-F2AD-BD47-B629-3920226F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142B3-045A-D148-B01E-F124E5BA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Searching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dirty="0">
                <a:solidFill>
                  <a:srgbClr val="00B050"/>
                </a:solidFill>
              </a:rPr>
              <a:t>Input</a:t>
            </a:r>
            <a:r>
              <a:rPr lang="en-US" dirty="0"/>
              <a:t>: list of elements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. . . a</a:t>
            </a:r>
            <a:r>
              <a:rPr lang="en-US" baseline="-25000" dirty="0"/>
              <a:t>n</a:t>
            </a:r>
            <a:r>
              <a:rPr lang="en-US" dirty="0"/>
              <a:t> and a particular element x </a:t>
            </a:r>
          </a:p>
          <a:p>
            <a:pPr>
              <a:spcAft>
                <a:spcPts val="2400"/>
              </a:spcAft>
            </a:pPr>
            <a:r>
              <a:rPr lang="en-US" dirty="0">
                <a:solidFill>
                  <a:srgbClr val="00B050"/>
                </a:solidFill>
              </a:rPr>
              <a:t>Output</a:t>
            </a:r>
            <a:r>
              <a:rPr lang="en-US" dirty="0"/>
              <a:t>: return the index in the list where x appears; if x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</a:t>
            </a:r>
            <a:r>
              <a:rPr lang="en-US" dirty="0"/>
              <a:t> in the list then return -1</a:t>
            </a:r>
          </a:p>
          <a:p>
            <a:pPr>
              <a:spcAft>
                <a:spcPts val="2400"/>
              </a:spcAft>
            </a:pPr>
            <a:r>
              <a:rPr lang="en-US" dirty="0"/>
              <a:t>Assume that all the list elements are unique.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1DA33-39A2-4F44-A3BD-AF490100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9484D-0865-F642-B475-75D588C9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2763</Words>
  <Application>Microsoft Office PowerPoint</Application>
  <PresentationFormat>Widescreen</PresentationFormat>
  <Paragraphs>454</Paragraphs>
  <Slides>52</Slides>
  <Notes>24</Notes>
  <HiddenSlides>4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9" baseType="lpstr">
      <vt:lpstr>宋体</vt:lpstr>
      <vt:lpstr>Arial</vt:lpstr>
      <vt:lpstr>Calibri</vt:lpstr>
      <vt:lpstr>Cambria Math</vt:lpstr>
      <vt:lpstr>Consolas</vt:lpstr>
      <vt:lpstr>Courier New</vt:lpstr>
      <vt:lpstr>Helvetica</vt:lpstr>
      <vt:lpstr>Helvetica Regular</vt:lpstr>
      <vt:lpstr>Noto Sans Symbols</vt:lpstr>
      <vt:lpstr>Tahoma</vt:lpstr>
      <vt:lpstr>Times</vt:lpstr>
      <vt:lpstr>Times New Roman</vt:lpstr>
      <vt:lpstr>Verdana</vt:lpstr>
      <vt:lpstr>Wingdings</vt:lpstr>
      <vt:lpstr>Wingdings 2</vt:lpstr>
      <vt:lpstr>Office Theme</vt:lpstr>
      <vt:lpstr>Equation</vt:lpstr>
      <vt:lpstr>Algorithms and Recursion</vt:lpstr>
      <vt:lpstr>What is an algorithm?</vt:lpstr>
      <vt:lpstr>Algorithms</vt:lpstr>
      <vt:lpstr>Some properties of algorithms</vt:lpstr>
      <vt:lpstr>Maximum-Finding Algorithm</vt:lpstr>
      <vt:lpstr>Maximum-Finding Algorithm</vt:lpstr>
      <vt:lpstr>Activity</vt:lpstr>
      <vt:lpstr>The Searching Problem</vt:lpstr>
      <vt:lpstr>The Searching Problem</vt:lpstr>
      <vt:lpstr>Linear Search Algorithm</vt:lpstr>
      <vt:lpstr>Linear Search Algorithm</vt:lpstr>
      <vt:lpstr>Binary Search Example</vt:lpstr>
      <vt:lpstr>Binary Search Algorithm</vt:lpstr>
      <vt:lpstr>Binary Search Algorithm</vt:lpstr>
      <vt:lpstr>The Sorting Problem</vt:lpstr>
      <vt:lpstr>Bubble Sort Algorithm</vt:lpstr>
      <vt:lpstr>Bubble Sort</vt:lpstr>
      <vt:lpstr>Bubble Sort Algorithm</vt:lpstr>
      <vt:lpstr>Recursion</vt:lpstr>
      <vt:lpstr>First, a Digression</vt:lpstr>
      <vt:lpstr>PowerPoint Presentation</vt:lpstr>
      <vt:lpstr>Recursive Solutions (1 of 3)</vt:lpstr>
      <vt:lpstr>Recursive Solutions (2 of 3)</vt:lpstr>
      <vt:lpstr>Recursive Solutions (3 of 3)</vt:lpstr>
      <vt:lpstr>The Recursion Pattern</vt:lpstr>
      <vt:lpstr>The Factorial of n</vt:lpstr>
      <vt:lpstr>Recursive Functions - Purpose</vt:lpstr>
      <vt:lpstr>Stopping the Recursion</vt:lpstr>
      <vt:lpstr>Stopping the Recursion</vt:lpstr>
      <vt:lpstr>Challenges</vt:lpstr>
      <vt:lpstr>Rules for Good Recursive Function</vt:lpstr>
      <vt:lpstr>A Recursive Function</vt:lpstr>
      <vt:lpstr>A Recursive Function</vt:lpstr>
      <vt:lpstr>A Recursive Function</vt:lpstr>
      <vt:lpstr>Solving Recursively Defined Problems</vt:lpstr>
      <vt:lpstr>Solving Recursively Defined Problems</vt:lpstr>
      <vt:lpstr>Recursion example</vt:lpstr>
      <vt:lpstr>Recursive Algorithm: Fibonacci</vt:lpstr>
      <vt:lpstr>Recursively Defined Functions</vt:lpstr>
      <vt:lpstr>Recursively Defined Functions</vt:lpstr>
      <vt:lpstr>Recursive Algorithm: an</vt:lpstr>
      <vt:lpstr>Direct and Indirect Recursion</vt:lpstr>
      <vt:lpstr>Examples of Recursive Algorithms (1 of 2)</vt:lpstr>
      <vt:lpstr>Examples of Recursive Algorithms (2 of 2)</vt:lpstr>
      <vt:lpstr>Finding the Greatest Common Divisor</vt:lpstr>
      <vt:lpstr>The Towers of Hanoi (1 of 5)</vt:lpstr>
      <vt:lpstr>The Towers of Hanoi (2 of 5)</vt:lpstr>
      <vt:lpstr>The Towers of Hanoi (3 of 5)</vt:lpstr>
      <vt:lpstr>The Towers of Hanoi (4 of 5)</vt:lpstr>
      <vt:lpstr>The Towers of Hanoi (5 of 5)</vt:lpstr>
      <vt:lpstr>Recursion versus Looping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2021-03-22T15:35:48Z</dcterms:created>
  <dcterms:modified xsi:type="dcterms:W3CDTF">2021-03-31T18:03:53Z</dcterms:modified>
</cp:coreProperties>
</file>