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80"/>
  </p:notesMasterIdLst>
  <p:handoutMasterIdLst>
    <p:handoutMasterId r:id="rId81"/>
  </p:handoutMasterIdLst>
  <p:sldIdLst>
    <p:sldId id="594" r:id="rId2"/>
    <p:sldId id="627" r:id="rId3"/>
    <p:sldId id="628" r:id="rId4"/>
    <p:sldId id="629" r:id="rId5"/>
    <p:sldId id="630" r:id="rId6"/>
    <p:sldId id="631"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8" r:id="rId21"/>
    <p:sldId id="649" r:id="rId22"/>
    <p:sldId id="650" r:id="rId23"/>
    <p:sldId id="651" r:id="rId24"/>
    <p:sldId id="652" r:id="rId25"/>
    <p:sldId id="653" r:id="rId26"/>
    <p:sldId id="654" r:id="rId27"/>
    <p:sldId id="655" r:id="rId28"/>
    <p:sldId id="656" r:id="rId29"/>
    <p:sldId id="657" r:id="rId30"/>
    <p:sldId id="658" r:id="rId31"/>
    <p:sldId id="659" r:id="rId32"/>
    <p:sldId id="660" r:id="rId33"/>
    <p:sldId id="661" r:id="rId34"/>
    <p:sldId id="662" r:id="rId35"/>
    <p:sldId id="663" r:id="rId36"/>
    <p:sldId id="664" r:id="rId37"/>
    <p:sldId id="665" r:id="rId38"/>
    <p:sldId id="666" r:id="rId39"/>
    <p:sldId id="667" r:id="rId40"/>
    <p:sldId id="668" r:id="rId41"/>
    <p:sldId id="669" r:id="rId42"/>
    <p:sldId id="670" r:id="rId43"/>
    <p:sldId id="671" r:id="rId44"/>
    <p:sldId id="672" r:id="rId45"/>
    <p:sldId id="673" r:id="rId46"/>
    <p:sldId id="674" r:id="rId47"/>
    <p:sldId id="675" r:id="rId48"/>
    <p:sldId id="676" r:id="rId49"/>
    <p:sldId id="677" r:id="rId50"/>
    <p:sldId id="678" r:id="rId51"/>
    <p:sldId id="679" r:id="rId52"/>
    <p:sldId id="680" r:id="rId53"/>
    <p:sldId id="681" r:id="rId54"/>
    <p:sldId id="682" r:id="rId55"/>
    <p:sldId id="683" r:id="rId56"/>
    <p:sldId id="684" r:id="rId57"/>
    <p:sldId id="685" r:id="rId58"/>
    <p:sldId id="686" r:id="rId59"/>
    <p:sldId id="687" r:id="rId60"/>
    <p:sldId id="688" r:id="rId61"/>
    <p:sldId id="689" r:id="rId62"/>
    <p:sldId id="690" r:id="rId63"/>
    <p:sldId id="691" r:id="rId64"/>
    <p:sldId id="692" r:id="rId65"/>
    <p:sldId id="693" r:id="rId66"/>
    <p:sldId id="694" r:id="rId67"/>
    <p:sldId id="695" r:id="rId68"/>
    <p:sldId id="696" r:id="rId69"/>
    <p:sldId id="697" r:id="rId70"/>
    <p:sldId id="698" r:id="rId71"/>
    <p:sldId id="699" r:id="rId72"/>
    <p:sldId id="700" r:id="rId73"/>
    <p:sldId id="701" r:id="rId74"/>
    <p:sldId id="702" r:id="rId75"/>
    <p:sldId id="703" r:id="rId76"/>
    <p:sldId id="704" r:id="rId77"/>
    <p:sldId id="705" r:id="rId78"/>
    <p:sldId id="62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autoAdjust="0"/>
    <p:restoredTop sz="86493" autoAdjust="0"/>
  </p:normalViewPr>
  <p:slideViewPr>
    <p:cSldViewPr>
      <p:cViewPr varScale="1">
        <p:scale>
          <a:sx n="87" d="100"/>
          <a:sy n="87" d="100"/>
        </p:scale>
        <p:origin x="10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985F2-6731-4C38-9D70-06CC1A030D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12AA60-2A11-4BD8-B1AB-6170B07DA16A}">
      <dgm:prSet/>
      <dgm:spPr/>
      <dgm:t>
        <a:bodyPr/>
        <a:lstStyle/>
        <a:p>
          <a:pPr rtl="0"/>
          <a:r>
            <a:rPr lang="en-US" smtClean="0"/>
            <a:t>Default height = 10 (rows) and width = 20 (characters)</a:t>
          </a:r>
          <a:endParaRPr lang="en-US"/>
        </a:p>
      </dgm:t>
    </dgm:pt>
    <dgm:pt modelId="{06210D59-C94A-4BC8-B738-47D4F09E9949}" type="parTrans" cxnId="{5A9299E4-353A-4E1E-8C47-3ABD37558C08}">
      <dgm:prSet/>
      <dgm:spPr/>
      <dgm:t>
        <a:bodyPr/>
        <a:lstStyle/>
        <a:p>
          <a:endParaRPr lang="en-US"/>
        </a:p>
      </dgm:t>
    </dgm:pt>
    <dgm:pt modelId="{F04A1615-9C31-419C-8963-001133CA22B6}" type="sibTrans" cxnId="{5A9299E4-353A-4E1E-8C47-3ABD37558C08}">
      <dgm:prSet/>
      <dgm:spPr/>
      <dgm:t>
        <a:bodyPr/>
        <a:lstStyle/>
        <a:p>
          <a:endParaRPr lang="en-US"/>
        </a:p>
      </dgm:t>
    </dgm:pt>
    <dgm:pt modelId="{513FCAD3-CE8F-4DAF-85CC-469FE4DD4F5B}">
      <dgm:prSet/>
      <dgm:spPr/>
      <dgm:t>
        <a:bodyPr/>
        <a:lstStyle/>
        <a:p>
          <a:pPr rtl="0"/>
          <a:r>
            <a:rPr lang="en-US" smtClean="0"/>
            <a:t>Setting height and width to zero lets tkinter set the listbox to the size needed to fit the contents</a:t>
          </a:r>
          <a:endParaRPr lang="en-US"/>
        </a:p>
      </dgm:t>
    </dgm:pt>
    <dgm:pt modelId="{43FC8DE3-14F4-4D80-9FA3-65E41A7E6406}" type="parTrans" cxnId="{55B8B02D-69A3-4005-BBFD-EFDBF0905F65}">
      <dgm:prSet/>
      <dgm:spPr/>
      <dgm:t>
        <a:bodyPr/>
        <a:lstStyle/>
        <a:p>
          <a:endParaRPr lang="en-US"/>
        </a:p>
      </dgm:t>
    </dgm:pt>
    <dgm:pt modelId="{84EF6437-8E3D-4398-AA58-DB5DDAF98C08}" type="sibTrans" cxnId="{55B8B02D-69A3-4005-BBFD-EFDBF0905F65}">
      <dgm:prSet/>
      <dgm:spPr/>
      <dgm:t>
        <a:bodyPr/>
        <a:lstStyle/>
        <a:p>
          <a:endParaRPr lang="en-US"/>
        </a:p>
      </dgm:t>
    </dgm:pt>
    <dgm:pt modelId="{18FE43BF-2E9E-4A24-A433-0D11266320F5}" type="pres">
      <dgm:prSet presAssocID="{EAF985F2-6731-4C38-9D70-06CC1A030D14}" presName="linear" presStyleCnt="0">
        <dgm:presLayoutVars>
          <dgm:animLvl val="lvl"/>
          <dgm:resizeHandles val="exact"/>
        </dgm:presLayoutVars>
      </dgm:prSet>
      <dgm:spPr/>
      <dgm:t>
        <a:bodyPr/>
        <a:lstStyle/>
        <a:p>
          <a:endParaRPr lang="en-US"/>
        </a:p>
      </dgm:t>
    </dgm:pt>
    <dgm:pt modelId="{E17D8BD9-9A15-4BF3-91EC-1D629E474152}" type="pres">
      <dgm:prSet presAssocID="{AC12AA60-2A11-4BD8-B1AB-6170B07DA16A}" presName="parentText" presStyleLbl="node1" presStyleIdx="0" presStyleCnt="2">
        <dgm:presLayoutVars>
          <dgm:chMax val="0"/>
          <dgm:bulletEnabled val="1"/>
        </dgm:presLayoutVars>
      </dgm:prSet>
      <dgm:spPr/>
      <dgm:t>
        <a:bodyPr/>
        <a:lstStyle/>
        <a:p>
          <a:endParaRPr lang="en-US"/>
        </a:p>
      </dgm:t>
    </dgm:pt>
    <dgm:pt modelId="{ED1F3D2F-FB69-48E7-A640-61CB521BD69C}" type="pres">
      <dgm:prSet presAssocID="{F04A1615-9C31-419C-8963-001133CA22B6}" presName="spacer" presStyleCnt="0"/>
      <dgm:spPr/>
    </dgm:pt>
    <dgm:pt modelId="{D8F055CB-EDA5-4FAF-B87D-F1A486713A3F}" type="pres">
      <dgm:prSet presAssocID="{513FCAD3-CE8F-4DAF-85CC-469FE4DD4F5B}" presName="parentText" presStyleLbl="node1" presStyleIdx="1" presStyleCnt="2">
        <dgm:presLayoutVars>
          <dgm:chMax val="0"/>
          <dgm:bulletEnabled val="1"/>
        </dgm:presLayoutVars>
      </dgm:prSet>
      <dgm:spPr/>
      <dgm:t>
        <a:bodyPr/>
        <a:lstStyle/>
        <a:p>
          <a:endParaRPr lang="en-US"/>
        </a:p>
      </dgm:t>
    </dgm:pt>
  </dgm:ptLst>
  <dgm:cxnLst>
    <dgm:cxn modelId="{0329F3FE-FCD9-4B94-9D85-F4A4B2852884}" type="presOf" srcId="{AC12AA60-2A11-4BD8-B1AB-6170B07DA16A}" destId="{E17D8BD9-9A15-4BF3-91EC-1D629E474152}" srcOrd="0" destOrd="0" presId="urn:microsoft.com/office/officeart/2005/8/layout/vList2"/>
    <dgm:cxn modelId="{A9C4DB7F-28F1-409C-BE7A-340C450E755D}" type="presOf" srcId="{EAF985F2-6731-4C38-9D70-06CC1A030D14}" destId="{18FE43BF-2E9E-4A24-A433-0D11266320F5}" srcOrd="0" destOrd="0" presId="urn:microsoft.com/office/officeart/2005/8/layout/vList2"/>
    <dgm:cxn modelId="{5A9299E4-353A-4E1E-8C47-3ABD37558C08}" srcId="{EAF985F2-6731-4C38-9D70-06CC1A030D14}" destId="{AC12AA60-2A11-4BD8-B1AB-6170B07DA16A}" srcOrd="0" destOrd="0" parTransId="{06210D59-C94A-4BC8-B738-47D4F09E9949}" sibTransId="{F04A1615-9C31-419C-8963-001133CA22B6}"/>
    <dgm:cxn modelId="{55B8B02D-69A3-4005-BBFD-EFDBF0905F65}" srcId="{EAF985F2-6731-4C38-9D70-06CC1A030D14}" destId="{513FCAD3-CE8F-4DAF-85CC-469FE4DD4F5B}" srcOrd="1" destOrd="0" parTransId="{43FC8DE3-14F4-4D80-9FA3-65E41A7E6406}" sibTransId="{84EF6437-8E3D-4398-AA58-DB5DDAF98C08}"/>
    <dgm:cxn modelId="{CE2FAD40-E4FD-4AA4-BA0B-EF56770FF718}" type="presOf" srcId="{513FCAD3-CE8F-4DAF-85CC-469FE4DD4F5B}" destId="{D8F055CB-EDA5-4FAF-B87D-F1A486713A3F}" srcOrd="0" destOrd="0" presId="urn:microsoft.com/office/officeart/2005/8/layout/vList2"/>
    <dgm:cxn modelId="{EA6AF89C-8A0A-45EB-AC1C-523536A38785}" type="presParOf" srcId="{18FE43BF-2E9E-4A24-A433-0D11266320F5}" destId="{E17D8BD9-9A15-4BF3-91EC-1D629E474152}" srcOrd="0" destOrd="0" presId="urn:microsoft.com/office/officeart/2005/8/layout/vList2"/>
    <dgm:cxn modelId="{D4378D28-ACB2-4BBC-B244-BF9CD9AC1D5E}" type="presParOf" srcId="{18FE43BF-2E9E-4A24-A433-0D11266320F5}" destId="{ED1F3D2F-FB69-48E7-A640-61CB521BD69C}" srcOrd="1" destOrd="0" presId="urn:microsoft.com/office/officeart/2005/8/layout/vList2"/>
    <dgm:cxn modelId="{2B7BE2AA-809B-4FC2-A322-0BDE9F927A42}" type="presParOf" srcId="{18FE43BF-2E9E-4A24-A433-0D11266320F5}" destId="{D8F055CB-EDA5-4FAF-B87D-F1A486713A3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5563D-CA1B-4BB1-8929-47DD67494AD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1E2476-9E57-4334-B161-AB357FCCDC42}">
      <dgm:prSet/>
      <dgm:spPr/>
      <dgm:t>
        <a:bodyPr/>
        <a:lstStyle/>
        <a:p>
          <a:pPr rtl="0"/>
          <a:r>
            <a:rPr lang="en-US" dirty="0" smtClean="0"/>
            <a:t>The bind function is used to deal with events. We can bind functions/methods to an event  just like we can bind these functions to a particular widget.</a:t>
          </a:r>
          <a:endParaRPr lang="en-US" dirty="0"/>
        </a:p>
      </dgm:t>
    </dgm:pt>
    <dgm:pt modelId="{666B2C79-8ECF-41F1-ADA1-BCCD4F64B46F}" type="parTrans" cxnId="{3DBFEB1F-E5FE-45BA-8D50-FC3E6DC18C18}">
      <dgm:prSet/>
      <dgm:spPr/>
      <dgm:t>
        <a:bodyPr/>
        <a:lstStyle/>
        <a:p>
          <a:endParaRPr lang="en-US"/>
        </a:p>
      </dgm:t>
    </dgm:pt>
    <dgm:pt modelId="{B46B38B4-4864-4DEE-B080-D11D35DD4B38}" type="sibTrans" cxnId="{3DBFEB1F-E5FE-45BA-8D50-FC3E6DC18C18}">
      <dgm:prSet/>
      <dgm:spPr/>
      <dgm:t>
        <a:bodyPr/>
        <a:lstStyle/>
        <a:p>
          <a:endParaRPr lang="en-US"/>
        </a:p>
      </dgm:t>
    </dgm:pt>
    <dgm:pt modelId="{44601F1C-D52D-4193-A2A6-664D750D694D}">
      <dgm:prSet/>
      <dgm:spPr/>
      <dgm:t>
        <a:bodyPr/>
        <a:lstStyle/>
        <a:p>
          <a:pPr rtl="0"/>
          <a:r>
            <a:rPr lang="en-US" smtClean="0"/>
            <a:t>In this example, the event is the selection of a Listbox item.</a:t>
          </a:r>
          <a:endParaRPr lang="en-US"/>
        </a:p>
      </dgm:t>
    </dgm:pt>
    <dgm:pt modelId="{A14A808D-A126-47EA-A885-BCC645BE41EC}" type="parTrans" cxnId="{8B59B784-04F6-49E5-9C73-3171B41A7CBE}">
      <dgm:prSet/>
      <dgm:spPr/>
      <dgm:t>
        <a:bodyPr/>
        <a:lstStyle/>
        <a:p>
          <a:endParaRPr lang="en-US"/>
        </a:p>
      </dgm:t>
    </dgm:pt>
    <dgm:pt modelId="{3EDD9C4F-2ECA-41A8-925B-00B1ED2A8EC3}" type="sibTrans" cxnId="{8B59B784-04F6-49E5-9C73-3171B41A7CBE}">
      <dgm:prSet/>
      <dgm:spPr/>
      <dgm:t>
        <a:bodyPr/>
        <a:lstStyle/>
        <a:p>
          <a:endParaRPr lang="en-US"/>
        </a:p>
      </dgm:t>
    </dgm:pt>
    <dgm:pt modelId="{886D6FB0-225F-40CB-8F74-F02629D2D4F9}" type="pres">
      <dgm:prSet presAssocID="{2525563D-CA1B-4BB1-8929-47DD67494AD4}" presName="linear" presStyleCnt="0">
        <dgm:presLayoutVars>
          <dgm:animLvl val="lvl"/>
          <dgm:resizeHandles val="exact"/>
        </dgm:presLayoutVars>
      </dgm:prSet>
      <dgm:spPr/>
      <dgm:t>
        <a:bodyPr/>
        <a:lstStyle/>
        <a:p>
          <a:endParaRPr lang="en-US"/>
        </a:p>
      </dgm:t>
    </dgm:pt>
    <dgm:pt modelId="{FB4365E4-C4DC-418C-A428-E310766FF2EF}" type="pres">
      <dgm:prSet presAssocID="{D41E2476-9E57-4334-B161-AB357FCCDC42}" presName="parentText" presStyleLbl="node1" presStyleIdx="0" presStyleCnt="2">
        <dgm:presLayoutVars>
          <dgm:chMax val="0"/>
          <dgm:bulletEnabled val="1"/>
        </dgm:presLayoutVars>
      </dgm:prSet>
      <dgm:spPr/>
      <dgm:t>
        <a:bodyPr/>
        <a:lstStyle/>
        <a:p>
          <a:endParaRPr lang="en-US"/>
        </a:p>
      </dgm:t>
    </dgm:pt>
    <dgm:pt modelId="{78C4BF79-693C-4FC5-9F53-36A6429027B5}" type="pres">
      <dgm:prSet presAssocID="{B46B38B4-4864-4DEE-B080-D11D35DD4B38}" presName="spacer" presStyleCnt="0"/>
      <dgm:spPr/>
    </dgm:pt>
    <dgm:pt modelId="{C1181504-E323-4D26-9C3A-CEB339194F26}" type="pres">
      <dgm:prSet presAssocID="{44601F1C-D52D-4193-A2A6-664D750D694D}" presName="parentText" presStyleLbl="node1" presStyleIdx="1" presStyleCnt="2">
        <dgm:presLayoutVars>
          <dgm:chMax val="0"/>
          <dgm:bulletEnabled val="1"/>
        </dgm:presLayoutVars>
      </dgm:prSet>
      <dgm:spPr/>
      <dgm:t>
        <a:bodyPr/>
        <a:lstStyle/>
        <a:p>
          <a:endParaRPr lang="en-US"/>
        </a:p>
      </dgm:t>
    </dgm:pt>
  </dgm:ptLst>
  <dgm:cxnLst>
    <dgm:cxn modelId="{3DBFEB1F-E5FE-45BA-8D50-FC3E6DC18C18}" srcId="{2525563D-CA1B-4BB1-8929-47DD67494AD4}" destId="{D41E2476-9E57-4334-B161-AB357FCCDC42}" srcOrd="0" destOrd="0" parTransId="{666B2C79-8ECF-41F1-ADA1-BCCD4F64B46F}" sibTransId="{B46B38B4-4864-4DEE-B080-D11D35DD4B38}"/>
    <dgm:cxn modelId="{7056E68C-0770-45E7-BAFD-60A5AF53CF23}" type="presOf" srcId="{2525563D-CA1B-4BB1-8929-47DD67494AD4}" destId="{886D6FB0-225F-40CB-8F74-F02629D2D4F9}" srcOrd="0" destOrd="0" presId="urn:microsoft.com/office/officeart/2005/8/layout/vList2"/>
    <dgm:cxn modelId="{22D501DF-3C67-485C-B28D-30FE0DA47795}" type="presOf" srcId="{44601F1C-D52D-4193-A2A6-664D750D694D}" destId="{C1181504-E323-4D26-9C3A-CEB339194F26}" srcOrd="0" destOrd="0" presId="urn:microsoft.com/office/officeart/2005/8/layout/vList2"/>
    <dgm:cxn modelId="{8B59B784-04F6-49E5-9C73-3171B41A7CBE}" srcId="{2525563D-CA1B-4BB1-8929-47DD67494AD4}" destId="{44601F1C-D52D-4193-A2A6-664D750D694D}" srcOrd="1" destOrd="0" parTransId="{A14A808D-A126-47EA-A885-BCC645BE41EC}" sibTransId="{3EDD9C4F-2ECA-41A8-925B-00B1ED2A8EC3}"/>
    <dgm:cxn modelId="{142384F9-C976-42C3-A535-5F8DBF3528F1}" type="presOf" srcId="{D41E2476-9E57-4334-B161-AB357FCCDC42}" destId="{FB4365E4-C4DC-418C-A428-E310766FF2EF}" srcOrd="0" destOrd="0" presId="urn:microsoft.com/office/officeart/2005/8/layout/vList2"/>
    <dgm:cxn modelId="{9C3D9513-1FE7-4B50-9497-D4E74C96DFAE}" type="presParOf" srcId="{886D6FB0-225F-40CB-8F74-F02629D2D4F9}" destId="{FB4365E4-C4DC-418C-A428-E310766FF2EF}" srcOrd="0" destOrd="0" presId="urn:microsoft.com/office/officeart/2005/8/layout/vList2"/>
    <dgm:cxn modelId="{8C516F51-FCF2-412E-AE04-C0E9F912A77A}" type="presParOf" srcId="{886D6FB0-225F-40CB-8F74-F02629D2D4F9}" destId="{78C4BF79-693C-4FC5-9F53-36A6429027B5}" srcOrd="1" destOrd="0" presId="urn:microsoft.com/office/officeart/2005/8/layout/vList2"/>
    <dgm:cxn modelId="{6018E7B6-B967-4696-9584-E0687B6F02D8}" type="presParOf" srcId="{886D6FB0-225F-40CB-8F74-F02629D2D4F9}" destId="{C1181504-E323-4D26-9C3A-CEB339194F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D8BD9-9A15-4BF3-91EC-1D629E474152}">
      <dsp:nvSpPr>
        <dsp:cNvPr id="0" name=""/>
        <dsp:cNvSpPr/>
      </dsp:nvSpPr>
      <dsp:spPr>
        <a:xfrm>
          <a:off x="0" y="212333"/>
          <a:ext cx="2590800" cy="783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Default height = 10 (rows) and width = 20 (characters)</a:t>
          </a:r>
          <a:endParaRPr lang="en-US" sz="1400" kern="1200"/>
        </a:p>
      </dsp:txBody>
      <dsp:txXfrm>
        <a:off x="38231" y="250564"/>
        <a:ext cx="2514338" cy="706706"/>
      </dsp:txXfrm>
    </dsp:sp>
    <dsp:sp modelId="{D8F055CB-EDA5-4FAF-B87D-F1A486713A3F}">
      <dsp:nvSpPr>
        <dsp:cNvPr id="0" name=""/>
        <dsp:cNvSpPr/>
      </dsp:nvSpPr>
      <dsp:spPr>
        <a:xfrm>
          <a:off x="0" y="1035822"/>
          <a:ext cx="2590800" cy="783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Setting height and width to zero lets tkinter set the listbox to the size needed to fit the contents</a:t>
          </a:r>
          <a:endParaRPr lang="en-US" sz="1400" kern="1200"/>
        </a:p>
      </dsp:txBody>
      <dsp:txXfrm>
        <a:off x="38231" y="1074053"/>
        <a:ext cx="2514338" cy="706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365E4-C4DC-418C-A428-E310766FF2EF}">
      <dsp:nvSpPr>
        <dsp:cNvPr id="0" name=""/>
        <dsp:cNvSpPr/>
      </dsp:nvSpPr>
      <dsp:spPr>
        <a:xfrm>
          <a:off x="0" y="1649"/>
          <a:ext cx="83058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The bind function is used to deal with events. We can bind functions/methods to an event  just like we can bind these functions to a particular widget.</a:t>
          </a:r>
          <a:endParaRPr lang="en-US" sz="1900" kern="1200" dirty="0"/>
        </a:p>
      </dsp:txBody>
      <dsp:txXfrm>
        <a:off x="36896" y="38545"/>
        <a:ext cx="8232008" cy="682028"/>
      </dsp:txXfrm>
    </dsp:sp>
    <dsp:sp modelId="{C1181504-E323-4D26-9C3A-CEB339194F26}">
      <dsp:nvSpPr>
        <dsp:cNvPr id="0" name=""/>
        <dsp:cNvSpPr/>
      </dsp:nvSpPr>
      <dsp:spPr>
        <a:xfrm>
          <a:off x="0" y="812189"/>
          <a:ext cx="83058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In this example, the event is the selection of a Listbox item.</a:t>
          </a:r>
          <a:endParaRPr lang="en-US" sz="1900" kern="1200"/>
        </a:p>
      </dsp:txBody>
      <dsp:txXfrm>
        <a:off x="36896" y="849085"/>
        <a:ext cx="8232008"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1B0D21-B163-864A-9EE4-79904E4EB8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Helvetica Regular" pitchFamily="2" charset="0"/>
            </a:endParaRPr>
          </a:p>
        </p:txBody>
      </p:sp>
      <p:sp>
        <p:nvSpPr>
          <p:cNvPr id="3" name="Date Placeholder 2">
            <a:extLst>
              <a:ext uri="{FF2B5EF4-FFF2-40B4-BE49-F238E27FC236}">
                <a16:creationId xmlns:a16="http://schemas.microsoft.com/office/drawing/2014/main" id="{D37C34E9-4DC2-3948-9BF9-5FE9067C4A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dirty="0" err="1" smtClean="0">
                <a:latin typeface="Helvetica Regular" pitchFamily="2" charset="0"/>
              </a:rPr>
              <a:t>Houngninou</a:t>
            </a:r>
            <a:r>
              <a:rPr lang="en-US" dirty="0" smtClean="0">
                <a:latin typeface="Helvetica Regular" pitchFamily="2" charset="0"/>
              </a:rPr>
              <a:t>/McGuire</a:t>
            </a:r>
            <a:endParaRPr lang="en-US" dirty="0">
              <a:latin typeface="Helvetica Regular" pitchFamily="2" charset="0"/>
            </a:endParaRPr>
          </a:p>
        </p:txBody>
      </p:sp>
      <p:sp>
        <p:nvSpPr>
          <p:cNvPr id="4" name="Footer Placeholder 3">
            <a:extLst>
              <a:ext uri="{FF2B5EF4-FFF2-40B4-BE49-F238E27FC236}">
                <a16:creationId xmlns:a16="http://schemas.microsoft.com/office/drawing/2014/main" id="{A11AFE4A-E9A5-2041-8ADE-FEAFC68A1B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Helvetica Regular" pitchFamily="2" charset="0"/>
            </a:endParaRPr>
          </a:p>
        </p:txBody>
      </p:sp>
      <p:sp>
        <p:nvSpPr>
          <p:cNvPr id="5" name="Slide Number Placeholder 4">
            <a:extLst>
              <a:ext uri="{FF2B5EF4-FFF2-40B4-BE49-F238E27FC236}">
                <a16:creationId xmlns:a16="http://schemas.microsoft.com/office/drawing/2014/main" id="{26A38876-140F-5945-B25E-7AF27F70D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F04344-1592-EF44-B423-A85B05F31A34}" type="slidenum">
              <a:rPr lang="en-US" smtClean="0">
                <a:latin typeface="Helvetica Regular" pitchFamily="2" charset="0"/>
              </a:rPr>
              <a:t>‹#›</a:t>
            </a:fld>
            <a:endParaRPr lang="en-US" dirty="0">
              <a:latin typeface="Helvetica Regular" pitchFamily="2" charset="0"/>
            </a:endParaRPr>
          </a:p>
        </p:txBody>
      </p:sp>
    </p:spTree>
    <p:extLst>
      <p:ext uri="{BB962C8B-B14F-4D97-AF65-F5344CB8AC3E}">
        <p14:creationId xmlns:p14="http://schemas.microsoft.com/office/powerpoint/2010/main" val="103473278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Helvetica Regular"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Helvetica Regular" pitchFamily="2" charset="0"/>
              </a:defRPr>
            </a:lvl1pPr>
          </a:lstStyle>
          <a:p>
            <a:r>
              <a:rPr lang="en-US" dirty="0" err="1" smtClean="0"/>
              <a:t>Houngninou</a:t>
            </a:r>
            <a:r>
              <a:rPr lang="en-US" dirty="0" smtClean="0"/>
              <a:t>/McGuire</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Helvetica Regular"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Helvetica Regular" pitchFamily="2" charset="0"/>
              </a:defRPr>
            </a:lvl1pPr>
          </a:lstStyle>
          <a:p>
            <a:fld id="{9CC81667-0BCA-4A93-A267-210DC22E6F85}" type="slidenum">
              <a:rPr lang="en-US" smtClean="0"/>
              <a:pPr/>
              <a:t>‹#›</a:t>
            </a:fld>
            <a:endParaRPr lang="en-US" dirty="0"/>
          </a:p>
        </p:txBody>
      </p:sp>
    </p:spTree>
    <p:extLst>
      <p:ext uri="{BB962C8B-B14F-4D97-AF65-F5344CB8AC3E}">
        <p14:creationId xmlns:p14="http://schemas.microsoft.com/office/powerpoint/2010/main" val="38100987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b="0" i="0" kern="1200">
        <a:solidFill>
          <a:schemeClr val="tx1"/>
        </a:solidFill>
        <a:latin typeface="Helvetica Regular" pitchFamily="2" charset="0"/>
        <a:ea typeface="+mn-ea"/>
        <a:cs typeface="+mn-cs"/>
      </a:defRPr>
    </a:lvl1pPr>
    <a:lvl2pPr marL="457200" algn="l" defTabSz="914400" rtl="0" eaLnBrk="1" latinLnBrk="0" hangingPunct="1">
      <a:defRPr sz="1200" b="0" i="0" kern="1200">
        <a:solidFill>
          <a:schemeClr val="tx1"/>
        </a:solidFill>
        <a:latin typeface="Helvetica Regular" pitchFamily="2" charset="0"/>
        <a:ea typeface="+mn-ea"/>
        <a:cs typeface="+mn-cs"/>
      </a:defRPr>
    </a:lvl2pPr>
    <a:lvl3pPr marL="914400" algn="l" defTabSz="914400" rtl="0" eaLnBrk="1" latinLnBrk="0" hangingPunct="1">
      <a:defRPr sz="1200" b="0" i="0" kern="1200">
        <a:solidFill>
          <a:schemeClr val="tx1"/>
        </a:solidFill>
        <a:latin typeface="Helvetica Regular" pitchFamily="2" charset="0"/>
        <a:ea typeface="+mn-ea"/>
        <a:cs typeface="+mn-cs"/>
      </a:defRPr>
    </a:lvl3pPr>
    <a:lvl4pPr marL="1371600" algn="l" defTabSz="914400" rtl="0" eaLnBrk="1" latinLnBrk="0" hangingPunct="1">
      <a:defRPr sz="1200" b="0" i="0" kern="1200">
        <a:solidFill>
          <a:schemeClr val="tx1"/>
        </a:solidFill>
        <a:latin typeface="Helvetica Regular" pitchFamily="2" charset="0"/>
        <a:ea typeface="+mn-ea"/>
        <a:cs typeface="+mn-cs"/>
      </a:defRPr>
    </a:lvl4pPr>
    <a:lvl5pPr marL="1828800" algn="l" defTabSz="914400" rtl="0" eaLnBrk="1" latinLnBrk="0" hangingPunct="1">
      <a:defRPr sz="1200" b="0" i="0" kern="1200">
        <a:solidFill>
          <a:schemeClr val="tx1"/>
        </a:solidFill>
        <a:latin typeface="Helvetica Regula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735013" y="835025"/>
            <a:ext cx="7408862" cy="4167188"/>
          </a:xfrm>
          <a:ln/>
        </p:spPr>
      </p:sp>
      <p:sp>
        <p:nvSpPr>
          <p:cNvPr id="5123"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315742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89323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C81667-0BCA-4A93-A267-210DC22E6F85}" type="slidenum">
              <a:rPr lang="en-US" smtClean="0"/>
              <a:pPr/>
              <a:t>78</a:t>
            </a:fld>
            <a:endParaRPr lang="en-US" dirty="0"/>
          </a:p>
        </p:txBody>
      </p:sp>
    </p:spTree>
    <p:extLst>
      <p:ext uri="{BB962C8B-B14F-4D97-AF65-F5344CB8AC3E}">
        <p14:creationId xmlns:p14="http://schemas.microsoft.com/office/powerpoint/2010/main" val="268817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5"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2002971" y="6429975"/>
            <a:ext cx="82296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22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spcBef>
                <a:spcPts val="0"/>
              </a:spcBef>
              <a:spcAft>
                <a:spcPts val="1200"/>
              </a:spcAft>
              <a:defRPr sz="2200"/>
            </a:lvl1pPr>
            <a:lvl2pPr>
              <a:spcBef>
                <a:spcPts val="0"/>
              </a:spcBef>
              <a:spcAft>
                <a:spcPts val="1200"/>
              </a:spcAft>
              <a:defRPr sz="2200"/>
            </a:lvl2pPr>
            <a:lvl3pPr>
              <a:spcBef>
                <a:spcPts val="0"/>
              </a:spcBef>
              <a:spcAft>
                <a:spcPts val="1200"/>
              </a:spcAft>
              <a:defRPr sz="2200"/>
            </a:lvl3pPr>
            <a:lvl4pPr>
              <a:spcBef>
                <a:spcPts val="0"/>
              </a:spcBef>
              <a:spcAft>
                <a:spcPts val="1200"/>
              </a:spcAft>
              <a:defRPr sz="2200"/>
            </a:lvl4pPr>
            <a:lvl5pPr>
              <a:spcBef>
                <a:spcPts val="0"/>
              </a:spcBef>
              <a:spcAft>
                <a:spcPts val="1200"/>
              </a:spcAft>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8" name="Footer Placeholder 7"/>
          <p:cNvSpPr>
            <a:spLocks noGrp="1"/>
          </p:cNvSpPr>
          <p:nvPr>
            <p:ph type="ftr" sz="quarter" idx="11"/>
          </p:nvPr>
        </p:nvSpPr>
        <p:spPr/>
        <p:txBody>
          <a:bodyPr/>
          <a:lstStyle/>
          <a:p>
            <a:r>
              <a:rPr lang="en-US"/>
              <a:t>CSCE 110: Programming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p:cNvSpPr>
            <a:spLocks noGrp="1"/>
          </p:cNvSpPr>
          <p:nvPr>
            <p:ph type="ftr" sz="quarter" idx="11"/>
          </p:nvPr>
        </p:nvSpPr>
        <p:spPr>
          <a:xfrm>
            <a:off x="4165600" y="6356351"/>
            <a:ext cx="4572000" cy="365125"/>
          </a:xfrm>
        </p:spPr>
        <p:txBody>
          <a:bodyPr/>
          <a:lstStyle/>
          <a:p>
            <a:r>
              <a:rPr lang="en-US"/>
              <a:t>CSCE 110: Programming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3" name="Footer Placeholder 2"/>
          <p:cNvSpPr>
            <a:spLocks noGrp="1"/>
          </p:cNvSpPr>
          <p:nvPr>
            <p:ph type="ftr" sz="quarter" idx="11"/>
          </p:nvPr>
        </p:nvSpPr>
        <p:spPr>
          <a:xfrm>
            <a:off x="4165600" y="6356351"/>
            <a:ext cx="4368800" cy="365125"/>
          </a:xfrm>
        </p:spPr>
        <p:txBody>
          <a:bodyPr/>
          <a:lstStyle/>
          <a:p>
            <a:r>
              <a:rPr lang="en-US"/>
              <a:t>CSCE 110: Programming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9000">
              <a:schemeClr val="accent1">
                <a:lumMod val="20000"/>
                <a:lumOff val="80000"/>
              </a:schemeClr>
            </a:gs>
            <a:gs pos="90000">
              <a:schemeClr val="accent1">
                <a:lumMod val="20000"/>
                <a:lumOff val="80000"/>
              </a:schemeClr>
            </a:gs>
            <a:gs pos="73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r>
              <a:rPr lang="en-US" dirty="0" err="1" smtClean="0"/>
              <a:t>Houngninou</a:t>
            </a:r>
            <a:r>
              <a:rPr lang="en-US" dirty="0" smtClean="0"/>
              <a:t>/McGuire</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r>
              <a:rPr lang="en-US"/>
              <a:t>CSCE 110: Programming I</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p:txStyles>
    <p:titleStyle>
      <a:lvl1pPr algn="ctr" defTabSz="914400" rtl="0" eaLnBrk="1" latinLnBrk="0" hangingPunct="1">
        <a:spcBef>
          <a:spcPct val="0"/>
        </a:spcBef>
        <a:buNone/>
        <a:defRPr sz="3600" b="0" i="0" kern="1200">
          <a:solidFill>
            <a:schemeClr val="accent2">
              <a:lumMod val="75000"/>
            </a:schemeClr>
          </a:solidFill>
          <a:latin typeface="Helvetica Regular" pitchFamily="2" charset="0"/>
          <a:ea typeface="+mj-ea"/>
          <a:cs typeface="+mj-cs"/>
        </a:defRPr>
      </a:lvl1pPr>
    </p:titleStyle>
    <p:body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615C5E10-5C29-4623-9C10-7E0CD197C761}" type="slidenum">
              <a:rPr lang="zh-CN" altLang="en-US" sz="900">
                <a:solidFill>
                  <a:srgbClr val="898989"/>
                </a:solidFill>
              </a:rPr>
              <a:pPr>
                <a:spcBef>
                  <a:spcPct val="0"/>
                </a:spcBef>
                <a:buFontTx/>
                <a:buNone/>
              </a:pPr>
              <a:t>1</a:t>
            </a:fld>
            <a:endParaRPr lang="en-US" altLang="zh-CN" sz="900">
              <a:solidFill>
                <a:srgbClr val="898989"/>
              </a:solidFill>
            </a:endParaRPr>
          </a:p>
        </p:txBody>
      </p:sp>
      <p:sp>
        <p:nvSpPr>
          <p:cNvPr id="4099" name="Title 1"/>
          <p:cNvSpPr>
            <a:spLocks noGrp="1"/>
          </p:cNvSpPr>
          <p:nvPr>
            <p:ph type="ctrTitle"/>
          </p:nvPr>
        </p:nvSpPr>
        <p:spPr>
          <a:xfrm>
            <a:off x="914400" y="1524000"/>
            <a:ext cx="10363200" cy="2076451"/>
          </a:xfrm>
        </p:spPr>
        <p:txBody>
          <a:bodyPr>
            <a:normAutofit/>
          </a:bodyPr>
          <a:lstStyle/>
          <a:p>
            <a:r>
              <a:rPr lang="en-US" altLang="zh-CN" sz="4050" dirty="0" smtClean="0"/>
              <a:t>GUI Programming</a:t>
            </a:r>
            <a:endParaRPr lang="en-US" sz="4400" dirty="0"/>
          </a:p>
        </p:txBody>
      </p:sp>
      <p:sp>
        <p:nvSpPr>
          <p:cNvPr id="4100" name="Subtitle 2"/>
          <p:cNvSpPr>
            <a:spLocks noGrp="1"/>
          </p:cNvSpPr>
          <p:nvPr>
            <p:ph type="subTitle" idx="1"/>
          </p:nvPr>
        </p:nvSpPr>
        <p:spPr>
          <a:xfrm>
            <a:off x="1981200" y="3771900"/>
            <a:ext cx="8229600" cy="1314450"/>
          </a:xfrm>
        </p:spPr>
        <p:txBody>
          <a:bodyPr/>
          <a:lstStyle/>
          <a:p>
            <a:pPr eaLnBrk="1" hangingPunct="1"/>
            <a:r>
              <a:rPr lang="en-CA" altLang="zh-CN" sz="3000" dirty="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endParaRPr lang="en-US" altLang="zh-CN" sz="1200" dirty="0">
              <a:solidFill>
                <a:srgbClr val="898989"/>
              </a:solidFill>
            </a:endParaRPr>
          </a:p>
        </p:txBody>
      </p:sp>
    </p:spTree>
    <p:extLst>
      <p:ext uri="{BB962C8B-B14F-4D97-AF65-F5344CB8AC3E}">
        <p14:creationId xmlns:p14="http://schemas.microsoft.com/office/powerpoint/2010/main" val="3149774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E96F3FE-3696-4FDE-B0B8-2A7BCB67456E}"/>
              </a:ext>
            </a:extLst>
          </p:cNvPr>
          <p:cNvSpPr>
            <a:spLocks noGrp="1" noChangeArrowheads="1"/>
          </p:cNvSpPr>
          <p:nvPr>
            <p:ph type="title"/>
          </p:nvPr>
        </p:nvSpPr>
        <p:spPr/>
        <p:txBody>
          <a:bodyPr/>
          <a:lstStyle/>
          <a:p>
            <a:r>
              <a:rPr lang="en-US" altLang="en-US" dirty="0"/>
              <a:t>Using the </a:t>
            </a:r>
            <a:r>
              <a:rPr lang="en-US" altLang="en-US" dirty="0" err="1">
                <a:latin typeface="Courier New" panose="02070309020205020404" pitchFamily="49" charset="0"/>
                <a:cs typeface="Courier New" panose="02070309020205020404" pitchFamily="49" charset="0"/>
              </a:rPr>
              <a:t>tkinter</a:t>
            </a:r>
            <a:r>
              <a:rPr lang="en-US" altLang="en-US" dirty="0"/>
              <a:t> Module</a:t>
            </a:r>
          </a:p>
        </p:txBody>
      </p:sp>
      <p:sp>
        <p:nvSpPr>
          <p:cNvPr id="11267" name="Content Placeholder 2">
            <a:extLst>
              <a:ext uri="{FF2B5EF4-FFF2-40B4-BE49-F238E27FC236}">
                <a16:creationId xmlns:a16="http://schemas.microsoft.com/office/drawing/2014/main" id="{83AB4452-E704-4E5A-8CCE-C6A276EB10CA}"/>
              </a:ext>
            </a:extLst>
          </p:cNvPr>
          <p:cNvSpPr>
            <a:spLocks noGrp="1" noChangeArrowheads="1"/>
          </p:cNvSpPr>
          <p:nvPr>
            <p:ph idx="1"/>
          </p:nvPr>
        </p:nvSpPr>
        <p:spPr/>
        <p:txBody>
          <a:bodyPr/>
          <a:lstStyle/>
          <a:p>
            <a:pPr>
              <a:buFontTx/>
              <a:buChar char="•"/>
            </a:pPr>
            <a:r>
              <a:rPr lang="en-US" altLang="en-US" dirty="0"/>
              <a:t>Programs that use </a:t>
            </a:r>
            <a:r>
              <a:rPr lang="en-US" altLang="en-US" dirty="0" err="1">
                <a:latin typeface="Courier New" panose="02070309020205020404" pitchFamily="49" charset="0"/>
                <a:cs typeface="Courier New" panose="02070309020205020404" pitchFamily="49" charset="0"/>
              </a:rPr>
              <a:t>tkinter</a:t>
            </a:r>
            <a:r>
              <a:rPr lang="en-US" altLang="en-US" dirty="0"/>
              <a:t> do not always run reliably </a:t>
            </a:r>
            <a:r>
              <a:rPr lang="en-US" altLang="en-US"/>
              <a:t>under </a:t>
            </a:r>
            <a:r>
              <a:rPr lang="en-US" altLang="en-US" smtClean="0"/>
              <a:t>many IDEs</a:t>
            </a:r>
            <a:endParaRPr lang="en-US" altLang="en-US" dirty="0"/>
          </a:p>
          <a:p>
            <a:pPr lvl="1"/>
            <a:r>
              <a:rPr lang="en-US" altLang="en-US" sz="2400" dirty="0"/>
              <a:t>For best results run them from operating system command prompt</a:t>
            </a:r>
          </a:p>
          <a:p>
            <a:pPr>
              <a:buFontTx/>
              <a:buChar char="•"/>
            </a:pPr>
            <a:r>
              <a:rPr lang="en-US" altLang="en-US" dirty="0"/>
              <a:t>Most programmers take an object-oriented approach when writing GUI programs</a:t>
            </a:r>
          </a:p>
          <a:p>
            <a:pPr lvl="1"/>
            <a:r>
              <a:rPr lang="en-US" altLang="en-US" sz="2400" dirty="0">
                <a:latin typeface="Courier New" panose="02070309020205020404" pitchFamily="49" charset="0"/>
                <a:cs typeface="Courier New" panose="02070309020205020404" pitchFamily="49" charset="0"/>
              </a:rPr>
              <a:t>__</a:t>
            </a:r>
            <a:r>
              <a:rPr lang="en-US" altLang="en-US" sz="2400" dirty="0" err="1">
                <a:latin typeface="Courier New" panose="02070309020205020404" pitchFamily="49" charset="0"/>
                <a:cs typeface="Courier New" panose="02070309020205020404" pitchFamily="49" charset="0"/>
              </a:rPr>
              <a:t>init</a:t>
            </a:r>
            <a:r>
              <a:rPr lang="en-US" altLang="en-US" sz="2400" dirty="0">
                <a:latin typeface="Courier New" panose="02070309020205020404" pitchFamily="49" charset="0"/>
                <a:cs typeface="Courier New" panose="02070309020205020404" pitchFamily="49" charset="0"/>
              </a:rPr>
              <a:t>__</a:t>
            </a:r>
            <a:r>
              <a:rPr lang="en-US" altLang="en-US" sz="2400" dirty="0"/>
              <a:t> method builds the GUI</a:t>
            </a:r>
          </a:p>
          <a:p>
            <a:pPr lvl="1"/>
            <a:r>
              <a:rPr lang="en-US" altLang="en-US" sz="2400" dirty="0"/>
              <a:t>When an instance is created the GUI appears on the screen</a:t>
            </a:r>
          </a:p>
          <a:p>
            <a:pPr>
              <a:buFontTx/>
              <a:buChar char="•"/>
            </a:pPr>
            <a:endParaRPr lang="en-US" altLang="en-US" sz="2800" dirty="0"/>
          </a:p>
        </p:txBody>
      </p:sp>
    </p:spTree>
    <p:extLst>
      <p:ext uri="{BB962C8B-B14F-4D97-AF65-F5344CB8AC3E}">
        <p14:creationId xmlns:p14="http://schemas.microsoft.com/office/powerpoint/2010/main" val="1558814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9D37740-5EF4-4CCB-9317-EC0751256BFA}"/>
              </a:ext>
            </a:extLst>
          </p:cNvPr>
          <p:cNvSpPr>
            <a:spLocks noGrp="1" noChangeArrowheads="1"/>
          </p:cNvSpPr>
          <p:nvPr>
            <p:ph type="title"/>
          </p:nvPr>
        </p:nvSpPr>
        <p:spPr/>
        <p:txBody>
          <a:bodyPr/>
          <a:lstStyle/>
          <a:p>
            <a:r>
              <a:rPr lang="en-US" altLang="en-US" dirty="0"/>
              <a:t>Example</a:t>
            </a:r>
            <a:r>
              <a:rPr lang="en-AU" sz="2000" dirty="0"/>
              <a:t> (1 of 6)</a:t>
            </a:r>
            <a:endParaRPr lang="en-US" altLang="en-US" sz="2000" dirty="0"/>
          </a:p>
        </p:txBody>
      </p:sp>
      <p:sp>
        <p:nvSpPr>
          <p:cNvPr id="12291" name="Rectangle 2">
            <a:extLst>
              <a:ext uri="{FF2B5EF4-FFF2-40B4-BE49-F238E27FC236}">
                <a16:creationId xmlns:a16="http://schemas.microsoft.com/office/drawing/2014/main" id="{3C2ABFC7-095F-4D2A-88DB-2CB0166697E6}"/>
              </a:ext>
            </a:extLst>
          </p:cNvPr>
          <p:cNvSpPr>
            <a:spLocks noChangeArrowheads="1"/>
          </p:cNvSpPr>
          <p:nvPr/>
        </p:nvSpPr>
        <p:spPr bwMode="auto">
          <a:xfrm>
            <a:off x="1962989" y="1752600"/>
            <a:ext cx="5562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1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This program displays an empty window.</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2 </a:t>
            </a:r>
            <a:b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3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import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4 </a:t>
            </a:r>
            <a:b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5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6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def __</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init</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__(self):</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7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the main window widget.</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8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9 </a:t>
            </a:r>
            <a:b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10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Display a title.</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11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self.main_window.title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('My First GUI')</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12 </a:t>
            </a:r>
            <a:b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13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Enter the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main loop.</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14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tkinter.mainloop</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15 </a:t>
            </a:r>
            <a:b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16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class.</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17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__name__ == '__main__':</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18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my_gui</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292" name="Picture 5" descr="A window titled, my first G U I. ">
            <a:extLst>
              <a:ext uri="{FF2B5EF4-FFF2-40B4-BE49-F238E27FC236}">
                <a16:creationId xmlns:a16="http://schemas.microsoft.com/office/drawing/2014/main" id="{32F1B263-2076-4E9E-B96B-2E1E8E823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772400" y="1828800"/>
            <a:ext cx="230504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43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26F8B4F-8910-49C3-962D-988722B29099}"/>
              </a:ext>
            </a:extLst>
          </p:cNvPr>
          <p:cNvSpPr>
            <a:spLocks noGrp="1" noChangeArrowheads="1"/>
          </p:cNvSpPr>
          <p:nvPr>
            <p:ph type="title"/>
          </p:nvPr>
        </p:nvSpPr>
        <p:spPr/>
        <p:txBody>
          <a:bodyPr/>
          <a:lstStyle/>
          <a:p>
            <a:r>
              <a:rPr lang="en-US" altLang="en-US" dirty="0"/>
              <a:t>Display Text with </a:t>
            </a:r>
            <a:r>
              <a:rPr lang="en-US" altLang="en-US" dirty="0">
                <a:latin typeface="Courier New" panose="02070309020205020404" pitchFamily="49" charset="0"/>
                <a:cs typeface="Courier New" panose="02070309020205020404" pitchFamily="49" charset="0"/>
              </a:rPr>
              <a:t>Label</a:t>
            </a:r>
            <a:r>
              <a:rPr lang="en-US" altLang="en-US" dirty="0"/>
              <a:t> Widgets</a:t>
            </a:r>
            <a:r>
              <a:rPr lang="en-AU" sz="2000" dirty="0"/>
              <a:t> (1 of 2)</a:t>
            </a:r>
            <a:endParaRPr lang="en-US" altLang="en-US" sz="2000" dirty="0"/>
          </a:p>
        </p:txBody>
      </p:sp>
      <p:sp>
        <p:nvSpPr>
          <p:cNvPr id="13315" name="Content Placeholder 2">
            <a:extLst>
              <a:ext uri="{FF2B5EF4-FFF2-40B4-BE49-F238E27FC236}">
                <a16:creationId xmlns:a16="http://schemas.microsoft.com/office/drawing/2014/main" id="{6E8D13CB-20A0-48D0-987A-BA0B448D499B}"/>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Label</a:t>
            </a:r>
            <a:r>
              <a:rPr lang="en-US" altLang="en-US" u="sng" dirty="0">
                <a:cs typeface="Times New Roman" panose="02020603050405020304" pitchFamily="18" charset="0"/>
              </a:rPr>
              <a:t> widget</a:t>
            </a:r>
            <a:r>
              <a:rPr lang="en-US" altLang="en-US" dirty="0">
                <a:cs typeface="Times New Roman" panose="02020603050405020304" pitchFamily="18" charset="0"/>
              </a:rPr>
              <a:t>: displays a single line of text in a window</a:t>
            </a:r>
          </a:p>
          <a:p>
            <a:pPr lvl="1"/>
            <a:r>
              <a:rPr lang="en-US" altLang="en-US" sz="2400" dirty="0">
                <a:cs typeface="Times New Roman" panose="02020603050405020304" pitchFamily="18" charset="0"/>
              </a:rPr>
              <a:t>Made by creating an instance of </a:t>
            </a:r>
            <a:r>
              <a:rPr lang="en-US" altLang="en-US" sz="2400" dirty="0" err="1">
                <a:latin typeface="Courier New" panose="02070309020205020404" pitchFamily="49" charset="0"/>
                <a:cs typeface="Courier New" panose="02070309020205020404" pitchFamily="49" charset="0"/>
              </a:rPr>
              <a:t>tkinter</a:t>
            </a:r>
            <a:r>
              <a:rPr lang="en-US" altLang="en-US" sz="2400" dirty="0">
                <a:cs typeface="Times New Roman" panose="02020603050405020304" pitchFamily="18" charset="0"/>
              </a:rPr>
              <a:t> module’s </a:t>
            </a:r>
            <a:r>
              <a:rPr lang="en-US" altLang="en-US" sz="2400" dirty="0">
                <a:latin typeface="Courier New" panose="02070309020205020404" pitchFamily="49" charset="0"/>
                <a:cs typeface="Courier New" panose="02070309020205020404" pitchFamily="49" charset="0"/>
              </a:rPr>
              <a:t>Label</a:t>
            </a:r>
            <a:r>
              <a:rPr lang="en-US" altLang="en-US" sz="2400" dirty="0">
                <a:cs typeface="Times New Roman" panose="02020603050405020304" pitchFamily="18" charset="0"/>
              </a:rPr>
              <a:t> class</a:t>
            </a:r>
          </a:p>
          <a:p>
            <a:pPr lvl="1"/>
            <a:r>
              <a:rPr lang="en-US" altLang="en-US" sz="2400" dirty="0">
                <a:cs typeface="Times New Roman" panose="02020603050405020304" pitchFamily="18" charset="0"/>
              </a:rPr>
              <a:t>Format: </a:t>
            </a:r>
            <a:r>
              <a:rPr lang="en-US" altLang="en-US" sz="2400" dirty="0" err="1">
                <a:latin typeface="Courier New" panose="02070309020205020404" pitchFamily="49" charset="0"/>
                <a:cs typeface="Courier New" panose="02070309020205020404" pitchFamily="49" charset="0"/>
              </a:rPr>
              <a:t>tkinter.Label</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self.main_window</a:t>
            </a:r>
            <a:r>
              <a:rPr lang="en-US" altLang="en-US" sz="2400" dirty="0">
                <a:latin typeface="Courier New" panose="02070309020205020404" pitchFamily="49" charset="0"/>
                <a:cs typeface="Courier New" panose="02070309020205020404" pitchFamily="49" charset="0"/>
              </a:rPr>
              <a:t>, 				text = 'my text')</a:t>
            </a:r>
          </a:p>
          <a:p>
            <a:pPr lvl="2"/>
            <a:r>
              <a:rPr lang="en-US" altLang="en-US" sz="2000" dirty="0">
                <a:cs typeface="Courier New" panose="02070309020205020404" pitchFamily="49" charset="0"/>
              </a:rPr>
              <a:t>First argument references the root widget, second argument shows text that should appear in label</a:t>
            </a:r>
          </a:p>
          <a:p>
            <a:pPr>
              <a:buFontTx/>
              <a:buChar char="•"/>
            </a:pPr>
            <a:endParaRPr lang="en-US" altLang="en-US" sz="2800" dirty="0"/>
          </a:p>
        </p:txBody>
      </p:sp>
    </p:spTree>
    <p:extLst>
      <p:ext uri="{BB962C8B-B14F-4D97-AF65-F5344CB8AC3E}">
        <p14:creationId xmlns:p14="http://schemas.microsoft.com/office/powerpoint/2010/main" val="2989859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A6DCC95-BF3F-4F5E-AD85-0391ED096475}"/>
              </a:ext>
            </a:extLst>
          </p:cNvPr>
          <p:cNvSpPr>
            <a:spLocks noGrp="1" noChangeArrowheads="1"/>
          </p:cNvSpPr>
          <p:nvPr>
            <p:ph type="title"/>
          </p:nvPr>
        </p:nvSpPr>
        <p:spPr/>
        <p:txBody>
          <a:bodyPr/>
          <a:lstStyle/>
          <a:p>
            <a:r>
              <a:rPr lang="en-US" altLang="en-US" dirty="0"/>
              <a:t>Display Text with </a:t>
            </a:r>
            <a:r>
              <a:rPr lang="en-US" altLang="en-US" dirty="0">
                <a:latin typeface="Courier New" panose="02070309020205020404" pitchFamily="49" charset="0"/>
                <a:cs typeface="Courier New" panose="02070309020205020404" pitchFamily="49" charset="0"/>
              </a:rPr>
              <a:t>Label</a:t>
            </a:r>
            <a:r>
              <a:rPr lang="en-US" altLang="en-US" dirty="0"/>
              <a:t> Widgets</a:t>
            </a:r>
            <a:r>
              <a:rPr lang="en-AU" sz="2000" dirty="0"/>
              <a:t> (2 of 2)</a:t>
            </a:r>
            <a:endParaRPr lang="en-US" altLang="en-US" sz="2000" dirty="0"/>
          </a:p>
        </p:txBody>
      </p:sp>
      <p:sp>
        <p:nvSpPr>
          <p:cNvPr id="14339" name="Content Placeholder 2">
            <a:extLst>
              <a:ext uri="{FF2B5EF4-FFF2-40B4-BE49-F238E27FC236}">
                <a16:creationId xmlns:a16="http://schemas.microsoft.com/office/drawing/2014/main" id="{D6386DAD-63FF-4E5D-A7EB-D08A78437D55}"/>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pack</a:t>
            </a:r>
            <a:r>
              <a:rPr lang="en-US" altLang="en-US" u="sng" dirty="0">
                <a:cs typeface="Times New Roman" panose="02020603050405020304" pitchFamily="18" charset="0"/>
              </a:rPr>
              <a:t> method</a:t>
            </a:r>
            <a:r>
              <a:rPr lang="en-US" altLang="en-US" dirty="0">
                <a:cs typeface="Times New Roman" panose="02020603050405020304" pitchFamily="18" charset="0"/>
              </a:rPr>
              <a:t>: determines where a widget should be positioned and makes it visible when the main window is displayed</a:t>
            </a:r>
          </a:p>
          <a:p>
            <a:pPr lvl="1"/>
            <a:r>
              <a:rPr lang="en-US" altLang="en-US" dirty="0">
                <a:cs typeface="Times New Roman" panose="02020603050405020304" pitchFamily="18" charset="0"/>
              </a:rPr>
              <a:t>Called for each widget in a window</a:t>
            </a:r>
          </a:p>
          <a:p>
            <a:pPr lvl="1"/>
            <a:r>
              <a:rPr lang="en-US" altLang="en-US" dirty="0">
                <a:cs typeface="Times New Roman" panose="02020603050405020304" pitchFamily="18" charset="0"/>
              </a:rPr>
              <a:t>Receives an argument to specify positioning</a:t>
            </a:r>
          </a:p>
          <a:p>
            <a:pPr lvl="2"/>
            <a:r>
              <a:rPr lang="en-US" altLang="en-US" dirty="0">
                <a:cs typeface="Times New Roman" panose="02020603050405020304" pitchFamily="18" charset="0"/>
              </a:rPr>
              <a:t>Positioning depends on the order in which widgets were added to the main window</a:t>
            </a:r>
          </a:p>
          <a:p>
            <a:pPr lvl="2"/>
            <a:r>
              <a:rPr lang="en-US" altLang="en-US" dirty="0">
                <a:cs typeface="Times New Roman" panose="02020603050405020304" pitchFamily="18" charset="0"/>
              </a:rPr>
              <a:t>Valid arguments: </a:t>
            </a:r>
            <a:r>
              <a:rPr lang="en-US" altLang="en-US" dirty="0">
                <a:latin typeface="Courier New" panose="02070309020205020404" pitchFamily="49" charset="0"/>
                <a:cs typeface="Courier New" panose="02070309020205020404" pitchFamily="49" charset="0"/>
              </a:rPr>
              <a:t>side='top', side='left', side='right'</a:t>
            </a:r>
            <a:endParaRPr lang="en-US" altLang="en-US" dirty="0"/>
          </a:p>
        </p:txBody>
      </p:sp>
    </p:spTree>
    <p:extLst>
      <p:ext uri="{BB962C8B-B14F-4D97-AF65-F5344CB8AC3E}">
        <p14:creationId xmlns:p14="http://schemas.microsoft.com/office/powerpoint/2010/main" val="2254154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6E491CF-208F-4014-B3E0-066FE30C39EA}"/>
              </a:ext>
            </a:extLst>
          </p:cNvPr>
          <p:cNvSpPr>
            <a:spLocks noGrp="1" noChangeArrowheads="1"/>
          </p:cNvSpPr>
          <p:nvPr>
            <p:ph type="title"/>
          </p:nvPr>
        </p:nvSpPr>
        <p:spPr/>
        <p:txBody>
          <a:bodyPr/>
          <a:lstStyle/>
          <a:p>
            <a:r>
              <a:rPr lang="en-US" altLang="en-US" dirty="0"/>
              <a:t>Example</a:t>
            </a:r>
            <a:r>
              <a:rPr lang="en-AU" sz="2000" dirty="0"/>
              <a:t> (2 of 6)</a:t>
            </a:r>
            <a:endParaRPr lang="en-US" altLang="en-US" sz="2000" dirty="0"/>
          </a:p>
        </p:txBody>
      </p:sp>
      <p:sp>
        <p:nvSpPr>
          <p:cNvPr id="15363" name="TextBox 1">
            <a:extLst>
              <a:ext uri="{FF2B5EF4-FFF2-40B4-BE49-F238E27FC236}">
                <a16:creationId xmlns:a16="http://schemas.microsoft.com/office/drawing/2014/main" id="{6C73F77C-63DF-47A0-AD57-20EBCE6848D7}"/>
              </a:ext>
            </a:extLst>
          </p:cNvPr>
          <p:cNvSpPr txBox="1">
            <a:spLocks noChangeArrowheads="1"/>
          </p:cNvSpPr>
          <p:nvPr/>
        </p:nvSpPr>
        <p:spPr bwMode="auto">
          <a:xfrm>
            <a:off x="1949450" y="2047876"/>
            <a:ext cx="6737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err="1">
                <a:latin typeface="Courier New" panose="02070309020205020404" pitchFamily="49" charset="0"/>
                <a:cs typeface="Courier New" panose="02070309020205020404" pitchFamily="49" charset="0"/>
              </a:rPr>
              <a:t>self.label</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err="1">
                <a:latin typeface="Courier New" panose="02070309020205020404" pitchFamily="49" charset="0"/>
                <a:cs typeface="Courier New" panose="02070309020205020404" pitchFamily="49" charset="0"/>
              </a:rPr>
              <a:t>self.label.pack</a:t>
            </a:r>
            <a:r>
              <a:rPr lang="en-US" altLang="en-US" sz="1800" b="0" dirty="0">
                <a:latin typeface="Courier New" panose="02070309020205020404" pitchFamily="49" charset="0"/>
                <a:cs typeface="Courier New" panose="02070309020205020404" pitchFamily="49" charset="0"/>
              </a:rPr>
              <a:t>()</a:t>
            </a:r>
          </a:p>
        </p:txBody>
      </p:sp>
      <p:pic>
        <p:nvPicPr>
          <p:cNvPr id="15364" name="Picture 3" descr="A window displays the label widget, hello world. ">
            <a:extLst>
              <a:ext uri="{FF2B5EF4-FFF2-40B4-BE49-F238E27FC236}">
                <a16:creationId xmlns:a16="http://schemas.microsoft.com/office/drawing/2014/main" id="{C1A5A0EC-E5D7-4F76-A39C-C67B7284F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72000" y="3429041"/>
            <a:ext cx="2349500" cy="102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51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3C1419E-8806-48F9-87AA-F61648EFC9EE}"/>
              </a:ext>
            </a:extLst>
          </p:cNvPr>
          <p:cNvSpPr>
            <a:spLocks noGrp="1" noChangeArrowheads="1"/>
          </p:cNvSpPr>
          <p:nvPr>
            <p:ph type="title"/>
          </p:nvPr>
        </p:nvSpPr>
        <p:spPr/>
        <p:txBody>
          <a:bodyPr/>
          <a:lstStyle/>
          <a:p>
            <a:r>
              <a:rPr lang="en-US" altLang="en-US" dirty="0"/>
              <a:t>Example</a:t>
            </a:r>
            <a:r>
              <a:rPr lang="en-AU" sz="2000" dirty="0"/>
              <a:t> (3 of 6)</a:t>
            </a:r>
            <a:endParaRPr lang="en-US" altLang="en-US" sz="2000" dirty="0"/>
          </a:p>
        </p:txBody>
      </p:sp>
      <p:sp>
        <p:nvSpPr>
          <p:cNvPr id="16387" name="TextBox 1">
            <a:extLst>
              <a:ext uri="{FF2B5EF4-FFF2-40B4-BE49-F238E27FC236}">
                <a16:creationId xmlns:a16="http://schemas.microsoft.com/office/drawing/2014/main" id="{F4B1C0F3-5649-4477-A41F-922EBE55B6CC}"/>
              </a:ext>
            </a:extLst>
          </p:cNvPr>
          <p:cNvSpPr txBox="1">
            <a:spLocks noChangeArrowheads="1"/>
          </p:cNvSpPr>
          <p:nvPr/>
        </p:nvSpPr>
        <p:spPr bwMode="auto">
          <a:xfrm>
            <a:off x="1968640" y="2057401"/>
            <a:ext cx="824216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self.label1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self.label2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text='This is my GUI program.')</a:t>
            </a:r>
          </a:p>
          <a:p>
            <a:pPr>
              <a:spcBef>
                <a:spcPct val="0"/>
              </a:spcBef>
              <a:buFontTx/>
              <a:buNone/>
            </a:pPr>
            <a:r>
              <a:rPr lang="en-US" altLang="en-US" sz="1800" b="0" dirty="0" err="1">
                <a:latin typeface="Courier New" panose="02070309020205020404" pitchFamily="49" charset="0"/>
                <a:cs typeface="Courier New" panose="02070309020205020404" pitchFamily="49" charset="0"/>
              </a:rPr>
              <a:t>self.label.pack</a:t>
            </a:r>
            <a:r>
              <a:rPr lang="en-US" altLang="en-US" sz="1800" b="0" dirty="0">
                <a:latin typeface="Courier New" panose="02070309020205020404" pitchFamily="49" charset="0"/>
                <a:cs typeface="Courier New" panose="02070309020205020404" pitchFamily="49" charset="0"/>
              </a:rPr>
              <a:t>()</a:t>
            </a:r>
          </a:p>
        </p:txBody>
      </p:sp>
      <p:pic>
        <p:nvPicPr>
          <p:cNvPr id="16388" name="Picture 4" descr="A window displays the two label widgets, hello world, and this is my G U I program. ">
            <a:extLst>
              <a:ext uri="{FF2B5EF4-FFF2-40B4-BE49-F238E27FC236}">
                <a16:creationId xmlns:a16="http://schemas.microsoft.com/office/drawing/2014/main" id="{3F03CCFA-DDED-425F-8917-BE8636BC7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648577" y="3962401"/>
            <a:ext cx="2348747"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16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3E89A5E-4FF0-47EC-91ED-1FA4B740CA66}"/>
              </a:ext>
            </a:extLst>
          </p:cNvPr>
          <p:cNvSpPr>
            <a:spLocks noGrp="1" noChangeArrowheads="1"/>
          </p:cNvSpPr>
          <p:nvPr>
            <p:ph type="title"/>
          </p:nvPr>
        </p:nvSpPr>
        <p:spPr/>
        <p:txBody>
          <a:bodyPr/>
          <a:lstStyle/>
          <a:p>
            <a:r>
              <a:rPr lang="en-US" altLang="en-US" dirty="0"/>
              <a:t>Example</a:t>
            </a:r>
            <a:r>
              <a:rPr lang="en-AU" sz="2000" dirty="0"/>
              <a:t> (4 of 6)</a:t>
            </a:r>
            <a:endParaRPr lang="en-US" altLang="en-US" sz="2000" dirty="0"/>
          </a:p>
        </p:txBody>
      </p:sp>
      <p:sp>
        <p:nvSpPr>
          <p:cNvPr id="17411" name="TextBox 1">
            <a:extLst>
              <a:ext uri="{FF2B5EF4-FFF2-40B4-BE49-F238E27FC236}">
                <a16:creationId xmlns:a16="http://schemas.microsoft.com/office/drawing/2014/main" id="{9C6F1176-76D8-4B2C-A493-118D437CFBB8}"/>
              </a:ext>
            </a:extLst>
          </p:cNvPr>
          <p:cNvSpPr txBox="1">
            <a:spLocks noChangeArrowheads="1"/>
          </p:cNvSpPr>
          <p:nvPr/>
        </p:nvSpPr>
        <p:spPr bwMode="auto">
          <a:xfrm>
            <a:off x="1981200" y="2047875"/>
            <a:ext cx="8305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self.label1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self.label2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text='This is my GUI program.')</a:t>
            </a:r>
          </a:p>
          <a:p>
            <a:pPr>
              <a:spcBef>
                <a:spcPct val="0"/>
              </a:spcBef>
              <a:buFontTx/>
              <a:buNone/>
            </a:pPr>
            <a:r>
              <a:rPr lang="en-US" altLang="en-US" sz="1800" b="0" dirty="0">
                <a:latin typeface="Courier New" panose="02070309020205020404" pitchFamily="49" charset="0"/>
                <a:cs typeface="Courier New" panose="02070309020205020404" pitchFamily="49" charset="0"/>
              </a:rPr>
              <a:t>self.label1.pack(side='left')</a:t>
            </a:r>
          </a:p>
          <a:p>
            <a:pPr>
              <a:spcBef>
                <a:spcPct val="0"/>
              </a:spcBef>
              <a:buFontTx/>
              <a:buNone/>
            </a:pPr>
            <a:r>
              <a:rPr lang="en-US" altLang="en-US" sz="1800" b="0" dirty="0">
                <a:latin typeface="Courier New" panose="02070309020205020404" pitchFamily="49" charset="0"/>
                <a:cs typeface="Courier New" panose="02070309020205020404" pitchFamily="49" charset="0"/>
              </a:rPr>
              <a:t>self.label2.pack(side='left')</a:t>
            </a:r>
          </a:p>
        </p:txBody>
      </p:sp>
      <p:pic>
        <p:nvPicPr>
          <p:cNvPr id="17412" name="Picture 3" descr="A window displays the two label widgets, hello world, and this is my G U I program. ">
            <a:extLst>
              <a:ext uri="{FF2B5EF4-FFF2-40B4-BE49-F238E27FC236}">
                <a16:creationId xmlns:a16="http://schemas.microsoft.com/office/drawing/2014/main" id="{28E0B17B-B390-46DB-B054-CEA3C1D46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013200" y="4191123"/>
            <a:ext cx="4165600" cy="106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916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218EA31-4D2F-4905-B634-01073F5754CB}"/>
              </a:ext>
            </a:extLst>
          </p:cNvPr>
          <p:cNvSpPr>
            <a:spLocks noGrp="1" noChangeArrowheads="1"/>
          </p:cNvSpPr>
          <p:nvPr>
            <p:ph type="title"/>
          </p:nvPr>
        </p:nvSpPr>
        <p:spPr/>
        <p:txBody>
          <a:bodyPr/>
          <a:lstStyle/>
          <a:p>
            <a:r>
              <a:rPr lang="en-US" altLang="en-US" dirty="0"/>
              <a:t>Adding Borders to Labels</a:t>
            </a:r>
          </a:p>
        </p:txBody>
      </p:sp>
      <p:sp>
        <p:nvSpPr>
          <p:cNvPr id="18435" name="Content Placeholder 2">
            <a:extLst>
              <a:ext uri="{FF2B5EF4-FFF2-40B4-BE49-F238E27FC236}">
                <a16:creationId xmlns:a16="http://schemas.microsoft.com/office/drawing/2014/main" id="{6754CCE6-8567-4651-9B2A-AC80F0F03893}"/>
              </a:ext>
            </a:extLst>
          </p:cNvPr>
          <p:cNvSpPr>
            <a:spLocks noGrp="1" noChangeArrowheads="1"/>
          </p:cNvSpPr>
          <p:nvPr>
            <p:ph idx="1"/>
          </p:nvPr>
        </p:nvSpPr>
        <p:spPr/>
        <p:txBody>
          <a:bodyPr/>
          <a:lstStyle/>
          <a:p>
            <a:pPr>
              <a:buFontTx/>
              <a:buChar char="•"/>
            </a:pPr>
            <a:r>
              <a:rPr lang="en-US" altLang="en-US" dirty="0"/>
              <a:t>When creating a </a:t>
            </a:r>
            <a:r>
              <a:rPr lang="en-US" altLang="en-US" dirty="0">
                <a:latin typeface="Courier New" panose="02070309020205020404" pitchFamily="49" charset="0"/>
                <a:cs typeface="Courier New" panose="02070309020205020404" pitchFamily="49" charset="0"/>
              </a:rPr>
              <a:t>Label</a:t>
            </a:r>
            <a:r>
              <a:rPr lang="en-US" altLang="en-US" dirty="0"/>
              <a:t> widget, you can use the </a:t>
            </a:r>
            <a:r>
              <a:rPr lang="en-US" altLang="en-US" dirty="0" err="1">
                <a:latin typeface="Courier New" panose="02070309020205020404" pitchFamily="49" charset="0"/>
                <a:cs typeface="Courier New" panose="02070309020205020404" pitchFamily="49" charset="0"/>
              </a:rPr>
              <a:t>borderwidth</a:t>
            </a:r>
            <a:r>
              <a:rPr lang="en-US" altLang="en-US" dirty="0"/>
              <a:t> and </a:t>
            </a:r>
            <a:r>
              <a:rPr lang="en-US" altLang="en-US" dirty="0">
                <a:latin typeface="Courier New" panose="02070309020205020404" pitchFamily="49" charset="0"/>
                <a:cs typeface="Courier New" panose="02070309020205020404" pitchFamily="49" charset="0"/>
              </a:rPr>
              <a:t>relief</a:t>
            </a:r>
            <a:r>
              <a:rPr lang="en-US" altLang="en-US" dirty="0"/>
              <a:t> arguments to display a border around the label</a:t>
            </a:r>
            <a:endParaRPr lang="en-US" altLang="en-US" sz="2800" dirty="0"/>
          </a:p>
          <a:p>
            <a:pPr>
              <a:buFontTx/>
              <a:buChar char="•"/>
            </a:pPr>
            <a:r>
              <a:rPr lang="en-US" altLang="en-US" dirty="0"/>
              <a:t>The </a:t>
            </a:r>
            <a:r>
              <a:rPr lang="en-US" altLang="en-US" dirty="0" err="1">
                <a:latin typeface="Courier New" panose="02070309020205020404" pitchFamily="49" charset="0"/>
                <a:cs typeface="Courier New" panose="02070309020205020404" pitchFamily="49" charset="0"/>
              </a:rPr>
              <a:t>borderwidth</a:t>
            </a:r>
            <a:r>
              <a:rPr lang="en-US" altLang="en-US" dirty="0"/>
              <a:t> argument specifies the width of the border, in pixels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relief</a:t>
            </a:r>
            <a:r>
              <a:rPr lang="en-US" altLang="en-US" dirty="0"/>
              <a:t> argument specifies the border style</a:t>
            </a:r>
          </a:p>
        </p:txBody>
      </p:sp>
    </p:spTree>
    <p:extLst>
      <p:ext uri="{BB962C8B-B14F-4D97-AF65-F5344CB8AC3E}">
        <p14:creationId xmlns:p14="http://schemas.microsoft.com/office/powerpoint/2010/main" val="1482811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A7794AB-17AA-4B8B-A7DC-3C8081712C39}"/>
              </a:ext>
            </a:extLst>
          </p:cNvPr>
          <p:cNvSpPr>
            <a:spLocks noGrp="1" noChangeArrowheads="1"/>
          </p:cNvSpPr>
          <p:nvPr>
            <p:ph type="title"/>
          </p:nvPr>
        </p:nvSpPr>
        <p:spPr/>
        <p:txBody>
          <a:bodyPr/>
          <a:lstStyle/>
          <a:p>
            <a:r>
              <a:rPr lang="en-US" altLang="en-US" dirty="0"/>
              <a:t>Example</a:t>
            </a:r>
            <a:r>
              <a:rPr lang="en-AU" sz="2000" dirty="0"/>
              <a:t> (5 of 6)</a:t>
            </a:r>
            <a:endParaRPr lang="en-US" altLang="en-US" sz="2000" dirty="0"/>
          </a:p>
        </p:txBody>
      </p:sp>
      <p:sp>
        <p:nvSpPr>
          <p:cNvPr id="19459" name="TextBox 1">
            <a:extLst>
              <a:ext uri="{FF2B5EF4-FFF2-40B4-BE49-F238E27FC236}">
                <a16:creationId xmlns:a16="http://schemas.microsoft.com/office/drawing/2014/main" id="{09EB0DF4-9167-4D6E-830E-8D556D9B3DD5}"/>
              </a:ext>
            </a:extLst>
          </p:cNvPr>
          <p:cNvSpPr txBox="1">
            <a:spLocks noChangeArrowheads="1"/>
          </p:cNvSpPr>
          <p:nvPr/>
        </p:nvSpPr>
        <p:spPr bwMode="auto">
          <a:xfrm>
            <a:off x="1949450" y="2047875"/>
            <a:ext cx="6737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err="1">
                <a:latin typeface="Courier New" panose="02070309020205020404" pitchFamily="49" charset="0"/>
                <a:cs typeface="Courier New" panose="02070309020205020404" pitchFamily="49" charset="0"/>
              </a:rPr>
              <a:t>self.label</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borderwidth</a:t>
            </a:r>
            <a:r>
              <a:rPr lang="en-US" altLang="en-US" sz="1800" b="0" dirty="0">
                <a:latin typeface="Courier New" panose="02070309020205020404" pitchFamily="49" charset="0"/>
                <a:cs typeface="Courier New" panose="02070309020205020404" pitchFamily="49" charset="0"/>
              </a:rPr>
              <a:t>=1,</a:t>
            </a:r>
          </a:p>
          <a:p>
            <a:pPr>
              <a:spcBef>
                <a:spcPct val="0"/>
              </a:spcBef>
              <a:buFontTx/>
              <a:buNone/>
            </a:pPr>
            <a:r>
              <a:rPr lang="en-US" altLang="en-US" sz="1800" b="0" dirty="0">
                <a:latin typeface="Courier New" panose="02070309020205020404" pitchFamily="49" charset="0"/>
                <a:cs typeface="Courier New" panose="02070309020205020404" pitchFamily="49" charset="0"/>
              </a:rPr>
              <a:t>                           relief='solid'</a:t>
            </a:r>
          </a:p>
        </p:txBody>
      </p:sp>
      <p:pic>
        <p:nvPicPr>
          <p:cNvPr id="19460" name="Picture 4" descr="A label, Hello World inside a thin border. ">
            <a:extLst>
              <a:ext uri="{FF2B5EF4-FFF2-40B4-BE49-F238E27FC236}">
                <a16:creationId xmlns:a16="http://schemas.microsoft.com/office/drawing/2014/main" id="{8C900666-9A59-4570-8767-6AA6DB8F9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352843" y="3849688"/>
            <a:ext cx="3486314"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898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AA83039-CE59-4199-A90C-836C4DC3A4C2}"/>
              </a:ext>
            </a:extLst>
          </p:cNvPr>
          <p:cNvSpPr>
            <a:spLocks noGrp="1" noChangeArrowheads="1"/>
          </p:cNvSpPr>
          <p:nvPr>
            <p:ph type="title"/>
          </p:nvPr>
        </p:nvSpPr>
        <p:spPr/>
        <p:txBody>
          <a:bodyPr/>
          <a:lstStyle/>
          <a:p>
            <a:r>
              <a:rPr lang="en-US" altLang="en-US" dirty="0"/>
              <a:t>Example</a:t>
            </a:r>
            <a:r>
              <a:rPr lang="en-AU" sz="2000" dirty="0"/>
              <a:t> (6 of 6)</a:t>
            </a:r>
            <a:endParaRPr lang="en-US" altLang="en-US" sz="2000" dirty="0"/>
          </a:p>
        </p:txBody>
      </p:sp>
      <p:sp>
        <p:nvSpPr>
          <p:cNvPr id="20483" name="TextBox 1">
            <a:extLst>
              <a:ext uri="{FF2B5EF4-FFF2-40B4-BE49-F238E27FC236}">
                <a16:creationId xmlns:a16="http://schemas.microsoft.com/office/drawing/2014/main" id="{54CDAA56-26D6-4EE5-A497-F535AF046C9A}"/>
              </a:ext>
            </a:extLst>
          </p:cNvPr>
          <p:cNvSpPr txBox="1">
            <a:spLocks noChangeArrowheads="1"/>
          </p:cNvSpPr>
          <p:nvPr/>
        </p:nvSpPr>
        <p:spPr bwMode="auto">
          <a:xfrm>
            <a:off x="1949450" y="2047875"/>
            <a:ext cx="6737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err="1">
                <a:latin typeface="Courier New" panose="02070309020205020404" pitchFamily="49" charset="0"/>
                <a:cs typeface="Courier New" panose="02070309020205020404" pitchFamily="49" charset="0"/>
              </a:rPr>
              <a:t>self.label</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tkinter.Label</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borderwidth</a:t>
            </a:r>
            <a:r>
              <a:rPr lang="en-US" altLang="en-US" sz="1800" b="0" dirty="0">
                <a:latin typeface="Courier New" panose="02070309020205020404" pitchFamily="49" charset="0"/>
                <a:cs typeface="Courier New" panose="02070309020205020404" pitchFamily="49" charset="0"/>
              </a:rPr>
              <a:t>=4,</a:t>
            </a:r>
          </a:p>
          <a:p>
            <a:pPr>
              <a:spcBef>
                <a:spcPct val="0"/>
              </a:spcBef>
              <a:buFontTx/>
              <a:buNone/>
            </a:pPr>
            <a:r>
              <a:rPr lang="en-US" altLang="en-US" sz="1800" b="0" dirty="0">
                <a:latin typeface="Courier New" panose="02070309020205020404" pitchFamily="49" charset="0"/>
                <a:cs typeface="Courier New" panose="02070309020205020404" pitchFamily="49" charset="0"/>
              </a:rPr>
              <a:t>                           relief='solid'</a:t>
            </a:r>
          </a:p>
        </p:txBody>
      </p:sp>
      <p:pic>
        <p:nvPicPr>
          <p:cNvPr id="20484" name="Picture 5" descr="A label, Hello World inside a thick border. ">
            <a:extLst>
              <a:ext uri="{FF2B5EF4-FFF2-40B4-BE49-F238E27FC236}">
                <a16:creationId xmlns:a16="http://schemas.microsoft.com/office/drawing/2014/main" id="{388FC6EB-4A8B-4496-B4F0-510810E3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64087" y="3962400"/>
            <a:ext cx="306382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014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6708D-6547-4870-9EB2-EF68B58F70FE}"/>
              </a:ext>
            </a:extLst>
          </p:cNvPr>
          <p:cNvSpPr>
            <a:spLocks noGrp="1"/>
          </p:cNvSpPr>
          <p:nvPr>
            <p:ph type="title"/>
          </p:nvPr>
        </p:nvSpPr>
        <p:spPr/>
        <p:txBody>
          <a:bodyPr/>
          <a:lstStyle/>
          <a:p>
            <a:r>
              <a:rPr lang="en-AU" dirty="0"/>
              <a:t>Topics</a:t>
            </a:r>
            <a:r>
              <a:rPr lang="en-AU" sz="2000" dirty="0"/>
              <a:t> (1 of 2)</a:t>
            </a:r>
          </a:p>
        </p:txBody>
      </p:sp>
      <p:sp>
        <p:nvSpPr>
          <p:cNvPr id="5" name="Content Placeholder 4">
            <a:extLst>
              <a:ext uri="{FF2B5EF4-FFF2-40B4-BE49-F238E27FC236}">
                <a16:creationId xmlns:a16="http://schemas.microsoft.com/office/drawing/2014/main" id="{CA9405F4-3DBC-4CD5-AC57-02C992346FB5}"/>
              </a:ext>
            </a:extLst>
          </p:cNvPr>
          <p:cNvSpPr>
            <a:spLocks noGrp="1"/>
          </p:cNvSpPr>
          <p:nvPr>
            <p:ph idx="1"/>
          </p:nvPr>
        </p:nvSpPr>
        <p:spPr/>
        <p:txBody>
          <a:bodyPr/>
          <a:lstStyle/>
          <a:p>
            <a:pPr>
              <a:buFontTx/>
              <a:buChar char="•"/>
            </a:pPr>
            <a:r>
              <a:rPr lang="en-US" altLang="en-US" dirty="0"/>
              <a:t>Graphical User Interfaces</a:t>
            </a:r>
          </a:p>
          <a:p>
            <a:pPr>
              <a:buFontTx/>
              <a:buChar char="•"/>
            </a:pPr>
            <a:r>
              <a:rPr lang="en-US" altLang="en-US" dirty="0"/>
              <a:t>Using the </a:t>
            </a:r>
            <a:r>
              <a:rPr lang="en-US" altLang="en-US" dirty="0" err="1">
                <a:latin typeface="Courier New" panose="02070309020205020404" pitchFamily="49" charset="0"/>
                <a:cs typeface="Courier New" panose="02070309020205020404" pitchFamily="49" charset="0"/>
              </a:rPr>
              <a:t>tkinter</a:t>
            </a:r>
            <a:r>
              <a:rPr lang="en-US" altLang="en-US" dirty="0"/>
              <a:t> Module</a:t>
            </a:r>
          </a:p>
          <a:p>
            <a:pPr>
              <a:buFontTx/>
              <a:buChar char="•"/>
            </a:pPr>
            <a:r>
              <a:rPr lang="en-US" altLang="en-US" dirty="0"/>
              <a:t>Displaying Text with </a:t>
            </a:r>
            <a:r>
              <a:rPr lang="en-US" altLang="en-US" dirty="0">
                <a:latin typeface="Courier New" panose="02070309020205020404" pitchFamily="49" charset="0"/>
                <a:cs typeface="Courier New" panose="02070309020205020404" pitchFamily="49" charset="0"/>
              </a:rPr>
              <a:t>Label</a:t>
            </a:r>
            <a:r>
              <a:rPr lang="en-US" altLang="en-US" dirty="0"/>
              <a:t> Widgets</a:t>
            </a:r>
          </a:p>
          <a:p>
            <a:pPr>
              <a:buFontTx/>
              <a:buChar char="•"/>
            </a:pPr>
            <a:r>
              <a:rPr lang="en-US" altLang="en-US" dirty="0"/>
              <a:t>Organizing Widgets with Frames</a:t>
            </a:r>
          </a:p>
          <a:p>
            <a:pPr>
              <a:buFontTx/>
              <a:buChar char="•"/>
            </a:pPr>
            <a:r>
              <a:rPr lang="en-US" altLang="en-US" dirty="0">
                <a:latin typeface="Courier New" panose="02070309020205020404" pitchFamily="49" charset="0"/>
                <a:cs typeface="Courier New" panose="02070309020205020404" pitchFamily="49" charset="0"/>
              </a:rPr>
              <a:t>Button</a:t>
            </a:r>
            <a:r>
              <a:rPr lang="en-US" altLang="en-US" dirty="0"/>
              <a:t> Widgets and Info Dialog Boxes</a:t>
            </a:r>
          </a:p>
          <a:p>
            <a:pPr>
              <a:buFontTx/>
              <a:buChar char="•"/>
            </a:pPr>
            <a:r>
              <a:rPr lang="en-US" altLang="en-US" dirty="0"/>
              <a:t>Getting Input with the </a:t>
            </a:r>
            <a:r>
              <a:rPr lang="en-US" altLang="en-US" dirty="0">
                <a:latin typeface="Courier New" panose="02070309020205020404" pitchFamily="49" charset="0"/>
                <a:cs typeface="Courier New" panose="02070309020205020404" pitchFamily="49" charset="0"/>
              </a:rPr>
              <a:t>Entry</a:t>
            </a:r>
            <a:r>
              <a:rPr lang="en-US" altLang="en-US" dirty="0"/>
              <a:t> Widget</a:t>
            </a:r>
          </a:p>
          <a:p>
            <a:pPr>
              <a:buFontTx/>
              <a:buChar char="•"/>
            </a:pPr>
            <a:r>
              <a:rPr lang="en-US" altLang="en-US" dirty="0"/>
              <a:t>Using Labels as Output Fields</a:t>
            </a:r>
          </a:p>
        </p:txBody>
      </p:sp>
    </p:spTree>
    <p:extLst>
      <p:ext uri="{BB962C8B-B14F-4D97-AF65-F5344CB8AC3E}">
        <p14:creationId xmlns:p14="http://schemas.microsoft.com/office/powerpoint/2010/main" val="287261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a:extLst>
              <a:ext uri="{FF2B5EF4-FFF2-40B4-BE49-F238E27FC236}">
                <a16:creationId xmlns:a16="http://schemas.microsoft.com/office/drawing/2014/main" id="{E8DCBA17-7C1C-4C49-BFD2-DE031194BCBC}"/>
              </a:ext>
            </a:extLst>
          </p:cNvPr>
          <p:cNvSpPr>
            <a:spLocks noGrp="1" noChangeArrowheads="1"/>
          </p:cNvSpPr>
          <p:nvPr>
            <p:ph type="title"/>
          </p:nvPr>
        </p:nvSpPr>
        <p:spPr/>
        <p:txBody>
          <a:bodyPr/>
          <a:lstStyle/>
          <a:p>
            <a:r>
              <a:rPr lang="en-US" altLang="en-US" dirty="0"/>
              <a:t>Internal Padding</a:t>
            </a:r>
            <a:r>
              <a:rPr lang="en-AU" sz="2000" dirty="0"/>
              <a:t> (1 of 3)</a:t>
            </a:r>
            <a:endParaRPr lang="en-US" altLang="en-US" sz="2000" dirty="0"/>
          </a:p>
        </p:txBody>
      </p:sp>
      <p:sp>
        <p:nvSpPr>
          <p:cNvPr id="24579" name="Content Placeholder 3">
            <a:extLst>
              <a:ext uri="{FF2B5EF4-FFF2-40B4-BE49-F238E27FC236}">
                <a16:creationId xmlns:a16="http://schemas.microsoft.com/office/drawing/2014/main" id="{943F0CB3-5992-48FC-BB95-5EE2EBA9BD0D}"/>
              </a:ext>
            </a:extLst>
          </p:cNvPr>
          <p:cNvSpPr>
            <a:spLocks noGrp="1" noChangeArrowheads="1"/>
          </p:cNvSpPr>
          <p:nvPr>
            <p:ph idx="1"/>
          </p:nvPr>
        </p:nvSpPr>
        <p:spPr>
          <a:xfrm>
            <a:off x="1981200" y="1600201"/>
            <a:ext cx="8229600" cy="1676400"/>
          </a:xfrm>
        </p:spPr>
        <p:txBody>
          <a:bodyPr>
            <a:normAutofit fontScale="92500" lnSpcReduction="10000"/>
          </a:bodyPr>
          <a:lstStyle/>
          <a:p>
            <a:pPr>
              <a:buFontTx/>
              <a:buChar char="•"/>
            </a:pPr>
            <a:r>
              <a:rPr lang="en-US" altLang="en-US" sz="2400" dirty="0"/>
              <a:t>To add horizontal internal padding to a widget, pass the argument </a:t>
            </a:r>
            <a:r>
              <a:rPr lang="en-US" altLang="en-US" sz="2400" dirty="0" err="1">
                <a:latin typeface="Courier New" panose="02070309020205020404" pitchFamily="49" charset="0"/>
                <a:cs typeface="Courier New" panose="02070309020205020404" pitchFamily="49" charset="0"/>
              </a:rPr>
              <a:t>ipadx</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n</a:t>
            </a:r>
            <a:r>
              <a:rPr lang="en-US" altLang="en-US" sz="2400" dirty="0"/>
              <a:t> to the widget's </a:t>
            </a:r>
            <a:r>
              <a:rPr lang="en-US" altLang="en-US" sz="2400" dirty="0">
                <a:latin typeface="Courier New" panose="02070309020205020404" pitchFamily="49" charset="0"/>
                <a:cs typeface="Courier New" panose="02070309020205020404" pitchFamily="49" charset="0"/>
              </a:rPr>
              <a:t>pack</a:t>
            </a:r>
            <a:r>
              <a:rPr lang="en-US" altLang="en-US" sz="2400" dirty="0"/>
              <a:t> method</a:t>
            </a:r>
          </a:p>
          <a:p>
            <a:pPr>
              <a:buFontTx/>
              <a:buChar char="•"/>
            </a:pPr>
            <a:r>
              <a:rPr lang="en-US" altLang="en-US" sz="2400" dirty="0"/>
              <a:t>To add vertical internal padding to a widget, pass the argument </a:t>
            </a:r>
            <a:r>
              <a:rPr lang="en-US" altLang="en-US" sz="2400" dirty="0" err="1">
                <a:latin typeface="Courier New" panose="02070309020205020404" pitchFamily="49" charset="0"/>
                <a:cs typeface="Courier New" panose="02070309020205020404" pitchFamily="49" charset="0"/>
              </a:rPr>
              <a:t>ipady</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n</a:t>
            </a:r>
            <a:r>
              <a:rPr lang="en-US" altLang="en-US" sz="2400" dirty="0"/>
              <a:t> to the widget's </a:t>
            </a:r>
            <a:r>
              <a:rPr lang="en-US" altLang="en-US" sz="2400" dirty="0">
                <a:latin typeface="Courier New" panose="02070309020205020404" pitchFamily="49" charset="0"/>
                <a:cs typeface="Courier New" panose="02070309020205020404" pitchFamily="49" charset="0"/>
              </a:rPr>
              <a:t>pack</a:t>
            </a:r>
            <a:r>
              <a:rPr lang="en-US" altLang="en-US" sz="2400" dirty="0"/>
              <a:t> method</a:t>
            </a:r>
          </a:p>
          <a:p>
            <a:pPr>
              <a:buFontTx/>
              <a:buChar char="•"/>
            </a:pPr>
            <a:endParaRPr lang="en-US" altLang="en-US" sz="2400" dirty="0"/>
          </a:p>
          <a:p>
            <a:pPr>
              <a:buFontTx/>
              <a:buChar char="•"/>
            </a:pPr>
            <a:endParaRPr lang="en-US" altLang="en-US" sz="2400" dirty="0"/>
          </a:p>
        </p:txBody>
      </p:sp>
      <p:pic>
        <p:nvPicPr>
          <p:cNvPr id="24580" name="Picture 5" descr="Two frames I pad x = n and I pad y = n displays horizontal and vertical internet padding with labels, size of the widget without padding and size of the widget with padding. ">
            <a:extLst>
              <a:ext uri="{FF2B5EF4-FFF2-40B4-BE49-F238E27FC236}">
                <a16:creationId xmlns:a16="http://schemas.microsoft.com/office/drawing/2014/main" id="{75DA551D-5739-4F45-8AA7-8D3ABA17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96259" y="3419790"/>
            <a:ext cx="6139132"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25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391A-A421-44E4-A726-54ED501ACFF5}"/>
              </a:ext>
            </a:extLst>
          </p:cNvPr>
          <p:cNvSpPr>
            <a:spLocks noGrp="1"/>
          </p:cNvSpPr>
          <p:nvPr>
            <p:ph type="title"/>
          </p:nvPr>
        </p:nvSpPr>
        <p:spPr>
          <a:xfrm>
            <a:off x="1981200" y="215372"/>
            <a:ext cx="8229600" cy="1003828"/>
          </a:xfrm>
        </p:spPr>
        <p:txBody>
          <a:bodyPr/>
          <a:lstStyle/>
          <a:p>
            <a:r>
              <a:rPr lang="en-US" altLang="en-US" dirty="0"/>
              <a:t>Internal Padding</a:t>
            </a:r>
            <a:r>
              <a:rPr lang="en-AU" sz="2000" dirty="0"/>
              <a:t> (2 of 3)</a:t>
            </a:r>
          </a:p>
        </p:txBody>
      </p:sp>
      <p:sp>
        <p:nvSpPr>
          <p:cNvPr id="4" name="Content Placeholder 3">
            <a:extLst>
              <a:ext uri="{FF2B5EF4-FFF2-40B4-BE49-F238E27FC236}">
                <a16:creationId xmlns:a16="http://schemas.microsoft.com/office/drawing/2014/main" id="{62114B94-2204-499E-9E3A-9596F8B6DC75}"/>
              </a:ext>
            </a:extLst>
          </p:cNvPr>
          <p:cNvSpPr txBox="1">
            <a:spLocks noGrp="1" noChangeArrowheads="1"/>
          </p:cNvSpPr>
          <p:nvPr>
            <p:ph idx="1"/>
          </p:nvPr>
        </p:nvSpPr>
        <p:spPr bwMode="auto">
          <a:xfrm>
            <a:off x="1981201" y="1600200"/>
            <a:ext cx="6048451"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1</a:t>
            </a:r>
            <a:r>
              <a:rPr lang="en-US" altLang="en-US" sz="1300" b="0" dirty="0">
                <a:solidFill>
                  <a:srgbClr val="000000"/>
                </a:solidFill>
                <a:latin typeface="Courier New" panose="02070309020205020404" pitchFamily="49" charset="0"/>
                <a:cs typeface="Courier New" panose="02070309020205020404" pitchFamily="49" charset="0"/>
              </a:rPr>
              <a:t> # This program demonstrates internal padding.</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2</a:t>
            </a:r>
            <a:r>
              <a:rPr lang="en-US" altLang="en-US" sz="1300" b="0" dirty="0">
                <a:solidFill>
                  <a:srgbClr val="000000"/>
                </a:solidFill>
                <a:latin typeface="Courier New" panose="02070309020205020404" pitchFamily="49" charset="0"/>
                <a:cs typeface="Courier New" panose="02070309020205020404" pitchFamily="49" charset="0"/>
              </a:rPr>
              <a:t> import </a:t>
            </a:r>
            <a:r>
              <a:rPr lang="en-US" altLang="en-US" sz="1300" b="0" dirty="0" err="1">
                <a:solidFill>
                  <a:srgbClr val="000000"/>
                </a:solidFill>
                <a:latin typeface="Courier New" panose="02070309020205020404" pitchFamily="49" charset="0"/>
                <a:cs typeface="Courier New" panose="02070309020205020404" pitchFamily="49" charset="0"/>
              </a:rPr>
              <a:t>tkinter</a:t>
            </a:r>
            <a:r>
              <a:rPr lang="en-US" altLang="en-US" sz="1300" b="0" dirty="0">
                <a:solidFill>
                  <a:srgbClr val="000000"/>
                </a:solidFill>
                <a:latin typeface="Courier New" panose="02070309020205020404" pitchFamily="49" charset="0"/>
                <a:cs typeface="Courier New" panose="02070309020205020404" pitchFamily="49" charset="0"/>
              </a:rPr>
              <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 3 </a:t>
            </a:r>
            <a:r>
              <a:rPr lang="en-US" altLang="en-US" sz="1300" b="0" dirty="0">
                <a:solidFill>
                  <a:srgbClr val="000000"/>
                </a:solidFill>
                <a:latin typeface="Courier New" panose="02070309020205020404" pitchFamily="49" charset="0"/>
                <a:cs typeface="Courier New" panose="02070309020205020404" pitchFamily="49" charset="0"/>
              </a:rPr>
              <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4</a:t>
            </a:r>
            <a:r>
              <a:rPr lang="en-US" altLang="en-US" sz="1300" b="0" dirty="0">
                <a:solidFill>
                  <a:srgbClr val="000000"/>
                </a:solidFill>
                <a:latin typeface="Courier New" panose="02070309020205020404" pitchFamily="49" charset="0"/>
                <a:cs typeface="Courier New" panose="02070309020205020404" pitchFamily="49" charset="0"/>
              </a:rPr>
              <a:t> class </a:t>
            </a:r>
            <a:r>
              <a:rPr lang="en-US" altLang="en-US" sz="1300" b="0" dirty="0" err="1">
                <a:solidFill>
                  <a:srgbClr val="000000"/>
                </a:solidFill>
                <a:latin typeface="Courier New" panose="02070309020205020404" pitchFamily="49" charset="0"/>
                <a:cs typeface="Courier New" panose="02070309020205020404" pitchFamily="49" charset="0"/>
              </a:rPr>
              <a:t>MyGUI</a:t>
            </a:r>
            <a:r>
              <a:rPr lang="en-US" altLang="en-US" sz="1300" b="0" dirty="0">
                <a:solidFill>
                  <a:srgbClr val="000000"/>
                </a:solidFill>
                <a:latin typeface="Courier New" panose="02070309020205020404" pitchFamily="49" charset="0"/>
                <a:cs typeface="Courier New" panose="02070309020205020404" pitchFamily="49" charset="0"/>
              </a:rPr>
              <a:t>:</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5</a:t>
            </a:r>
            <a:r>
              <a:rPr lang="en-US" altLang="en-US" sz="1300" b="0" dirty="0">
                <a:solidFill>
                  <a:srgbClr val="000000"/>
                </a:solidFill>
                <a:latin typeface="Courier New" panose="02070309020205020404" pitchFamily="49" charset="0"/>
                <a:cs typeface="Courier New" panose="02070309020205020404" pitchFamily="49" charset="0"/>
              </a:rPr>
              <a:t>     def __</a:t>
            </a:r>
            <a:r>
              <a:rPr lang="en-US" altLang="en-US" sz="1300" b="0" dirty="0" err="1">
                <a:solidFill>
                  <a:srgbClr val="000000"/>
                </a:solidFill>
                <a:latin typeface="Courier New" panose="02070309020205020404" pitchFamily="49" charset="0"/>
                <a:cs typeface="Courier New" panose="02070309020205020404" pitchFamily="49" charset="0"/>
              </a:rPr>
              <a:t>init</a:t>
            </a:r>
            <a:r>
              <a:rPr lang="en-US" altLang="en-US" sz="1300" b="0" dirty="0">
                <a:solidFill>
                  <a:srgbClr val="000000"/>
                </a:solidFill>
                <a:latin typeface="Courier New" panose="02070309020205020404" pitchFamily="49" charset="0"/>
                <a:cs typeface="Courier New" panose="02070309020205020404" pitchFamily="49" charset="0"/>
              </a:rPr>
              <a:t>__(self):</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6 </a:t>
            </a:r>
            <a:r>
              <a:rPr lang="en-US" altLang="en-US" sz="1300" b="0" dirty="0">
                <a:solidFill>
                  <a:srgbClr val="000000"/>
                </a:solidFill>
                <a:latin typeface="Courier New" panose="02070309020205020404" pitchFamily="49" charset="0"/>
                <a:cs typeface="Courier New" panose="02070309020205020404" pitchFamily="49" charset="0"/>
              </a:rPr>
              <a:t>        # Create the main window widget.</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7</a:t>
            </a:r>
            <a:r>
              <a:rPr lang="en-US" altLang="en-US" sz="1300" b="0" dirty="0">
                <a:solidFill>
                  <a:srgbClr val="000000"/>
                </a:solidFill>
                <a:latin typeface="Courier New" panose="02070309020205020404" pitchFamily="49" charset="0"/>
                <a:cs typeface="Courier New" panose="02070309020205020404" pitchFamily="49" charset="0"/>
              </a:rPr>
              <a:t>         </a:t>
            </a:r>
            <a:r>
              <a:rPr lang="en-US" altLang="en-US" sz="1300" b="0" dirty="0" err="1">
                <a:solidFill>
                  <a:srgbClr val="000000"/>
                </a:solidFill>
                <a:latin typeface="Courier New" panose="02070309020205020404" pitchFamily="49" charset="0"/>
                <a:cs typeface="Courier New" panose="02070309020205020404" pitchFamily="49" charset="0"/>
              </a:rPr>
              <a:t>self.main_window</a:t>
            </a:r>
            <a:r>
              <a:rPr lang="en-US" altLang="en-US" sz="1300" b="0" dirty="0">
                <a:solidFill>
                  <a:srgbClr val="000000"/>
                </a:solidFill>
                <a:latin typeface="Courier New" panose="02070309020205020404" pitchFamily="49" charset="0"/>
                <a:cs typeface="Courier New" panose="02070309020205020404" pitchFamily="49" charset="0"/>
              </a:rPr>
              <a:t> = </a:t>
            </a:r>
            <a:r>
              <a:rPr lang="en-US" altLang="en-US" sz="1300" b="0" dirty="0" err="1">
                <a:solidFill>
                  <a:srgbClr val="000000"/>
                </a:solidFill>
                <a:latin typeface="Courier New" panose="02070309020205020404" pitchFamily="49" charset="0"/>
                <a:cs typeface="Courier New" panose="02070309020205020404" pitchFamily="49" charset="0"/>
              </a:rPr>
              <a:t>tkinter.Tk</a:t>
            </a:r>
            <a:r>
              <a:rPr lang="en-US" altLang="en-US" sz="1300" b="0" dirty="0">
                <a:solidFill>
                  <a:srgbClr val="000000"/>
                </a:solidFill>
                <a:latin typeface="Courier New" panose="02070309020205020404" pitchFamily="49" charset="0"/>
                <a:cs typeface="Courier New" panose="02070309020205020404" pitchFamily="49" charset="0"/>
              </a:rPr>
              <a:t>()</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8</a:t>
            </a:r>
            <a:r>
              <a:rPr lang="en-US" altLang="en-US" sz="1300" b="0" dirty="0">
                <a:solidFill>
                  <a:srgbClr val="000000"/>
                </a:solidFill>
                <a:latin typeface="Courier New" panose="02070309020205020404" pitchFamily="49" charset="0"/>
                <a:cs typeface="Courier New" panose="02070309020205020404" pitchFamily="49" charset="0"/>
              </a:rPr>
              <a:t> </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B0F0"/>
                </a:solidFill>
                <a:latin typeface="Courier New" panose="02070309020205020404" pitchFamily="49" charset="0"/>
                <a:cs typeface="Courier New" panose="02070309020205020404" pitchFamily="49" charset="0"/>
              </a:rPr>
              <a:t> </a:t>
            </a:r>
            <a:r>
              <a:rPr lang="en-US" altLang="en-US" sz="1300" b="0" dirty="0">
                <a:solidFill>
                  <a:srgbClr val="007FA3"/>
                </a:solidFill>
                <a:latin typeface="Courier New" panose="02070309020205020404" pitchFamily="49" charset="0"/>
                <a:cs typeface="Courier New" panose="02070309020205020404" pitchFamily="49" charset="0"/>
              </a:rPr>
              <a:t>9</a:t>
            </a:r>
            <a:r>
              <a:rPr lang="en-US" altLang="en-US" sz="1300" b="0" dirty="0">
                <a:solidFill>
                  <a:srgbClr val="000000"/>
                </a:solidFill>
                <a:latin typeface="Courier New" panose="02070309020205020404" pitchFamily="49" charset="0"/>
                <a:cs typeface="Courier New" panose="02070309020205020404" pitchFamily="49" charset="0"/>
              </a:rPr>
              <a:t>         # Create two Label widgets with solid borders.</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10</a:t>
            </a:r>
            <a:r>
              <a:rPr lang="en-US" altLang="en-US" sz="1300" b="0" dirty="0">
                <a:solidFill>
                  <a:srgbClr val="000000"/>
                </a:solidFill>
                <a:latin typeface="Courier New" panose="02070309020205020404" pitchFamily="49" charset="0"/>
                <a:cs typeface="Courier New" panose="02070309020205020404" pitchFamily="49" charset="0"/>
              </a:rPr>
              <a:t>         self.label1 = </a:t>
            </a:r>
            <a:r>
              <a:rPr lang="en-US" altLang="en-US" sz="1300" b="0" dirty="0" err="1">
                <a:solidFill>
                  <a:srgbClr val="000000"/>
                </a:solidFill>
                <a:latin typeface="Courier New" panose="02070309020205020404" pitchFamily="49" charset="0"/>
                <a:cs typeface="Courier New" panose="02070309020205020404" pitchFamily="49" charset="0"/>
              </a:rPr>
              <a:t>tkinter.Label</a:t>
            </a:r>
            <a:r>
              <a:rPr lang="en-US" altLang="en-US" sz="1300" b="0" dirty="0">
                <a:solidFill>
                  <a:srgbClr val="000000"/>
                </a:solidFill>
                <a:latin typeface="Courier New" panose="02070309020205020404" pitchFamily="49" charset="0"/>
                <a:cs typeface="Courier New" panose="02070309020205020404" pitchFamily="49" charset="0"/>
              </a:rPr>
              <a:t>(</a:t>
            </a:r>
            <a:r>
              <a:rPr lang="en-US" altLang="en-US" sz="1300" b="0" dirty="0" err="1">
                <a:solidFill>
                  <a:srgbClr val="000000"/>
                </a:solidFill>
                <a:latin typeface="Courier New" panose="02070309020205020404" pitchFamily="49" charset="0"/>
                <a:cs typeface="Courier New" panose="02070309020205020404" pitchFamily="49" charset="0"/>
              </a:rPr>
              <a:t>self.main_window</a:t>
            </a:r>
            <a:r>
              <a:rPr lang="en-US" altLang="en-US" sz="1300" b="0" dirty="0">
                <a:solidFill>
                  <a:srgbClr val="000000"/>
                </a:solidFill>
                <a:latin typeface="Courier New" panose="02070309020205020404" pitchFamily="49" charset="0"/>
                <a:cs typeface="Courier New" panose="02070309020205020404" pitchFamily="49" charset="0"/>
              </a:rPr>
              <a:t>,</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11</a:t>
            </a:r>
            <a:r>
              <a:rPr lang="en-US" altLang="en-US" sz="1300" b="0" dirty="0">
                <a:solidFill>
                  <a:srgbClr val="000000"/>
                </a:solidFill>
                <a:latin typeface="Courier New" panose="02070309020205020404" pitchFamily="49" charset="0"/>
                <a:cs typeface="Courier New" panose="02070309020205020404" pitchFamily="49" charset="0"/>
              </a:rPr>
              <a:t>                                     text='Hello World!',</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12</a:t>
            </a:r>
            <a:r>
              <a:rPr lang="en-US" altLang="en-US" sz="1300" b="0" dirty="0">
                <a:solidFill>
                  <a:srgbClr val="000000"/>
                </a:solidFill>
                <a:latin typeface="Courier New" panose="02070309020205020404" pitchFamily="49" charset="0"/>
                <a:cs typeface="Courier New" panose="02070309020205020404" pitchFamily="49" charset="0"/>
              </a:rPr>
              <a:t>                                     </a:t>
            </a:r>
            <a:r>
              <a:rPr lang="en-US" altLang="en-US" sz="1300" b="0" dirty="0" err="1">
                <a:solidFill>
                  <a:srgbClr val="000000"/>
                </a:solidFill>
                <a:latin typeface="Courier New" panose="02070309020205020404" pitchFamily="49" charset="0"/>
                <a:cs typeface="Courier New" panose="02070309020205020404" pitchFamily="49" charset="0"/>
              </a:rPr>
              <a:t>borderwidth</a:t>
            </a:r>
            <a:r>
              <a:rPr lang="en-US" altLang="en-US" sz="1300" b="0" dirty="0">
                <a:solidFill>
                  <a:srgbClr val="000000"/>
                </a:solidFill>
                <a:latin typeface="Courier New" panose="02070309020205020404" pitchFamily="49" charset="0"/>
                <a:cs typeface="Courier New" panose="02070309020205020404" pitchFamily="49" charset="0"/>
              </a:rPr>
              <a:t>=1,</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13</a:t>
            </a:r>
            <a:r>
              <a:rPr lang="en-US" altLang="en-US" sz="1300" b="0" dirty="0">
                <a:solidFill>
                  <a:srgbClr val="000000"/>
                </a:solidFill>
                <a:latin typeface="Courier New" panose="02070309020205020404" pitchFamily="49" charset="0"/>
                <a:cs typeface="Courier New" panose="02070309020205020404" pitchFamily="49" charset="0"/>
              </a:rPr>
              <a:t>                                     relief='solid')</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14</a:t>
            </a:r>
            <a:r>
              <a:rPr lang="en-US" altLang="en-US" sz="1300" b="0" dirty="0">
                <a:solidFill>
                  <a:srgbClr val="000000"/>
                </a:solidFill>
                <a:latin typeface="Courier New" panose="02070309020205020404" pitchFamily="49" charset="0"/>
                <a:cs typeface="Courier New" panose="02070309020205020404" pitchFamily="49" charset="0"/>
              </a:rPr>
              <a:t>                                     </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15</a:t>
            </a:r>
            <a:r>
              <a:rPr lang="en-US" altLang="en-US" sz="1300" b="0" dirty="0">
                <a:solidFill>
                  <a:srgbClr val="000000"/>
                </a:solidFill>
                <a:latin typeface="Courier New" panose="02070309020205020404" pitchFamily="49" charset="0"/>
                <a:cs typeface="Courier New" panose="02070309020205020404" pitchFamily="49" charset="0"/>
              </a:rPr>
              <a:t>         self.label2 = </a:t>
            </a:r>
            <a:r>
              <a:rPr lang="en-US" altLang="en-US" sz="1300" b="0" dirty="0" err="1">
                <a:solidFill>
                  <a:srgbClr val="000000"/>
                </a:solidFill>
                <a:latin typeface="Courier New" panose="02070309020205020404" pitchFamily="49" charset="0"/>
                <a:cs typeface="Courier New" panose="02070309020205020404" pitchFamily="49" charset="0"/>
              </a:rPr>
              <a:t>tkinter.Label</a:t>
            </a:r>
            <a:r>
              <a:rPr lang="en-US" altLang="en-US" sz="1300" b="0" dirty="0">
                <a:solidFill>
                  <a:srgbClr val="000000"/>
                </a:solidFill>
                <a:latin typeface="Courier New" panose="02070309020205020404" pitchFamily="49" charset="0"/>
                <a:cs typeface="Courier New" panose="02070309020205020404" pitchFamily="49" charset="0"/>
              </a:rPr>
              <a:t>(</a:t>
            </a:r>
            <a:r>
              <a:rPr lang="en-US" altLang="en-US" sz="1300" b="0" dirty="0" err="1">
                <a:solidFill>
                  <a:srgbClr val="000000"/>
                </a:solidFill>
                <a:latin typeface="Courier New" panose="02070309020205020404" pitchFamily="49" charset="0"/>
                <a:cs typeface="Courier New" panose="02070309020205020404" pitchFamily="49" charset="0"/>
              </a:rPr>
              <a:t>self.main_window</a:t>
            </a:r>
            <a:r>
              <a:rPr lang="en-US" altLang="en-US" sz="1300" b="0" dirty="0">
                <a:solidFill>
                  <a:srgbClr val="000000"/>
                </a:solidFill>
                <a:latin typeface="Courier New" panose="02070309020205020404" pitchFamily="49" charset="0"/>
                <a:cs typeface="Courier New" panose="02070309020205020404" pitchFamily="49" charset="0"/>
              </a:rPr>
              <a:t>,</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16</a:t>
            </a:r>
            <a:r>
              <a:rPr lang="en-US" altLang="en-US" sz="1300" b="0" dirty="0">
                <a:solidFill>
                  <a:srgbClr val="000000"/>
                </a:solidFill>
                <a:latin typeface="Courier New" panose="02070309020205020404" pitchFamily="49" charset="0"/>
                <a:cs typeface="Courier New" panose="02070309020205020404" pitchFamily="49" charset="0"/>
              </a:rPr>
              <a:t>                          text='This is my GUI program.',</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17</a:t>
            </a:r>
            <a:r>
              <a:rPr lang="en-US" altLang="en-US" sz="1300" b="0" dirty="0">
                <a:solidFill>
                  <a:srgbClr val="000000"/>
                </a:solidFill>
                <a:latin typeface="Courier New" panose="02070309020205020404" pitchFamily="49" charset="0"/>
                <a:cs typeface="Courier New" panose="02070309020205020404" pitchFamily="49" charset="0"/>
              </a:rPr>
              <a:t>                          </a:t>
            </a:r>
            <a:r>
              <a:rPr lang="en-US" altLang="en-US" sz="1300" b="0" dirty="0" err="1">
                <a:solidFill>
                  <a:srgbClr val="000000"/>
                </a:solidFill>
                <a:latin typeface="Courier New" panose="02070309020205020404" pitchFamily="49" charset="0"/>
                <a:cs typeface="Courier New" panose="02070309020205020404" pitchFamily="49" charset="0"/>
              </a:rPr>
              <a:t>borderwidth</a:t>
            </a:r>
            <a:r>
              <a:rPr lang="en-US" altLang="en-US" sz="1300" b="0" dirty="0">
                <a:solidFill>
                  <a:srgbClr val="000000"/>
                </a:solidFill>
                <a:latin typeface="Courier New" panose="02070309020205020404" pitchFamily="49" charset="0"/>
                <a:cs typeface="Courier New" panose="02070309020205020404" pitchFamily="49" charset="0"/>
              </a:rPr>
              <a:t>=1,</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18</a:t>
            </a:r>
            <a:r>
              <a:rPr lang="en-US" altLang="en-US" sz="1300" b="0" dirty="0">
                <a:solidFill>
                  <a:srgbClr val="000000"/>
                </a:solidFill>
                <a:latin typeface="Courier New" panose="02070309020205020404" pitchFamily="49" charset="0"/>
                <a:cs typeface="Courier New" panose="02070309020205020404" pitchFamily="49" charset="0"/>
              </a:rPr>
              <a:t>                          relief='solid')</a:t>
            </a:r>
            <a:br>
              <a:rPr lang="en-US" altLang="en-US" sz="1300" b="0" dirty="0">
                <a:solidFill>
                  <a:srgbClr val="000000"/>
                </a:solidFill>
                <a:latin typeface="Courier New" panose="02070309020205020404" pitchFamily="49" charset="0"/>
                <a:cs typeface="Courier New" panose="02070309020205020404" pitchFamily="49" charset="0"/>
              </a:rPr>
            </a:br>
            <a:r>
              <a:rPr lang="en-US" altLang="en-US" sz="1300" b="0" dirty="0">
                <a:solidFill>
                  <a:srgbClr val="007FA3"/>
                </a:solidFill>
                <a:latin typeface="Courier New" panose="02070309020205020404" pitchFamily="49" charset="0"/>
                <a:cs typeface="Courier New" panose="02070309020205020404" pitchFamily="49" charset="0"/>
              </a:rPr>
              <a:t>19</a:t>
            </a:r>
            <a:r>
              <a:rPr lang="en-US" altLang="en-US" sz="1300" b="0" dirty="0">
                <a:solidFill>
                  <a:srgbClr val="000000"/>
                </a:solidFill>
                <a:latin typeface="Courier New" panose="02070309020205020404" pitchFamily="49" charset="0"/>
                <a:cs typeface="Courier New" panose="02070309020205020404" pitchFamily="49" charset="0"/>
              </a:rPr>
              <a:t> </a:t>
            </a:r>
            <a:endParaRPr lang="en-US" altLang="en-US" sz="1100" b="0" dirty="0">
              <a:latin typeface="Courier New" panose="02070309020205020404" pitchFamily="49" charset="0"/>
              <a:ea typeface="Calibri" panose="020F0502020204030204" pitchFamily="34" charset="0"/>
              <a:cs typeface="Courier New" panose="02070309020205020404" pitchFamily="49" charset="0"/>
            </a:endParaRPr>
          </a:p>
        </p:txBody>
      </p:sp>
      <p:pic>
        <p:nvPicPr>
          <p:cNvPr id="5" name="Picture 5" descr="A window displays two labeled widgets, hello world and this is my G U I program. ">
            <a:extLst>
              <a:ext uri="{FF2B5EF4-FFF2-40B4-BE49-F238E27FC236}">
                <a16:creationId xmlns:a16="http://schemas.microsoft.com/office/drawing/2014/main" id="{8092850D-2EDB-41B8-936A-7181856CA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05968" y="1600200"/>
            <a:ext cx="210483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566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C48FBF-947E-4446-ABE1-915285940264}"/>
              </a:ext>
            </a:extLst>
          </p:cNvPr>
          <p:cNvSpPr>
            <a:spLocks noGrp="1"/>
          </p:cNvSpPr>
          <p:nvPr>
            <p:ph type="title"/>
          </p:nvPr>
        </p:nvSpPr>
        <p:spPr>
          <a:xfrm>
            <a:off x="1981200" y="152400"/>
            <a:ext cx="8229600" cy="1097280"/>
          </a:xfrm>
        </p:spPr>
        <p:txBody>
          <a:bodyPr/>
          <a:lstStyle/>
          <a:p>
            <a:r>
              <a:rPr lang="en-US" altLang="en-US" dirty="0"/>
              <a:t>Internal Padding</a:t>
            </a:r>
            <a:r>
              <a:rPr lang="en-AU" sz="2000" dirty="0"/>
              <a:t> (3 of 3)</a:t>
            </a:r>
          </a:p>
        </p:txBody>
      </p:sp>
      <p:sp>
        <p:nvSpPr>
          <p:cNvPr id="8" name="TextBox 3">
            <a:extLst>
              <a:ext uri="{FF2B5EF4-FFF2-40B4-BE49-F238E27FC236}">
                <a16:creationId xmlns:a16="http://schemas.microsoft.com/office/drawing/2014/main" id="{9F503DB2-7E83-4D26-BBFB-58D4CE56DE5A}"/>
              </a:ext>
            </a:extLst>
          </p:cNvPr>
          <p:cNvSpPr txBox="1">
            <a:spLocks noGrp="1" noChangeArrowheads="1"/>
          </p:cNvSpPr>
          <p:nvPr>
            <p:ph idx="1"/>
          </p:nvPr>
        </p:nvSpPr>
        <p:spPr bwMode="auto">
          <a:xfrm>
            <a:off x="1981200" y="1600201"/>
            <a:ext cx="8229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1400" b="0" dirty="0">
                <a:solidFill>
                  <a:srgbClr val="007FA3"/>
                </a:solidFill>
                <a:latin typeface="Courier New" panose="02070309020205020404" pitchFamily="49" charset="0"/>
                <a:cs typeface="Courier New" panose="02070309020205020404" pitchFamily="49" charset="0"/>
              </a:rPr>
              <a:t>20</a:t>
            </a:r>
            <a:r>
              <a:rPr lang="en-US" altLang="en-US" sz="1400" b="0" dirty="0">
                <a:solidFill>
                  <a:srgbClr val="000000"/>
                </a:solidFill>
                <a:latin typeface="Courier New" panose="02070309020205020404" pitchFamily="49" charset="0"/>
                <a:cs typeface="Courier New" panose="02070309020205020404" pitchFamily="49" charset="0"/>
              </a:rPr>
              <a:t>         # Display the Labels with 20 pixels of horizontal</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21</a:t>
            </a:r>
            <a:r>
              <a:rPr lang="en-US" altLang="en-US" sz="1400" b="0" dirty="0">
                <a:solidFill>
                  <a:srgbClr val="000000"/>
                </a:solidFill>
                <a:latin typeface="Courier New" panose="02070309020205020404" pitchFamily="49" charset="0"/>
                <a:cs typeface="Courier New" panose="02070309020205020404" pitchFamily="49" charset="0"/>
              </a:rPr>
              <a:t>         # and vertical internal padding.</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22</a:t>
            </a:r>
            <a:r>
              <a:rPr lang="en-US" altLang="en-US" sz="1400" b="0" dirty="0">
                <a:solidFill>
                  <a:srgbClr val="000000"/>
                </a:solidFill>
                <a:latin typeface="Courier New" panose="02070309020205020404" pitchFamily="49" charset="0"/>
                <a:cs typeface="Courier New" panose="02070309020205020404" pitchFamily="49" charset="0"/>
              </a:rPr>
              <a:t>         self.label1.pack(</a:t>
            </a:r>
            <a:r>
              <a:rPr lang="en-US" altLang="en-US" sz="1400" b="0" dirty="0" err="1">
                <a:solidFill>
                  <a:srgbClr val="000000"/>
                </a:solidFill>
                <a:latin typeface="Courier New" panose="02070309020205020404" pitchFamily="49" charset="0"/>
                <a:cs typeface="Courier New" panose="02070309020205020404" pitchFamily="49" charset="0"/>
              </a:rPr>
              <a:t>ipadx</a:t>
            </a:r>
            <a:r>
              <a:rPr lang="en-US" altLang="en-US" sz="1400" b="0" dirty="0">
                <a:solidFill>
                  <a:srgbClr val="000000"/>
                </a:solidFill>
                <a:latin typeface="Courier New" panose="02070309020205020404" pitchFamily="49" charset="0"/>
                <a:cs typeface="Courier New" panose="02070309020205020404" pitchFamily="49" charset="0"/>
              </a:rPr>
              <a:t>=20, </a:t>
            </a:r>
            <a:r>
              <a:rPr lang="en-US" altLang="en-US" sz="1400" b="0" dirty="0" err="1">
                <a:solidFill>
                  <a:srgbClr val="000000"/>
                </a:solidFill>
                <a:latin typeface="Courier New" panose="02070309020205020404" pitchFamily="49" charset="0"/>
                <a:cs typeface="Courier New" panose="02070309020205020404" pitchFamily="49" charset="0"/>
              </a:rPr>
              <a:t>ipady</a:t>
            </a:r>
            <a:r>
              <a:rPr lang="en-US" altLang="en-US" sz="1400" b="0" dirty="0">
                <a:solidFill>
                  <a:srgbClr val="000000"/>
                </a:solidFill>
                <a:latin typeface="Courier New" panose="02070309020205020404" pitchFamily="49" charset="0"/>
                <a:cs typeface="Courier New" panose="02070309020205020404" pitchFamily="49" charset="0"/>
              </a:rPr>
              <a:t>=20)</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23</a:t>
            </a:r>
            <a:r>
              <a:rPr lang="en-US" altLang="en-US" sz="1400" b="0" dirty="0">
                <a:solidFill>
                  <a:srgbClr val="000000"/>
                </a:solidFill>
                <a:latin typeface="Courier New" panose="02070309020205020404" pitchFamily="49" charset="0"/>
                <a:cs typeface="Courier New" panose="02070309020205020404" pitchFamily="49" charset="0"/>
              </a:rPr>
              <a:t>         self.label2.pack(</a:t>
            </a:r>
            <a:r>
              <a:rPr lang="en-US" altLang="en-US" sz="1400" b="0" dirty="0" err="1">
                <a:solidFill>
                  <a:srgbClr val="000000"/>
                </a:solidFill>
                <a:latin typeface="Courier New" panose="02070309020205020404" pitchFamily="49" charset="0"/>
                <a:cs typeface="Courier New" panose="02070309020205020404" pitchFamily="49" charset="0"/>
              </a:rPr>
              <a:t>ipadx</a:t>
            </a:r>
            <a:r>
              <a:rPr lang="en-US" altLang="en-US" sz="1400" b="0" dirty="0">
                <a:solidFill>
                  <a:srgbClr val="000000"/>
                </a:solidFill>
                <a:latin typeface="Courier New" panose="02070309020205020404" pitchFamily="49" charset="0"/>
                <a:cs typeface="Courier New" panose="02070309020205020404" pitchFamily="49" charset="0"/>
              </a:rPr>
              <a:t>=20, </a:t>
            </a:r>
            <a:r>
              <a:rPr lang="en-US" altLang="en-US" sz="1400" b="0" dirty="0" err="1">
                <a:solidFill>
                  <a:srgbClr val="000000"/>
                </a:solidFill>
                <a:latin typeface="Courier New" panose="02070309020205020404" pitchFamily="49" charset="0"/>
                <a:cs typeface="Courier New" panose="02070309020205020404" pitchFamily="49" charset="0"/>
              </a:rPr>
              <a:t>ipady</a:t>
            </a:r>
            <a:r>
              <a:rPr lang="en-US" altLang="en-US" sz="1400" b="0" dirty="0">
                <a:solidFill>
                  <a:srgbClr val="000000"/>
                </a:solidFill>
                <a:latin typeface="Courier New" panose="02070309020205020404" pitchFamily="49" charset="0"/>
                <a:cs typeface="Courier New" panose="02070309020205020404" pitchFamily="49" charset="0"/>
              </a:rPr>
              <a:t>=20)</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24</a:t>
            </a:r>
            <a:r>
              <a:rPr lang="en-US" altLang="en-US" sz="1400" b="0" dirty="0">
                <a:solidFill>
                  <a:srgbClr val="000000"/>
                </a:solidFill>
                <a:latin typeface="Courier New" panose="02070309020205020404" pitchFamily="49" charset="0"/>
                <a:cs typeface="Courier New" panose="02070309020205020404" pitchFamily="49" charset="0"/>
              </a:rPr>
              <a:t> </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25</a:t>
            </a:r>
            <a:r>
              <a:rPr lang="en-US" altLang="en-US" sz="1400" b="0" dirty="0">
                <a:solidFill>
                  <a:srgbClr val="000000"/>
                </a:solidFill>
                <a:latin typeface="Courier New" panose="02070309020205020404" pitchFamily="49" charset="0"/>
                <a:cs typeface="Courier New" panose="02070309020205020404" pitchFamily="49" charset="0"/>
              </a:rPr>
              <a:t>         # Enter the </a:t>
            </a:r>
            <a:r>
              <a:rPr lang="en-US" altLang="en-US" sz="1400" b="0" dirty="0" err="1">
                <a:solidFill>
                  <a:srgbClr val="000000"/>
                </a:solidFill>
                <a:latin typeface="Courier New" panose="02070309020205020404" pitchFamily="49" charset="0"/>
                <a:cs typeface="Courier New" panose="02070309020205020404" pitchFamily="49" charset="0"/>
              </a:rPr>
              <a:t>tkinter</a:t>
            </a:r>
            <a:r>
              <a:rPr lang="en-US" altLang="en-US" sz="1400" b="0" dirty="0">
                <a:solidFill>
                  <a:srgbClr val="000000"/>
                </a:solidFill>
                <a:latin typeface="Courier New" panose="02070309020205020404" pitchFamily="49" charset="0"/>
                <a:cs typeface="Courier New" panose="02070309020205020404" pitchFamily="49" charset="0"/>
              </a:rPr>
              <a:t> main loop.</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26</a:t>
            </a:r>
            <a:r>
              <a:rPr lang="en-US" altLang="en-US" sz="1400" b="0" dirty="0">
                <a:solidFill>
                  <a:srgbClr val="000000"/>
                </a:solidFill>
                <a:latin typeface="Courier New" panose="02070309020205020404" pitchFamily="49" charset="0"/>
                <a:cs typeface="Courier New" panose="02070309020205020404" pitchFamily="49" charset="0"/>
              </a:rPr>
              <a:t>         </a:t>
            </a:r>
            <a:r>
              <a:rPr lang="en-US" altLang="en-US" sz="1400" b="0" dirty="0" err="1">
                <a:solidFill>
                  <a:srgbClr val="000000"/>
                </a:solidFill>
                <a:latin typeface="Courier New" panose="02070309020205020404" pitchFamily="49" charset="0"/>
                <a:cs typeface="Courier New" panose="02070309020205020404" pitchFamily="49" charset="0"/>
              </a:rPr>
              <a:t>tkinter.mainloop</a:t>
            </a:r>
            <a:r>
              <a:rPr lang="en-US" altLang="en-US" sz="1400" b="0" dirty="0">
                <a:solidFill>
                  <a:srgbClr val="000000"/>
                </a:solidFill>
                <a:latin typeface="Courier New" panose="02070309020205020404" pitchFamily="49" charset="0"/>
                <a:cs typeface="Courier New" panose="02070309020205020404" pitchFamily="49" charset="0"/>
              </a:rPr>
              <a:t>()</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27</a:t>
            </a:r>
            <a:r>
              <a:rPr lang="en-US" altLang="en-US" sz="1400" b="0" dirty="0">
                <a:solidFill>
                  <a:srgbClr val="000000"/>
                </a:solidFill>
                <a:latin typeface="Courier New" panose="02070309020205020404" pitchFamily="49" charset="0"/>
                <a:cs typeface="Courier New" panose="02070309020205020404" pitchFamily="49" charset="0"/>
              </a:rPr>
              <a:t> </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28</a:t>
            </a:r>
            <a:r>
              <a:rPr lang="en-US" altLang="en-US" sz="1400" b="0" dirty="0">
                <a:solidFill>
                  <a:srgbClr val="000000"/>
                </a:solidFill>
                <a:latin typeface="Courier New" panose="02070309020205020404" pitchFamily="49" charset="0"/>
                <a:cs typeface="Courier New" panose="02070309020205020404" pitchFamily="49" charset="0"/>
              </a:rPr>
              <a:t> # Create an instance of the </a:t>
            </a:r>
            <a:r>
              <a:rPr lang="en-US" altLang="en-US" sz="1400" b="0" dirty="0" err="1">
                <a:solidFill>
                  <a:srgbClr val="000000"/>
                </a:solidFill>
                <a:latin typeface="Courier New" panose="02070309020205020404" pitchFamily="49" charset="0"/>
                <a:cs typeface="Courier New" panose="02070309020205020404" pitchFamily="49" charset="0"/>
              </a:rPr>
              <a:t>MyGUI</a:t>
            </a:r>
            <a:r>
              <a:rPr lang="en-US" altLang="en-US" sz="1400" b="0" dirty="0">
                <a:solidFill>
                  <a:srgbClr val="000000"/>
                </a:solidFill>
                <a:latin typeface="Courier New" panose="02070309020205020404" pitchFamily="49" charset="0"/>
                <a:cs typeface="Courier New" panose="02070309020205020404" pitchFamily="49" charset="0"/>
              </a:rPr>
              <a:t> class.</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29</a:t>
            </a:r>
            <a:r>
              <a:rPr lang="en-US" altLang="en-US" sz="1400" b="0" dirty="0">
                <a:solidFill>
                  <a:srgbClr val="000000"/>
                </a:solidFill>
                <a:latin typeface="Courier New" panose="02070309020205020404" pitchFamily="49" charset="0"/>
                <a:cs typeface="Courier New" panose="02070309020205020404" pitchFamily="49" charset="0"/>
              </a:rPr>
              <a:t> if __name__ == '__main__':</a:t>
            </a:r>
            <a:br>
              <a:rPr lang="en-US" altLang="en-US" sz="1400" b="0" dirty="0">
                <a:solidFill>
                  <a:srgbClr val="000000"/>
                </a:solidFill>
                <a:latin typeface="Courier New" panose="02070309020205020404" pitchFamily="49" charset="0"/>
                <a:cs typeface="Courier New" panose="02070309020205020404" pitchFamily="49" charset="0"/>
              </a:rPr>
            </a:br>
            <a:r>
              <a:rPr lang="en-US" altLang="en-US" sz="1400" b="0" dirty="0">
                <a:solidFill>
                  <a:srgbClr val="007FA3"/>
                </a:solidFill>
                <a:latin typeface="Courier New" panose="02070309020205020404" pitchFamily="49" charset="0"/>
                <a:cs typeface="Courier New" panose="02070309020205020404" pitchFamily="49" charset="0"/>
              </a:rPr>
              <a:t>30</a:t>
            </a:r>
            <a:r>
              <a:rPr lang="en-US" altLang="en-US" sz="1400" b="0" dirty="0">
                <a:solidFill>
                  <a:srgbClr val="000000"/>
                </a:solidFill>
                <a:latin typeface="Courier New" panose="02070309020205020404" pitchFamily="49" charset="0"/>
                <a:cs typeface="Courier New" panose="02070309020205020404" pitchFamily="49" charset="0"/>
              </a:rPr>
              <a:t>     </a:t>
            </a:r>
            <a:r>
              <a:rPr lang="en-US" altLang="en-US" sz="1400" b="0" dirty="0" err="1">
                <a:solidFill>
                  <a:srgbClr val="000000"/>
                </a:solidFill>
                <a:latin typeface="Courier New" panose="02070309020205020404" pitchFamily="49" charset="0"/>
                <a:cs typeface="Courier New" panose="02070309020205020404" pitchFamily="49" charset="0"/>
              </a:rPr>
              <a:t>my_gui</a:t>
            </a:r>
            <a:r>
              <a:rPr lang="en-US" altLang="en-US" sz="1400" b="0" dirty="0">
                <a:solidFill>
                  <a:srgbClr val="000000"/>
                </a:solidFill>
                <a:latin typeface="Courier New" panose="02070309020205020404" pitchFamily="49" charset="0"/>
                <a:cs typeface="Courier New" panose="02070309020205020404" pitchFamily="49" charset="0"/>
              </a:rPr>
              <a:t> = </a:t>
            </a:r>
            <a:r>
              <a:rPr lang="en-US" altLang="en-US" sz="1400" b="0" dirty="0" err="1">
                <a:solidFill>
                  <a:srgbClr val="000000"/>
                </a:solidFill>
                <a:latin typeface="Courier New" panose="02070309020205020404" pitchFamily="49" charset="0"/>
                <a:cs typeface="Courier New" panose="02070309020205020404" pitchFamily="49" charset="0"/>
              </a:rPr>
              <a:t>MyGUI</a:t>
            </a:r>
            <a:r>
              <a:rPr lang="en-US" altLang="en-US" sz="1400" b="0" dirty="0">
                <a:solidFill>
                  <a:srgbClr val="000000"/>
                </a:solidFill>
                <a:latin typeface="Courier New" panose="02070309020205020404" pitchFamily="49" charset="0"/>
                <a:cs typeface="Courier New" panose="02070309020205020404" pitchFamily="49" charset="0"/>
              </a:rPr>
              <a:t>()</a:t>
            </a:r>
            <a:endParaRPr lang="en-US" altLang="en-US" sz="1400" b="0"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14566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628F2D0A-9873-416D-A000-C1BDB702D113}"/>
              </a:ext>
            </a:extLst>
          </p:cNvPr>
          <p:cNvSpPr>
            <a:spLocks noGrp="1" noChangeArrowheads="1"/>
          </p:cNvSpPr>
          <p:nvPr>
            <p:ph type="title"/>
          </p:nvPr>
        </p:nvSpPr>
        <p:spPr/>
        <p:txBody>
          <a:bodyPr/>
          <a:lstStyle/>
          <a:p>
            <a:r>
              <a:rPr lang="en-US" altLang="en-US" dirty="0"/>
              <a:t>External Padding</a:t>
            </a:r>
            <a:r>
              <a:rPr lang="en-AU" sz="2000" dirty="0"/>
              <a:t> (1 of 3)</a:t>
            </a:r>
            <a:endParaRPr lang="en-US" altLang="en-US" sz="2000" dirty="0"/>
          </a:p>
        </p:txBody>
      </p:sp>
      <p:sp>
        <p:nvSpPr>
          <p:cNvPr id="26627" name="Content Placeholder 3">
            <a:extLst>
              <a:ext uri="{FF2B5EF4-FFF2-40B4-BE49-F238E27FC236}">
                <a16:creationId xmlns:a16="http://schemas.microsoft.com/office/drawing/2014/main" id="{38AE5DD0-DF62-4423-B0A9-AE1E466ABB93}"/>
              </a:ext>
            </a:extLst>
          </p:cNvPr>
          <p:cNvSpPr>
            <a:spLocks noGrp="1" noChangeArrowheads="1"/>
          </p:cNvSpPr>
          <p:nvPr>
            <p:ph idx="1"/>
          </p:nvPr>
        </p:nvSpPr>
        <p:spPr>
          <a:xfrm>
            <a:off x="1981200" y="1600201"/>
            <a:ext cx="8229600" cy="1722759"/>
          </a:xfrm>
        </p:spPr>
        <p:txBody>
          <a:bodyPr>
            <a:normAutofit lnSpcReduction="10000"/>
          </a:bodyPr>
          <a:lstStyle/>
          <a:p>
            <a:pPr>
              <a:buFontTx/>
              <a:buChar char="•"/>
            </a:pPr>
            <a:r>
              <a:rPr lang="en-US" altLang="en-US" sz="2400" dirty="0"/>
              <a:t>To add horizontal external padding to a widget, pass the argument </a:t>
            </a:r>
            <a:r>
              <a:rPr lang="en-US" altLang="en-US" sz="2400" dirty="0" err="1">
                <a:latin typeface="Courier New" panose="02070309020205020404" pitchFamily="49" charset="0"/>
                <a:cs typeface="Courier New" panose="02070309020205020404" pitchFamily="49" charset="0"/>
              </a:rPr>
              <a:t>padx</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n</a:t>
            </a:r>
            <a:r>
              <a:rPr lang="en-US" altLang="en-US" sz="2400" dirty="0"/>
              <a:t> to the widget's </a:t>
            </a:r>
            <a:r>
              <a:rPr lang="en-US" altLang="en-US" sz="2400" dirty="0">
                <a:latin typeface="Courier New" panose="02070309020205020404" pitchFamily="49" charset="0"/>
                <a:cs typeface="Courier New" panose="02070309020205020404" pitchFamily="49" charset="0"/>
              </a:rPr>
              <a:t>pack</a:t>
            </a:r>
            <a:r>
              <a:rPr lang="en-US" altLang="en-US" sz="2400" dirty="0"/>
              <a:t> method</a:t>
            </a:r>
          </a:p>
          <a:p>
            <a:pPr>
              <a:buFontTx/>
              <a:buChar char="•"/>
            </a:pPr>
            <a:r>
              <a:rPr lang="en-US" altLang="en-US" sz="2400" dirty="0"/>
              <a:t>To add vertical external padding to a widget, pass the argument </a:t>
            </a:r>
            <a:r>
              <a:rPr lang="en-US" altLang="en-US" sz="2400" dirty="0" err="1">
                <a:latin typeface="Courier New" panose="02070309020205020404" pitchFamily="49" charset="0"/>
                <a:cs typeface="Courier New" panose="02070309020205020404" pitchFamily="49" charset="0"/>
              </a:rPr>
              <a:t>pady</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n</a:t>
            </a:r>
            <a:r>
              <a:rPr lang="en-US" altLang="en-US" sz="2400" dirty="0"/>
              <a:t> to the widget's </a:t>
            </a:r>
            <a:r>
              <a:rPr lang="en-US" altLang="en-US" sz="2400" dirty="0">
                <a:latin typeface="Courier New" panose="02070309020205020404" pitchFamily="49" charset="0"/>
                <a:cs typeface="Courier New" panose="02070309020205020404" pitchFamily="49" charset="0"/>
              </a:rPr>
              <a:t>pack</a:t>
            </a:r>
            <a:r>
              <a:rPr lang="en-US" altLang="en-US" sz="2400" dirty="0"/>
              <a:t> method</a:t>
            </a:r>
          </a:p>
          <a:p>
            <a:pPr>
              <a:buFontTx/>
              <a:buChar char="•"/>
            </a:pPr>
            <a:endParaRPr lang="en-US" altLang="en-US" sz="2400" dirty="0"/>
          </a:p>
          <a:p>
            <a:pPr>
              <a:buFontTx/>
              <a:buChar char="•"/>
            </a:pPr>
            <a:endParaRPr lang="en-US" altLang="en-US" sz="2400" dirty="0"/>
          </a:p>
        </p:txBody>
      </p:sp>
      <p:pic>
        <p:nvPicPr>
          <p:cNvPr id="26628" name="Picture 4" descr="Two frames pad x = n and pad y = n displays horizontal and vertical internet padding with label, size of the widget.">
            <a:extLst>
              <a:ext uri="{FF2B5EF4-FFF2-40B4-BE49-F238E27FC236}">
                <a16:creationId xmlns:a16="http://schemas.microsoft.com/office/drawing/2014/main" id="{9D9C2DD7-D80D-4DA0-AD55-3E02478E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317875" y="3535042"/>
            <a:ext cx="5556250" cy="274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678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1981200" y="215373"/>
            <a:ext cx="8229600" cy="516465"/>
          </a:xfrm>
        </p:spPr>
        <p:txBody>
          <a:bodyPr>
            <a:normAutofit fontScale="90000"/>
          </a:bodyPr>
          <a:lstStyle/>
          <a:p>
            <a:r>
              <a:rPr lang="en-US" altLang="en-US" dirty="0"/>
              <a:t>External Padding</a:t>
            </a:r>
            <a:r>
              <a:rPr lang="en-AU" sz="2000" dirty="0"/>
              <a:t> (2 of 3)</a:t>
            </a:r>
          </a:p>
        </p:txBody>
      </p:sp>
      <p:sp>
        <p:nvSpPr>
          <p:cNvPr id="4" name="Text Box 2">
            <a:extLst>
              <a:ext uri="{FF2B5EF4-FFF2-40B4-BE49-F238E27FC236}">
                <a16:creationId xmlns:a16="http://schemas.microsoft.com/office/drawing/2014/main" id="{7211F33E-C9BD-42A4-ACF8-CFBEA544B8FF}"/>
              </a:ext>
            </a:extLst>
          </p:cNvPr>
          <p:cNvSpPr txBox="1">
            <a:spLocks noGrp="1" noChangeArrowheads="1"/>
          </p:cNvSpPr>
          <p:nvPr>
            <p:ph idx="1"/>
          </p:nvPr>
        </p:nvSpPr>
        <p:spPr bwMode="auto">
          <a:xfrm>
            <a:off x="1976176" y="820598"/>
            <a:ext cx="8463224" cy="56323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This program demonstrates external padding.</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import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def __</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init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__(self):</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the main window widget.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two Label widgets with solid borders.</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self.label1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tkinter.Label</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text='Hello World!',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borderwidth</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relief='solid')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self.label2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tkinter.Label</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text='This is my GUI program.',</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borderwidth</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relief='solid')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Display the Labels with 20 pixels of horizontal</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and vertical external padding.</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self.label1.pack(</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self.label2.pack(</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Enter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main loop.</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tkinter.mainloop</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class.</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__name__ == '__main__':</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30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my_gui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100" b="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7" descr="A window displays two labeled widgets, hello world and this is my G U I program. ">
            <a:extLst>
              <a:ext uri="{FF2B5EF4-FFF2-40B4-BE49-F238E27FC236}">
                <a16:creationId xmlns:a16="http://schemas.microsoft.com/office/drawing/2014/main" id="{263F0E54-BE52-43B6-97EB-B8F45CD91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967662" y="1143000"/>
            <a:ext cx="2243138" cy="20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107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1981200" y="215373"/>
            <a:ext cx="8229600" cy="516465"/>
          </a:xfrm>
        </p:spPr>
        <p:txBody>
          <a:bodyPr>
            <a:normAutofit fontScale="90000"/>
          </a:bodyPr>
          <a:lstStyle/>
          <a:p>
            <a:r>
              <a:rPr lang="en-US" altLang="en-US" dirty="0"/>
              <a:t>External Padding</a:t>
            </a:r>
            <a:r>
              <a:rPr lang="en-AU" sz="2000" dirty="0"/>
              <a:t> (3 of 3)</a:t>
            </a:r>
          </a:p>
        </p:txBody>
      </p:sp>
      <p:sp>
        <p:nvSpPr>
          <p:cNvPr id="4" name="Text Box 2">
            <a:extLst>
              <a:ext uri="{FF2B5EF4-FFF2-40B4-BE49-F238E27FC236}">
                <a16:creationId xmlns:a16="http://schemas.microsoft.com/office/drawing/2014/main" id="{7211F33E-C9BD-42A4-ACF8-CFBEA544B8FF}"/>
              </a:ext>
            </a:extLst>
          </p:cNvPr>
          <p:cNvSpPr txBox="1">
            <a:spLocks noGrp="1" noChangeArrowheads="1"/>
          </p:cNvSpPr>
          <p:nvPr>
            <p:ph idx="1"/>
          </p:nvPr>
        </p:nvSpPr>
        <p:spPr bwMode="auto">
          <a:xfrm>
            <a:off x="1976176" y="744398"/>
            <a:ext cx="8463224" cy="56323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This program demonstrates both internal and external padding.</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import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def __</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init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__(self):</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the main window widget.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 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two Label widgets with solid borders.</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self.label1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tkinter.Label</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text='Hello World!',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borderwidth</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relief='solid')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self.label2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tkinter.Label</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text='This is my GUI program.',</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borderwidth</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relief='solid')</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19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Display the Labels with 20 pixels of horizontal</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21</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and vertical external padding.</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22</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self.label1.pack(</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23</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self.label2.pack(</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24</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25</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Enter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main loop.</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26</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tkinter.mainloop</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27</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28</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class.</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29</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__name__ == '__main__':</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00B0F0"/>
                </a:solidFill>
                <a:latin typeface="Courier New" panose="02070309020205020404" pitchFamily="49" charset="0"/>
                <a:ea typeface="Calibri" panose="020F0502020204030204" pitchFamily="34" charset="0"/>
                <a:cs typeface="Times New Roman" panose="02020603050405020304" pitchFamily="18" charset="0"/>
              </a:rPr>
              <a:t>30</a:t>
            </a: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my_gui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100" b="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7">
            <a:extLst>
              <a:ext uri="{FF2B5EF4-FFF2-40B4-BE49-F238E27FC236}">
                <a16:creationId xmlns:a16="http://schemas.microsoft.com/office/drawing/2014/main" id="{263F0E54-BE52-43B6-97EB-B8F45CD91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36639" y="1066800"/>
            <a:ext cx="1905184" cy="20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051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7F3CA1A-1FEB-41FD-BD98-C8A5F88AAED6}"/>
              </a:ext>
            </a:extLst>
          </p:cNvPr>
          <p:cNvSpPr>
            <a:spLocks noGrp="1" noChangeArrowheads="1"/>
          </p:cNvSpPr>
          <p:nvPr>
            <p:ph type="title"/>
          </p:nvPr>
        </p:nvSpPr>
        <p:spPr/>
        <p:txBody>
          <a:bodyPr/>
          <a:lstStyle/>
          <a:p>
            <a:r>
              <a:rPr lang="en-US" altLang="en-US" dirty="0"/>
              <a:t>Organizing Widgets with Frames</a:t>
            </a:r>
            <a:r>
              <a:rPr lang="en-AU" sz="2000" dirty="0"/>
              <a:t> (1 of 2)</a:t>
            </a:r>
            <a:endParaRPr lang="en-US" altLang="en-US" sz="2000" dirty="0"/>
          </a:p>
        </p:txBody>
      </p:sp>
      <p:sp>
        <p:nvSpPr>
          <p:cNvPr id="3" name="Content Placeholder 2">
            <a:extLst>
              <a:ext uri="{FF2B5EF4-FFF2-40B4-BE49-F238E27FC236}">
                <a16:creationId xmlns:a16="http://schemas.microsoft.com/office/drawing/2014/main" id="{46B40566-DF56-4233-AB27-B8872610FA30}"/>
              </a:ext>
            </a:extLst>
          </p:cNvPr>
          <p:cNvSpPr>
            <a:spLocks noGrp="1"/>
          </p:cNvSpPr>
          <p:nvPr>
            <p:ph idx="1"/>
          </p:nvPr>
        </p:nvSpPr>
        <p:spPr/>
        <p:txBody>
          <a:bodyPr/>
          <a:lstStyle/>
          <a:p>
            <a:pPr>
              <a:defRPr/>
            </a:pPr>
            <a:r>
              <a:rPr lang="en-US" dirty="0">
                <a:latin typeface="Courier New" pitchFamily="49" charset="0"/>
                <a:cs typeface="Courier New" pitchFamily="49" charset="0"/>
              </a:rPr>
              <a:t>Frame</a:t>
            </a:r>
            <a:r>
              <a:rPr lang="en-US" dirty="0">
                <a:cs typeface="Courier New" pitchFamily="49" charset="0"/>
              </a:rPr>
              <a:t> widget: container that holds other widgets</a:t>
            </a:r>
          </a:p>
          <a:p>
            <a:pPr lvl="1">
              <a:defRPr/>
            </a:pPr>
            <a:r>
              <a:rPr lang="en-US" dirty="0">
                <a:cs typeface="Courier New" pitchFamily="49" charset="0"/>
              </a:rPr>
              <a:t>Useful for organizing and arranging groups of widgets in a window</a:t>
            </a:r>
          </a:p>
          <a:p>
            <a:pPr lvl="1">
              <a:defRPr/>
            </a:pPr>
            <a:r>
              <a:rPr lang="en-US" dirty="0">
                <a:cs typeface="Courier New" pitchFamily="49" charset="0"/>
              </a:rPr>
              <a:t>The contained widgets are added to the frame widget which contains them</a:t>
            </a:r>
          </a:p>
          <a:p>
            <a:pPr lvl="2">
              <a:defRPr/>
            </a:pPr>
            <a:r>
              <a:rPr lang="en-US" dirty="0">
                <a:cs typeface="Courier New" pitchFamily="49" charset="0"/>
              </a:rPr>
              <a:t>Example:</a:t>
            </a:r>
          </a:p>
          <a:p>
            <a:pPr marL="804863" lvl="2" indent="109538">
              <a:buNone/>
              <a:defRPr/>
            </a:pPr>
            <a:r>
              <a:rPr lang="en-US" dirty="0">
                <a:cs typeface="Courier New" pitchFamily="49" charset="0"/>
              </a:rPr>
              <a:t>	</a:t>
            </a:r>
            <a:r>
              <a:rPr lang="en-US" dirty="0" err="1">
                <a:latin typeface="Courier New" pitchFamily="49" charset="0"/>
                <a:cs typeface="Courier New" pitchFamily="49" charset="0"/>
              </a:rPr>
              <a:t>tkinter.Label</a:t>
            </a:r>
            <a:r>
              <a:rPr lang="en-US" dirty="0">
                <a:latin typeface="Courier New" pitchFamily="49" charset="0"/>
                <a:cs typeface="Courier New" pitchFamily="49" charset="0"/>
              </a:rPr>
              <a:t>(</a:t>
            </a:r>
            <a:r>
              <a:rPr lang="en-US" dirty="0" err="1">
                <a:latin typeface="Courier New" pitchFamily="49" charset="0"/>
                <a:cs typeface="Courier New" pitchFamily="49" charset="0"/>
              </a:rPr>
              <a:t>self.top_frame</a:t>
            </a:r>
            <a:r>
              <a:rPr lang="en-US" dirty="0">
                <a:latin typeface="Courier New" pitchFamily="49" charset="0"/>
                <a:cs typeface="Courier New" pitchFamily="49" charset="0"/>
              </a:rPr>
              <a:t>, 				         text = 'hi')</a:t>
            </a:r>
          </a:p>
          <a:p>
            <a:pPr>
              <a:defRPr/>
            </a:pPr>
            <a:endParaRPr lang="en-US" dirty="0"/>
          </a:p>
        </p:txBody>
      </p:sp>
    </p:spTree>
    <p:extLst>
      <p:ext uri="{BB962C8B-B14F-4D97-AF65-F5344CB8AC3E}">
        <p14:creationId xmlns:p14="http://schemas.microsoft.com/office/powerpoint/2010/main" val="3472509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1B55631-254A-40AB-852A-25F577EF170E}"/>
              </a:ext>
            </a:extLst>
          </p:cNvPr>
          <p:cNvSpPr>
            <a:spLocks noGrp="1" noChangeArrowheads="1"/>
          </p:cNvSpPr>
          <p:nvPr>
            <p:ph type="title"/>
          </p:nvPr>
        </p:nvSpPr>
        <p:spPr>
          <a:xfrm>
            <a:off x="1981200" y="228600"/>
            <a:ext cx="8229600" cy="762000"/>
          </a:xfrm>
        </p:spPr>
        <p:txBody>
          <a:bodyPr/>
          <a:lstStyle/>
          <a:p>
            <a:r>
              <a:rPr lang="en-US" altLang="en-US" dirty="0"/>
              <a:t>Organizing Widgets with Frames</a:t>
            </a:r>
            <a:r>
              <a:rPr lang="en-AU" sz="2000" dirty="0"/>
              <a:t> (2 of 2)</a:t>
            </a:r>
            <a:endParaRPr lang="en-US" altLang="en-US" sz="2000" dirty="0"/>
          </a:p>
        </p:txBody>
      </p:sp>
      <p:sp>
        <p:nvSpPr>
          <p:cNvPr id="2" name="Text Placeholder 1">
            <a:extLst>
              <a:ext uri="{FF2B5EF4-FFF2-40B4-BE49-F238E27FC236}">
                <a16:creationId xmlns:a16="http://schemas.microsoft.com/office/drawing/2014/main" id="{D9172579-D02D-4428-AAE1-34E5754C8C6E}"/>
              </a:ext>
            </a:extLst>
          </p:cNvPr>
          <p:cNvSpPr>
            <a:spLocks noGrp="1"/>
          </p:cNvSpPr>
          <p:nvPr>
            <p:ph type="body" sz="quarter" idx="13"/>
          </p:nvPr>
        </p:nvSpPr>
        <p:spPr>
          <a:xfrm>
            <a:off x="1981200" y="5645150"/>
            <a:ext cx="8229600" cy="639866"/>
          </a:xfrm>
        </p:spPr>
        <p:txBody>
          <a:bodyPr/>
          <a:lstStyle/>
          <a:p>
            <a:r>
              <a:rPr lang="en-US" dirty="0" smtClean="0"/>
              <a:t>Arrangement </a:t>
            </a:r>
            <a:r>
              <a:rPr lang="en-US" dirty="0"/>
              <a:t>of widgets</a:t>
            </a:r>
            <a:endParaRPr lang="en-AU" dirty="0"/>
          </a:p>
        </p:txBody>
      </p:sp>
      <p:pic>
        <p:nvPicPr>
          <p:cNvPr id="30723" name="Picture 3" descr="A window displays widgets Winken, Blinken, Nod stacked one on top of the other in the top frame and Winken, blinken, and Nod arranged horizontally in the bottom frame. ">
            <a:extLst>
              <a:ext uri="{FF2B5EF4-FFF2-40B4-BE49-F238E27FC236}">
                <a16:creationId xmlns:a16="http://schemas.microsoft.com/office/drawing/2014/main" id="{6C3C2999-7104-4A0F-B0CA-CDCF5A9C23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515047" y="2133600"/>
            <a:ext cx="5161906"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724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4A8FC57-1C36-42FC-B60C-37B6C9BB3D56}"/>
              </a:ext>
            </a:extLst>
          </p:cNvPr>
          <p:cNvSpPr>
            <a:spLocks noGrp="1" noChangeArrowheads="1"/>
          </p:cNvSpPr>
          <p:nvPr>
            <p:ph type="title"/>
          </p:nvPr>
        </p:nvSpPr>
        <p:spPr/>
        <p:txBody>
          <a:bodyPr/>
          <a:lstStyle/>
          <a:p>
            <a:r>
              <a:rPr lang="en-US" altLang="en-US" dirty="0">
                <a:latin typeface="Courier New" panose="02070309020205020404" pitchFamily="49" charset="0"/>
                <a:cs typeface="Courier New" panose="02070309020205020404" pitchFamily="49" charset="0"/>
              </a:rPr>
              <a:t>Button</a:t>
            </a:r>
            <a:r>
              <a:rPr lang="en-US" altLang="en-US" dirty="0"/>
              <a:t> Widgets and Info Dialog Boxes</a:t>
            </a:r>
            <a:r>
              <a:rPr lang="en-AU" dirty="0"/>
              <a:t> </a:t>
            </a:r>
            <a:r>
              <a:rPr lang="en-AU" sz="2000" dirty="0"/>
              <a:t>(1 of 4)</a:t>
            </a:r>
            <a:endParaRPr lang="en-US" altLang="en-US" sz="2000" dirty="0"/>
          </a:p>
        </p:txBody>
      </p:sp>
      <p:sp>
        <p:nvSpPr>
          <p:cNvPr id="31747" name="Content Placeholder 2">
            <a:extLst>
              <a:ext uri="{FF2B5EF4-FFF2-40B4-BE49-F238E27FC236}">
                <a16:creationId xmlns:a16="http://schemas.microsoft.com/office/drawing/2014/main" id="{3EC39355-4485-421A-9924-5305608BA0E5}"/>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Button</a:t>
            </a:r>
            <a:r>
              <a:rPr lang="en-US" altLang="en-US" u="sng" dirty="0"/>
              <a:t> widget</a:t>
            </a:r>
            <a:r>
              <a:rPr lang="en-US" altLang="en-US" dirty="0"/>
              <a:t>: widget that the user can click to cause an action to take place</a:t>
            </a:r>
          </a:p>
          <a:p>
            <a:pPr lvl="1"/>
            <a:r>
              <a:rPr lang="en-US" altLang="en-US" dirty="0"/>
              <a:t>When creating a button can specify:</a:t>
            </a:r>
          </a:p>
          <a:p>
            <a:pPr lvl="2"/>
            <a:r>
              <a:rPr lang="en-US" altLang="en-US" dirty="0"/>
              <a:t>Text to appear on the face of the button</a:t>
            </a:r>
          </a:p>
          <a:p>
            <a:pPr lvl="2"/>
            <a:r>
              <a:rPr lang="en-US" altLang="en-US" dirty="0"/>
              <a:t>A callback function</a:t>
            </a:r>
          </a:p>
          <a:p>
            <a:pPr>
              <a:buFontTx/>
              <a:buChar char="•"/>
            </a:pPr>
            <a:r>
              <a:rPr lang="en-US" altLang="en-US" u="sng" dirty="0"/>
              <a:t>Callback function</a:t>
            </a:r>
            <a:r>
              <a:rPr lang="en-US" altLang="en-US" dirty="0"/>
              <a:t>: function or method that executes when the user clicks the button</a:t>
            </a:r>
          </a:p>
          <a:p>
            <a:pPr lvl="1"/>
            <a:r>
              <a:rPr lang="en-US" altLang="en-US" dirty="0"/>
              <a:t>Also known as an event handler</a:t>
            </a:r>
          </a:p>
          <a:p>
            <a:pPr>
              <a:buFontTx/>
              <a:buChar char="•"/>
            </a:pPr>
            <a:endParaRPr lang="en-US" altLang="en-US" dirty="0"/>
          </a:p>
        </p:txBody>
      </p:sp>
    </p:spTree>
    <p:extLst>
      <p:ext uri="{BB962C8B-B14F-4D97-AF65-F5344CB8AC3E}">
        <p14:creationId xmlns:p14="http://schemas.microsoft.com/office/powerpoint/2010/main" val="3803757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ADEECDC-5F38-4E58-9EC4-8C4FD0F56FAF}"/>
              </a:ext>
            </a:extLst>
          </p:cNvPr>
          <p:cNvSpPr>
            <a:spLocks noGrp="1" noChangeArrowheads="1"/>
          </p:cNvSpPr>
          <p:nvPr>
            <p:ph type="title"/>
          </p:nvPr>
        </p:nvSpPr>
        <p:spPr/>
        <p:txBody>
          <a:bodyPr/>
          <a:lstStyle/>
          <a:p>
            <a:r>
              <a:rPr lang="en-US" altLang="en-US" dirty="0">
                <a:latin typeface="Courier New" panose="02070309020205020404" pitchFamily="49" charset="0"/>
                <a:cs typeface="Courier New" panose="02070309020205020404" pitchFamily="49" charset="0"/>
              </a:rPr>
              <a:t>Button</a:t>
            </a:r>
            <a:r>
              <a:rPr lang="en-US" altLang="en-US" dirty="0"/>
              <a:t> Widgets and Info Dialog Boxes</a:t>
            </a:r>
            <a:r>
              <a:rPr lang="en-AU" dirty="0"/>
              <a:t> </a:t>
            </a:r>
            <a:r>
              <a:rPr lang="en-AU" sz="2000" dirty="0"/>
              <a:t>(2 of 4)</a:t>
            </a:r>
            <a:endParaRPr lang="en-US" altLang="en-US" sz="2000" dirty="0"/>
          </a:p>
        </p:txBody>
      </p:sp>
      <p:sp>
        <p:nvSpPr>
          <p:cNvPr id="3" name="Content Placeholder 2">
            <a:extLst>
              <a:ext uri="{FF2B5EF4-FFF2-40B4-BE49-F238E27FC236}">
                <a16:creationId xmlns:a16="http://schemas.microsoft.com/office/drawing/2014/main" id="{D7BF4695-8E14-4026-A77C-C08CDC463EC5}"/>
              </a:ext>
            </a:extLst>
          </p:cNvPr>
          <p:cNvSpPr>
            <a:spLocks noGrp="1"/>
          </p:cNvSpPr>
          <p:nvPr>
            <p:ph idx="1"/>
          </p:nvPr>
        </p:nvSpPr>
        <p:spPr/>
        <p:txBody>
          <a:bodyPr/>
          <a:lstStyle/>
          <a:p>
            <a:pPr>
              <a:defRPr/>
            </a:pPr>
            <a:r>
              <a:rPr lang="en-US" u="sng" dirty="0">
                <a:cs typeface="Courier New" pitchFamily="49" charset="0"/>
              </a:rPr>
              <a:t>Info dialog box</a:t>
            </a:r>
            <a:r>
              <a:rPr lang="en-US" dirty="0"/>
              <a:t>: a dialog box that shows information to the user</a:t>
            </a:r>
          </a:p>
          <a:p>
            <a:pPr lvl="1">
              <a:defRPr/>
            </a:pPr>
            <a:r>
              <a:rPr lang="en-US" dirty="0"/>
              <a:t>Format for creating an info dialog box:</a:t>
            </a:r>
          </a:p>
          <a:p>
            <a:pPr lvl="2">
              <a:defRPr/>
            </a:pPr>
            <a:r>
              <a:rPr lang="en-US" dirty="0"/>
              <a:t>Import </a:t>
            </a:r>
            <a:r>
              <a:rPr lang="en-US" dirty="0" err="1">
                <a:latin typeface="Courier New" pitchFamily="49" charset="0"/>
                <a:cs typeface="Courier New" pitchFamily="49" charset="0"/>
              </a:rPr>
              <a:t>tkinter.messagebox</a:t>
            </a:r>
            <a:r>
              <a:rPr lang="en-US" dirty="0"/>
              <a:t> module</a:t>
            </a:r>
          </a:p>
          <a:p>
            <a:pPr lvl="2">
              <a:defRPr/>
            </a:pPr>
            <a:r>
              <a:rPr lang="en-US" dirty="0" err="1">
                <a:latin typeface="Courier New" pitchFamily="49" charset="0"/>
                <a:cs typeface="Courier New" pitchFamily="49" charset="0"/>
              </a:rPr>
              <a:t>tkinter.messagebox.showinfo</a:t>
            </a:r>
            <a:r>
              <a:rPr lang="en-US" dirty="0">
                <a:latin typeface="Courier New" pitchFamily="49" charset="0"/>
                <a:cs typeface="Courier New" pitchFamily="49" charset="0"/>
              </a:rPr>
              <a:t>(</a:t>
            </a:r>
            <a:r>
              <a:rPr lang="en-US" i="1" dirty="0">
                <a:latin typeface="Courier New" pitchFamily="49" charset="0"/>
                <a:cs typeface="Courier New" pitchFamily="49" charset="0"/>
              </a:rPr>
              <a:t>title</a:t>
            </a:r>
            <a:r>
              <a:rPr lang="en-US" dirty="0">
                <a:latin typeface="Courier New" pitchFamily="49" charset="0"/>
                <a:cs typeface="Courier New" pitchFamily="49" charset="0"/>
              </a:rPr>
              <a:t>, </a:t>
            </a:r>
          </a:p>
          <a:p>
            <a:pPr marL="914400" lvl="2" indent="0">
              <a:buNone/>
              <a:defRPr/>
            </a:pPr>
            <a:r>
              <a:rPr lang="en-US" i="1" dirty="0">
                <a:latin typeface="Courier New" pitchFamily="49" charset="0"/>
                <a:cs typeface="Courier New" pitchFamily="49" charset="0"/>
              </a:rPr>
              <a:t>	message</a:t>
            </a:r>
            <a:r>
              <a:rPr lang="en-US" dirty="0">
                <a:latin typeface="Courier New" pitchFamily="49" charset="0"/>
                <a:cs typeface="Courier New" pitchFamily="49" charset="0"/>
              </a:rPr>
              <a:t>)</a:t>
            </a:r>
          </a:p>
          <a:p>
            <a:pPr lvl="3">
              <a:defRPr/>
            </a:pPr>
            <a:r>
              <a:rPr lang="en-US" i="1" dirty="0">
                <a:latin typeface="Courier New" pitchFamily="49" charset="0"/>
                <a:cs typeface="Courier New" pitchFamily="49" charset="0"/>
              </a:rPr>
              <a:t>title</a:t>
            </a:r>
            <a:r>
              <a:rPr lang="en-US" dirty="0">
                <a:latin typeface="Courier New" pitchFamily="49" charset="0"/>
                <a:cs typeface="Courier New" pitchFamily="49" charset="0"/>
              </a:rPr>
              <a:t> </a:t>
            </a:r>
            <a:r>
              <a:rPr lang="en-US" dirty="0">
                <a:cs typeface="Courier New" pitchFamily="49" charset="0"/>
              </a:rPr>
              <a:t>is displayed in dialog box’s title bar</a:t>
            </a:r>
          </a:p>
          <a:p>
            <a:pPr lvl="3">
              <a:defRPr/>
            </a:pPr>
            <a:r>
              <a:rPr lang="en-US" i="1" dirty="0">
                <a:latin typeface="Courier New" pitchFamily="49" charset="0"/>
                <a:cs typeface="Courier New" pitchFamily="49" charset="0"/>
              </a:rPr>
              <a:t>message</a:t>
            </a:r>
            <a:r>
              <a:rPr lang="en-US" dirty="0">
                <a:cs typeface="Courier New" pitchFamily="49" charset="0"/>
              </a:rPr>
              <a:t> is an informational string displayed in the main part of the dialog box</a:t>
            </a:r>
          </a:p>
          <a:p>
            <a:pPr>
              <a:defRPr/>
            </a:pPr>
            <a:endParaRPr lang="en-US" dirty="0"/>
          </a:p>
        </p:txBody>
      </p:sp>
    </p:spTree>
    <p:extLst>
      <p:ext uri="{BB962C8B-B14F-4D97-AF65-F5344CB8AC3E}">
        <p14:creationId xmlns:p14="http://schemas.microsoft.com/office/powerpoint/2010/main" val="193585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6708D-6547-4870-9EB2-EF68B58F70FE}"/>
              </a:ext>
            </a:extLst>
          </p:cNvPr>
          <p:cNvSpPr>
            <a:spLocks noGrp="1"/>
          </p:cNvSpPr>
          <p:nvPr>
            <p:ph type="title"/>
          </p:nvPr>
        </p:nvSpPr>
        <p:spPr/>
        <p:txBody>
          <a:bodyPr/>
          <a:lstStyle/>
          <a:p>
            <a:r>
              <a:rPr lang="en-AU" dirty="0"/>
              <a:t>Topics</a:t>
            </a:r>
            <a:r>
              <a:rPr lang="en-AU" sz="2000" dirty="0"/>
              <a:t> (2 of 2)</a:t>
            </a:r>
          </a:p>
        </p:txBody>
      </p:sp>
      <p:sp>
        <p:nvSpPr>
          <p:cNvPr id="5" name="Content Placeholder 4">
            <a:extLst>
              <a:ext uri="{FF2B5EF4-FFF2-40B4-BE49-F238E27FC236}">
                <a16:creationId xmlns:a16="http://schemas.microsoft.com/office/drawing/2014/main" id="{CA9405F4-3DBC-4CD5-AC57-02C992346FB5}"/>
              </a:ext>
            </a:extLst>
          </p:cNvPr>
          <p:cNvSpPr>
            <a:spLocks noGrp="1"/>
          </p:cNvSpPr>
          <p:nvPr>
            <p:ph idx="1"/>
          </p:nvPr>
        </p:nvSpPr>
        <p:spPr/>
        <p:txBody>
          <a:bodyPr/>
          <a:lstStyle/>
          <a:p>
            <a:pPr>
              <a:buFontTx/>
              <a:buChar char="•"/>
            </a:pPr>
            <a:r>
              <a:rPr lang="en-US" altLang="en-US" dirty="0"/>
              <a:t>Radio Buttons and Check Buttons</a:t>
            </a:r>
          </a:p>
          <a:p>
            <a:pPr marL="255588" indent="-255588">
              <a:buFontTx/>
              <a:buChar char="•"/>
            </a:pPr>
            <a:r>
              <a:rPr lang="en-US" altLang="en-US" dirty="0" err="1">
                <a:latin typeface="Courier New" panose="02070309020205020404" pitchFamily="49" charset="0"/>
                <a:cs typeface="Courier New" panose="02070309020205020404" pitchFamily="49" charset="0"/>
              </a:rPr>
              <a:t>ListBox</a:t>
            </a:r>
            <a:r>
              <a:rPr lang="en-US" altLang="en-US" dirty="0"/>
              <a:t> Widgets</a:t>
            </a:r>
          </a:p>
          <a:p>
            <a:pPr>
              <a:buFontTx/>
              <a:buChar char="•"/>
            </a:pPr>
            <a:r>
              <a:rPr lang="en-US" altLang="en-US" dirty="0"/>
              <a:t>Drawing Shapes with the </a:t>
            </a:r>
            <a:r>
              <a:rPr lang="en-US" altLang="en-US" dirty="0">
                <a:latin typeface="Courier New" panose="02070309020205020404" pitchFamily="49" charset="0"/>
                <a:cs typeface="Courier New" panose="02070309020205020404" pitchFamily="49" charset="0"/>
              </a:rPr>
              <a:t>Canvas</a:t>
            </a:r>
            <a:r>
              <a:rPr lang="en-US" altLang="en-US" dirty="0"/>
              <a:t> Widget</a:t>
            </a:r>
            <a:endParaRPr lang="en-AU" dirty="0"/>
          </a:p>
        </p:txBody>
      </p:sp>
    </p:spTree>
    <p:extLst>
      <p:ext uri="{BB962C8B-B14F-4D97-AF65-F5344CB8AC3E}">
        <p14:creationId xmlns:p14="http://schemas.microsoft.com/office/powerpoint/2010/main" val="1686055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51858E6-9DDC-4D43-BF5F-12EDC3FAE353}"/>
              </a:ext>
            </a:extLst>
          </p:cNvPr>
          <p:cNvSpPr>
            <a:spLocks noGrp="1" noChangeArrowheads="1"/>
          </p:cNvSpPr>
          <p:nvPr>
            <p:ph type="title"/>
          </p:nvPr>
        </p:nvSpPr>
        <p:spPr/>
        <p:txBody>
          <a:bodyPr>
            <a:normAutofit/>
          </a:bodyPr>
          <a:lstStyle/>
          <a:p>
            <a:r>
              <a:rPr lang="en-US" altLang="en-US" dirty="0">
                <a:latin typeface="Courier New" panose="02070309020205020404" pitchFamily="49" charset="0"/>
                <a:cs typeface="Courier New" panose="02070309020205020404" pitchFamily="49" charset="0"/>
              </a:rPr>
              <a:t>Button</a:t>
            </a:r>
            <a:r>
              <a:rPr lang="en-US" altLang="en-US" dirty="0"/>
              <a:t> Widgets and Info Dialog Boxes</a:t>
            </a:r>
            <a:r>
              <a:rPr lang="en-AU" sz="3600" dirty="0"/>
              <a:t> </a:t>
            </a:r>
            <a:r>
              <a:rPr lang="en-AU" sz="2000" dirty="0"/>
              <a:t>(3 of 4)</a:t>
            </a:r>
            <a:endParaRPr lang="en-US" altLang="en-US" sz="2000" dirty="0"/>
          </a:p>
        </p:txBody>
      </p:sp>
      <p:sp>
        <p:nvSpPr>
          <p:cNvPr id="2" name="Content Placeholder 1"/>
          <p:cNvSpPr>
            <a:spLocks noGrp="1"/>
          </p:cNvSpPr>
          <p:nvPr>
            <p:ph sz="half" idx="1"/>
          </p:nvPr>
        </p:nvSpPr>
        <p:spPr>
          <a:xfrm>
            <a:off x="609600" y="1600201"/>
            <a:ext cx="5915048" cy="4525963"/>
          </a:xfrm>
          <a:ln w="19050">
            <a:solidFill>
              <a:schemeClr val="tx1"/>
            </a:solidFill>
          </a:ln>
        </p:spPr>
        <p:txBody>
          <a:bodyPr>
            <a:normAutofit fontScale="25000" lnSpcReduction="20000"/>
          </a:bodyPr>
          <a:lstStyle/>
          <a:p>
            <a:pPr>
              <a:spcAft>
                <a:spcPts val="0"/>
              </a:spcAft>
            </a:pPr>
            <a:r>
              <a:rPr lang="en-US" sz="4800" dirty="0">
                <a:latin typeface="Consolas" panose="020B0609020204030204" pitchFamily="49" charset="0"/>
              </a:rPr>
              <a:t># This program demonstrates a Button widget. </a:t>
            </a:r>
            <a:r>
              <a:rPr lang="en-US" sz="4800" dirty="0" smtClean="0">
                <a:latin typeface="Consolas" panose="020B0609020204030204" pitchFamily="49" charset="0"/>
              </a:rPr>
              <a:t/>
            </a:r>
            <a:br>
              <a:rPr lang="en-US" sz="4800" dirty="0" smtClean="0">
                <a:latin typeface="Consolas" panose="020B0609020204030204" pitchFamily="49" charset="0"/>
              </a:rPr>
            </a:br>
            <a:r>
              <a:rPr lang="en-US" sz="4800" dirty="0" smtClean="0">
                <a:latin typeface="Consolas" panose="020B0609020204030204" pitchFamily="49" charset="0"/>
              </a:rPr>
              <a:t># When </a:t>
            </a:r>
            <a:r>
              <a:rPr lang="en-US" sz="4800" dirty="0">
                <a:latin typeface="Consolas" panose="020B0609020204030204" pitchFamily="49" charset="0"/>
              </a:rPr>
              <a:t>the user clicks the Button, </a:t>
            </a:r>
            <a:r>
              <a:rPr lang="en-US" sz="4800" dirty="0" smtClean="0">
                <a:latin typeface="Consolas" panose="020B0609020204030204" pitchFamily="49" charset="0"/>
              </a:rPr>
              <a:t>an info </a:t>
            </a:r>
            <a:r>
              <a:rPr lang="en-US" sz="4800" dirty="0">
                <a:latin typeface="Consolas" panose="020B0609020204030204" pitchFamily="49" charset="0"/>
              </a:rPr>
              <a:t>dialog box is displayed.</a:t>
            </a:r>
          </a:p>
          <a:p>
            <a:pPr>
              <a:spcAft>
                <a:spcPts val="0"/>
              </a:spcAft>
            </a:pPr>
            <a:endParaRPr lang="en-US" sz="4800" dirty="0">
              <a:latin typeface="Consolas" panose="020B0609020204030204" pitchFamily="49" charset="0"/>
            </a:endParaRPr>
          </a:p>
          <a:p>
            <a:pPr>
              <a:spcAft>
                <a:spcPts val="0"/>
              </a:spcAft>
            </a:pPr>
            <a:r>
              <a:rPr lang="en-US" sz="4800" dirty="0">
                <a:latin typeface="Consolas" panose="020B0609020204030204" pitchFamily="49" charset="0"/>
              </a:rPr>
              <a:t>import </a:t>
            </a:r>
            <a:r>
              <a:rPr lang="en-US" sz="4800" dirty="0" err="1">
                <a:latin typeface="Consolas" panose="020B0609020204030204" pitchFamily="49" charset="0"/>
              </a:rPr>
              <a:t>tkinter</a:t>
            </a:r>
            <a:endParaRPr lang="en-US" sz="4800" dirty="0">
              <a:latin typeface="Consolas" panose="020B0609020204030204" pitchFamily="49" charset="0"/>
            </a:endParaRPr>
          </a:p>
          <a:p>
            <a:pPr>
              <a:spcAft>
                <a:spcPts val="0"/>
              </a:spcAft>
            </a:pPr>
            <a:r>
              <a:rPr lang="en-US" sz="4800" dirty="0">
                <a:latin typeface="Consolas" panose="020B0609020204030204" pitchFamily="49" charset="0"/>
              </a:rPr>
              <a:t>import </a:t>
            </a:r>
            <a:r>
              <a:rPr lang="en-US" sz="4800" dirty="0" err="1">
                <a:latin typeface="Consolas" panose="020B0609020204030204" pitchFamily="49" charset="0"/>
              </a:rPr>
              <a:t>tkinter.messagebox</a:t>
            </a:r>
            <a:endParaRPr lang="en-US" sz="4800" dirty="0">
              <a:latin typeface="Consolas" panose="020B0609020204030204" pitchFamily="49" charset="0"/>
            </a:endParaRPr>
          </a:p>
          <a:p>
            <a:pPr>
              <a:spcAft>
                <a:spcPts val="0"/>
              </a:spcAft>
            </a:pPr>
            <a:endParaRPr lang="en-US" sz="4800" dirty="0">
              <a:latin typeface="Consolas" panose="020B0609020204030204" pitchFamily="49" charset="0"/>
            </a:endParaRPr>
          </a:p>
          <a:p>
            <a:pPr>
              <a:spcAft>
                <a:spcPts val="0"/>
              </a:spcAft>
            </a:pPr>
            <a:r>
              <a:rPr lang="en-US" sz="4800" dirty="0">
                <a:latin typeface="Consolas" panose="020B0609020204030204" pitchFamily="49" charset="0"/>
              </a:rPr>
              <a:t>class </a:t>
            </a:r>
            <a:r>
              <a:rPr lang="en-US" sz="4800" dirty="0" err="1">
                <a:latin typeface="Consolas" panose="020B0609020204030204" pitchFamily="49" charset="0"/>
              </a:rPr>
              <a:t>MyGUI</a:t>
            </a:r>
            <a:r>
              <a:rPr lang="en-US" sz="4800" dirty="0">
                <a:latin typeface="Consolas" panose="020B0609020204030204" pitchFamily="49" charset="0"/>
              </a:rPr>
              <a:t>:</a:t>
            </a:r>
          </a:p>
          <a:p>
            <a:pPr>
              <a:spcAft>
                <a:spcPts val="0"/>
              </a:spcAft>
            </a:pPr>
            <a:r>
              <a:rPr lang="en-US" sz="4800" dirty="0">
                <a:latin typeface="Consolas" panose="020B0609020204030204" pitchFamily="49" charset="0"/>
              </a:rPr>
              <a:t>    </a:t>
            </a:r>
            <a:r>
              <a:rPr lang="en-US" sz="4800" dirty="0" err="1">
                <a:latin typeface="Consolas" panose="020B0609020204030204" pitchFamily="49" charset="0"/>
              </a:rPr>
              <a:t>def</a:t>
            </a:r>
            <a:r>
              <a:rPr lang="en-US" sz="4800" dirty="0">
                <a:latin typeface="Consolas" panose="020B0609020204030204" pitchFamily="49" charset="0"/>
              </a:rPr>
              <a:t> __</a:t>
            </a:r>
            <a:r>
              <a:rPr lang="en-US" sz="4800" dirty="0" err="1">
                <a:latin typeface="Consolas" panose="020B0609020204030204" pitchFamily="49" charset="0"/>
              </a:rPr>
              <a:t>init</a:t>
            </a:r>
            <a:r>
              <a:rPr lang="en-US" sz="4800" dirty="0">
                <a:latin typeface="Consolas" panose="020B0609020204030204" pitchFamily="49" charset="0"/>
              </a:rPr>
              <a:t>__(self):</a:t>
            </a:r>
          </a:p>
          <a:p>
            <a:pPr>
              <a:spcAft>
                <a:spcPts val="0"/>
              </a:spcAft>
            </a:pPr>
            <a:r>
              <a:rPr lang="en-US" sz="4800" dirty="0">
                <a:latin typeface="Consolas" panose="020B0609020204030204" pitchFamily="49" charset="0"/>
              </a:rPr>
              <a:t>        # Create the main window widget.</a:t>
            </a:r>
          </a:p>
          <a:p>
            <a:pPr>
              <a:spcAft>
                <a:spcPts val="0"/>
              </a:spcAft>
            </a:pPr>
            <a:r>
              <a:rPr lang="en-US" sz="4800" dirty="0">
                <a:latin typeface="Consolas" panose="020B0609020204030204" pitchFamily="49" charset="0"/>
              </a:rPr>
              <a:t>        </a:t>
            </a:r>
            <a:r>
              <a:rPr lang="en-US" sz="4800" dirty="0" err="1">
                <a:latin typeface="Consolas" panose="020B0609020204030204" pitchFamily="49" charset="0"/>
              </a:rPr>
              <a:t>self.main_window</a:t>
            </a:r>
            <a:r>
              <a:rPr lang="en-US" sz="4800" dirty="0">
                <a:latin typeface="Consolas" panose="020B0609020204030204" pitchFamily="49" charset="0"/>
              </a:rPr>
              <a:t> = </a:t>
            </a:r>
            <a:r>
              <a:rPr lang="en-US" sz="4800" dirty="0" err="1">
                <a:latin typeface="Consolas" panose="020B0609020204030204" pitchFamily="49" charset="0"/>
              </a:rPr>
              <a:t>tkinter.Tk</a:t>
            </a:r>
            <a:r>
              <a:rPr lang="en-US" sz="4800" dirty="0">
                <a:latin typeface="Consolas" panose="020B0609020204030204" pitchFamily="49" charset="0"/>
              </a:rPr>
              <a:t>()</a:t>
            </a:r>
          </a:p>
          <a:p>
            <a:pPr>
              <a:spcAft>
                <a:spcPts val="0"/>
              </a:spcAft>
            </a:pPr>
            <a:endParaRPr lang="en-US" sz="4800" dirty="0">
              <a:latin typeface="Consolas" panose="020B0609020204030204" pitchFamily="49" charset="0"/>
            </a:endParaRPr>
          </a:p>
          <a:p>
            <a:pPr>
              <a:spcAft>
                <a:spcPts val="0"/>
              </a:spcAft>
            </a:pPr>
            <a:r>
              <a:rPr lang="en-US" sz="4800" dirty="0">
                <a:latin typeface="Consolas" panose="020B0609020204030204" pitchFamily="49" charset="0"/>
              </a:rPr>
              <a:t>        # Create a Button widget. The text 'Click Me!'</a:t>
            </a:r>
          </a:p>
          <a:p>
            <a:pPr>
              <a:spcAft>
                <a:spcPts val="0"/>
              </a:spcAft>
            </a:pPr>
            <a:r>
              <a:rPr lang="en-US" sz="4800" dirty="0">
                <a:latin typeface="Consolas" panose="020B0609020204030204" pitchFamily="49" charset="0"/>
              </a:rPr>
              <a:t>        # should appear on the face of the Button. The</a:t>
            </a:r>
          </a:p>
          <a:p>
            <a:pPr>
              <a:spcAft>
                <a:spcPts val="0"/>
              </a:spcAft>
            </a:pPr>
            <a:r>
              <a:rPr lang="en-US" sz="4800" dirty="0">
                <a:latin typeface="Consolas" panose="020B0609020204030204" pitchFamily="49" charset="0"/>
              </a:rPr>
              <a:t>        # </a:t>
            </a:r>
            <a:r>
              <a:rPr lang="en-US" sz="4800" dirty="0" err="1">
                <a:latin typeface="Consolas" panose="020B0609020204030204" pitchFamily="49" charset="0"/>
              </a:rPr>
              <a:t>do_something</a:t>
            </a:r>
            <a:r>
              <a:rPr lang="en-US" sz="4800" dirty="0">
                <a:latin typeface="Consolas" panose="020B0609020204030204" pitchFamily="49" charset="0"/>
              </a:rPr>
              <a:t> method should be executed when</a:t>
            </a:r>
          </a:p>
          <a:p>
            <a:pPr>
              <a:spcAft>
                <a:spcPts val="0"/>
              </a:spcAft>
            </a:pPr>
            <a:r>
              <a:rPr lang="en-US" sz="4800" dirty="0">
                <a:latin typeface="Consolas" panose="020B0609020204030204" pitchFamily="49" charset="0"/>
              </a:rPr>
              <a:t>        # the user clicks the Button.</a:t>
            </a:r>
          </a:p>
          <a:p>
            <a:pPr>
              <a:spcAft>
                <a:spcPts val="0"/>
              </a:spcAft>
            </a:pPr>
            <a:r>
              <a:rPr lang="en-US" sz="4800" dirty="0">
                <a:latin typeface="Consolas" panose="020B0609020204030204" pitchFamily="49" charset="0"/>
              </a:rPr>
              <a:t>        </a:t>
            </a:r>
            <a:r>
              <a:rPr lang="en-US" sz="4800" dirty="0" err="1">
                <a:latin typeface="Consolas" panose="020B0609020204030204" pitchFamily="49" charset="0"/>
              </a:rPr>
              <a:t>self.my_button</a:t>
            </a:r>
            <a:r>
              <a:rPr lang="en-US" sz="4800" dirty="0">
                <a:latin typeface="Consolas" panose="020B0609020204030204" pitchFamily="49" charset="0"/>
              </a:rPr>
              <a:t> = </a:t>
            </a:r>
            <a:r>
              <a:rPr lang="en-US" sz="4800" dirty="0" err="1">
                <a:latin typeface="Consolas" panose="020B0609020204030204" pitchFamily="49" charset="0"/>
              </a:rPr>
              <a:t>tkinter.Button</a:t>
            </a:r>
            <a:r>
              <a:rPr lang="en-US" sz="4800" dirty="0">
                <a:latin typeface="Consolas" panose="020B0609020204030204" pitchFamily="49" charset="0"/>
              </a:rPr>
              <a:t>(</a:t>
            </a:r>
            <a:r>
              <a:rPr lang="en-US" sz="4800" dirty="0" err="1">
                <a:latin typeface="Consolas" panose="020B0609020204030204" pitchFamily="49" charset="0"/>
              </a:rPr>
              <a:t>self.main_window</a:t>
            </a:r>
            <a:r>
              <a:rPr lang="en-US" sz="4800" dirty="0">
                <a:latin typeface="Consolas" panose="020B0609020204030204" pitchFamily="49" charset="0"/>
              </a:rPr>
              <a:t>, \</a:t>
            </a:r>
          </a:p>
          <a:p>
            <a:pPr>
              <a:spcAft>
                <a:spcPts val="0"/>
              </a:spcAft>
            </a:pPr>
            <a:r>
              <a:rPr lang="en-US" sz="4800" dirty="0">
                <a:latin typeface="Consolas" panose="020B0609020204030204" pitchFamily="49" charset="0"/>
              </a:rPr>
              <a:t>                                        text='Click Me!', \</a:t>
            </a:r>
          </a:p>
          <a:p>
            <a:pPr>
              <a:spcAft>
                <a:spcPts val="0"/>
              </a:spcAft>
            </a:pPr>
            <a:r>
              <a:rPr lang="en-US" sz="4800" dirty="0">
                <a:latin typeface="Consolas" panose="020B0609020204030204" pitchFamily="49" charset="0"/>
              </a:rPr>
              <a:t>                                        command=</a:t>
            </a:r>
            <a:r>
              <a:rPr lang="en-US" sz="4800" dirty="0" err="1">
                <a:latin typeface="Consolas" panose="020B0609020204030204" pitchFamily="49" charset="0"/>
              </a:rPr>
              <a:t>self.do_something</a:t>
            </a:r>
            <a:r>
              <a:rPr lang="en-US" sz="4800" dirty="0">
                <a:latin typeface="Consolas" panose="020B0609020204030204" pitchFamily="49" charset="0"/>
              </a:rPr>
              <a:t>)</a:t>
            </a:r>
          </a:p>
          <a:p>
            <a:pPr>
              <a:spcAft>
                <a:spcPts val="0"/>
              </a:spcAft>
            </a:pPr>
            <a:endParaRPr lang="en-US" sz="4800" dirty="0">
              <a:latin typeface="Consolas" panose="020B0609020204030204" pitchFamily="49" charset="0"/>
            </a:endParaRPr>
          </a:p>
          <a:p>
            <a:pPr>
              <a:spcAft>
                <a:spcPts val="0"/>
              </a:spcAft>
            </a:pPr>
            <a:r>
              <a:rPr lang="en-US" sz="4800" dirty="0">
                <a:latin typeface="Consolas" panose="020B0609020204030204" pitchFamily="49" charset="0"/>
              </a:rPr>
              <a:t>        # Pack the Button.</a:t>
            </a:r>
          </a:p>
          <a:p>
            <a:pPr>
              <a:spcAft>
                <a:spcPts val="0"/>
              </a:spcAft>
            </a:pPr>
            <a:r>
              <a:rPr lang="en-US" sz="4800" dirty="0">
                <a:latin typeface="Consolas" panose="020B0609020204030204" pitchFamily="49" charset="0"/>
              </a:rPr>
              <a:t>        </a:t>
            </a:r>
            <a:r>
              <a:rPr lang="en-US" sz="4800" dirty="0" err="1">
                <a:latin typeface="Consolas" panose="020B0609020204030204" pitchFamily="49" charset="0"/>
              </a:rPr>
              <a:t>self.my_button.pack</a:t>
            </a:r>
            <a:r>
              <a:rPr lang="en-US" sz="4800" dirty="0">
                <a:latin typeface="Consolas" panose="020B0609020204030204" pitchFamily="49" charset="0"/>
              </a:rPr>
              <a:t>()</a:t>
            </a:r>
          </a:p>
          <a:p>
            <a:pPr>
              <a:spcAft>
                <a:spcPts val="0"/>
              </a:spcAft>
            </a:pPr>
            <a:r>
              <a:rPr lang="en-US" sz="4800" dirty="0">
                <a:latin typeface="Consolas" panose="020B0609020204030204" pitchFamily="49" charset="0"/>
              </a:rPr>
              <a:t>        </a:t>
            </a:r>
          </a:p>
          <a:p>
            <a:pPr>
              <a:spcAft>
                <a:spcPts val="0"/>
              </a:spcAft>
            </a:pPr>
            <a:r>
              <a:rPr lang="en-US" sz="4800" dirty="0">
                <a:latin typeface="Consolas" panose="020B0609020204030204" pitchFamily="49" charset="0"/>
              </a:rPr>
              <a:t>        # Enter the </a:t>
            </a:r>
            <a:r>
              <a:rPr lang="en-US" sz="4800" dirty="0" err="1">
                <a:latin typeface="Consolas" panose="020B0609020204030204" pitchFamily="49" charset="0"/>
              </a:rPr>
              <a:t>tkinter</a:t>
            </a:r>
            <a:r>
              <a:rPr lang="en-US" sz="4800" dirty="0">
                <a:latin typeface="Consolas" panose="020B0609020204030204" pitchFamily="49" charset="0"/>
              </a:rPr>
              <a:t> main loop.</a:t>
            </a:r>
          </a:p>
          <a:p>
            <a:pPr>
              <a:spcAft>
                <a:spcPts val="0"/>
              </a:spcAft>
            </a:pPr>
            <a:r>
              <a:rPr lang="en-US" sz="4800" dirty="0">
                <a:latin typeface="Consolas" panose="020B0609020204030204" pitchFamily="49" charset="0"/>
              </a:rPr>
              <a:t>        </a:t>
            </a:r>
            <a:r>
              <a:rPr lang="en-US" sz="4800" dirty="0" err="1">
                <a:latin typeface="Consolas" panose="020B0609020204030204" pitchFamily="49" charset="0"/>
              </a:rPr>
              <a:t>tkinter.mainloop</a:t>
            </a:r>
            <a:r>
              <a:rPr lang="en-US" sz="4800" dirty="0">
                <a:latin typeface="Consolas" panose="020B0609020204030204" pitchFamily="49" charset="0"/>
              </a:rPr>
              <a:t>()</a:t>
            </a:r>
          </a:p>
          <a:p>
            <a:pPr>
              <a:spcAft>
                <a:spcPts val="0"/>
              </a:spcAft>
            </a:pPr>
            <a:endParaRPr lang="en-US" sz="4400" dirty="0">
              <a:latin typeface="Consolas" panose="020B0609020204030204" pitchFamily="49" charset="0"/>
            </a:endParaRPr>
          </a:p>
          <a:p>
            <a:pPr>
              <a:spcAft>
                <a:spcPts val="0"/>
              </a:spcAft>
            </a:pPr>
            <a:r>
              <a:rPr lang="en-US" dirty="0" smtClean="0"/>
              <a:t>    </a:t>
            </a:r>
            <a:endParaRPr lang="en-US" dirty="0"/>
          </a:p>
        </p:txBody>
      </p:sp>
      <p:sp>
        <p:nvSpPr>
          <p:cNvPr id="4" name="Content Placeholder 3"/>
          <p:cNvSpPr>
            <a:spLocks noGrp="1"/>
          </p:cNvSpPr>
          <p:nvPr>
            <p:ph sz="half" idx="2"/>
          </p:nvPr>
        </p:nvSpPr>
        <p:spPr>
          <a:xfrm>
            <a:off x="6781800" y="1619959"/>
            <a:ext cx="5105400" cy="2342442"/>
          </a:xfrm>
          <a:ln w="19050">
            <a:solidFill>
              <a:schemeClr val="tx1"/>
            </a:solidFill>
          </a:ln>
        </p:spPr>
        <p:txBody>
          <a:bodyPr>
            <a:noAutofit/>
          </a:bodyPr>
          <a:lstStyle/>
          <a:p>
            <a:pPr>
              <a:spcAft>
                <a:spcPts val="0"/>
              </a:spcAft>
            </a:pPr>
            <a:r>
              <a:rPr lang="en-US" sz="1200" dirty="0" smtClean="0">
                <a:latin typeface="Consolas" panose="020B0609020204030204" pitchFamily="49" charset="0"/>
              </a:rPr>
              <a:t>   # </a:t>
            </a:r>
            <a:r>
              <a:rPr lang="en-US" sz="1200" dirty="0">
                <a:latin typeface="Consolas" panose="020B0609020204030204" pitchFamily="49" charset="0"/>
              </a:rPr>
              <a:t>The </a:t>
            </a:r>
            <a:r>
              <a:rPr lang="en-US" sz="1200" dirty="0" err="1">
                <a:latin typeface="Consolas" panose="020B0609020204030204" pitchFamily="49" charset="0"/>
              </a:rPr>
              <a:t>do_something</a:t>
            </a:r>
            <a:r>
              <a:rPr lang="en-US" sz="1200" dirty="0">
                <a:latin typeface="Consolas" panose="020B0609020204030204" pitchFamily="49" charset="0"/>
              </a:rPr>
              <a:t> method is a callback function</a:t>
            </a:r>
          </a:p>
          <a:p>
            <a:pPr>
              <a:spcAft>
                <a:spcPts val="0"/>
              </a:spcAft>
            </a:pPr>
            <a:r>
              <a:rPr lang="en-US" sz="1200" dirty="0" smtClean="0">
                <a:latin typeface="Consolas" panose="020B0609020204030204" pitchFamily="49" charset="0"/>
              </a:rPr>
              <a:t>   # </a:t>
            </a:r>
            <a:r>
              <a:rPr lang="en-US" sz="1200" dirty="0">
                <a:latin typeface="Consolas" panose="020B0609020204030204" pitchFamily="49" charset="0"/>
              </a:rPr>
              <a:t>for the Button widget</a:t>
            </a:r>
            <a:r>
              <a:rPr lang="en-US" sz="1200" dirty="0" smtClean="0">
                <a:latin typeface="Consolas" panose="020B0609020204030204" pitchFamily="49" charset="0"/>
              </a:rPr>
              <a:t>.</a:t>
            </a:r>
          </a:p>
          <a:p>
            <a:pPr>
              <a:spcAft>
                <a:spcPts val="0"/>
              </a:spcAft>
            </a:pPr>
            <a:r>
              <a:rPr lang="en-US" sz="1200" dirty="0" smtClean="0">
                <a:latin typeface="Consolas" panose="020B0609020204030204" pitchFamily="49" charset="0"/>
              </a:rPr>
              <a:t>   </a:t>
            </a:r>
            <a:r>
              <a:rPr lang="en-US" sz="1200" dirty="0" err="1" smtClean="0">
                <a:latin typeface="Consolas" panose="020B0609020204030204" pitchFamily="49" charset="0"/>
              </a:rPr>
              <a:t>def</a:t>
            </a:r>
            <a:r>
              <a:rPr lang="en-US" sz="1200" dirty="0" smtClean="0">
                <a:latin typeface="Consolas" panose="020B0609020204030204" pitchFamily="49" charset="0"/>
              </a:rPr>
              <a:t> </a:t>
            </a:r>
            <a:r>
              <a:rPr lang="en-US" sz="1200" dirty="0" err="1">
                <a:latin typeface="Consolas" panose="020B0609020204030204" pitchFamily="49" charset="0"/>
              </a:rPr>
              <a:t>do_something</a:t>
            </a:r>
            <a:r>
              <a:rPr lang="en-US" sz="1200" dirty="0">
                <a:latin typeface="Consolas" panose="020B0609020204030204" pitchFamily="49" charset="0"/>
              </a:rPr>
              <a:t>(self):</a:t>
            </a:r>
          </a:p>
          <a:p>
            <a:pPr>
              <a:spcAft>
                <a:spcPts val="0"/>
              </a:spcAft>
            </a:pPr>
            <a:r>
              <a:rPr lang="en-US" sz="1200" dirty="0">
                <a:latin typeface="Consolas" panose="020B0609020204030204" pitchFamily="49" charset="0"/>
              </a:rPr>
              <a:t>      </a:t>
            </a:r>
            <a:r>
              <a:rPr lang="en-US" sz="1200" dirty="0" smtClean="0">
                <a:latin typeface="Consolas" panose="020B0609020204030204" pitchFamily="49" charset="0"/>
              </a:rPr>
              <a:t> </a:t>
            </a:r>
            <a:r>
              <a:rPr lang="en-US" sz="1200" dirty="0">
                <a:latin typeface="Consolas" panose="020B0609020204030204" pitchFamily="49" charset="0"/>
              </a:rPr>
              <a:t># Display an info dialog box.</a:t>
            </a:r>
          </a:p>
          <a:p>
            <a:pPr>
              <a:spcAft>
                <a:spcPts val="0"/>
              </a:spcAft>
            </a:pPr>
            <a:r>
              <a:rPr lang="en-US" sz="1200" dirty="0">
                <a:latin typeface="Consolas" panose="020B0609020204030204" pitchFamily="49" charset="0"/>
              </a:rPr>
              <a:t>      </a:t>
            </a:r>
            <a:r>
              <a:rPr lang="en-US" sz="1200" dirty="0" smtClean="0">
                <a:latin typeface="Consolas" panose="020B0609020204030204" pitchFamily="49" charset="0"/>
              </a:rPr>
              <a:t> </a:t>
            </a:r>
            <a:r>
              <a:rPr lang="en-US" sz="1200" dirty="0" err="1">
                <a:latin typeface="Consolas" panose="020B0609020204030204" pitchFamily="49" charset="0"/>
              </a:rPr>
              <a:t>tkinter.messagebox.showinfo</a:t>
            </a:r>
            <a:r>
              <a:rPr lang="en-US" sz="1200" dirty="0">
                <a:latin typeface="Consolas" panose="020B0609020204030204" pitchFamily="49" charset="0"/>
              </a:rPr>
              <a:t>('Response', \</a:t>
            </a:r>
          </a:p>
          <a:p>
            <a:pPr>
              <a:spcAft>
                <a:spcPts val="0"/>
              </a:spcAft>
            </a:pPr>
            <a:r>
              <a:rPr lang="en-US" sz="1200" dirty="0">
                <a:latin typeface="Consolas" panose="020B0609020204030204" pitchFamily="49" charset="0"/>
              </a:rPr>
              <a:t>      </a:t>
            </a:r>
            <a:r>
              <a:rPr lang="en-US" sz="1200" dirty="0" smtClean="0">
                <a:latin typeface="Consolas" panose="020B0609020204030204" pitchFamily="49" charset="0"/>
              </a:rPr>
              <a:t>                'Thanks </a:t>
            </a:r>
            <a:r>
              <a:rPr lang="en-US" sz="1200" dirty="0">
                <a:latin typeface="Consolas" panose="020B0609020204030204" pitchFamily="49" charset="0"/>
              </a:rPr>
              <a:t>for clicking the button.')</a:t>
            </a:r>
          </a:p>
          <a:p>
            <a:pPr>
              <a:spcAft>
                <a:spcPts val="0"/>
              </a:spcAft>
            </a:pPr>
            <a:endParaRPr lang="en-US" sz="1200" dirty="0">
              <a:latin typeface="Consolas" panose="020B0609020204030204" pitchFamily="49" charset="0"/>
            </a:endParaRPr>
          </a:p>
          <a:p>
            <a:pPr>
              <a:spcAft>
                <a:spcPts val="0"/>
              </a:spcAft>
            </a:pPr>
            <a:r>
              <a:rPr lang="en-US" sz="1200" dirty="0">
                <a:latin typeface="Consolas" panose="020B0609020204030204" pitchFamily="49" charset="0"/>
              </a:rPr>
              <a:t># Create an instance of the </a:t>
            </a:r>
            <a:r>
              <a:rPr lang="en-US" sz="1200" dirty="0" err="1">
                <a:latin typeface="Consolas" panose="020B0609020204030204" pitchFamily="49" charset="0"/>
              </a:rPr>
              <a:t>MyGUI</a:t>
            </a:r>
            <a:r>
              <a:rPr lang="en-US" sz="1200" dirty="0">
                <a:latin typeface="Consolas" panose="020B0609020204030204" pitchFamily="49" charset="0"/>
              </a:rPr>
              <a:t> class.</a:t>
            </a:r>
          </a:p>
          <a:p>
            <a:pPr>
              <a:spcAft>
                <a:spcPts val="0"/>
              </a:spcAft>
            </a:pPr>
            <a:r>
              <a:rPr lang="en-US" sz="1200" dirty="0">
                <a:latin typeface="Consolas" panose="020B0609020204030204" pitchFamily="49" charset="0"/>
              </a:rPr>
              <a:t>if __name__ == '__main__':</a:t>
            </a:r>
          </a:p>
          <a:p>
            <a:pPr>
              <a:spcAft>
                <a:spcPts val="0"/>
              </a:spcAft>
            </a:pPr>
            <a:r>
              <a:rPr lang="en-US" sz="1200" dirty="0">
                <a:latin typeface="Consolas" panose="020B0609020204030204" pitchFamily="49" charset="0"/>
              </a:rPr>
              <a:t>    </a:t>
            </a:r>
            <a:r>
              <a:rPr lang="en-US" sz="1200" dirty="0" err="1">
                <a:latin typeface="Consolas" panose="020B0609020204030204" pitchFamily="49" charset="0"/>
              </a:rPr>
              <a:t>my_gui</a:t>
            </a:r>
            <a:r>
              <a:rPr lang="en-US" sz="1200" dirty="0">
                <a:latin typeface="Consolas" panose="020B0609020204030204" pitchFamily="49" charset="0"/>
              </a:rPr>
              <a:t> = </a:t>
            </a:r>
            <a:r>
              <a:rPr lang="en-US" sz="1200" dirty="0" err="1">
                <a:latin typeface="Consolas" panose="020B0609020204030204" pitchFamily="49" charset="0"/>
              </a:rPr>
              <a:t>MyGUI</a:t>
            </a:r>
            <a:r>
              <a:rPr lang="en-US" sz="1200" dirty="0">
                <a:latin typeface="Consolas" panose="020B0609020204030204" pitchFamily="49" charset="0"/>
              </a:rPr>
              <a:t>()</a:t>
            </a:r>
          </a:p>
        </p:txBody>
      </p:sp>
      <p:pic>
        <p:nvPicPr>
          <p:cNvPr id="33795" name="Picture 4" descr="A window displays the click me button. ">
            <a:extLst>
              <a:ext uri="{FF2B5EF4-FFF2-40B4-BE49-F238E27FC236}">
                <a16:creationId xmlns:a16="http://schemas.microsoft.com/office/drawing/2014/main" id="{4CFF0A64-E5D6-4BBB-8F94-5B12D02D52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6934200" y="4138628"/>
            <a:ext cx="3124200" cy="148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798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51858E6-9DDC-4D43-BF5F-12EDC3FAE353}"/>
              </a:ext>
            </a:extLst>
          </p:cNvPr>
          <p:cNvSpPr>
            <a:spLocks noGrp="1" noChangeArrowheads="1"/>
          </p:cNvSpPr>
          <p:nvPr>
            <p:ph type="title"/>
          </p:nvPr>
        </p:nvSpPr>
        <p:spPr>
          <a:xfrm>
            <a:off x="1981200" y="228600"/>
            <a:ext cx="8229600" cy="914400"/>
          </a:xfrm>
        </p:spPr>
        <p:txBody>
          <a:bodyPr>
            <a:normAutofit fontScale="90000"/>
          </a:bodyPr>
          <a:lstStyle/>
          <a:p>
            <a:r>
              <a:rPr lang="en-US" altLang="en-US" dirty="0">
                <a:latin typeface="Courier New" panose="02070309020205020404" pitchFamily="49" charset="0"/>
                <a:cs typeface="Courier New" panose="02070309020205020404" pitchFamily="49" charset="0"/>
              </a:rPr>
              <a:t>Button</a:t>
            </a:r>
            <a:r>
              <a:rPr lang="en-US" altLang="en-US" dirty="0"/>
              <a:t> Widgets and Info Dialog Boxes</a:t>
            </a:r>
            <a:r>
              <a:rPr lang="en-AU" sz="3600" dirty="0"/>
              <a:t> </a:t>
            </a:r>
            <a:r>
              <a:rPr lang="en-AU" sz="2000" dirty="0"/>
              <a:t>(4 of 4)</a:t>
            </a:r>
            <a:endParaRPr lang="en-US" altLang="en-US" sz="2000" dirty="0"/>
          </a:p>
        </p:txBody>
      </p:sp>
      <p:sp>
        <p:nvSpPr>
          <p:cNvPr id="3" name="Text Placeholder 2">
            <a:extLst>
              <a:ext uri="{FF2B5EF4-FFF2-40B4-BE49-F238E27FC236}">
                <a16:creationId xmlns:a16="http://schemas.microsoft.com/office/drawing/2014/main" id="{CC37ED75-1B61-4AAE-8F6E-8A57BA58FD33}"/>
              </a:ext>
            </a:extLst>
          </p:cNvPr>
          <p:cNvSpPr>
            <a:spLocks noGrp="1"/>
          </p:cNvSpPr>
          <p:nvPr>
            <p:ph type="body" sz="quarter" idx="13"/>
          </p:nvPr>
        </p:nvSpPr>
        <p:spPr>
          <a:xfrm>
            <a:off x="1981200" y="5867400"/>
            <a:ext cx="8229600" cy="417616"/>
          </a:xfrm>
        </p:spPr>
        <p:txBody>
          <a:bodyPr/>
          <a:lstStyle/>
          <a:p>
            <a:r>
              <a:rPr lang="en-US" dirty="0" smtClean="0"/>
              <a:t>The </a:t>
            </a:r>
            <a:r>
              <a:rPr lang="en-US" dirty="0"/>
              <a:t>info dialog box displayed by </a:t>
            </a:r>
            <a:r>
              <a:rPr lang="en-US" dirty="0" smtClean="0"/>
              <a:t>the previous program</a:t>
            </a:r>
            <a:endParaRPr lang="en-AU" dirty="0"/>
          </a:p>
        </p:txBody>
      </p:sp>
      <p:pic>
        <p:nvPicPr>
          <p:cNvPr id="33795" name="Picture 4" descr="A window titled, response displays the information message icon and a text, thanks for clicking the button. The ok button is at the bottom of the window. ">
            <a:extLst>
              <a:ext uri="{FF2B5EF4-FFF2-40B4-BE49-F238E27FC236}">
                <a16:creationId xmlns:a16="http://schemas.microsoft.com/office/drawing/2014/main" id="{4CFF0A64-E5D6-4BBB-8F94-5B12D02D52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4354909" y="2286000"/>
            <a:ext cx="3482182"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921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4928987-CEC8-4DAD-BEA3-355DF60739EC}"/>
              </a:ext>
            </a:extLst>
          </p:cNvPr>
          <p:cNvSpPr>
            <a:spLocks noGrp="1" noChangeArrowheads="1"/>
          </p:cNvSpPr>
          <p:nvPr>
            <p:ph type="title"/>
          </p:nvPr>
        </p:nvSpPr>
        <p:spPr/>
        <p:txBody>
          <a:bodyPr/>
          <a:lstStyle/>
          <a:p>
            <a:r>
              <a:rPr lang="en-US" altLang="en-US" dirty="0"/>
              <a:t>Creating a Quit Button</a:t>
            </a:r>
          </a:p>
        </p:txBody>
      </p:sp>
      <p:sp>
        <p:nvSpPr>
          <p:cNvPr id="34819" name="Content Placeholder 2">
            <a:extLst>
              <a:ext uri="{FF2B5EF4-FFF2-40B4-BE49-F238E27FC236}">
                <a16:creationId xmlns:a16="http://schemas.microsoft.com/office/drawing/2014/main" id="{7BC80868-0808-4939-870F-6298D65F016C}"/>
              </a:ext>
            </a:extLst>
          </p:cNvPr>
          <p:cNvSpPr>
            <a:spLocks noGrp="1" noChangeArrowheads="1"/>
          </p:cNvSpPr>
          <p:nvPr>
            <p:ph idx="1"/>
          </p:nvPr>
        </p:nvSpPr>
        <p:spPr/>
        <p:txBody>
          <a:bodyPr/>
          <a:lstStyle/>
          <a:p>
            <a:pPr>
              <a:buFontTx/>
              <a:buChar char="•"/>
            </a:pPr>
            <a:r>
              <a:rPr lang="en-US" altLang="en-US" u="sng" dirty="0"/>
              <a:t>Quit button</a:t>
            </a:r>
            <a:r>
              <a:rPr lang="en-US" altLang="en-US" dirty="0"/>
              <a:t>: closes the program when the user clicks it</a:t>
            </a:r>
          </a:p>
          <a:p>
            <a:pPr>
              <a:buFontTx/>
              <a:buChar char="•"/>
            </a:pPr>
            <a:r>
              <a:rPr lang="en-US" altLang="en-US" dirty="0"/>
              <a:t>To create a quit button in Python:</a:t>
            </a:r>
          </a:p>
          <a:p>
            <a:pPr lvl="1"/>
            <a:r>
              <a:rPr lang="en-US" altLang="en-US" dirty="0"/>
              <a:t>Create a </a:t>
            </a:r>
            <a:r>
              <a:rPr lang="en-US" altLang="en-US" dirty="0">
                <a:latin typeface="Courier New" panose="02070309020205020404" pitchFamily="49" charset="0"/>
                <a:cs typeface="Courier New" panose="02070309020205020404" pitchFamily="49" charset="0"/>
              </a:rPr>
              <a:t>Button</a:t>
            </a:r>
            <a:r>
              <a:rPr lang="en-US" altLang="en-US" dirty="0"/>
              <a:t> widget</a:t>
            </a:r>
          </a:p>
          <a:p>
            <a:pPr lvl="1"/>
            <a:r>
              <a:rPr lang="en-US" altLang="en-US" dirty="0"/>
              <a:t>Set the root widget’s </a:t>
            </a:r>
            <a:r>
              <a:rPr lang="en-US" altLang="en-US" dirty="0">
                <a:latin typeface="Courier New" panose="02070309020205020404" pitchFamily="49" charset="0"/>
                <a:cs typeface="Courier New" panose="02070309020205020404" pitchFamily="49" charset="0"/>
              </a:rPr>
              <a:t>destroy</a:t>
            </a:r>
            <a:r>
              <a:rPr lang="en-US" altLang="en-US" dirty="0"/>
              <a:t> method as the callback function</a:t>
            </a:r>
          </a:p>
          <a:p>
            <a:pPr lvl="2"/>
            <a:r>
              <a:rPr lang="en-US" altLang="en-US" dirty="0"/>
              <a:t>When the user clicks the button the </a:t>
            </a:r>
            <a:r>
              <a:rPr lang="en-US" altLang="en-US" dirty="0">
                <a:latin typeface="Courier New" panose="02070309020205020404" pitchFamily="49" charset="0"/>
                <a:cs typeface="Courier New" panose="02070309020205020404" pitchFamily="49" charset="0"/>
              </a:rPr>
              <a:t>destroy</a:t>
            </a:r>
            <a:r>
              <a:rPr lang="en-US" altLang="en-US" dirty="0"/>
              <a:t> method is called and the program ends</a:t>
            </a:r>
          </a:p>
          <a:p>
            <a:pPr>
              <a:buFontTx/>
              <a:buChar char="•"/>
            </a:pPr>
            <a:endParaRPr lang="en-US" altLang="en-US" dirty="0"/>
          </a:p>
        </p:txBody>
      </p:sp>
    </p:spTree>
    <p:extLst>
      <p:ext uri="{BB962C8B-B14F-4D97-AF65-F5344CB8AC3E}">
        <p14:creationId xmlns:p14="http://schemas.microsoft.com/office/powerpoint/2010/main" val="1195431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EBDCDE1-F657-4D4F-B54B-3181A683241A}"/>
              </a:ext>
            </a:extLst>
          </p:cNvPr>
          <p:cNvSpPr>
            <a:spLocks noGrp="1" noChangeArrowheads="1"/>
          </p:cNvSpPr>
          <p:nvPr>
            <p:ph type="title"/>
          </p:nvPr>
        </p:nvSpPr>
        <p:spPr>
          <a:xfrm>
            <a:off x="762000" y="215372"/>
            <a:ext cx="10363200" cy="1097280"/>
          </a:xfrm>
        </p:spPr>
        <p:txBody>
          <a:bodyPr>
            <a:normAutofit/>
          </a:bodyPr>
          <a:lstStyle/>
          <a:p>
            <a:r>
              <a:rPr lang="en-US" altLang="en-US" dirty="0"/>
              <a:t>Getting Input with the </a:t>
            </a:r>
            <a:r>
              <a:rPr lang="en-US" altLang="en-US" dirty="0">
                <a:latin typeface="Courier New" panose="02070309020205020404" pitchFamily="49" charset="0"/>
                <a:cs typeface="Courier New" panose="02070309020205020404" pitchFamily="49" charset="0"/>
              </a:rPr>
              <a:t>Entry</a:t>
            </a:r>
            <a:r>
              <a:rPr lang="en-US" altLang="en-US" dirty="0"/>
              <a:t> Widget</a:t>
            </a:r>
            <a:r>
              <a:rPr lang="en-AU" sz="2000" dirty="0"/>
              <a:t> (1 of 2)</a:t>
            </a:r>
            <a:endParaRPr lang="en-US" altLang="en-US" sz="2000" dirty="0"/>
          </a:p>
        </p:txBody>
      </p:sp>
      <p:sp>
        <p:nvSpPr>
          <p:cNvPr id="35843" name="Content Placeholder 2">
            <a:extLst>
              <a:ext uri="{FF2B5EF4-FFF2-40B4-BE49-F238E27FC236}">
                <a16:creationId xmlns:a16="http://schemas.microsoft.com/office/drawing/2014/main" id="{4E3B4386-E0B3-4C05-A949-F45E64978870}"/>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Entry</a:t>
            </a:r>
            <a:r>
              <a:rPr lang="en-US" altLang="en-US" u="sng" dirty="0">
                <a:cs typeface="Courier New" panose="02070309020205020404" pitchFamily="49" charset="0"/>
              </a:rPr>
              <a:t> widget</a:t>
            </a:r>
            <a:r>
              <a:rPr lang="en-US" altLang="en-US" dirty="0">
                <a:cs typeface="Courier New" panose="02070309020205020404" pitchFamily="49" charset="0"/>
              </a:rPr>
              <a:t>: rectangular area that the user can type text into</a:t>
            </a:r>
          </a:p>
          <a:p>
            <a:pPr lvl="1"/>
            <a:r>
              <a:rPr lang="en-US" altLang="en-US" dirty="0">
                <a:cs typeface="Courier New" panose="02070309020205020404" pitchFamily="49" charset="0"/>
              </a:rPr>
              <a:t>Used to gather input in a GUI program</a:t>
            </a:r>
          </a:p>
          <a:p>
            <a:pPr lvl="1"/>
            <a:r>
              <a:rPr lang="en-US" altLang="en-US" dirty="0">
                <a:cs typeface="Courier New" panose="02070309020205020404" pitchFamily="49" charset="0"/>
              </a:rPr>
              <a:t>Typically followed by a button for submitting the data</a:t>
            </a:r>
          </a:p>
          <a:p>
            <a:pPr lvl="2"/>
            <a:r>
              <a:rPr lang="en-US" altLang="en-US" dirty="0">
                <a:cs typeface="Courier New" panose="02070309020205020404" pitchFamily="49" charset="0"/>
              </a:rPr>
              <a:t>The button’s callback function retrieves the data from the </a:t>
            </a:r>
            <a:r>
              <a:rPr lang="en-US" altLang="en-US" dirty="0">
                <a:latin typeface="Courier New" panose="02070309020205020404" pitchFamily="49" charset="0"/>
                <a:cs typeface="Courier New" panose="02070309020205020404" pitchFamily="49" charset="0"/>
              </a:rPr>
              <a:t>Entry</a:t>
            </a:r>
            <a:r>
              <a:rPr lang="en-US" altLang="en-US" dirty="0">
                <a:cs typeface="Courier New" panose="02070309020205020404" pitchFamily="49" charset="0"/>
              </a:rPr>
              <a:t> widgets and processes it</a:t>
            </a:r>
          </a:p>
          <a:p>
            <a:pPr lvl="1"/>
            <a:r>
              <a:rPr lang="en-US" altLang="en-US" u="sng" dirty="0">
                <a:latin typeface="Courier New" panose="02070309020205020404" pitchFamily="49" charset="0"/>
                <a:cs typeface="Courier New" panose="02070309020205020404" pitchFamily="49" charset="0"/>
              </a:rPr>
              <a:t>Entry </a:t>
            </a:r>
            <a:r>
              <a:rPr lang="en-US" altLang="en-US" u="sng" dirty="0">
                <a:cs typeface="Courier New" panose="02070309020205020404" pitchFamily="49" charset="0"/>
              </a:rPr>
              <a:t>widget’s </a:t>
            </a:r>
            <a:r>
              <a:rPr lang="en-US" altLang="en-US" u="sng" dirty="0">
                <a:latin typeface="Courier New" panose="02070309020205020404" pitchFamily="49" charset="0"/>
                <a:cs typeface="Courier New" panose="02070309020205020404" pitchFamily="49" charset="0"/>
              </a:rPr>
              <a:t>get</a:t>
            </a:r>
            <a:r>
              <a:rPr lang="en-US" altLang="en-US" u="sng" dirty="0">
                <a:cs typeface="Courier New" panose="02070309020205020404" pitchFamily="49" charset="0"/>
              </a:rPr>
              <a:t> method</a:t>
            </a:r>
            <a:r>
              <a:rPr lang="en-US" altLang="en-US" dirty="0">
                <a:cs typeface="Courier New" panose="02070309020205020404" pitchFamily="49" charset="0"/>
              </a:rPr>
              <a:t>: used to retrieve the data from an </a:t>
            </a:r>
            <a:r>
              <a:rPr lang="en-US" altLang="en-US" dirty="0">
                <a:latin typeface="Courier New" panose="02070309020205020404" pitchFamily="49" charset="0"/>
                <a:cs typeface="Courier New" panose="02070309020205020404" pitchFamily="49" charset="0"/>
              </a:rPr>
              <a:t>Entry</a:t>
            </a:r>
            <a:r>
              <a:rPr lang="en-US" altLang="en-US" dirty="0">
                <a:cs typeface="Courier New" panose="02070309020205020404" pitchFamily="49" charset="0"/>
              </a:rPr>
              <a:t> widget</a:t>
            </a:r>
          </a:p>
          <a:p>
            <a:pPr lvl="2"/>
            <a:r>
              <a:rPr lang="en-US" altLang="en-US" dirty="0">
                <a:cs typeface="Courier New" panose="02070309020205020404" pitchFamily="49" charset="0"/>
              </a:rPr>
              <a:t>Returns a string</a:t>
            </a:r>
          </a:p>
          <a:p>
            <a:pPr>
              <a:buFontTx/>
              <a:buChar char="•"/>
            </a:pPr>
            <a:endParaRPr lang="en-US" altLang="en-US" dirty="0"/>
          </a:p>
        </p:txBody>
      </p:sp>
    </p:spTree>
    <p:extLst>
      <p:ext uri="{BB962C8B-B14F-4D97-AF65-F5344CB8AC3E}">
        <p14:creationId xmlns:p14="http://schemas.microsoft.com/office/powerpoint/2010/main" val="1212362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4F76C77-9320-4FA1-86A0-8B4B175C971D}"/>
              </a:ext>
            </a:extLst>
          </p:cNvPr>
          <p:cNvSpPr>
            <a:spLocks noGrp="1" noChangeArrowheads="1"/>
          </p:cNvSpPr>
          <p:nvPr>
            <p:ph type="title"/>
          </p:nvPr>
        </p:nvSpPr>
        <p:spPr>
          <a:xfrm>
            <a:off x="990600" y="381000"/>
            <a:ext cx="9220200" cy="914400"/>
          </a:xfrm>
        </p:spPr>
        <p:txBody>
          <a:bodyPr/>
          <a:lstStyle/>
          <a:p>
            <a:r>
              <a:rPr lang="en-US" altLang="en-US" dirty="0"/>
              <a:t>Getting Input with the </a:t>
            </a:r>
            <a:r>
              <a:rPr lang="en-US" altLang="en-US" dirty="0">
                <a:latin typeface="Courier New" panose="02070309020205020404" pitchFamily="49" charset="0"/>
                <a:cs typeface="Courier New" panose="02070309020205020404" pitchFamily="49" charset="0"/>
              </a:rPr>
              <a:t>Entry</a:t>
            </a:r>
            <a:r>
              <a:rPr lang="en-US" altLang="en-US" dirty="0"/>
              <a:t> Widget</a:t>
            </a:r>
            <a:r>
              <a:rPr lang="en-AU" sz="2000" dirty="0"/>
              <a:t> (2 of 2)</a:t>
            </a:r>
            <a:endParaRPr lang="en-US" altLang="en-US" sz="2000" dirty="0"/>
          </a:p>
        </p:txBody>
      </p:sp>
      <p:sp>
        <p:nvSpPr>
          <p:cNvPr id="2" name="Text Placeholder 1">
            <a:extLst>
              <a:ext uri="{FF2B5EF4-FFF2-40B4-BE49-F238E27FC236}">
                <a16:creationId xmlns:a16="http://schemas.microsoft.com/office/drawing/2014/main" id="{9C955E94-0E64-49FE-9F9B-FDA948DB042A}"/>
              </a:ext>
            </a:extLst>
          </p:cNvPr>
          <p:cNvSpPr>
            <a:spLocks noGrp="1"/>
          </p:cNvSpPr>
          <p:nvPr>
            <p:ph type="body" sz="quarter" idx="13"/>
          </p:nvPr>
        </p:nvSpPr>
        <p:spPr>
          <a:xfrm>
            <a:off x="1981200" y="5791200"/>
            <a:ext cx="8229600" cy="493816"/>
          </a:xfrm>
        </p:spPr>
        <p:txBody>
          <a:bodyPr/>
          <a:lstStyle/>
          <a:p>
            <a:r>
              <a:rPr lang="en-AU" dirty="0" smtClean="0"/>
              <a:t>The </a:t>
            </a:r>
            <a:r>
              <a:rPr lang="en-AU" dirty="0"/>
              <a:t>info dialog box</a:t>
            </a:r>
          </a:p>
        </p:txBody>
      </p:sp>
      <p:pic>
        <p:nvPicPr>
          <p:cNvPr id="36867" name="Picture 3" descr="A window titled, t K and info dialog box titled, results depict the steps when a user enters 1000 into the Entry widget and clicks the Convert button.">
            <a:extLst>
              <a:ext uri="{FF2B5EF4-FFF2-40B4-BE49-F238E27FC236}">
                <a16:creationId xmlns:a16="http://schemas.microsoft.com/office/drawing/2014/main" id="{6357843C-817C-41C8-81F5-BEA0D65933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331396" y="1905001"/>
            <a:ext cx="7529209"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1932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49B2B6E-9FA8-49F4-BC99-0EAC8810F23F}"/>
              </a:ext>
            </a:extLst>
          </p:cNvPr>
          <p:cNvSpPr>
            <a:spLocks noGrp="1" noChangeArrowheads="1"/>
          </p:cNvSpPr>
          <p:nvPr>
            <p:ph type="title"/>
          </p:nvPr>
        </p:nvSpPr>
        <p:spPr/>
        <p:txBody>
          <a:bodyPr/>
          <a:lstStyle/>
          <a:p>
            <a:r>
              <a:rPr lang="en-US" altLang="en-US" dirty="0"/>
              <a:t>Using Labels as Output Fields</a:t>
            </a:r>
            <a:r>
              <a:rPr lang="en-AU" sz="2000" dirty="0"/>
              <a:t> (1 of 3)</a:t>
            </a:r>
            <a:endParaRPr lang="en-US" altLang="en-US" sz="2000" dirty="0"/>
          </a:p>
        </p:txBody>
      </p:sp>
      <p:sp>
        <p:nvSpPr>
          <p:cNvPr id="37891" name="Content Placeholder 2">
            <a:extLst>
              <a:ext uri="{FF2B5EF4-FFF2-40B4-BE49-F238E27FC236}">
                <a16:creationId xmlns:a16="http://schemas.microsoft.com/office/drawing/2014/main" id="{03BA04EB-D46B-4222-9F7A-ABCAFBE82808}"/>
              </a:ext>
            </a:extLst>
          </p:cNvPr>
          <p:cNvSpPr>
            <a:spLocks noGrp="1" noChangeArrowheads="1"/>
          </p:cNvSpPr>
          <p:nvPr>
            <p:ph idx="1"/>
          </p:nvPr>
        </p:nvSpPr>
        <p:spPr/>
        <p:txBody>
          <a:bodyPr/>
          <a:lstStyle/>
          <a:p>
            <a:pPr>
              <a:buFontTx/>
              <a:buChar char="•"/>
            </a:pPr>
            <a:r>
              <a:rPr lang="en-US" altLang="en-US" dirty="0"/>
              <a:t>Can use </a:t>
            </a:r>
            <a:r>
              <a:rPr lang="en-US" altLang="en-US" dirty="0">
                <a:latin typeface="Courier New" panose="02070309020205020404" pitchFamily="49" charset="0"/>
                <a:cs typeface="Courier New" panose="02070309020205020404" pitchFamily="49" charset="0"/>
              </a:rPr>
              <a:t>Label</a:t>
            </a:r>
            <a:r>
              <a:rPr lang="en-US" altLang="en-US" dirty="0"/>
              <a:t> widgets to dynamically display output</a:t>
            </a:r>
          </a:p>
          <a:p>
            <a:pPr lvl="1"/>
            <a:r>
              <a:rPr lang="en-US" altLang="en-US" dirty="0"/>
              <a:t>Used to replace info dialog box </a:t>
            </a:r>
          </a:p>
          <a:p>
            <a:pPr lvl="1"/>
            <a:r>
              <a:rPr lang="en-US" altLang="en-US" dirty="0"/>
              <a:t>Create empty </a:t>
            </a:r>
            <a:r>
              <a:rPr lang="en-US" altLang="en-US" dirty="0">
                <a:latin typeface="Courier New" panose="02070309020205020404" pitchFamily="49" charset="0"/>
                <a:cs typeface="Courier New" panose="02070309020205020404" pitchFamily="49" charset="0"/>
              </a:rPr>
              <a:t>Label</a:t>
            </a:r>
            <a:r>
              <a:rPr lang="en-US" altLang="en-US" dirty="0"/>
              <a:t> widget in main window, and write code that displays desired data in the label when a button is clicked</a:t>
            </a:r>
          </a:p>
          <a:p>
            <a:pPr>
              <a:buFontTx/>
              <a:buChar char="•"/>
            </a:pPr>
            <a:endParaRPr lang="en-US" altLang="en-US" dirty="0"/>
          </a:p>
        </p:txBody>
      </p:sp>
    </p:spTree>
    <p:extLst>
      <p:ext uri="{BB962C8B-B14F-4D97-AF65-F5344CB8AC3E}">
        <p14:creationId xmlns:p14="http://schemas.microsoft.com/office/powerpoint/2010/main" val="2534300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B7CB3E9-B40D-40D6-AE54-F1AE0A069A0F}"/>
              </a:ext>
            </a:extLst>
          </p:cNvPr>
          <p:cNvSpPr>
            <a:spLocks noGrp="1" noChangeArrowheads="1"/>
          </p:cNvSpPr>
          <p:nvPr>
            <p:ph type="title"/>
          </p:nvPr>
        </p:nvSpPr>
        <p:spPr/>
        <p:txBody>
          <a:bodyPr/>
          <a:lstStyle/>
          <a:p>
            <a:r>
              <a:rPr lang="en-US" altLang="en-US" dirty="0"/>
              <a:t>Using Labels as Output Fields</a:t>
            </a:r>
            <a:r>
              <a:rPr lang="en-AU" sz="2000" dirty="0"/>
              <a:t> (2 of 3)</a:t>
            </a:r>
            <a:endParaRPr lang="en-US" altLang="en-US" sz="2000" dirty="0"/>
          </a:p>
        </p:txBody>
      </p:sp>
      <p:sp>
        <p:nvSpPr>
          <p:cNvPr id="38915" name="Content Placeholder 2">
            <a:extLst>
              <a:ext uri="{FF2B5EF4-FFF2-40B4-BE49-F238E27FC236}">
                <a16:creationId xmlns:a16="http://schemas.microsoft.com/office/drawing/2014/main" id="{4762461C-8946-4E6C-86FF-7252E54C3279}"/>
              </a:ext>
            </a:extLst>
          </p:cNvPr>
          <p:cNvSpPr>
            <a:spLocks noGrp="1" noChangeArrowheads="1"/>
          </p:cNvSpPr>
          <p:nvPr>
            <p:ph idx="1"/>
          </p:nvPr>
        </p:nvSpPr>
        <p:spPr/>
        <p:txBody>
          <a:bodyPr/>
          <a:lstStyle/>
          <a:p>
            <a:pPr>
              <a:buFontTx/>
              <a:buChar char="•"/>
            </a:pPr>
            <a:r>
              <a:rPr lang="en-US" altLang="en-US" u="sng" dirty="0" err="1">
                <a:latin typeface="Courier New" panose="02070309020205020404" pitchFamily="49" charset="0"/>
                <a:cs typeface="Courier New" panose="02070309020205020404" pitchFamily="49" charset="0"/>
              </a:rPr>
              <a:t>StringVar</a:t>
            </a:r>
            <a:r>
              <a:rPr lang="en-US" altLang="en-US" u="sng" dirty="0"/>
              <a:t> class</a:t>
            </a:r>
            <a:r>
              <a:rPr lang="en-US" altLang="en-US" dirty="0"/>
              <a:t>: </a:t>
            </a:r>
            <a:r>
              <a:rPr lang="en-US" altLang="en-US" dirty="0" err="1">
                <a:latin typeface="Courier New" panose="02070309020205020404" pitchFamily="49" charset="0"/>
                <a:cs typeface="Courier New" panose="02070309020205020404" pitchFamily="49" charset="0"/>
              </a:rPr>
              <a:t>tkinter</a:t>
            </a:r>
            <a:r>
              <a:rPr lang="en-US" altLang="en-US" dirty="0"/>
              <a:t> module class that can be used along with </a:t>
            </a:r>
            <a:r>
              <a:rPr lang="en-US" altLang="en-US" dirty="0">
                <a:latin typeface="Courier New" panose="02070309020205020404" pitchFamily="49" charset="0"/>
                <a:cs typeface="Courier New" panose="02070309020205020404" pitchFamily="49" charset="0"/>
              </a:rPr>
              <a:t>Label</a:t>
            </a:r>
            <a:r>
              <a:rPr lang="en-US" altLang="en-US" dirty="0"/>
              <a:t> widget to display data</a:t>
            </a:r>
          </a:p>
          <a:p>
            <a:pPr lvl="1"/>
            <a:r>
              <a:rPr lang="en-US" altLang="en-US" dirty="0"/>
              <a:t>Create </a:t>
            </a:r>
            <a:r>
              <a:rPr lang="en-US" altLang="en-US" dirty="0" err="1">
                <a:latin typeface="Courier New" panose="02070309020205020404" pitchFamily="49" charset="0"/>
                <a:cs typeface="Courier New" panose="02070309020205020404" pitchFamily="49" charset="0"/>
              </a:rPr>
              <a:t>StringVar</a:t>
            </a:r>
            <a:r>
              <a:rPr lang="en-US" altLang="en-US" dirty="0"/>
              <a:t> object and then create </a:t>
            </a:r>
            <a:r>
              <a:rPr lang="en-US" altLang="en-US" dirty="0">
                <a:latin typeface="Courier New" panose="02070309020205020404" pitchFamily="49" charset="0"/>
                <a:cs typeface="Courier New" panose="02070309020205020404" pitchFamily="49" charset="0"/>
              </a:rPr>
              <a:t>Label</a:t>
            </a:r>
            <a:r>
              <a:rPr lang="en-US" altLang="en-US" dirty="0"/>
              <a:t> widget and associate it with the </a:t>
            </a:r>
            <a:r>
              <a:rPr lang="en-US" altLang="en-US" dirty="0" err="1">
                <a:latin typeface="Courier New" panose="02070309020205020404" pitchFamily="49" charset="0"/>
                <a:cs typeface="Courier New" panose="02070309020205020404" pitchFamily="49" charset="0"/>
              </a:rPr>
              <a:t>StringVar</a:t>
            </a:r>
            <a:r>
              <a:rPr lang="en-US" altLang="en-US" dirty="0"/>
              <a:t> object</a:t>
            </a:r>
          </a:p>
          <a:p>
            <a:pPr lvl="1"/>
            <a:r>
              <a:rPr lang="en-US" altLang="en-US" dirty="0"/>
              <a:t>Subsequently, any value stored in the </a:t>
            </a:r>
            <a:r>
              <a:rPr lang="en-US" altLang="en-US" dirty="0" err="1">
                <a:latin typeface="Courier New" panose="02070309020205020404" pitchFamily="49" charset="0"/>
                <a:cs typeface="Courier New" panose="02070309020205020404" pitchFamily="49" charset="0"/>
              </a:rPr>
              <a:t>StringVar</a:t>
            </a:r>
            <a:r>
              <a:rPr lang="en-US" altLang="en-US" dirty="0"/>
              <a:t> object with automatically be displayed in the </a:t>
            </a:r>
            <a:r>
              <a:rPr lang="en-US" altLang="en-US" dirty="0">
                <a:latin typeface="Courier New" panose="02070309020205020404" pitchFamily="49" charset="0"/>
                <a:cs typeface="Courier New" panose="02070309020205020404" pitchFamily="49" charset="0"/>
              </a:rPr>
              <a:t>Label</a:t>
            </a:r>
            <a:r>
              <a:rPr lang="en-US" altLang="en-US" dirty="0"/>
              <a:t> widget</a:t>
            </a:r>
          </a:p>
          <a:p>
            <a:pPr>
              <a:buFontTx/>
              <a:buChar char="•"/>
            </a:pPr>
            <a:endParaRPr lang="en-US" altLang="en-US" dirty="0"/>
          </a:p>
        </p:txBody>
      </p:sp>
    </p:spTree>
    <p:extLst>
      <p:ext uri="{BB962C8B-B14F-4D97-AF65-F5344CB8AC3E}">
        <p14:creationId xmlns:p14="http://schemas.microsoft.com/office/powerpoint/2010/main" val="3634414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8AC48E-B636-470D-B6ED-F2C612955C4D}"/>
              </a:ext>
            </a:extLst>
          </p:cNvPr>
          <p:cNvSpPr>
            <a:spLocks noGrp="1" noChangeArrowheads="1"/>
          </p:cNvSpPr>
          <p:nvPr>
            <p:ph type="title"/>
          </p:nvPr>
        </p:nvSpPr>
        <p:spPr>
          <a:xfrm>
            <a:off x="1981200" y="228600"/>
            <a:ext cx="8229600" cy="762000"/>
          </a:xfrm>
        </p:spPr>
        <p:txBody>
          <a:bodyPr/>
          <a:lstStyle/>
          <a:p>
            <a:r>
              <a:rPr lang="en-US" altLang="en-US" dirty="0"/>
              <a:t>Using Labels as Output Fields</a:t>
            </a:r>
            <a:r>
              <a:rPr lang="en-AU" sz="2000" dirty="0"/>
              <a:t> (3 of 3)</a:t>
            </a:r>
            <a:endParaRPr lang="en-US" altLang="en-US" sz="2000" dirty="0"/>
          </a:p>
        </p:txBody>
      </p:sp>
      <p:sp>
        <p:nvSpPr>
          <p:cNvPr id="3" name="Text Placeholder 2">
            <a:extLst>
              <a:ext uri="{FF2B5EF4-FFF2-40B4-BE49-F238E27FC236}">
                <a16:creationId xmlns:a16="http://schemas.microsoft.com/office/drawing/2014/main" id="{8287A970-9181-4387-9396-4459F3F62CD7}"/>
              </a:ext>
            </a:extLst>
          </p:cNvPr>
          <p:cNvSpPr>
            <a:spLocks noGrp="1"/>
          </p:cNvSpPr>
          <p:nvPr>
            <p:ph type="body" sz="quarter" idx="13"/>
          </p:nvPr>
        </p:nvSpPr>
        <p:spPr>
          <a:xfrm>
            <a:off x="1981200" y="5867400"/>
            <a:ext cx="8229600" cy="417616"/>
          </a:xfrm>
        </p:spPr>
        <p:txBody>
          <a:bodyPr/>
          <a:lstStyle/>
          <a:p>
            <a:r>
              <a:rPr lang="en-US" dirty="0" smtClean="0"/>
              <a:t>The </a:t>
            </a:r>
            <a:r>
              <a:rPr lang="en-US" dirty="0"/>
              <a:t>window showing 1000 kilometers converted to miles</a:t>
            </a:r>
            <a:endParaRPr lang="en-AU" dirty="0"/>
          </a:p>
        </p:txBody>
      </p:sp>
      <p:pic>
        <p:nvPicPr>
          <p:cNvPr id="39939" name="Picture 3" descr="A window titled, t K displays a blank enter a distance in kilometers text field followed by converted to miles widget. The convert and quit button is at the bottom of the window. ">
            <a:extLst>
              <a:ext uri="{FF2B5EF4-FFF2-40B4-BE49-F238E27FC236}">
                <a16:creationId xmlns:a16="http://schemas.microsoft.com/office/drawing/2014/main" id="{E2FEE569-B611-4A73-8A85-7EB6B118BB9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4447200" y="1343672"/>
            <a:ext cx="3297601"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5D1FAD-F6EC-40F5-9DD7-0D68E6D29314}"/>
              </a:ext>
            </a:extLst>
          </p:cNvPr>
          <p:cNvSpPr/>
          <p:nvPr/>
        </p:nvSpPr>
        <p:spPr>
          <a:xfrm>
            <a:off x="3977375" y="3043464"/>
            <a:ext cx="3654205" cy="276999"/>
          </a:xfrm>
          <a:prstGeom prst="rect">
            <a:avLst/>
          </a:prstGeom>
        </p:spPr>
        <p:txBody>
          <a:bodyPr wrap="none">
            <a:spAutoFit/>
          </a:bodyPr>
          <a:lstStyle/>
          <a:p>
            <a:r>
              <a:rPr lang="en-US" sz="1200" b="1" dirty="0">
                <a:latin typeface="Verdana" panose="020B0604030504040204" pitchFamily="34" charset="0"/>
                <a:ea typeface="Verdana" panose="020B0604030504040204" pitchFamily="34" charset="0"/>
              </a:rPr>
              <a:t>Figure 13-26 </a:t>
            </a:r>
            <a:r>
              <a:rPr lang="en-US" sz="1200" dirty="0">
                <a:latin typeface="Verdana" panose="020B0604030504040204" pitchFamily="34" charset="0"/>
                <a:ea typeface="Verdana" panose="020B0604030504040204" pitchFamily="34" charset="0"/>
              </a:rPr>
              <a:t>The window initially displayed</a:t>
            </a:r>
            <a:endParaRPr lang="en-AU" sz="1200" dirty="0">
              <a:latin typeface="Verdana" panose="020B0604030504040204" pitchFamily="34" charset="0"/>
              <a:ea typeface="Verdana" panose="020B0604030504040204" pitchFamily="34" charset="0"/>
            </a:endParaRPr>
          </a:p>
        </p:txBody>
      </p:sp>
      <p:pic>
        <p:nvPicPr>
          <p:cNvPr id="5" name="Picture 4" descr="A window titled, t K displays enter a distance in kilometers text field with value 1000 followed by converted to miles, 62.14 widget. The convert button is highlighted. ">
            <a:extLst>
              <a:ext uri="{FF2B5EF4-FFF2-40B4-BE49-F238E27FC236}">
                <a16:creationId xmlns:a16="http://schemas.microsoft.com/office/drawing/2014/main" id="{3FC2351B-647B-49C4-840A-C75254727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200" y="3872392"/>
            <a:ext cx="3297599" cy="1440000"/>
          </a:xfrm>
          <a:prstGeom prst="rect">
            <a:avLst/>
          </a:prstGeom>
        </p:spPr>
      </p:pic>
    </p:spTree>
    <p:extLst>
      <p:ext uri="{BB962C8B-B14F-4D97-AF65-F5344CB8AC3E}">
        <p14:creationId xmlns:p14="http://schemas.microsoft.com/office/powerpoint/2010/main" val="411875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FE2FA21-EA6D-4BC8-A786-300B4B94A60F}"/>
              </a:ext>
            </a:extLst>
          </p:cNvPr>
          <p:cNvSpPr>
            <a:spLocks noGrp="1" noChangeArrowheads="1"/>
          </p:cNvSpPr>
          <p:nvPr>
            <p:ph type="title"/>
          </p:nvPr>
        </p:nvSpPr>
        <p:spPr/>
        <p:txBody>
          <a:bodyPr/>
          <a:lstStyle/>
          <a:p>
            <a:r>
              <a:rPr lang="en-US" altLang="en-US" dirty="0"/>
              <a:t>Radio Buttons and Check Buttons</a:t>
            </a:r>
            <a:r>
              <a:rPr lang="en-AU" sz="2000" dirty="0"/>
              <a:t> (1 of 2)</a:t>
            </a:r>
            <a:endParaRPr lang="en-US" altLang="en-US" sz="2000" dirty="0"/>
          </a:p>
        </p:txBody>
      </p:sp>
      <p:sp>
        <p:nvSpPr>
          <p:cNvPr id="40963" name="Content Placeholder 2">
            <a:extLst>
              <a:ext uri="{FF2B5EF4-FFF2-40B4-BE49-F238E27FC236}">
                <a16:creationId xmlns:a16="http://schemas.microsoft.com/office/drawing/2014/main" id="{6CD5F981-1BE9-4C45-9414-6F26402C32B3}"/>
              </a:ext>
            </a:extLst>
          </p:cNvPr>
          <p:cNvSpPr>
            <a:spLocks noGrp="1" noChangeArrowheads="1"/>
          </p:cNvSpPr>
          <p:nvPr>
            <p:ph idx="1"/>
          </p:nvPr>
        </p:nvSpPr>
        <p:spPr/>
        <p:txBody>
          <a:bodyPr/>
          <a:lstStyle/>
          <a:p>
            <a:pPr>
              <a:buFontTx/>
              <a:buChar char="•"/>
            </a:pPr>
            <a:r>
              <a:rPr lang="en-US" altLang="en-US" u="sng" dirty="0">
                <a:cs typeface="Courier New" panose="02070309020205020404" pitchFamily="49" charset="0"/>
              </a:rPr>
              <a:t>Radio button</a:t>
            </a:r>
            <a:r>
              <a:rPr lang="en-US" altLang="en-US" dirty="0">
                <a:cs typeface="Courier New" panose="02070309020205020404" pitchFamily="49" charset="0"/>
              </a:rPr>
              <a:t>: small circle that appears filled when it is selected and appears empty when it is deselected</a:t>
            </a:r>
          </a:p>
          <a:p>
            <a:pPr lvl="1"/>
            <a:r>
              <a:rPr lang="en-US" altLang="en-US" dirty="0">
                <a:cs typeface="Courier New" panose="02070309020205020404" pitchFamily="49" charset="0"/>
              </a:rPr>
              <a:t>Useful when you want the user to select one choice from several possible options</a:t>
            </a:r>
          </a:p>
          <a:p>
            <a:pPr>
              <a:buFontTx/>
              <a:buChar char="•"/>
            </a:pPr>
            <a:r>
              <a:rPr lang="en-US" altLang="en-US" u="sng" dirty="0" err="1">
                <a:latin typeface="Courier New" panose="02070309020205020404" pitchFamily="49" charset="0"/>
                <a:cs typeface="Courier New" panose="02070309020205020404" pitchFamily="49" charset="0"/>
              </a:rPr>
              <a:t>Radiobutton</a:t>
            </a:r>
            <a:r>
              <a:rPr lang="en-US" altLang="en-US" u="sng" dirty="0">
                <a:cs typeface="Courier New" panose="02070309020205020404" pitchFamily="49" charset="0"/>
              </a:rPr>
              <a:t> widgets</a:t>
            </a:r>
            <a:r>
              <a:rPr lang="en-US" altLang="en-US" dirty="0">
                <a:cs typeface="Courier New" panose="02070309020205020404" pitchFamily="49" charset="0"/>
              </a:rPr>
              <a:t>: created using </a:t>
            </a:r>
            <a:r>
              <a:rPr lang="en-US" altLang="en-US" dirty="0" err="1">
                <a:latin typeface="Courier New" panose="02070309020205020404" pitchFamily="49" charset="0"/>
                <a:cs typeface="Courier New" panose="02070309020205020404" pitchFamily="49" charset="0"/>
              </a:rPr>
              <a:t>tkinter</a:t>
            </a:r>
            <a:r>
              <a:rPr lang="en-US" altLang="en-US" dirty="0">
                <a:cs typeface="Courier New" panose="02070309020205020404" pitchFamily="49" charset="0"/>
              </a:rPr>
              <a:t> module’s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class</a:t>
            </a:r>
          </a:p>
          <a:p>
            <a:pPr lvl="1"/>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widgets are mutually exclusive</a:t>
            </a:r>
          </a:p>
          <a:p>
            <a:pPr lvl="2"/>
            <a:r>
              <a:rPr lang="en-US" altLang="en-US" dirty="0">
                <a:cs typeface="Courier New" panose="02070309020205020404" pitchFamily="49" charset="0"/>
              </a:rPr>
              <a:t>Only one radio button in a container may be selected at any given time</a:t>
            </a:r>
          </a:p>
          <a:p>
            <a:pPr>
              <a:buFontTx/>
              <a:buChar char="•"/>
            </a:pPr>
            <a:endParaRPr lang="en-US" altLang="en-US" dirty="0"/>
          </a:p>
        </p:txBody>
      </p:sp>
    </p:spTree>
    <p:extLst>
      <p:ext uri="{BB962C8B-B14F-4D97-AF65-F5344CB8AC3E}">
        <p14:creationId xmlns:p14="http://schemas.microsoft.com/office/powerpoint/2010/main" val="2915809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9FB01A3-0E33-45F6-9D52-2D0AD6EB6E36}"/>
              </a:ext>
            </a:extLst>
          </p:cNvPr>
          <p:cNvSpPr>
            <a:spLocks noGrp="1" noChangeArrowheads="1"/>
          </p:cNvSpPr>
          <p:nvPr>
            <p:ph type="title"/>
          </p:nvPr>
        </p:nvSpPr>
        <p:spPr/>
        <p:txBody>
          <a:bodyPr/>
          <a:lstStyle/>
          <a:p>
            <a:r>
              <a:rPr lang="en-US" altLang="en-US" dirty="0"/>
              <a:t>Radio Buttons and Check Buttons</a:t>
            </a:r>
            <a:r>
              <a:rPr lang="en-AU" sz="2000" dirty="0"/>
              <a:t> (2 of 2)</a:t>
            </a:r>
            <a:endParaRPr lang="en-US" altLang="en-US" sz="2000" dirty="0"/>
          </a:p>
        </p:txBody>
      </p:sp>
      <p:sp>
        <p:nvSpPr>
          <p:cNvPr id="41987" name="Content Placeholder 2">
            <a:extLst>
              <a:ext uri="{FF2B5EF4-FFF2-40B4-BE49-F238E27FC236}">
                <a16:creationId xmlns:a16="http://schemas.microsoft.com/office/drawing/2014/main" id="{27ABF6F6-8B6C-43F0-8E53-2C181026B969}"/>
              </a:ext>
            </a:extLst>
          </p:cNvPr>
          <p:cNvSpPr>
            <a:spLocks noGrp="1" noChangeArrowheads="1"/>
          </p:cNvSpPr>
          <p:nvPr>
            <p:ph idx="1"/>
          </p:nvPr>
        </p:nvSpPr>
        <p:spPr/>
        <p:txBody>
          <a:bodyPr/>
          <a:lstStyle/>
          <a:p>
            <a:pPr>
              <a:buFontTx/>
              <a:buChar char="•"/>
            </a:pPr>
            <a:r>
              <a:rPr lang="en-US" altLang="en-US" u="sng" dirty="0" err="1">
                <a:latin typeface="Courier New" panose="02070309020205020404" pitchFamily="49" charset="0"/>
                <a:cs typeface="Courier New" panose="02070309020205020404" pitchFamily="49" charset="0"/>
              </a:rPr>
              <a:t>IntVar</a:t>
            </a:r>
            <a:r>
              <a:rPr lang="en-US" altLang="en-US" u="sng" dirty="0">
                <a:cs typeface="Courier New" panose="02070309020205020404" pitchFamily="49" charset="0"/>
              </a:rPr>
              <a:t> class</a:t>
            </a:r>
            <a:r>
              <a:rPr lang="en-US" altLang="en-US" dirty="0">
                <a:cs typeface="Courier New" panose="02070309020205020404" pitchFamily="49" charset="0"/>
              </a:rPr>
              <a:t>: a </a:t>
            </a:r>
            <a:r>
              <a:rPr lang="en-US" altLang="en-US" dirty="0" err="1">
                <a:latin typeface="Courier New" panose="02070309020205020404" pitchFamily="49" charset="0"/>
                <a:cs typeface="Courier New" panose="02070309020205020404" pitchFamily="49" charset="0"/>
              </a:rPr>
              <a:t>tkinter</a:t>
            </a:r>
            <a:r>
              <a:rPr lang="en-US" altLang="en-US" dirty="0">
                <a:cs typeface="Courier New" panose="02070309020205020404" pitchFamily="49" charset="0"/>
              </a:rPr>
              <a:t> module class that can be used along with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widgets</a:t>
            </a:r>
          </a:p>
          <a:p>
            <a:pPr lvl="1"/>
            <a:r>
              <a:rPr lang="en-US" altLang="en-US" dirty="0">
                <a:cs typeface="Courier New" panose="02070309020205020404" pitchFamily="49" charset="0"/>
              </a:rPr>
              <a:t>Steps for use: </a:t>
            </a:r>
          </a:p>
          <a:p>
            <a:pPr lvl="2"/>
            <a:r>
              <a:rPr lang="en-US" altLang="en-US" dirty="0">
                <a:cs typeface="Courier New" panose="02070309020205020404" pitchFamily="49" charset="0"/>
              </a:rPr>
              <a:t>Associate group of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widgets with the same </a:t>
            </a:r>
            <a:r>
              <a:rPr lang="en-US" altLang="en-US" dirty="0" err="1">
                <a:latin typeface="Courier New" panose="02070309020205020404" pitchFamily="49" charset="0"/>
                <a:cs typeface="Courier New" panose="02070309020205020404" pitchFamily="49" charset="0"/>
              </a:rPr>
              <a:t>IntVar</a:t>
            </a:r>
            <a:r>
              <a:rPr lang="en-US" altLang="en-US" dirty="0">
                <a:cs typeface="Courier New" panose="02070309020205020404" pitchFamily="49" charset="0"/>
              </a:rPr>
              <a:t> object</a:t>
            </a:r>
          </a:p>
          <a:p>
            <a:pPr lvl="2"/>
            <a:r>
              <a:rPr lang="en-US" altLang="en-US" dirty="0">
                <a:cs typeface="Courier New" panose="02070309020205020404" pitchFamily="49" charset="0"/>
              </a:rPr>
              <a:t>Assign unique integer to each </a:t>
            </a:r>
            <a:r>
              <a:rPr lang="en-US" altLang="en-US" dirty="0" err="1">
                <a:latin typeface="Courier New" panose="02070309020205020404" pitchFamily="49" charset="0"/>
                <a:cs typeface="Courier New" panose="02070309020205020404" pitchFamily="49" charset="0"/>
              </a:rPr>
              <a:t>Radiobutton</a:t>
            </a:r>
            <a:endParaRPr lang="en-US" altLang="en-US" dirty="0">
              <a:cs typeface="Courier New" panose="02070309020205020404" pitchFamily="49" charset="0"/>
            </a:endParaRPr>
          </a:p>
          <a:p>
            <a:pPr lvl="2"/>
            <a:r>
              <a:rPr lang="en-US" altLang="en-US" dirty="0">
                <a:cs typeface="Courier New" panose="02070309020205020404" pitchFamily="49" charset="0"/>
              </a:rPr>
              <a:t>When a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widgets is selected, its unique integer is stored in the </a:t>
            </a:r>
            <a:r>
              <a:rPr lang="en-US" altLang="en-US" dirty="0" err="1">
                <a:latin typeface="Courier New" panose="02070309020205020404" pitchFamily="49" charset="0"/>
                <a:cs typeface="Courier New" panose="02070309020205020404" pitchFamily="49" charset="0"/>
              </a:rPr>
              <a:t>IntVar</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object</a:t>
            </a:r>
          </a:p>
          <a:p>
            <a:pPr lvl="1"/>
            <a:r>
              <a:rPr lang="en-US" altLang="en-US" dirty="0">
                <a:cs typeface="Courier New" panose="02070309020205020404" pitchFamily="49" charset="0"/>
              </a:rPr>
              <a:t>Can be used to select a default radio button</a:t>
            </a:r>
          </a:p>
          <a:p>
            <a:pPr>
              <a:buFontTx/>
              <a:buChar char="•"/>
            </a:pPr>
            <a:endParaRPr lang="en-US" altLang="en-US" dirty="0"/>
          </a:p>
        </p:txBody>
      </p:sp>
    </p:spTree>
    <p:extLst>
      <p:ext uri="{BB962C8B-B14F-4D97-AF65-F5344CB8AC3E}">
        <p14:creationId xmlns:p14="http://schemas.microsoft.com/office/powerpoint/2010/main" val="3817636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80EB1F5-486F-4F60-B0B4-899BD1667755}"/>
              </a:ext>
            </a:extLst>
          </p:cNvPr>
          <p:cNvSpPr>
            <a:spLocks noGrp="1" noChangeArrowheads="1"/>
          </p:cNvSpPr>
          <p:nvPr>
            <p:ph type="title"/>
          </p:nvPr>
        </p:nvSpPr>
        <p:spPr/>
        <p:txBody>
          <a:bodyPr/>
          <a:lstStyle/>
          <a:p>
            <a:r>
              <a:rPr lang="en-US" altLang="en-US" dirty="0"/>
              <a:t>Graphical User Interfaces</a:t>
            </a:r>
            <a:r>
              <a:rPr lang="en-AU" sz="2000" dirty="0"/>
              <a:t> (1 of 3)</a:t>
            </a:r>
            <a:endParaRPr lang="en-US" altLang="en-US" sz="2000" dirty="0"/>
          </a:p>
        </p:txBody>
      </p:sp>
      <p:sp>
        <p:nvSpPr>
          <p:cNvPr id="5123" name="Content Placeholder 2">
            <a:extLst>
              <a:ext uri="{FF2B5EF4-FFF2-40B4-BE49-F238E27FC236}">
                <a16:creationId xmlns:a16="http://schemas.microsoft.com/office/drawing/2014/main" id="{DFC5E815-D76A-4A0B-BD3D-AB19532F6BD7}"/>
              </a:ext>
            </a:extLst>
          </p:cNvPr>
          <p:cNvSpPr>
            <a:spLocks noGrp="1" noChangeArrowheads="1"/>
          </p:cNvSpPr>
          <p:nvPr>
            <p:ph idx="1"/>
          </p:nvPr>
        </p:nvSpPr>
        <p:spPr/>
        <p:txBody>
          <a:bodyPr/>
          <a:lstStyle/>
          <a:p>
            <a:pPr>
              <a:buFontTx/>
              <a:buChar char="•"/>
            </a:pPr>
            <a:r>
              <a:rPr lang="en-US" altLang="en-US" u="sng" dirty="0">
                <a:cs typeface="Courier New" panose="02070309020205020404" pitchFamily="49" charset="0"/>
              </a:rPr>
              <a:t>User Interface</a:t>
            </a:r>
            <a:r>
              <a:rPr lang="en-US" altLang="en-US" dirty="0">
                <a:cs typeface="Courier New" panose="02070309020205020404" pitchFamily="49" charset="0"/>
              </a:rPr>
              <a:t>: the part of the computer with which the user interacts</a:t>
            </a:r>
          </a:p>
          <a:p>
            <a:pPr>
              <a:buFontTx/>
              <a:buChar char="•"/>
            </a:pPr>
            <a:r>
              <a:rPr lang="en-US" altLang="en-US" u="sng" dirty="0">
                <a:cs typeface="Courier New" panose="02070309020205020404" pitchFamily="49" charset="0"/>
              </a:rPr>
              <a:t>Command line interface</a:t>
            </a:r>
            <a:r>
              <a:rPr lang="en-US" altLang="en-US" dirty="0">
                <a:cs typeface="Courier New" panose="02070309020205020404" pitchFamily="49" charset="0"/>
              </a:rPr>
              <a:t>: displays a prompt and the user types a command that is then executed</a:t>
            </a:r>
          </a:p>
          <a:p>
            <a:pPr>
              <a:buFontTx/>
              <a:buChar char="•"/>
            </a:pPr>
            <a:r>
              <a:rPr lang="en-US" altLang="en-US" u="sng" dirty="0">
                <a:cs typeface="Courier New" panose="02070309020205020404" pitchFamily="49" charset="0"/>
              </a:rPr>
              <a:t>Graphical User Interface (GUI)</a:t>
            </a:r>
            <a:r>
              <a:rPr lang="en-US" altLang="en-US" dirty="0">
                <a:cs typeface="Courier New" panose="02070309020205020404" pitchFamily="49" charset="0"/>
              </a:rPr>
              <a:t>: allows users to interact with a program through graphical elements on the screen</a:t>
            </a:r>
          </a:p>
          <a:p>
            <a:pPr>
              <a:buFontTx/>
              <a:buChar char="•"/>
            </a:pPr>
            <a:endParaRPr lang="en-US" altLang="en-US" dirty="0"/>
          </a:p>
        </p:txBody>
      </p:sp>
    </p:spTree>
    <p:extLst>
      <p:ext uri="{BB962C8B-B14F-4D97-AF65-F5344CB8AC3E}">
        <p14:creationId xmlns:p14="http://schemas.microsoft.com/office/powerpoint/2010/main" val="37258858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C43208D-063E-41C3-AFA9-966769C22913}"/>
              </a:ext>
            </a:extLst>
          </p:cNvPr>
          <p:cNvSpPr>
            <a:spLocks noGrp="1" noChangeArrowheads="1"/>
          </p:cNvSpPr>
          <p:nvPr>
            <p:ph type="title"/>
          </p:nvPr>
        </p:nvSpPr>
        <p:spPr/>
        <p:txBody>
          <a:bodyPr/>
          <a:lstStyle/>
          <a:p>
            <a:r>
              <a:rPr lang="en-US" altLang="en-US" dirty="0"/>
              <a:t>Using Callback Functions with </a:t>
            </a:r>
            <a:r>
              <a:rPr lang="en-US" altLang="en-US" dirty="0" err="1">
                <a:latin typeface="Courier New" panose="02070309020205020404" pitchFamily="49" charset="0"/>
                <a:cs typeface="Courier New" panose="02070309020205020404" pitchFamily="49" charset="0"/>
              </a:rPr>
              <a:t>Radiobuttons</a:t>
            </a:r>
            <a:endParaRPr lang="en-US" altLang="en-US" dirty="0"/>
          </a:p>
        </p:txBody>
      </p:sp>
      <p:sp>
        <p:nvSpPr>
          <p:cNvPr id="43011" name="Content Placeholder 2">
            <a:extLst>
              <a:ext uri="{FF2B5EF4-FFF2-40B4-BE49-F238E27FC236}">
                <a16:creationId xmlns:a16="http://schemas.microsoft.com/office/drawing/2014/main" id="{26225458-2663-46BA-AE81-C4305C19F047}"/>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You can specify a callback function with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widgets</a:t>
            </a:r>
          </a:p>
          <a:p>
            <a:pPr lvl="1"/>
            <a:r>
              <a:rPr lang="en-US" altLang="en-US" dirty="0">
                <a:cs typeface="Courier New" panose="02070309020205020404" pitchFamily="49" charset="0"/>
              </a:rPr>
              <a:t>Provide an argument </a:t>
            </a:r>
            <a:r>
              <a:rPr lang="en-US" altLang="en-US" dirty="0">
                <a:latin typeface="Courier New" panose="02070309020205020404" pitchFamily="49" charset="0"/>
                <a:cs typeface="Courier New" panose="02070309020205020404" pitchFamily="49" charset="0"/>
              </a:rPr>
              <a:t>command=</a:t>
            </a:r>
            <a:r>
              <a:rPr lang="en-US" altLang="en-US" dirty="0" err="1">
                <a:latin typeface="Courier New" panose="02070309020205020404" pitchFamily="49" charset="0"/>
                <a:cs typeface="Courier New" panose="02070309020205020404" pitchFamily="49" charset="0"/>
              </a:rPr>
              <a:t>self.my_method</a:t>
            </a:r>
            <a:r>
              <a:rPr lang="en-US" altLang="en-US" dirty="0">
                <a:cs typeface="Courier New" panose="02070309020205020404" pitchFamily="49" charset="0"/>
              </a:rPr>
              <a:t> when creating the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widget</a:t>
            </a:r>
          </a:p>
          <a:p>
            <a:pPr lvl="1"/>
            <a:r>
              <a:rPr lang="en-US" altLang="en-US" dirty="0">
                <a:cs typeface="Courier New" panose="02070309020205020404" pitchFamily="49" charset="0"/>
              </a:rPr>
              <a:t>The command will execute immediately when the radio button is selected</a:t>
            </a:r>
          </a:p>
          <a:p>
            <a:pPr lvl="1"/>
            <a:r>
              <a:rPr lang="en-US" altLang="en-US" dirty="0">
                <a:cs typeface="Courier New" panose="02070309020205020404" pitchFamily="49" charset="0"/>
              </a:rPr>
              <a:t>Replaces the need for a user to click OK or submit before determining which </a:t>
            </a:r>
            <a:r>
              <a:rPr lang="en-US" altLang="en-US" dirty="0" err="1">
                <a:latin typeface="Courier New" panose="02070309020205020404" pitchFamily="49" charset="0"/>
                <a:cs typeface="Courier New" panose="02070309020205020404" pitchFamily="49" charset="0"/>
              </a:rPr>
              <a:t>Radiobutton</a:t>
            </a:r>
            <a:r>
              <a:rPr lang="en-US" altLang="en-US" dirty="0">
                <a:cs typeface="Courier New" panose="02070309020205020404" pitchFamily="49" charset="0"/>
              </a:rPr>
              <a:t> is selected</a:t>
            </a:r>
          </a:p>
          <a:p>
            <a:pPr>
              <a:buFontTx/>
              <a:buChar char="•"/>
            </a:pPr>
            <a:endParaRPr lang="en-US" altLang="en-US" dirty="0"/>
          </a:p>
        </p:txBody>
      </p:sp>
    </p:spTree>
    <p:extLst>
      <p:ext uri="{BB962C8B-B14F-4D97-AF65-F5344CB8AC3E}">
        <p14:creationId xmlns:p14="http://schemas.microsoft.com/office/powerpoint/2010/main" val="3912676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1E6F95E-CD74-434C-BCE4-888901C3F8A3}"/>
              </a:ext>
            </a:extLst>
          </p:cNvPr>
          <p:cNvSpPr>
            <a:spLocks noGrp="1" noChangeArrowheads="1"/>
          </p:cNvSpPr>
          <p:nvPr>
            <p:ph type="title"/>
          </p:nvPr>
        </p:nvSpPr>
        <p:spPr/>
        <p:txBody>
          <a:bodyPr/>
          <a:lstStyle/>
          <a:p>
            <a:r>
              <a:rPr lang="en-US" altLang="en-US" dirty="0"/>
              <a:t>Check Buttons</a:t>
            </a:r>
          </a:p>
        </p:txBody>
      </p:sp>
      <p:sp>
        <p:nvSpPr>
          <p:cNvPr id="44035" name="Content Placeholder 2">
            <a:extLst>
              <a:ext uri="{FF2B5EF4-FFF2-40B4-BE49-F238E27FC236}">
                <a16:creationId xmlns:a16="http://schemas.microsoft.com/office/drawing/2014/main" id="{D80B22FD-FEFA-418F-9BEC-67789BDDA3BD}"/>
              </a:ext>
            </a:extLst>
          </p:cNvPr>
          <p:cNvSpPr>
            <a:spLocks noGrp="1" noChangeArrowheads="1"/>
          </p:cNvSpPr>
          <p:nvPr>
            <p:ph idx="1"/>
          </p:nvPr>
        </p:nvSpPr>
        <p:spPr/>
        <p:txBody>
          <a:bodyPr/>
          <a:lstStyle/>
          <a:p>
            <a:pPr>
              <a:buFontTx/>
              <a:buChar char="•"/>
            </a:pPr>
            <a:r>
              <a:rPr lang="en-US" altLang="en-US" u="sng" dirty="0"/>
              <a:t>Check button</a:t>
            </a:r>
            <a:r>
              <a:rPr lang="en-US" altLang="en-US" dirty="0"/>
              <a:t>: small box with a label appearing next to it; check mark indicates when it is selected</a:t>
            </a:r>
          </a:p>
          <a:p>
            <a:pPr lvl="1"/>
            <a:r>
              <a:rPr lang="en-US" altLang="en-US" dirty="0"/>
              <a:t>User is allowed to select any or all of the check buttons that are displayed in a group</a:t>
            </a:r>
          </a:p>
          <a:p>
            <a:pPr lvl="2"/>
            <a:r>
              <a:rPr lang="en-US" altLang="en-US" dirty="0"/>
              <a:t>Not mutually exclusive</a:t>
            </a:r>
          </a:p>
          <a:p>
            <a:pPr>
              <a:buFontTx/>
              <a:buChar char="•"/>
            </a:pPr>
            <a:r>
              <a:rPr lang="en-US" altLang="en-US" u="sng" dirty="0" err="1">
                <a:latin typeface="Courier New" panose="02070309020205020404" pitchFamily="49" charset="0"/>
                <a:cs typeface="Courier New" panose="02070309020205020404" pitchFamily="49" charset="0"/>
              </a:rPr>
              <a:t>Checkbutton</a:t>
            </a:r>
            <a:r>
              <a:rPr lang="en-US" altLang="en-US" u="sng" dirty="0"/>
              <a:t> widgets</a:t>
            </a:r>
            <a:r>
              <a:rPr lang="en-US" altLang="en-US" dirty="0"/>
              <a:t>: created using </a:t>
            </a:r>
            <a:r>
              <a:rPr lang="en-US" altLang="en-US" dirty="0" err="1">
                <a:latin typeface="Courier New" panose="02070309020205020404" pitchFamily="49" charset="0"/>
                <a:cs typeface="Courier New" panose="02070309020205020404" pitchFamily="49" charset="0"/>
              </a:rPr>
              <a:t>tkinter</a:t>
            </a:r>
            <a:r>
              <a:rPr lang="en-US" altLang="en-US" dirty="0"/>
              <a:t> module’s </a:t>
            </a:r>
            <a:r>
              <a:rPr lang="en-US" altLang="en-US" dirty="0" err="1">
                <a:latin typeface="Courier New" panose="02070309020205020404" pitchFamily="49" charset="0"/>
                <a:cs typeface="Courier New" panose="02070309020205020404" pitchFamily="49" charset="0"/>
              </a:rPr>
              <a:t>Checkbutton</a:t>
            </a:r>
            <a:r>
              <a:rPr lang="en-US" altLang="en-US" dirty="0"/>
              <a:t> class</a:t>
            </a:r>
          </a:p>
          <a:p>
            <a:pPr lvl="1"/>
            <a:r>
              <a:rPr lang="en-US" altLang="en-US" dirty="0"/>
              <a:t>Associate different </a:t>
            </a:r>
            <a:r>
              <a:rPr lang="en-US" altLang="en-US" dirty="0" err="1">
                <a:latin typeface="Courier New" panose="02070309020205020404" pitchFamily="49" charset="0"/>
                <a:cs typeface="Courier New" panose="02070309020205020404" pitchFamily="49" charset="0"/>
              </a:rPr>
              <a:t>IntVar</a:t>
            </a:r>
            <a:r>
              <a:rPr lang="en-US" altLang="en-US" dirty="0"/>
              <a:t> object with each </a:t>
            </a:r>
            <a:r>
              <a:rPr lang="en-US" altLang="en-US" dirty="0" err="1">
                <a:latin typeface="Courier New" panose="02070309020205020404" pitchFamily="49" charset="0"/>
                <a:cs typeface="Courier New" panose="02070309020205020404" pitchFamily="49" charset="0"/>
              </a:rPr>
              <a:t>Checkbutton</a:t>
            </a:r>
            <a:r>
              <a:rPr lang="en-US" altLang="en-US" dirty="0"/>
              <a:t> widget</a:t>
            </a:r>
          </a:p>
          <a:p>
            <a:pPr>
              <a:buFontTx/>
              <a:buChar char="•"/>
            </a:pPr>
            <a:endParaRPr lang="en-US" altLang="en-US" dirty="0"/>
          </a:p>
        </p:txBody>
      </p:sp>
    </p:spTree>
    <p:extLst>
      <p:ext uri="{BB962C8B-B14F-4D97-AF65-F5344CB8AC3E}">
        <p14:creationId xmlns:p14="http://schemas.microsoft.com/office/powerpoint/2010/main" val="1456306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49FD20B-ABC8-415F-AB39-852C74F2BA23}"/>
              </a:ext>
            </a:extLst>
          </p:cNvPr>
          <p:cNvSpPr>
            <a:spLocks noGrp="1" noChangeArrowheads="1"/>
          </p:cNvSpPr>
          <p:nvPr>
            <p:ph type="title"/>
          </p:nvPr>
        </p:nvSpPr>
        <p:spPr/>
        <p:txBody>
          <a:bodyPr/>
          <a:lstStyle/>
          <a:p>
            <a:r>
              <a:rPr lang="en-US" altLang="en-US" dirty="0" err="1">
                <a:latin typeface="Courier New" panose="02070309020205020404" pitchFamily="49" charset="0"/>
                <a:cs typeface="Courier New" panose="02070309020205020404" pitchFamily="49" charset="0"/>
              </a:rPr>
              <a:t>Listbox</a:t>
            </a:r>
            <a:r>
              <a:rPr lang="en-US" altLang="en-US" dirty="0"/>
              <a:t> Widgets</a:t>
            </a:r>
          </a:p>
        </p:txBody>
      </p:sp>
      <p:sp>
        <p:nvSpPr>
          <p:cNvPr id="45059" name="Content Placeholder 2">
            <a:extLst>
              <a:ext uri="{FF2B5EF4-FFF2-40B4-BE49-F238E27FC236}">
                <a16:creationId xmlns:a16="http://schemas.microsoft.com/office/drawing/2014/main" id="{49B40B83-6E40-4536-B49A-19BFDD922A87}"/>
              </a:ext>
            </a:extLst>
          </p:cNvPr>
          <p:cNvSpPr>
            <a:spLocks noGrp="1" noChangeArrowheads="1"/>
          </p:cNvSpPr>
          <p:nvPr>
            <p:ph idx="1"/>
          </p:nvPr>
        </p:nvSpPr>
        <p:spPr>
          <a:xfrm>
            <a:off x="1981200" y="1600201"/>
            <a:ext cx="8229600" cy="914400"/>
          </a:xfrm>
        </p:spPr>
        <p:txBody>
          <a:bodyPr/>
          <a:lstStyle/>
          <a:p>
            <a:pPr>
              <a:buFontTx/>
              <a:buChar char="•"/>
            </a:pPr>
            <a:r>
              <a:rPr lang="en-US" altLang="en-US" dirty="0"/>
              <a:t>A </a:t>
            </a:r>
            <a:r>
              <a:rPr lang="en-US" altLang="en-US" dirty="0" err="1">
                <a:latin typeface="Courier New" panose="02070309020205020404" pitchFamily="49" charset="0"/>
                <a:cs typeface="Courier New" panose="02070309020205020404" pitchFamily="49" charset="0"/>
              </a:rPr>
              <a:t>Listbox</a:t>
            </a:r>
            <a:r>
              <a:rPr lang="en-US" altLang="en-US" i="1" dirty="0"/>
              <a:t> </a:t>
            </a:r>
            <a:r>
              <a:rPr lang="en-US" altLang="en-US" dirty="0"/>
              <a:t>widget displays a list of items and allows the user to select one or more items</a:t>
            </a:r>
          </a:p>
        </p:txBody>
      </p:sp>
      <p:pic>
        <p:nvPicPr>
          <p:cNvPr id="45060" name="Picture 3" descr="A window displays the lists box with lists Monday, Tuesday, Wednesday, Thursday, Friday, Saturday and Sunday. ">
            <a:extLst>
              <a:ext uri="{FF2B5EF4-FFF2-40B4-BE49-F238E27FC236}">
                <a16:creationId xmlns:a16="http://schemas.microsoft.com/office/drawing/2014/main" id="{827D92AC-F560-4C9F-886D-D9AE37687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11775" y="3124578"/>
            <a:ext cx="1568450" cy="215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809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6B9E45E8-EAC4-43E8-9605-5B3D9ADB6FDE}"/>
              </a:ext>
            </a:extLst>
          </p:cNvPr>
          <p:cNvSpPr>
            <a:spLocks noGrp="1" noChangeArrowheads="1"/>
          </p:cNvSpPr>
          <p:nvPr>
            <p:ph type="title"/>
          </p:nvPr>
        </p:nvSpPr>
        <p:spPr>
          <a:xfrm>
            <a:off x="1981200" y="304800"/>
            <a:ext cx="8229600" cy="762000"/>
          </a:xfrm>
        </p:spPr>
        <p:txBody>
          <a:bodyPr/>
          <a:lstStyle/>
          <a:p>
            <a:r>
              <a:rPr lang="en-US" altLang="en-US" dirty="0"/>
              <a:t>Example</a:t>
            </a:r>
          </a:p>
        </p:txBody>
      </p:sp>
      <p:sp>
        <p:nvSpPr>
          <p:cNvPr id="46083" name="Text Box 2">
            <a:extLst>
              <a:ext uri="{FF2B5EF4-FFF2-40B4-BE49-F238E27FC236}">
                <a16:creationId xmlns:a16="http://schemas.microsoft.com/office/drawing/2014/main" id="{485056CE-597A-451A-8578-A984682256E8}"/>
              </a:ext>
            </a:extLst>
          </p:cNvPr>
          <p:cNvSpPr txBox="1">
            <a:spLocks noChangeArrowheads="1"/>
          </p:cNvSpPr>
          <p:nvPr/>
        </p:nvSpPr>
        <p:spPr bwMode="auto">
          <a:xfrm>
            <a:off x="1905000" y="1185864"/>
            <a:ext cx="5924550" cy="5062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1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This program demonstrates a simple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2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import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3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4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5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def __</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init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__(self):</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6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the main window.</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7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8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9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a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widget.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10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tkinter.Listbox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11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self.listbox.pack</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=10,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=10)</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12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13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Populate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with the data.</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14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(0, 'Monday')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15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 'Tuesday')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16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 'Wednesday')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17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(3, 'Thursday')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18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(4, 'Friday')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19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(5, 'Saturday')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(6, 'Sunday')</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21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22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Start the main loop.</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23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tkinter.mainloop</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24 </a:t>
            </a:r>
            <a:b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25 </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class.</a:t>
            </a:r>
            <a:endParaRPr lang="en-US" altLang="en-US" sz="12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26 </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__name__ == '__main__':</a:t>
            </a:r>
            <a:b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200" b="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27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listbox_example</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2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altLang="en-US" sz="12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200" b="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6084" name="Picture 6" descr="A window displays the lists box with lists Monday, Tuesday, Wednesday, Thursday, Friday, Saturday and Sunday. ">
            <a:extLst>
              <a:ext uri="{FF2B5EF4-FFF2-40B4-BE49-F238E27FC236}">
                <a16:creationId xmlns:a16="http://schemas.microsoft.com/office/drawing/2014/main" id="{8473333A-A3E1-46F9-BD91-88067B129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77200" y="1753134"/>
            <a:ext cx="1828800" cy="270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387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a:extLst>
              <a:ext uri="{FF2B5EF4-FFF2-40B4-BE49-F238E27FC236}">
                <a16:creationId xmlns:a16="http://schemas.microsoft.com/office/drawing/2014/main" id="{CE61C04A-1B00-41F8-9F4F-1F82AADC61C8}"/>
              </a:ext>
            </a:extLst>
          </p:cNvPr>
          <p:cNvSpPr>
            <a:spLocks noGrp="1" noChangeArrowheads="1"/>
          </p:cNvSpPr>
          <p:nvPr>
            <p:ph type="title"/>
          </p:nvPr>
        </p:nvSpPr>
        <p:spPr>
          <a:xfrm>
            <a:off x="1981200" y="228600"/>
            <a:ext cx="8229600" cy="762000"/>
          </a:xfrm>
        </p:spPr>
        <p:txBody>
          <a:bodyPr/>
          <a:lstStyle/>
          <a:p>
            <a:r>
              <a:rPr lang="en-US" altLang="en-US" dirty="0"/>
              <a:t>Specifying the Size of a </a:t>
            </a:r>
            <a:r>
              <a:rPr lang="en-US" altLang="en-US" dirty="0" err="1">
                <a:latin typeface="Courier New" panose="02070309020205020404" pitchFamily="49" charset="0"/>
              </a:rPr>
              <a:t>Listbox</a:t>
            </a:r>
            <a:endParaRPr lang="en-US" altLang="en-US" dirty="0">
              <a:latin typeface="Courier New" panose="02070309020205020404" pitchFamily="49" charset="0"/>
            </a:endParaRPr>
          </a:p>
        </p:txBody>
      </p:sp>
      <p:sp>
        <p:nvSpPr>
          <p:cNvPr id="6" name="Text Box 2">
            <a:extLst>
              <a:ext uri="{FF2B5EF4-FFF2-40B4-BE49-F238E27FC236}">
                <a16:creationId xmlns:a16="http://schemas.microsoft.com/office/drawing/2014/main" id="{F71F7542-EF33-4639-8462-C38571968AA3}"/>
              </a:ext>
            </a:extLst>
          </p:cNvPr>
          <p:cNvSpPr txBox="1">
            <a:spLocks noChangeArrowheads="1"/>
          </p:cNvSpPr>
          <p:nvPr/>
        </p:nvSpPr>
        <p:spPr bwMode="auto">
          <a:xfrm>
            <a:off x="1947170" y="1066801"/>
            <a:ext cx="5749031" cy="5262979"/>
          </a:xfrm>
          <a:prstGeom prst="rect">
            <a:avLst/>
          </a:prstGeom>
          <a:solidFill>
            <a:srgbClr val="FFFFFF"/>
          </a:solidFill>
          <a:ln w="9525">
            <a:noFill/>
            <a:miter lim="800000"/>
            <a:headEnd/>
            <a:tailEnd/>
          </a:ln>
        </p:spPr>
        <p:txBody>
          <a:bodyPr wrap="square">
            <a:spAutoFit/>
          </a:bodyPr>
          <a:lstStyle/>
          <a:p>
            <a:pPr>
              <a:defRPr/>
            </a:pP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1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This program demonstrates a simple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2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import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3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4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5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def __</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init</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__(self):</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6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the main window.</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7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8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9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a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widget.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10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tkinter.Listbox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11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000000"/>
                </a:solidFill>
                <a:highlight>
                  <a:srgbClr val="FFFF00"/>
                </a:highlight>
                <a:latin typeface="Courier New" panose="02070309020205020404" pitchFamily="49" charset="0"/>
                <a:ea typeface="Calibri" panose="020F0502020204030204" pitchFamily="34" charset="0"/>
                <a:cs typeface="Times New Roman" panose="02020603050405020304" pitchFamily="18" charset="0"/>
              </a:rPr>
              <a:t>height=0, width=0</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12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self.listbox.pack</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=10,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=10)</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13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14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Create a list with the days of the week.</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15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days = ['Monday', 'Tuesday', 'Wednesday',</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16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'Thursday', 'Friday', 'Saturday', </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17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'Sunday']</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18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19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Populate the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with the data.</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20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for day in days:</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21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self.listbox.insert</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tkinter.END</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day)</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22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23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Start the main loop.</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24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tkinter.mainloop</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25 </a:t>
            </a:r>
            <a:b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26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class.</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27 </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__name__ == '__main__':</a:t>
            </a:r>
            <a:b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12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28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listbox_example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2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ListboxExample</a:t>
            </a:r>
            <a:r>
              <a:rPr lang="en-US" sz="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7108" name="Picture 7" descr="A window displays the lists box with lists Monday, Tuesday, Wednesday, Thursday, Friday, Saturday and Sunday. ">
            <a:extLst>
              <a:ext uri="{FF2B5EF4-FFF2-40B4-BE49-F238E27FC236}">
                <a16:creationId xmlns:a16="http://schemas.microsoft.com/office/drawing/2014/main" id="{986D05AF-10C1-47E9-AC6D-64938D9A4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872414" y="1602739"/>
            <a:ext cx="1493837" cy="20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p:cNvGraphicFramePr/>
          <p:nvPr/>
        </p:nvGraphicFramePr>
        <p:xfrm>
          <a:off x="8382000" y="4114800"/>
          <a:ext cx="2590800"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3251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0AB0368-0EA3-4A7F-AE37-40DF0A3CD847}"/>
              </a:ext>
            </a:extLst>
          </p:cNvPr>
          <p:cNvSpPr>
            <a:spLocks noGrp="1" noChangeArrowheads="1"/>
          </p:cNvSpPr>
          <p:nvPr>
            <p:ph type="title"/>
          </p:nvPr>
        </p:nvSpPr>
        <p:spPr/>
        <p:txBody>
          <a:bodyPr/>
          <a:lstStyle/>
          <a:p>
            <a:r>
              <a:rPr lang="en-US" altLang="en-US" dirty="0"/>
              <a:t>Selection Modes</a:t>
            </a:r>
          </a:p>
        </p:txBody>
      </p:sp>
      <p:graphicFrame>
        <p:nvGraphicFramePr>
          <p:cNvPr id="3" name="Table 2">
            <a:extLst>
              <a:ext uri="{FF2B5EF4-FFF2-40B4-BE49-F238E27FC236}">
                <a16:creationId xmlns:a16="http://schemas.microsoft.com/office/drawing/2014/main" id="{23B70B77-B233-49A2-8EE8-B3668B504D89}"/>
              </a:ext>
            </a:extLst>
          </p:cNvPr>
          <p:cNvGraphicFramePr>
            <a:graphicFrameLocks noGrp="1"/>
          </p:cNvGraphicFramePr>
          <p:nvPr>
            <p:extLst>
              <p:ext uri="{D42A27DB-BD31-4B8C-83A1-F6EECF244321}">
                <p14:modId xmlns:p14="http://schemas.microsoft.com/office/powerpoint/2010/main" val="4016020560"/>
              </p:ext>
            </p:extLst>
          </p:nvPr>
        </p:nvGraphicFramePr>
        <p:xfrm>
          <a:off x="1600200" y="1600200"/>
          <a:ext cx="8610600" cy="4419600"/>
        </p:xfrm>
        <a:graphic>
          <a:graphicData uri="http://schemas.openxmlformats.org/drawingml/2006/table">
            <a:tbl>
              <a:tblPr firstRow="1" firstCol="1" bandRow="1">
                <a:tableStyleId>{5C22544A-7EE6-4342-B048-85BDC9FD1C3A}</a:tableStyleId>
              </a:tblPr>
              <a:tblGrid>
                <a:gridCol w="2592438">
                  <a:extLst>
                    <a:ext uri="{9D8B030D-6E8A-4147-A177-3AD203B41FA5}">
                      <a16:colId xmlns:a16="http://schemas.microsoft.com/office/drawing/2014/main" val="20000"/>
                    </a:ext>
                  </a:extLst>
                </a:gridCol>
                <a:gridCol w="6018162">
                  <a:extLst>
                    <a:ext uri="{9D8B030D-6E8A-4147-A177-3AD203B41FA5}">
                      <a16:colId xmlns:a16="http://schemas.microsoft.com/office/drawing/2014/main" val="20001"/>
                    </a:ext>
                  </a:extLst>
                </a:gridCol>
              </a:tblGrid>
              <a:tr h="427811">
                <a:tc>
                  <a:txBody>
                    <a:bodyPr/>
                    <a:lstStyle/>
                    <a:p>
                      <a:pPr marL="0" marR="0">
                        <a:spcBef>
                          <a:spcPts val="0"/>
                        </a:spcBef>
                        <a:spcAft>
                          <a:spcPts val="0"/>
                        </a:spcAft>
                      </a:pPr>
                      <a:r>
                        <a:rPr lang="en-US" sz="1600" dirty="0">
                          <a:effectLst/>
                          <a:latin typeface="+mn-lt"/>
                          <a:cs typeface="Courier New" panose="02070309020205020404" pitchFamily="49" charset="0"/>
                        </a:rPr>
                        <a:t>Mode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B w="6350" cap="flat" cmpd="sng" algn="ctr">
                      <a:solidFill>
                        <a:schemeClr val="tx1"/>
                      </a:solidFill>
                      <a:prstDash val="solid"/>
                      <a:round/>
                      <a:headEnd type="none" w="med" len="med"/>
                      <a:tailEnd type="none" w="med" len="med"/>
                    </a:lnB>
                    <a:solidFill>
                      <a:schemeClr val="accent2"/>
                    </a:solidFill>
                  </a:tcPr>
                </a:tc>
                <a:tc>
                  <a:txBody>
                    <a:bodyPr/>
                    <a:lstStyle/>
                    <a:p>
                      <a:pPr marL="0" marR="0">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1397052">
                <a:tc>
                  <a:txBody>
                    <a:bodyPr/>
                    <a:lstStyle/>
                    <a:p>
                      <a:pPr marL="0" marR="0">
                        <a:spcBef>
                          <a:spcPts val="0"/>
                        </a:spcBef>
                        <a:spcAft>
                          <a:spcPts val="0"/>
                        </a:spcAft>
                      </a:pPr>
                      <a:r>
                        <a:rPr lang="en-US" sz="1600" dirty="0" err="1">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t>tkinter.BROWSE</a:t>
                      </a:r>
                      <a:r>
                        <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t/>
                      </a:r>
                      <a:br>
                        <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br>
                      <a:endPar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i="1" dirty="0">
                          <a:solidFill>
                            <a:sysClr val="windowText" lastClr="000000"/>
                          </a:solidFill>
                          <a:effectLst/>
                          <a:latin typeface="+mn-lt"/>
                          <a:ea typeface="Calibri" panose="020F0502020204030204" pitchFamily="34" charset="0"/>
                          <a:cs typeface="Times New Roman" panose="02020603050405020304" pitchFamily="18" charset="0"/>
                        </a:rPr>
                        <a:t>(This is the default mode)</a:t>
                      </a: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user can select one item at a time by clicking in the </a:t>
                      </a:r>
                      <a:r>
                        <a:rPr lang="en-US" sz="1400" dirty="0" err="1">
                          <a:effectLst/>
                          <a:latin typeface="Courier New" panose="02070309020205020404" pitchFamily="49" charset="0"/>
                          <a:ea typeface="Calibri" panose="020F0502020204030204" pitchFamily="34" charset="0"/>
                          <a:cs typeface="Times New Roman" panose="02020603050405020304" pitchFamily="18" charset="0"/>
                        </a:rPr>
                        <a:t>Listbox</a:t>
                      </a:r>
                      <a:r>
                        <a:rPr lang="en-US" sz="1400" dirty="0">
                          <a:effectLst/>
                          <a:latin typeface="Calibri" panose="020F0502020204030204" pitchFamily="34" charset="0"/>
                          <a:ea typeface="Calibri" panose="020F0502020204030204" pitchFamily="34" charset="0"/>
                          <a:cs typeface="Times New Roman" panose="02020603050405020304" pitchFamily="18" charset="0"/>
                        </a:rPr>
                        <a:t>. Additionally, if the user clicks and drags the mouse inside the </a:t>
                      </a:r>
                      <a:r>
                        <a:rPr lang="en-US" sz="1400" dirty="0" err="1">
                          <a:effectLst/>
                          <a:latin typeface="Courier New" panose="02070309020205020404" pitchFamily="49" charset="0"/>
                          <a:ea typeface="Calibri" panose="020F0502020204030204" pitchFamily="34" charset="0"/>
                          <a:cs typeface="Times New Roman" panose="02020603050405020304" pitchFamily="18" charset="0"/>
                        </a:rPr>
                        <a:t>Listbox</a:t>
                      </a:r>
                      <a:r>
                        <a:rPr lang="en-US" sz="1400" dirty="0">
                          <a:effectLst/>
                          <a:latin typeface="Calibri" panose="020F0502020204030204" pitchFamily="34" charset="0"/>
                          <a:ea typeface="Calibri" panose="020F0502020204030204" pitchFamily="34" charset="0"/>
                          <a:cs typeface="Times New Roman" panose="02020603050405020304" pitchFamily="18" charset="0"/>
                        </a:rPr>
                        <a:t>, the item that is currently under the cursor will be selected.</a:t>
                      </a:r>
                    </a:p>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38231">
                <a:tc>
                  <a:txBody>
                    <a:bodyPr/>
                    <a:lstStyle/>
                    <a:p>
                      <a:pPr marL="0" marR="0">
                        <a:spcBef>
                          <a:spcPts val="0"/>
                        </a:spcBef>
                        <a:spcAft>
                          <a:spcPts val="0"/>
                        </a:spcAft>
                      </a:pPr>
                      <a:r>
                        <a:rPr lang="en-US" sz="1600" dirty="0" err="1">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t>tkinter.EXTENDED</a:t>
                      </a:r>
                      <a:endPar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user can select a group of adjacent items by clicking on the first item and dragging the mouse to the last item.</a:t>
                      </a:r>
                    </a:p>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117641">
                <a:tc>
                  <a:txBody>
                    <a:bodyPr/>
                    <a:lstStyle/>
                    <a:p>
                      <a:pPr marL="0" marR="0">
                        <a:spcBef>
                          <a:spcPts val="0"/>
                        </a:spcBef>
                        <a:spcAft>
                          <a:spcPts val="0"/>
                        </a:spcAft>
                      </a:pPr>
                      <a:r>
                        <a:rPr lang="en-US" sz="1600" dirty="0" err="1">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t>tkinter.MULTIPLE</a:t>
                      </a:r>
                      <a:endPar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Multiple items can be selected. When you click an unselected item, the item becomes selected. When you click a selected item, the item becomes unselected.</a:t>
                      </a:r>
                    </a:p>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38865">
                <a:tc>
                  <a:txBody>
                    <a:bodyPr/>
                    <a:lstStyle/>
                    <a:p>
                      <a:pPr marL="0" marR="0">
                        <a:spcBef>
                          <a:spcPts val="0"/>
                        </a:spcBef>
                        <a:spcAft>
                          <a:spcPts val="0"/>
                        </a:spcAft>
                      </a:pPr>
                      <a:r>
                        <a:rPr lang="en-US" sz="1600" dirty="0" err="1">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rPr>
                        <a:t>tkinter.SINGLE</a:t>
                      </a:r>
                      <a:endParaRPr lang="en-US" sz="1600" dirty="0">
                        <a:solidFill>
                          <a:sysClr val="windowText" lastClr="00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user can select one item at a time by clicking in the </a:t>
                      </a:r>
                      <a:r>
                        <a:rPr lang="en-US" sz="1400" dirty="0" err="1">
                          <a:effectLst/>
                          <a:latin typeface="Courier New" panose="02070309020205020404" pitchFamily="49" charset="0"/>
                          <a:ea typeface="Calibri" panose="020F0502020204030204" pitchFamily="34" charset="0"/>
                          <a:cs typeface="Times New Roman" panose="02020603050405020304" pitchFamily="18" charset="0"/>
                        </a:rPr>
                        <a:t>Listbox</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5288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A10B81D-1301-4C11-8260-9C3E907EE81E}"/>
              </a:ext>
            </a:extLst>
          </p:cNvPr>
          <p:cNvSpPr>
            <a:spLocks noGrp="1" noChangeArrowheads="1"/>
          </p:cNvSpPr>
          <p:nvPr>
            <p:ph type="title"/>
          </p:nvPr>
        </p:nvSpPr>
        <p:spPr/>
        <p:txBody>
          <a:bodyPr/>
          <a:lstStyle/>
          <a:p>
            <a:r>
              <a:rPr lang="en-US" altLang="en-US" dirty="0"/>
              <a:t>Retrieving the Selected Item(s)</a:t>
            </a:r>
            <a:r>
              <a:rPr lang="en-AU" sz="2000" dirty="0"/>
              <a:t> (1 of 2)</a:t>
            </a:r>
            <a:endParaRPr lang="en-US" altLang="en-US" sz="2000" dirty="0"/>
          </a:p>
        </p:txBody>
      </p:sp>
      <p:sp>
        <p:nvSpPr>
          <p:cNvPr id="49155" name="Content Placeholder 2">
            <a:extLst>
              <a:ext uri="{FF2B5EF4-FFF2-40B4-BE49-F238E27FC236}">
                <a16:creationId xmlns:a16="http://schemas.microsoft.com/office/drawing/2014/main" id="{24BAD10D-E4DA-4685-B563-3427D5E872D0}"/>
              </a:ext>
            </a:extLst>
          </p:cNvPr>
          <p:cNvSpPr>
            <a:spLocks noGrp="1" noChangeArrowheads="1"/>
          </p:cNvSpPr>
          <p:nvPr>
            <p:ph idx="1"/>
          </p:nvPr>
        </p:nvSpPr>
        <p:spPr/>
        <p:txBody>
          <a:bodyPr/>
          <a:lstStyle/>
          <a:p>
            <a:pPr>
              <a:buFontTx/>
              <a:buChar char="•"/>
            </a:pPr>
            <a:r>
              <a:rPr lang="en-US" altLang="en-US" dirty="0"/>
              <a:t>The </a:t>
            </a:r>
            <a:r>
              <a:rPr lang="en-US" altLang="en-US" dirty="0" err="1">
                <a:latin typeface="Courier New" panose="02070309020205020404" pitchFamily="49" charset="0"/>
                <a:cs typeface="Courier New" panose="02070309020205020404" pitchFamily="49" charset="0"/>
              </a:rPr>
              <a:t>curselection</a:t>
            </a:r>
            <a:r>
              <a:rPr lang="en-US" altLang="en-US" dirty="0"/>
              <a:t> method returns a tuple containing the indexes of the items that are currently selected in the </a:t>
            </a:r>
            <a:r>
              <a:rPr lang="en-US" altLang="en-US" dirty="0" err="1">
                <a:latin typeface="Courier New" panose="02070309020205020404" pitchFamily="49" charset="0"/>
                <a:cs typeface="Courier New" panose="02070309020205020404" pitchFamily="49" charset="0"/>
              </a:rPr>
              <a:t>Listbox</a:t>
            </a:r>
            <a:endParaRPr lang="en-US" altLang="en-US" sz="2400" dirty="0">
              <a:latin typeface="Courier New" panose="02070309020205020404" pitchFamily="49" charset="0"/>
              <a:cs typeface="Courier New" panose="02070309020205020404" pitchFamily="49" charset="0"/>
            </a:endParaRPr>
          </a:p>
          <a:p>
            <a:pPr lvl="1">
              <a:spcBef>
                <a:spcPct val="0"/>
              </a:spcBef>
            </a:pPr>
            <a:r>
              <a:rPr lang="en-US" altLang="en-US" dirty="0">
                <a:latin typeface="+mj-lt"/>
                <a:ea typeface="Calibri" panose="020F0502020204030204" pitchFamily="34" charset="0"/>
                <a:cs typeface="Times New Roman" panose="02020603050405020304" pitchFamily="18" charset="0"/>
              </a:rPr>
              <a:t>If no item is selected, the tuple will be empty</a:t>
            </a:r>
          </a:p>
          <a:p>
            <a:pPr lvl="1">
              <a:spcBef>
                <a:spcPct val="0"/>
              </a:spcBef>
            </a:pPr>
            <a:r>
              <a:rPr lang="en-US" altLang="en-US" dirty="0">
                <a:latin typeface="+mj-lt"/>
                <a:ea typeface="Calibri" panose="020F0502020204030204" pitchFamily="34" charset="0"/>
                <a:cs typeface="Times New Roman" panose="02020603050405020304" pitchFamily="18" charset="0"/>
              </a:rPr>
              <a:t>If an item is selected and the selection mode is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Courier New" panose="02070309020205020404" pitchFamily="49" charset="0"/>
              </a:rPr>
              <a:t>tkinter</a:t>
            </a:r>
            <a:r>
              <a:rPr lang="en-US" altLang="en-US" dirty="0" err="1">
                <a:latin typeface="Courier New" panose="02070309020205020404" pitchFamily="49" charset="0"/>
                <a:ea typeface="Calibri" panose="020F0502020204030204" pitchFamily="34" charset="0"/>
                <a:cs typeface="Times New Roman" panose="02020603050405020304" pitchFamily="18" charset="0"/>
              </a:rPr>
              <a:t>.</a:t>
            </a:r>
            <a:r>
              <a:rPr lang="en-US" altLang="en-US" dirty="0" err="1">
                <a:latin typeface="Courier New" panose="02070309020205020404" pitchFamily="49" charset="0"/>
                <a:ea typeface="Calibri" panose="020F0502020204030204" pitchFamily="34" charset="0"/>
                <a:cs typeface="Courier New" panose="02070309020205020404" pitchFamily="49" charset="0"/>
              </a:rPr>
              <a:t>BROWSE</a:t>
            </a:r>
            <a:r>
              <a:rPr lang="en-US" altLang="en-US" dirty="0">
                <a:latin typeface="Courier New" panose="02070309020205020404" pitchFamily="49"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or</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Courier New" panose="02070309020205020404" pitchFamily="49" charset="0"/>
              </a:rPr>
              <a:t>tkinter</a:t>
            </a:r>
            <a:r>
              <a:rPr lang="en-US" altLang="en-US" dirty="0" err="1">
                <a:latin typeface="Courier New" panose="02070309020205020404" pitchFamily="49" charset="0"/>
                <a:ea typeface="Calibri" panose="020F0502020204030204" pitchFamily="34" charset="0"/>
                <a:cs typeface="Times New Roman" panose="02020603050405020304" pitchFamily="18" charset="0"/>
              </a:rPr>
              <a:t>.</a:t>
            </a:r>
            <a:r>
              <a:rPr lang="en-US" altLang="en-US" dirty="0" err="1">
                <a:latin typeface="Courier New" panose="02070309020205020404" pitchFamily="49" charset="0"/>
                <a:ea typeface="Calibri" panose="020F0502020204030204" pitchFamily="34" charset="0"/>
                <a:cs typeface="Courier New" panose="02070309020205020404" pitchFamily="49" charset="0"/>
              </a:rPr>
              <a:t>SINGLE</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the tuple will contain only one element</a:t>
            </a:r>
          </a:p>
          <a:p>
            <a:pPr lvl="1">
              <a:spcBef>
                <a:spcPct val="0"/>
              </a:spcBef>
            </a:pPr>
            <a:r>
              <a:rPr lang="en-US" altLang="en-US" dirty="0">
                <a:latin typeface="+mj-lt"/>
                <a:ea typeface="Calibri" panose="020F0502020204030204" pitchFamily="34" charset="0"/>
                <a:cs typeface="Times New Roman" panose="02020603050405020304" pitchFamily="18" charset="0"/>
              </a:rPr>
              <a:t>If the </a:t>
            </a:r>
            <a:r>
              <a:rPr lang="en-US" altLang="en-US" dirty="0" err="1">
                <a:latin typeface="Courier New" panose="02070309020205020404" pitchFamily="49" charset="0"/>
                <a:cs typeface="Courier New" panose="02070309020205020404" pitchFamily="49" charset="0"/>
              </a:rPr>
              <a:t>Listbox's</a:t>
            </a:r>
            <a:r>
              <a:rPr lang="en-US" altLang="en-US" dirty="0">
                <a:latin typeface="Calibri" panose="020F0502020204030204" pitchFamily="34" charset="0"/>
                <a:cs typeface="Calibri" panose="020F0502020204030204" pitchFamily="34" charset="0"/>
              </a:rPr>
              <a:t> </a:t>
            </a:r>
            <a:r>
              <a:rPr lang="en-US" altLang="en-US" dirty="0">
                <a:latin typeface="+mj-lt"/>
                <a:cs typeface="Calibri" panose="020F0502020204030204" pitchFamily="34" charset="0"/>
              </a:rPr>
              <a:t>selection mode is </a:t>
            </a:r>
            <a:r>
              <a:rPr lang="en-US" altLang="en-US" dirty="0" err="1">
                <a:latin typeface="Courier New" panose="02070309020205020404" pitchFamily="49" charset="0"/>
                <a:cs typeface="Courier New" panose="02070309020205020404" pitchFamily="49" charset="0"/>
              </a:rPr>
              <a:t>tkinter</a:t>
            </a:r>
            <a:r>
              <a:rPr lang="en-US" altLang="en-US" dirty="0" err="1">
                <a:latin typeface="Courier New" panose="02070309020205020404" pitchFamily="49" charset="0"/>
                <a:cs typeface="Calibri" panose="020F0502020204030204" pitchFamily="34" charset="0"/>
              </a:rPr>
              <a:t>.</a:t>
            </a:r>
            <a:r>
              <a:rPr lang="en-US" altLang="en-US" dirty="0" err="1">
                <a:latin typeface="Courier New" panose="02070309020205020404" pitchFamily="49" charset="0"/>
                <a:cs typeface="Courier New" panose="02070309020205020404" pitchFamily="49" charset="0"/>
              </a:rPr>
              <a:t>EXTENDED</a:t>
            </a:r>
            <a:r>
              <a:rPr lang="en-US" altLang="en-US" dirty="0">
                <a:latin typeface="Courier New" panose="02070309020205020404" pitchFamily="49" charset="0"/>
                <a:cs typeface="Calibri" panose="020F0502020204030204" pitchFamily="34" charset="0"/>
              </a:rPr>
              <a:t> </a:t>
            </a:r>
            <a:r>
              <a:rPr lang="en-US" altLang="en-US" dirty="0">
                <a:latin typeface="+mj-lt"/>
                <a:cs typeface="Calibri" panose="020F0502020204030204" pitchFamily="34" charset="0"/>
              </a:rPr>
              <a:t>or</a:t>
            </a:r>
            <a:r>
              <a:rPr lang="en-US" altLang="en-US" dirty="0">
                <a:latin typeface="Calibri" panose="020F0502020204030204" pitchFamily="34" charset="0"/>
                <a:cs typeface="Calibri" panose="020F0502020204030204" pitchFamily="34" charset="0"/>
              </a:rPr>
              <a:t> </a:t>
            </a:r>
            <a:r>
              <a:rPr lang="en-US" altLang="en-US" dirty="0" err="1">
                <a:latin typeface="Courier New" panose="02070309020205020404" pitchFamily="49" charset="0"/>
                <a:cs typeface="Courier New" panose="02070309020205020404" pitchFamily="49" charset="0"/>
              </a:rPr>
              <a:t>tkinter</a:t>
            </a:r>
            <a:r>
              <a:rPr lang="en-US" altLang="en-US" dirty="0" err="1">
                <a:latin typeface="Courier New" panose="02070309020205020404" pitchFamily="49" charset="0"/>
                <a:cs typeface="Calibri" panose="020F0502020204030204" pitchFamily="34" charset="0"/>
              </a:rPr>
              <a:t>.</a:t>
            </a:r>
            <a:r>
              <a:rPr lang="en-US" altLang="en-US" dirty="0" err="1">
                <a:latin typeface="Courier New" panose="02070309020205020404" pitchFamily="49" charset="0"/>
                <a:cs typeface="Courier New" panose="02070309020205020404" pitchFamily="49" charset="0"/>
              </a:rPr>
              <a:t>MULTIPLE</a:t>
            </a:r>
            <a:r>
              <a:rPr lang="en-US" altLang="en-US" dirty="0">
                <a:latin typeface="Calibri" panose="020F0502020204030204" pitchFamily="34" charset="0"/>
                <a:cs typeface="Calibri" panose="020F0502020204030204" pitchFamily="34" charset="0"/>
              </a:rPr>
              <a:t>, </a:t>
            </a:r>
            <a:r>
              <a:rPr lang="en-US" altLang="en-US" dirty="0">
                <a:latin typeface="+mj-lt"/>
                <a:cs typeface="Calibri" panose="020F0502020204030204" pitchFamily="34" charset="0"/>
              </a:rPr>
              <a:t>the tuple can contain multiple elements because those selection modes allow the user to select multiple items</a:t>
            </a:r>
            <a:endParaRPr lang="en-US" altLang="en-US" dirty="0">
              <a:latin typeface="+mj-lt"/>
            </a:endParaRPr>
          </a:p>
        </p:txBody>
      </p:sp>
    </p:spTree>
    <p:extLst>
      <p:ext uri="{BB962C8B-B14F-4D97-AF65-F5344CB8AC3E}">
        <p14:creationId xmlns:p14="http://schemas.microsoft.com/office/powerpoint/2010/main" val="1428679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AB81369-E059-43CA-9EC4-F655E418CE90}"/>
              </a:ext>
            </a:extLst>
          </p:cNvPr>
          <p:cNvSpPr>
            <a:spLocks noGrp="1" noChangeArrowheads="1"/>
          </p:cNvSpPr>
          <p:nvPr>
            <p:ph type="title"/>
          </p:nvPr>
        </p:nvSpPr>
        <p:spPr/>
        <p:txBody>
          <a:bodyPr/>
          <a:lstStyle/>
          <a:p>
            <a:r>
              <a:rPr lang="en-US" altLang="en-US" dirty="0"/>
              <a:t>Retrieving the Selected Item(s)</a:t>
            </a:r>
            <a:r>
              <a:rPr lang="en-AU" sz="2000" dirty="0"/>
              <a:t> (2 of 2)</a:t>
            </a:r>
            <a:endParaRPr lang="en-US" altLang="en-US" sz="2000" dirty="0"/>
          </a:p>
        </p:txBody>
      </p:sp>
      <p:sp>
        <p:nvSpPr>
          <p:cNvPr id="50179" name="Content Placeholder 2">
            <a:extLst>
              <a:ext uri="{FF2B5EF4-FFF2-40B4-BE49-F238E27FC236}">
                <a16:creationId xmlns:a16="http://schemas.microsoft.com/office/drawing/2014/main" id="{757AAB0E-C03D-411F-A5B6-D4621D887AB1}"/>
              </a:ext>
            </a:extLst>
          </p:cNvPr>
          <p:cNvSpPr>
            <a:spLocks noGrp="1" noChangeArrowheads="1"/>
          </p:cNvSpPr>
          <p:nvPr>
            <p:ph idx="1"/>
          </p:nvPr>
        </p:nvSpPr>
        <p:spPr>
          <a:xfrm>
            <a:off x="457200" y="1600200"/>
            <a:ext cx="9753600" cy="4572000"/>
          </a:xfrm>
        </p:spPr>
        <p:txBody>
          <a:bodyPr>
            <a:normAutofit/>
          </a:bodyPr>
          <a:lstStyle/>
          <a:p>
            <a:pPr marL="342900" indent="-342900">
              <a:buFont typeface="Arial" panose="020B0604020202020204" pitchFamily="34" charset="0"/>
              <a:buChar char="•"/>
            </a:pPr>
            <a:r>
              <a:rPr lang="en-US" altLang="en-US" sz="2800" dirty="0"/>
              <a:t>Once you have the index of the selected item, you can use the </a:t>
            </a:r>
            <a:r>
              <a:rPr lang="en-US" altLang="en-US" sz="2800" dirty="0">
                <a:latin typeface="Courier New" panose="02070309020205020404" pitchFamily="49" charset="0"/>
              </a:rPr>
              <a:t>get</a:t>
            </a:r>
            <a:r>
              <a:rPr lang="en-US" altLang="en-US" sz="2800" dirty="0"/>
              <a:t> method to retrieve the selected item or items from the </a:t>
            </a:r>
            <a:r>
              <a:rPr lang="en-US" altLang="en-US" sz="2800" dirty="0" err="1">
                <a:latin typeface="Courier New" panose="02070309020205020404" pitchFamily="49" charset="0"/>
                <a:cs typeface="Courier New" panose="02070309020205020404" pitchFamily="49" charset="0"/>
              </a:rPr>
              <a:t>Listbox</a:t>
            </a:r>
            <a:endParaRPr lang="en-US" altLang="en-US" sz="2800" dirty="0">
              <a:latin typeface="Courier New" panose="02070309020205020404" pitchFamily="49" charset="0"/>
            </a:endParaRPr>
          </a:p>
          <a:p>
            <a:pPr marL="342900" indent="-342900">
              <a:buFont typeface="Arial" panose="020B0604020202020204" pitchFamily="34" charset="0"/>
              <a:buChar char="•"/>
            </a:pPr>
            <a:r>
              <a:rPr lang="en-US" altLang="en-US" sz="2800" dirty="0"/>
              <a:t>The </a:t>
            </a:r>
            <a:r>
              <a:rPr lang="en-US" altLang="en-US" sz="2800" dirty="0">
                <a:latin typeface="Courier New" panose="02070309020205020404" pitchFamily="49" charset="0"/>
              </a:rPr>
              <a:t>get</a:t>
            </a:r>
            <a:r>
              <a:rPr lang="en-US" altLang="en-US" sz="2800" dirty="0"/>
              <a:t> method accepts an integer index as its argument and returns the item that is located at that index in the </a:t>
            </a:r>
            <a:r>
              <a:rPr lang="en-US" altLang="en-US" sz="2800" dirty="0" err="1">
                <a:latin typeface="Courier New" panose="02070309020205020404" pitchFamily="49" charset="0"/>
                <a:cs typeface="Courier New" panose="02070309020205020404" pitchFamily="49" charset="0"/>
              </a:rPr>
              <a:t>Listbox</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8800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718A3BE-6D85-46F4-8CF5-BDF1FBE7453D}"/>
              </a:ext>
            </a:extLst>
          </p:cNvPr>
          <p:cNvSpPr>
            <a:spLocks noGrp="1" noChangeArrowheads="1"/>
          </p:cNvSpPr>
          <p:nvPr>
            <p:ph type="title"/>
          </p:nvPr>
        </p:nvSpPr>
        <p:spPr/>
        <p:txBody>
          <a:bodyPr/>
          <a:lstStyle/>
          <a:p>
            <a:r>
              <a:rPr lang="en-US" altLang="en-US" sz="4000"/>
              <a:t>Examples</a:t>
            </a:r>
          </a:p>
        </p:txBody>
      </p:sp>
      <p:sp>
        <p:nvSpPr>
          <p:cNvPr id="6" name="Text Box 2">
            <a:extLst>
              <a:ext uri="{FF2B5EF4-FFF2-40B4-BE49-F238E27FC236}">
                <a16:creationId xmlns:a16="http://schemas.microsoft.com/office/drawing/2014/main" id="{46692BCE-69F2-41C4-B028-8D48445376C4}"/>
              </a:ext>
            </a:extLst>
          </p:cNvPr>
          <p:cNvSpPr txBox="1">
            <a:spLocks noChangeArrowheads="1"/>
          </p:cNvSpPr>
          <p:nvPr/>
        </p:nvSpPr>
        <p:spPr bwMode="auto">
          <a:xfrm>
            <a:off x="1905000" y="1752600"/>
            <a:ext cx="8458200" cy="1754326"/>
          </a:xfrm>
          <a:prstGeom prst="rect">
            <a:avLst/>
          </a:prstGeom>
          <a:solidFill>
            <a:srgbClr val="FFFFFF"/>
          </a:solidFill>
          <a:ln w="9525">
            <a:solidFill>
              <a:srgbClr val="000000"/>
            </a:solidFill>
            <a:miter lim="800000"/>
            <a:headEnd/>
            <a:tailEnd/>
          </a:ln>
        </p:spPr>
        <p:txBody>
          <a:bodyPr wrap="square">
            <a:spAutoFit/>
          </a:bodyPr>
          <a:lstStyle/>
          <a:p>
            <a:pPr>
              <a:defRPr/>
            </a:pPr>
            <a:r>
              <a:rPr lang="en-US" dirty="0" err="1">
                <a:latin typeface="Courier New" panose="02070309020205020404" pitchFamily="49" charset="0"/>
                <a:ea typeface="Calibri" panose="020F0502020204030204" pitchFamily="34" charset="0"/>
                <a:cs typeface="Courier New" panose="02070309020205020404" pitchFamily="49" charset="0"/>
              </a:rPr>
              <a:t>self.listbox</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err="1">
                <a:latin typeface="Courier New" panose="02070309020205020404" pitchFamily="49" charset="0"/>
                <a:ea typeface="Calibri" panose="020F0502020204030204" pitchFamily="34" charset="0"/>
                <a:cs typeface="Courier New" panose="02070309020205020404" pitchFamily="49" charset="0"/>
              </a:rPr>
              <a:t>tkinter.Listbox</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self.main_window</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a:latin typeface="Courier New" panose="02070309020205020404" pitchFamily="49" charset="0"/>
                <a:ea typeface="Calibri" panose="020F0502020204030204" pitchFamily="34" charset="0"/>
                <a:cs typeface="Times New Roman" panose="02020603050405020304" pitchFamily="18" charset="0"/>
              </a:rPr>
              <a:t/>
            </a:r>
            <a:br>
              <a:rPr lang="en-US" dirty="0">
                <a:latin typeface="Courier New" panose="02070309020205020404" pitchFamily="49" charset="0"/>
                <a:ea typeface="Calibri" panose="020F0502020204030204" pitchFamily="34" charset="0"/>
                <a:cs typeface="Times New Roman" panose="02020603050405020304" pitchFamily="18" charset="0"/>
              </a:rPr>
            </a:br>
            <a:r>
              <a:rPr lang="en-US" dirty="0">
                <a:latin typeface="Courier New" panose="02070309020205020404" pitchFamily="49" charset="0"/>
                <a:ea typeface="Calibri" panose="020F0502020204030204" pitchFamily="34" charset="0"/>
                <a:cs typeface="Times New Roman" panose="02020603050405020304" pitchFamily="18" charset="0"/>
              </a:rPr>
              <a:t> </a:t>
            </a:r>
          </a:p>
          <a:p>
            <a:pPr>
              <a:defRPr/>
            </a:pP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i="1" dirty="0" err="1">
                <a:ea typeface="Calibri" panose="020F0502020204030204" pitchFamily="34" charset="0"/>
                <a:cs typeface="Times New Roman" panose="02020603050405020304" pitchFamily="18" charset="0"/>
              </a:rPr>
              <a:t>etc</a:t>
            </a:r>
            <a:r>
              <a:rPr lang="en-US" i="1" dirty="0">
                <a:ea typeface="Calibri" panose="020F0502020204030204" pitchFamily="34" charset="0"/>
                <a:cs typeface="Times New Roman" panose="02020603050405020304" pitchFamily="18" charset="0"/>
              </a:rPr>
              <a:t>…</a:t>
            </a:r>
            <a:r>
              <a:rPr lang="en-US" dirty="0">
                <a:latin typeface="Courier New" panose="02070309020205020404" pitchFamily="49" charset="0"/>
                <a:ea typeface="Calibri" panose="020F0502020204030204" pitchFamily="34" charset="0"/>
                <a:cs typeface="Times New Roman" panose="02020603050405020304" pitchFamily="18" charset="0"/>
              </a:rPr>
              <a:t>)</a:t>
            </a:r>
          </a:p>
          <a:p>
            <a:pPr>
              <a:defRPr/>
            </a:pPr>
            <a:r>
              <a:rPr lang="en-US" dirty="0">
                <a:latin typeface="Courier New" panose="02070309020205020404" pitchFamily="49" charset="0"/>
                <a:ea typeface="Calibri" panose="020F0502020204030204" pitchFamily="34" charset="0"/>
                <a:cs typeface="Times New Roman" panose="02020603050405020304" pitchFamily="18" charset="0"/>
              </a:rPr>
              <a:t/>
            </a:r>
            <a:br>
              <a:rPr lang="en-US" dirty="0">
                <a:latin typeface="Courier New" panose="02070309020205020404" pitchFamily="49" charset="0"/>
                <a:ea typeface="Calibri" panose="020F0502020204030204" pitchFamily="34" charset="0"/>
                <a:cs typeface="Times New Roman" panose="02020603050405020304" pitchFamily="18" charset="0"/>
              </a:rPr>
            </a:br>
            <a:r>
              <a:rPr lang="en-US" dirty="0">
                <a:latin typeface="Courier New" panose="02070309020205020404" pitchFamily="49" charset="0"/>
                <a:ea typeface="Calibri" panose="020F0502020204030204" pitchFamily="34" charset="0"/>
                <a:cs typeface="Courier New" panose="02070309020205020404" pitchFamily="49" charset="0"/>
              </a:rPr>
              <a:t>index = </a:t>
            </a:r>
            <a:r>
              <a:rPr lang="en-US" dirty="0" err="1">
                <a:latin typeface="Courier New" panose="02070309020205020404" pitchFamily="49" charset="0"/>
                <a:ea typeface="Calibri" panose="020F0502020204030204" pitchFamily="34" charset="0"/>
                <a:cs typeface="Courier New" panose="02070309020205020404" pitchFamily="49" charset="0"/>
              </a:rPr>
              <a:t>self.listbox.curselection</a:t>
            </a:r>
            <a:r>
              <a:rPr lang="en-US" dirty="0">
                <a:latin typeface="Courier New" panose="02070309020205020404" pitchFamily="49" charset="0"/>
                <a:ea typeface="Calibri" panose="020F0502020204030204" pitchFamily="34" charset="0"/>
                <a:cs typeface="Courier New" panose="02070309020205020404" pitchFamily="49" charset="0"/>
              </a:rPr>
              <a:t>()</a:t>
            </a:r>
          </a:p>
          <a:p>
            <a:pPr>
              <a:defRPr/>
            </a:pPr>
            <a:r>
              <a:rPr lang="en-US" dirty="0" err="1">
                <a:latin typeface="Courier New" panose="02070309020205020404" pitchFamily="49" charset="0"/>
                <a:ea typeface="Calibri" panose="020F0502020204030204" pitchFamily="34" charset="0"/>
                <a:cs typeface="Courier New" panose="02070309020205020404" pitchFamily="49" charset="0"/>
              </a:rPr>
              <a:t>tkinter.messagebox.showinfo</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self.listbox.get</a:t>
            </a:r>
            <a:r>
              <a:rPr lang="en-US" dirty="0">
                <a:latin typeface="Courier New" panose="02070309020205020404" pitchFamily="49" charset="0"/>
                <a:ea typeface="Calibri" panose="020F0502020204030204" pitchFamily="34" charset="0"/>
                <a:cs typeface="Courier New" panose="02070309020205020404" pitchFamily="49" charset="0"/>
              </a:rPr>
              <a:t>(index))</a:t>
            </a:r>
          </a:p>
        </p:txBody>
      </p:sp>
      <p:sp>
        <p:nvSpPr>
          <p:cNvPr id="7" name="Text Box 2">
            <a:extLst>
              <a:ext uri="{FF2B5EF4-FFF2-40B4-BE49-F238E27FC236}">
                <a16:creationId xmlns:a16="http://schemas.microsoft.com/office/drawing/2014/main" id="{103A388E-0E32-4373-93FE-F39543ED9E98}"/>
              </a:ext>
            </a:extLst>
          </p:cNvPr>
          <p:cNvSpPr txBox="1">
            <a:spLocks noChangeArrowheads="1"/>
          </p:cNvSpPr>
          <p:nvPr/>
        </p:nvSpPr>
        <p:spPr bwMode="auto">
          <a:xfrm>
            <a:off x="1905000" y="3657600"/>
            <a:ext cx="8458200" cy="2308324"/>
          </a:xfrm>
          <a:prstGeom prst="rect">
            <a:avLst/>
          </a:prstGeom>
          <a:solidFill>
            <a:srgbClr val="FFFFFF"/>
          </a:solidFill>
          <a:ln w="9525">
            <a:solidFill>
              <a:srgbClr val="000000"/>
            </a:solidFill>
            <a:miter lim="800000"/>
            <a:headEnd/>
            <a:tailEnd/>
          </a:ln>
        </p:spPr>
        <p:txBody>
          <a:bodyPr wrap="square">
            <a:spAutoFit/>
          </a:bodyPr>
          <a:lstStyle/>
          <a:p>
            <a:pPr>
              <a:defRPr/>
            </a:pPr>
            <a:r>
              <a:rPr lang="en-US" dirty="0" err="1">
                <a:latin typeface="Courier New" panose="02070309020205020404" pitchFamily="49" charset="0"/>
                <a:ea typeface="Calibri" panose="020F0502020204030204" pitchFamily="34" charset="0"/>
                <a:cs typeface="Courier New" panose="02070309020205020404" pitchFamily="49" charset="0"/>
              </a:rPr>
              <a:t>self.listbox</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err="1">
                <a:latin typeface="Courier New" panose="02070309020205020404" pitchFamily="49" charset="0"/>
                <a:ea typeface="Calibri" panose="020F0502020204030204" pitchFamily="34" charset="0"/>
                <a:cs typeface="Courier New" panose="02070309020205020404" pitchFamily="49" charset="0"/>
              </a:rPr>
              <a:t>tkinter.Listbox</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self.main_window</a:t>
            </a:r>
            <a:r>
              <a:rPr lang="en-US" dirty="0">
                <a:latin typeface="Courier New" panose="02070309020205020404" pitchFamily="49" charset="0"/>
                <a:ea typeface="Calibri" panose="020F0502020204030204" pitchFamily="34" charset="0"/>
                <a:cs typeface="Courier New" panose="02070309020205020404" pitchFamily="49" charset="0"/>
              </a:rPr>
              <a:t>,</a:t>
            </a:r>
          </a:p>
          <a:p>
            <a:pPr>
              <a:defRPr/>
            </a:pP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selectmode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tkinter.EXTENDED</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a:latin typeface="Courier New" panose="02070309020205020404" pitchFamily="49" charset="0"/>
                <a:ea typeface="Calibri" panose="020F0502020204030204" pitchFamily="34" charset="0"/>
                <a:cs typeface="Times New Roman" panose="02020603050405020304" pitchFamily="18" charset="0"/>
              </a:rPr>
              <a:t/>
            </a:r>
            <a:br>
              <a:rPr lang="en-US" dirty="0">
                <a:latin typeface="Courier New" panose="02070309020205020404" pitchFamily="49" charset="0"/>
                <a:ea typeface="Calibri" panose="020F0502020204030204" pitchFamily="34" charset="0"/>
                <a:cs typeface="Times New Roman" panose="02020603050405020304" pitchFamily="18" charset="0"/>
              </a:rPr>
            </a:br>
            <a:r>
              <a:rPr lang="en-US" dirty="0">
                <a:latin typeface="Courier New" panose="02070309020205020404" pitchFamily="49" charset="0"/>
                <a:ea typeface="Calibri" panose="020F0502020204030204" pitchFamily="34" charset="0"/>
                <a:cs typeface="Times New Roman" panose="02020603050405020304" pitchFamily="18" charset="0"/>
              </a:rPr>
              <a:t> </a:t>
            </a:r>
          </a:p>
          <a:p>
            <a:pPr>
              <a:defRPr/>
            </a:pP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i="1" dirty="0" err="1">
                <a:ea typeface="Calibri" panose="020F0502020204030204" pitchFamily="34" charset="0"/>
                <a:cs typeface="Times New Roman" panose="02020603050405020304" pitchFamily="18" charset="0"/>
              </a:rPr>
              <a:t>etc</a:t>
            </a:r>
            <a:r>
              <a:rPr lang="en-US" i="1" dirty="0">
                <a:ea typeface="Calibri" panose="020F0502020204030204" pitchFamily="34" charset="0"/>
                <a:cs typeface="Times New Roman" panose="02020603050405020304" pitchFamily="18" charset="0"/>
              </a:rPr>
              <a:t>…</a:t>
            </a:r>
            <a:r>
              <a:rPr lang="en-US" dirty="0">
                <a:latin typeface="Courier New" panose="02070309020205020404" pitchFamily="49" charset="0"/>
                <a:ea typeface="Calibri" panose="020F0502020204030204" pitchFamily="34" charset="0"/>
                <a:cs typeface="Times New Roman" panose="02020603050405020304" pitchFamily="18" charset="0"/>
              </a:rPr>
              <a:t>)</a:t>
            </a:r>
          </a:p>
          <a:p>
            <a:pPr>
              <a:defRPr/>
            </a:pPr>
            <a:r>
              <a:rPr lang="en-US" dirty="0">
                <a:latin typeface="Courier New" panose="02070309020205020404" pitchFamily="49" charset="0"/>
                <a:ea typeface="Calibri" panose="020F0502020204030204" pitchFamily="34" charset="0"/>
                <a:cs typeface="Times New Roman" panose="02020603050405020304" pitchFamily="18" charset="0"/>
              </a:rPr>
              <a:t/>
            </a:r>
            <a:br>
              <a:rPr lang="en-US" dirty="0">
                <a:latin typeface="Courier New" panose="02070309020205020404" pitchFamily="49" charset="0"/>
                <a:ea typeface="Calibri" panose="020F0502020204030204" pitchFamily="34" charset="0"/>
                <a:cs typeface="Times New Roman" panose="02020603050405020304" pitchFamily="18" charset="0"/>
              </a:rPr>
            </a:br>
            <a:r>
              <a:rPr lang="en-US" dirty="0">
                <a:latin typeface="Courier New" panose="02070309020205020404" pitchFamily="49" charset="0"/>
                <a:ea typeface="Calibri" panose="020F0502020204030204" pitchFamily="34" charset="0"/>
                <a:cs typeface="Courier New" panose="02070309020205020404" pitchFamily="49" charset="0"/>
              </a:rPr>
              <a:t>indexes = </a:t>
            </a:r>
            <a:r>
              <a:rPr lang="en-US" dirty="0" err="1">
                <a:latin typeface="Courier New" panose="02070309020205020404" pitchFamily="49" charset="0"/>
                <a:ea typeface="Calibri" panose="020F0502020204030204" pitchFamily="34" charset="0"/>
                <a:cs typeface="Courier New" panose="02070309020205020404" pitchFamily="49" charset="0"/>
              </a:rPr>
              <a:t>self.listbox.curselection</a:t>
            </a:r>
            <a:r>
              <a:rPr lang="en-US" dirty="0">
                <a:latin typeface="Courier New" panose="02070309020205020404" pitchFamily="49" charset="0"/>
                <a:ea typeface="Calibri" panose="020F0502020204030204" pitchFamily="34" charset="0"/>
                <a:cs typeface="Courier New" panose="02070309020205020404" pitchFamily="49" charset="0"/>
              </a:rPr>
              <a:t>()</a:t>
            </a:r>
          </a:p>
          <a:p>
            <a:pPr>
              <a:defRPr/>
            </a:pPr>
            <a:r>
              <a:rPr lang="en-US" dirty="0">
                <a:latin typeface="Courier New" panose="02070309020205020404" pitchFamily="49" charset="0"/>
                <a:ea typeface="Calibri" panose="020F0502020204030204" pitchFamily="34" charset="0"/>
                <a:cs typeface="Courier New" panose="02070309020205020404" pitchFamily="49" charset="0"/>
              </a:rPr>
              <a:t>for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in indexes:</a:t>
            </a:r>
          </a:p>
          <a:p>
            <a:pPr>
              <a:defRPr/>
            </a:pP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tkinter.messagebox.showinfo</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self.listbox.get</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12309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84577B1-350F-432F-8EBE-922794E40845}"/>
              </a:ext>
            </a:extLst>
          </p:cNvPr>
          <p:cNvSpPr>
            <a:spLocks noGrp="1" noChangeArrowheads="1"/>
          </p:cNvSpPr>
          <p:nvPr>
            <p:ph type="title"/>
          </p:nvPr>
        </p:nvSpPr>
        <p:spPr>
          <a:xfrm>
            <a:off x="1981200" y="215372"/>
            <a:ext cx="7620000" cy="1156228"/>
          </a:xfrm>
        </p:spPr>
        <p:txBody>
          <a:bodyPr/>
          <a:lstStyle/>
          <a:p>
            <a:r>
              <a:rPr lang="en-US" altLang="en-US" dirty="0" err="1"/>
              <a:t>Listboxes</a:t>
            </a:r>
            <a:r>
              <a:rPr lang="en-US" altLang="en-US" dirty="0"/>
              <a:t> and Callback Functions</a:t>
            </a:r>
            <a:r>
              <a:rPr lang="en-AU" sz="2000" dirty="0"/>
              <a:t> (1 of 3)</a:t>
            </a:r>
            <a:endParaRPr lang="en-US" altLang="en-US" sz="2000" dirty="0"/>
          </a:p>
        </p:txBody>
      </p:sp>
      <p:sp>
        <p:nvSpPr>
          <p:cNvPr id="52227" name="Content Placeholder 2">
            <a:extLst>
              <a:ext uri="{FF2B5EF4-FFF2-40B4-BE49-F238E27FC236}">
                <a16:creationId xmlns:a16="http://schemas.microsoft.com/office/drawing/2014/main" id="{F413F41E-AA79-4C07-A109-1ED99630288F}"/>
              </a:ext>
            </a:extLst>
          </p:cNvPr>
          <p:cNvSpPr>
            <a:spLocks noGrp="1" noChangeArrowheads="1"/>
          </p:cNvSpPr>
          <p:nvPr>
            <p:ph idx="1"/>
          </p:nvPr>
        </p:nvSpPr>
        <p:spPr/>
        <p:txBody>
          <a:bodyPr/>
          <a:lstStyle/>
          <a:p>
            <a:pPr marL="342900" indent="-342900">
              <a:buFont typeface="Arial" panose="020B0604020202020204" pitchFamily="34" charset="0"/>
              <a:buChar char="•"/>
            </a:pPr>
            <a:r>
              <a:rPr lang="en-US" altLang="en-US" sz="3200" dirty="0"/>
              <a:t>You can optionally bind a callback function to a </a:t>
            </a:r>
            <a:r>
              <a:rPr lang="en-US" altLang="en-US" sz="3200" dirty="0" err="1">
                <a:latin typeface="Courier New" panose="02070309020205020404" pitchFamily="49" charset="0"/>
                <a:cs typeface="Courier New" panose="02070309020205020404" pitchFamily="49" charset="0"/>
              </a:rPr>
              <a:t>Listbox</a:t>
            </a:r>
            <a:endParaRPr lang="en-US" altLang="en-US" sz="32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altLang="en-US" sz="3200" dirty="0"/>
              <a:t>When the user clicks an item in the </a:t>
            </a:r>
            <a:r>
              <a:rPr lang="en-US" altLang="en-US" sz="3200" dirty="0" err="1">
                <a:latin typeface="Courier New" panose="02070309020205020404" pitchFamily="49" charset="0"/>
                <a:cs typeface="Courier New" panose="02070309020205020404" pitchFamily="49" charset="0"/>
              </a:rPr>
              <a:t>Listbox</a:t>
            </a:r>
            <a:r>
              <a:rPr lang="en-US" altLang="en-US" sz="3200" dirty="0"/>
              <a:t>, the callback function is immediately executed</a:t>
            </a:r>
          </a:p>
          <a:p>
            <a:pPr>
              <a:buFontTx/>
              <a:buChar char="•"/>
            </a:pPr>
            <a:endParaRPr lang="en-US" altLang="en-US" sz="2800" dirty="0"/>
          </a:p>
        </p:txBody>
      </p:sp>
    </p:spTree>
    <p:extLst>
      <p:ext uri="{BB962C8B-B14F-4D97-AF65-F5344CB8AC3E}">
        <p14:creationId xmlns:p14="http://schemas.microsoft.com/office/powerpoint/2010/main" val="1682372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A1B9A91F-9DD8-4CB2-9E74-BF607EBE7F19}"/>
              </a:ext>
            </a:extLst>
          </p:cNvPr>
          <p:cNvSpPr>
            <a:spLocks noGrp="1" noChangeArrowheads="1"/>
          </p:cNvSpPr>
          <p:nvPr>
            <p:ph type="title"/>
          </p:nvPr>
        </p:nvSpPr>
        <p:spPr/>
        <p:txBody>
          <a:bodyPr/>
          <a:lstStyle/>
          <a:p>
            <a:r>
              <a:rPr lang="en-US" altLang="en-US" dirty="0"/>
              <a:t>Graphical User Interfaces</a:t>
            </a:r>
            <a:r>
              <a:rPr lang="en-AU" sz="2000" dirty="0"/>
              <a:t> (2 of 3)</a:t>
            </a:r>
            <a:endParaRPr lang="en-US" altLang="en-US" sz="2000" dirty="0"/>
          </a:p>
        </p:txBody>
      </p:sp>
      <p:sp>
        <p:nvSpPr>
          <p:cNvPr id="6146" name="Content Placeholder 4">
            <a:extLst>
              <a:ext uri="{FF2B5EF4-FFF2-40B4-BE49-F238E27FC236}">
                <a16:creationId xmlns:a16="http://schemas.microsoft.com/office/drawing/2014/main" id="{5D482DF6-1425-45C1-BB29-536DAAA64395}"/>
              </a:ext>
            </a:extLst>
          </p:cNvPr>
          <p:cNvSpPr>
            <a:spLocks noGrp="1" noChangeArrowheads="1"/>
          </p:cNvSpPr>
          <p:nvPr>
            <p:ph idx="1"/>
          </p:nvPr>
        </p:nvSpPr>
        <p:spPr>
          <a:xfrm>
            <a:off x="1981200" y="1600201"/>
            <a:ext cx="8229600" cy="609600"/>
          </a:xfrm>
        </p:spPr>
        <p:txBody>
          <a:bodyPr/>
          <a:lstStyle/>
          <a:p>
            <a:pPr>
              <a:buFontTx/>
              <a:buChar char="•"/>
            </a:pPr>
            <a:r>
              <a:rPr lang="en-US" altLang="en-US" dirty="0"/>
              <a:t>Command line interfaces</a:t>
            </a:r>
          </a:p>
        </p:txBody>
      </p:sp>
      <p:sp>
        <p:nvSpPr>
          <p:cNvPr id="2" name="Rectangle 1">
            <a:extLst>
              <a:ext uri="{FF2B5EF4-FFF2-40B4-BE49-F238E27FC236}">
                <a16:creationId xmlns:a16="http://schemas.microsoft.com/office/drawing/2014/main" id="{73E47C08-9193-4069-B06B-CFB8AE109839}"/>
              </a:ext>
            </a:extLst>
          </p:cNvPr>
          <p:cNvSpPr/>
          <p:nvPr/>
        </p:nvSpPr>
        <p:spPr>
          <a:xfrm>
            <a:off x="3899335" y="5073133"/>
            <a:ext cx="2327881" cy="292388"/>
          </a:xfrm>
          <a:prstGeom prst="rect">
            <a:avLst/>
          </a:prstGeom>
        </p:spPr>
        <p:txBody>
          <a:bodyPr wrap="none">
            <a:spAutoFit/>
          </a:bodyPr>
          <a:lstStyle/>
          <a:p>
            <a:r>
              <a:rPr lang="en-US" sz="1300" dirty="0" smtClean="0">
                <a:latin typeface="Verdana" panose="020B0604030504040204" pitchFamily="34" charset="0"/>
                <a:ea typeface="Verdana" panose="020B0604030504040204" pitchFamily="34" charset="0"/>
              </a:rPr>
              <a:t>A </a:t>
            </a:r>
            <a:r>
              <a:rPr lang="en-US" sz="1300" dirty="0">
                <a:latin typeface="Verdana" panose="020B0604030504040204" pitchFamily="34" charset="0"/>
                <a:ea typeface="Verdana" panose="020B0604030504040204" pitchFamily="34" charset="0"/>
              </a:rPr>
              <a:t>command line interface</a:t>
            </a:r>
            <a:endParaRPr lang="en-AU" sz="1300" dirty="0">
              <a:latin typeface="Verdana" panose="020B0604030504040204" pitchFamily="34" charset="0"/>
              <a:ea typeface="Verdana" panose="020B0604030504040204" pitchFamily="34" charset="0"/>
            </a:endParaRPr>
          </a:p>
        </p:txBody>
      </p:sp>
      <p:pic>
        <p:nvPicPr>
          <p:cNvPr id="6151" name="Picture 1" descr="A command prompt window. ">
            <a:extLst>
              <a:ext uri="{FF2B5EF4-FFF2-40B4-BE49-F238E27FC236}">
                <a16:creationId xmlns:a16="http://schemas.microsoft.com/office/drawing/2014/main" id="{D112DF63-1C6D-46E3-992E-ED6D787BB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038600" y="2544178"/>
            <a:ext cx="343036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73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11B550F-0563-4F52-B53D-0D72BD475F02}"/>
              </a:ext>
            </a:extLst>
          </p:cNvPr>
          <p:cNvSpPr>
            <a:spLocks noGrp="1" noChangeArrowheads="1"/>
          </p:cNvSpPr>
          <p:nvPr>
            <p:ph type="title"/>
          </p:nvPr>
        </p:nvSpPr>
        <p:spPr>
          <a:xfrm>
            <a:off x="1981200" y="215372"/>
            <a:ext cx="7581900" cy="1097280"/>
          </a:xfrm>
        </p:spPr>
        <p:txBody>
          <a:bodyPr/>
          <a:lstStyle/>
          <a:p>
            <a:r>
              <a:rPr lang="en-US" altLang="en-US" dirty="0" err="1"/>
              <a:t>Listboxes</a:t>
            </a:r>
            <a:r>
              <a:rPr lang="en-US" altLang="en-US" dirty="0"/>
              <a:t> and Callback Functions</a:t>
            </a:r>
            <a:r>
              <a:rPr lang="en-AU" sz="2000" dirty="0"/>
              <a:t> (2 of 3)</a:t>
            </a:r>
            <a:endParaRPr lang="en-US" altLang="en-US" sz="2000" dirty="0"/>
          </a:p>
        </p:txBody>
      </p:sp>
      <p:sp>
        <p:nvSpPr>
          <p:cNvPr id="53251" name="Content Placeholder 2">
            <a:extLst>
              <a:ext uri="{FF2B5EF4-FFF2-40B4-BE49-F238E27FC236}">
                <a16:creationId xmlns:a16="http://schemas.microsoft.com/office/drawing/2014/main" id="{4726B9A2-0C23-4C14-AB30-D4968989E590}"/>
              </a:ext>
            </a:extLst>
          </p:cNvPr>
          <p:cNvSpPr>
            <a:spLocks noGrp="1" noChangeArrowheads="1"/>
          </p:cNvSpPr>
          <p:nvPr>
            <p:ph idx="1"/>
          </p:nvPr>
        </p:nvSpPr>
        <p:spPr>
          <a:xfrm>
            <a:off x="838200" y="1600200"/>
            <a:ext cx="10515600" cy="1828800"/>
          </a:xfrm>
        </p:spPr>
        <p:txBody>
          <a:bodyPr>
            <a:noAutofit/>
          </a:bodyPr>
          <a:lstStyle/>
          <a:p>
            <a:pPr>
              <a:buFontTx/>
              <a:buChar char="•"/>
            </a:pPr>
            <a:r>
              <a:rPr lang="en-US" altLang="en-US" sz="2400" dirty="0"/>
              <a:t>Example callback function:</a:t>
            </a:r>
          </a:p>
          <a:p>
            <a:pPr lvl="1"/>
            <a:r>
              <a:rPr lang="en-US" altLang="en-US" sz="2400" dirty="0"/>
              <a:t>Assume </a:t>
            </a:r>
            <a:r>
              <a:rPr lang="en-US" altLang="en-US" sz="2400" dirty="0" err="1">
                <a:latin typeface="Courier New" panose="02070309020205020404" pitchFamily="49" charset="0"/>
                <a:cs typeface="Courier New" panose="02070309020205020404" pitchFamily="49" charset="0"/>
              </a:rPr>
              <a:t>listbox</a:t>
            </a:r>
            <a:r>
              <a:rPr lang="en-US" altLang="en-US" sz="2400" dirty="0"/>
              <a:t> is a </a:t>
            </a:r>
            <a:r>
              <a:rPr lang="en-US" altLang="en-US" sz="2400" dirty="0" err="1">
                <a:latin typeface="Courier New" panose="02070309020205020404" pitchFamily="49" charset="0"/>
                <a:cs typeface="Courier New" panose="02070309020205020404" pitchFamily="49" charset="0"/>
              </a:rPr>
              <a:t>Listbox</a:t>
            </a:r>
            <a:r>
              <a:rPr lang="en-US" altLang="en-US" sz="2400" dirty="0"/>
              <a:t> widget</a:t>
            </a:r>
          </a:p>
          <a:p>
            <a:pPr lvl="1"/>
            <a:r>
              <a:rPr lang="en-US" altLang="en-US" sz="2400" dirty="0"/>
              <a:t>You must provide a parameter to accept an event object as an argument</a:t>
            </a:r>
          </a:p>
          <a:p>
            <a:pPr>
              <a:buFontTx/>
              <a:buChar char="•"/>
            </a:pPr>
            <a:endParaRPr lang="en-US" altLang="en-US" sz="2800" dirty="0"/>
          </a:p>
        </p:txBody>
      </p:sp>
      <p:sp>
        <p:nvSpPr>
          <p:cNvPr id="53252" name="Text Box 2">
            <a:extLst>
              <a:ext uri="{FF2B5EF4-FFF2-40B4-BE49-F238E27FC236}">
                <a16:creationId xmlns:a16="http://schemas.microsoft.com/office/drawing/2014/main" id="{C8A6B1D2-9F89-403A-ACEE-2FB92030FD29}"/>
              </a:ext>
            </a:extLst>
          </p:cNvPr>
          <p:cNvSpPr txBox="1">
            <a:spLocks noChangeArrowheads="1"/>
          </p:cNvSpPr>
          <p:nvPr/>
        </p:nvSpPr>
        <p:spPr bwMode="auto">
          <a:xfrm>
            <a:off x="2057400" y="3886200"/>
            <a:ext cx="8610600" cy="1323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def </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show_item</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(self, event):</a:t>
            </a:r>
            <a:endParaRPr lang="en-US" altLang="en-US" sz="20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    index = </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self.listbox.curselection</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20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    item = </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self.listbox.get</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(index)</a:t>
            </a:r>
            <a:endParaRPr lang="en-US" altLang="en-US" sz="20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tkinter.messagebox.showinfo</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('Selected Item', item)</a:t>
            </a:r>
            <a:endParaRPr lang="en-US" altLang="en-US" sz="2000" b="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3253" name="Straight Arrow Connector 5">
            <a:extLst>
              <a:ext uri="{FF2B5EF4-FFF2-40B4-BE49-F238E27FC236}">
                <a16:creationId xmlns:a16="http://schemas.microsoft.com/office/drawing/2014/main" id="{DC6C6FE6-F00B-45BD-832A-EB10B8068483}"/>
              </a:ext>
            </a:extLst>
          </p:cNvPr>
          <p:cNvCxnSpPr>
            <a:cxnSpLocks/>
          </p:cNvCxnSpPr>
          <p:nvPr/>
        </p:nvCxnSpPr>
        <p:spPr bwMode="auto">
          <a:xfrm>
            <a:off x="5105400" y="3048000"/>
            <a:ext cx="304800" cy="914400"/>
          </a:xfrm>
          <a:prstGeom prst="straightConnector1">
            <a:avLst/>
          </a:prstGeom>
          <a:noFill/>
          <a:ln w="19050" algn="ctr">
            <a:solidFill>
              <a:srgbClr val="007FA3"/>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87371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E2866AC-1D87-4E17-93DF-419F11143F6D}"/>
              </a:ext>
            </a:extLst>
          </p:cNvPr>
          <p:cNvSpPr>
            <a:spLocks noGrp="1" noChangeArrowheads="1"/>
          </p:cNvSpPr>
          <p:nvPr>
            <p:ph type="title"/>
          </p:nvPr>
        </p:nvSpPr>
        <p:spPr>
          <a:xfrm>
            <a:off x="1981200" y="215372"/>
            <a:ext cx="7620000" cy="1097280"/>
          </a:xfrm>
        </p:spPr>
        <p:txBody>
          <a:bodyPr/>
          <a:lstStyle/>
          <a:p>
            <a:r>
              <a:rPr lang="en-US" altLang="en-US" dirty="0" err="1"/>
              <a:t>Listboxes</a:t>
            </a:r>
            <a:r>
              <a:rPr lang="en-US" altLang="en-US" dirty="0"/>
              <a:t> and Callback Functions</a:t>
            </a:r>
            <a:r>
              <a:rPr lang="en-AU" sz="2000" dirty="0"/>
              <a:t> (3 of 3)</a:t>
            </a:r>
            <a:endParaRPr lang="en-US" altLang="en-US" sz="2000" dirty="0"/>
          </a:p>
        </p:txBody>
      </p:sp>
      <p:sp>
        <p:nvSpPr>
          <p:cNvPr id="54275" name="Content Placeholder 2">
            <a:extLst>
              <a:ext uri="{FF2B5EF4-FFF2-40B4-BE49-F238E27FC236}">
                <a16:creationId xmlns:a16="http://schemas.microsoft.com/office/drawing/2014/main" id="{C789A1AF-D0DB-4F07-A9BE-AE8930144BFD}"/>
              </a:ext>
            </a:extLst>
          </p:cNvPr>
          <p:cNvSpPr>
            <a:spLocks noGrp="1" noChangeArrowheads="1"/>
          </p:cNvSpPr>
          <p:nvPr>
            <p:ph idx="1"/>
          </p:nvPr>
        </p:nvSpPr>
        <p:spPr>
          <a:xfrm>
            <a:off x="1143000" y="1600200"/>
            <a:ext cx="9829800" cy="3581400"/>
          </a:xfrm>
        </p:spPr>
        <p:txBody>
          <a:bodyPr>
            <a:normAutofit/>
          </a:bodyPr>
          <a:lstStyle/>
          <a:p>
            <a:pPr marL="342900" indent="-342900">
              <a:buFont typeface="Arial" panose="020B0604020202020204" pitchFamily="34" charset="0"/>
              <a:buChar char="•"/>
            </a:pPr>
            <a:r>
              <a:rPr lang="en-US" altLang="en-US" sz="2800" dirty="0"/>
              <a:t>To bind the </a:t>
            </a:r>
            <a:r>
              <a:rPr lang="en-US" altLang="en-US" sz="2800" dirty="0" err="1">
                <a:latin typeface="Courier New" panose="02070309020205020404" pitchFamily="49" charset="0"/>
              </a:rPr>
              <a:t>show_item</a:t>
            </a:r>
            <a:r>
              <a:rPr lang="en-US" altLang="en-US" sz="2800" dirty="0"/>
              <a:t> function to the </a:t>
            </a:r>
            <a:r>
              <a:rPr lang="en-US" altLang="en-US" sz="2800" dirty="0" err="1">
                <a:latin typeface="Courier New" panose="02070309020205020404" pitchFamily="49" charset="0"/>
              </a:rPr>
              <a:t>listbox</a:t>
            </a:r>
            <a:r>
              <a:rPr lang="en-US" altLang="en-US" sz="2800" dirty="0"/>
              <a:t> widget:</a:t>
            </a:r>
            <a:r>
              <a:rPr lang="en-US" altLang="en-US" sz="3600" dirty="0"/>
              <a:t/>
            </a:r>
            <a:br>
              <a:rPr lang="en-US" altLang="en-US" sz="3600" dirty="0"/>
            </a:br>
            <a:r>
              <a:rPr lang="en-US" altLang="en-US" sz="3600" dirty="0"/>
              <a:t/>
            </a:r>
            <a:br>
              <a:rPr lang="en-US" altLang="en-US" sz="3600" dirty="0"/>
            </a:br>
            <a:endParaRPr lang="en-US" altLang="en-US" sz="3600" dirty="0"/>
          </a:p>
          <a:p>
            <a:pPr marL="342900" indent="-342900">
              <a:buFont typeface="Arial" panose="020B0604020202020204" pitchFamily="34" charset="0"/>
              <a:buChar char="•"/>
            </a:pPr>
            <a:r>
              <a:rPr lang="en-US" altLang="en-US" sz="2800" dirty="0"/>
              <a:t>Once done, the </a:t>
            </a:r>
            <a:r>
              <a:rPr lang="en-US" altLang="en-US" sz="2800" dirty="0" err="1">
                <a:latin typeface="Courier New" panose="02070309020205020404" pitchFamily="49" charset="0"/>
              </a:rPr>
              <a:t>show_item</a:t>
            </a:r>
            <a:r>
              <a:rPr lang="en-US" altLang="en-US" sz="2800" dirty="0"/>
              <a:t> function will execute whenever the user clicks an item in the </a:t>
            </a:r>
            <a:r>
              <a:rPr lang="en-US" altLang="en-US" sz="2800" dirty="0" err="1">
                <a:latin typeface="Courier New" panose="02070309020205020404" pitchFamily="49" charset="0"/>
              </a:rPr>
              <a:t>listbox</a:t>
            </a:r>
            <a:r>
              <a:rPr lang="en-US" altLang="en-US" sz="2800" dirty="0"/>
              <a:t> widget</a:t>
            </a:r>
          </a:p>
        </p:txBody>
      </p:sp>
      <p:sp>
        <p:nvSpPr>
          <p:cNvPr id="54276" name="Text Box 2">
            <a:extLst>
              <a:ext uri="{FF2B5EF4-FFF2-40B4-BE49-F238E27FC236}">
                <a16:creationId xmlns:a16="http://schemas.microsoft.com/office/drawing/2014/main" id="{6577C141-8B43-4F6A-9E31-F4B78351D3BB}"/>
              </a:ext>
            </a:extLst>
          </p:cNvPr>
          <p:cNvSpPr txBox="1">
            <a:spLocks noChangeArrowheads="1"/>
          </p:cNvSpPr>
          <p:nvPr/>
        </p:nvSpPr>
        <p:spPr bwMode="auto">
          <a:xfrm>
            <a:off x="1676400" y="2362200"/>
            <a:ext cx="8763000"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self.listbox.bind</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('&lt;&lt;</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ListboxSelect</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&gt;&gt;', </a:t>
            </a:r>
            <a:r>
              <a:rPr lang="en-US" altLang="en-US" sz="2000" b="0" dirty="0" err="1">
                <a:latin typeface="Courier New" panose="02070309020205020404" pitchFamily="49" charset="0"/>
                <a:ea typeface="Calibri" panose="020F0502020204030204" pitchFamily="34" charset="0"/>
                <a:cs typeface="Times New Roman" panose="02020603050405020304" pitchFamily="18" charset="0"/>
              </a:rPr>
              <a:t>self.show_item</a:t>
            </a:r>
            <a:r>
              <a:rPr lang="en-US" altLang="en-US" sz="20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2000" b="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271217985"/>
              </p:ext>
            </p:extLst>
          </p:nvPr>
        </p:nvGraphicFramePr>
        <p:xfrm>
          <a:off x="1981200" y="4724400"/>
          <a:ext cx="8305800" cy="1569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005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084387B-473F-4C66-A887-502A202DABBF}"/>
              </a:ext>
            </a:extLst>
          </p:cNvPr>
          <p:cNvSpPr>
            <a:spLocks noGrp="1" noChangeArrowheads="1"/>
          </p:cNvSpPr>
          <p:nvPr>
            <p:ph type="title"/>
          </p:nvPr>
        </p:nvSpPr>
        <p:spPr/>
        <p:txBody>
          <a:bodyPr/>
          <a:lstStyle/>
          <a:p>
            <a:r>
              <a:rPr lang="en-US" altLang="en-US" sz="3200" dirty="0"/>
              <a:t>Adding a Vertical Scrollbar to a </a:t>
            </a:r>
            <a:r>
              <a:rPr lang="en-US" altLang="en-US" sz="3200" dirty="0" err="1">
                <a:latin typeface="Courier New" panose="02070309020205020404" pitchFamily="49" charset="0"/>
                <a:cs typeface="Courier New" panose="02070309020205020404" pitchFamily="49" charset="0"/>
              </a:rPr>
              <a:t>Listbox</a:t>
            </a:r>
            <a:endParaRPr lang="en-US" altLang="en-US" sz="3200" dirty="0">
              <a:latin typeface="Courier New" panose="02070309020205020404" pitchFamily="49" charset="0"/>
              <a:cs typeface="Courier New" panose="02070309020205020404" pitchFamily="49" charset="0"/>
            </a:endParaRPr>
          </a:p>
        </p:txBody>
      </p:sp>
      <p:sp>
        <p:nvSpPr>
          <p:cNvPr id="55299" name="Content Placeholder 2">
            <a:extLst>
              <a:ext uri="{FF2B5EF4-FFF2-40B4-BE49-F238E27FC236}">
                <a16:creationId xmlns:a16="http://schemas.microsoft.com/office/drawing/2014/main" id="{FF3E15AE-EB23-42C5-8E6A-2869381C87DB}"/>
              </a:ext>
            </a:extLst>
          </p:cNvPr>
          <p:cNvSpPr>
            <a:spLocks noGrp="1" noChangeArrowheads="1"/>
          </p:cNvSpPr>
          <p:nvPr>
            <p:ph idx="1"/>
          </p:nvPr>
        </p:nvSpPr>
        <p:spPr/>
        <p:txBody>
          <a:bodyPr>
            <a:normAutofit fontScale="85000" lnSpcReduction="20000"/>
          </a:bodyPr>
          <a:lstStyle/>
          <a:p>
            <a:pPr marL="514350" indent="-514350">
              <a:spcBef>
                <a:spcPts val="600"/>
              </a:spcBef>
              <a:buFontTx/>
              <a:buAutoNum type="arabicPeriod"/>
            </a:pPr>
            <a:r>
              <a:rPr lang="en-US" altLang="en-US" sz="2400" dirty="0"/>
              <a:t>Create a frame to hold the </a:t>
            </a:r>
            <a:r>
              <a:rPr lang="en-US" altLang="en-US" sz="2400" dirty="0" err="1">
                <a:latin typeface="Courier New" panose="02070309020205020404" pitchFamily="49" charset="0"/>
              </a:rPr>
              <a:t>Listbox</a:t>
            </a:r>
            <a:r>
              <a:rPr lang="en-US" altLang="en-US" sz="2400" dirty="0"/>
              <a:t> and the scrollbar</a:t>
            </a:r>
          </a:p>
          <a:p>
            <a:pPr marL="514350" indent="-514350">
              <a:spcBef>
                <a:spcPts val="600"/>
              </a:spcBef>
              <a:buFontTx/>
              <a:buAutoNum type="arabicPeriod"/>
            </a:pPr>
            <a:r>
              <a:rPr lang="en-US" altLang="en-US" sz="2400" dirty="0"/>
              <a:t>Pack the frame</a:t>
            </a:r>
          </a:p>
          <a:p>
            <a:pPr marL="514350" indent="-514350">
              <a:spcBef>
                <a:spcPts val="600"/>
              </a:spcBef>
              <a:buFontTx/>
              <a:buAutoNum type="arabicPeriod"/>
            </a:pPr>
            <a:r>
              <a:rPr lang="en-US" altLang="en-US" sz="2400" dirty="0"/>
              <a:t>Create a </a:t>
            </a:r>
            <a:r>
              <a:rPr lang="en-US" altLang="en-US" sz="2400" dirty="0" err="1">
                <a:latin typeface="Courier New" panose="02070309020205020404" pitchFamily="49" charset="0"/>
                <a:cs typeface="Courier New" panose="02070309020205020404" pitchFamily="49" charset="0"/>
              </a:rPr>
              <a:t>Listbox</a:t>
            </a:r>
            <a:r>
              <a:rPr lang="en-US" altLang="en-US" sz="2400" dirty="0">
                <a:latin typeface="Courier New" panose="02070309020205020404" pitchFamily="49" charset="0"/>
                <a:cs typeface="Courier New" panose="02070309020205020404" pitchFamily="49" charset="0"/>
              </a:rPr>
              <a:t> </a:t>
            </a:r>
            <a:r>
              <a:rPr lang="en-US" altLang="en-US" sz="2400" dirty="0"/>
              <a:t>inside the frame</a:t>
            </a:r>
          </a:p>
          <a:p>
            <a:pPr marL="514350" indent="-514350">
              <a:spcBef>
                <a:spcPts val="600"/>
              </a:spcBef>
              <a:buFontTx/>
              <a:buAutoNum type="arabicPeriod"/>
            </a:pPr>
            <a:r>
              <a:rPr lang="en-US" altLang="en-US" sz="2400" dirty="0"/>
              <a:t>Pack the </a:t>
            </a:r>
            <a:r>
              <a:rPr lang="en-US" altLang="en-US" sz="2400" dirty="0" err="1">
                <a:latin typeface="Courier New" panose="02070309020205020404" pitchFamily="49" charset="0"/>
                <a:cs typeface="Courier New" panose="02070309020205020404" pitchFamily="49" charset="0"/>
              </a:rPr>
              <a:t>Listbox</a:t>
            </a:r>
            <a:r>
              <a:rPr lang="en-US" altLang="en-US" sz="2400" dirty="0"/>
              <a:t> to the left side of the frame</a:t>
            </a:r>
          </a:p>
          <a:p>
            <a:pPr marL="514350" indent="-514350">
              <a:spcBef>
                <a:spcPts val="600"/>
              </a:spcBef>
              <a:buFontTx/>
              <a:buAutoNum type="arabicPeriod"/>
            </a:pPr>
            <a:r>
              <a:rPr lang="en-US" altLang="en-US" sz="2400" dirty="0"/>
              <a:t>Create the vertical scrollbar inside the frame</a:t>
            </a:r>
          </a:p>
          <a:p>
            <a:pPr marL="514350" indent="-514350">
              <a:spcBef>
                <a:spcPts val="600"/>
              </a:spcBef>
              <a:buFontTx/>
              <a:buAutoNum type="arabicPeriod"/>
            </a:pPr>
            <a:r>
              <a:rPr lang="en-US" altLang="en-US" sz="2400" dirty="0"/>
              <a:t>Pack the scrollbar to the right side of the frame</a:t>
            </a:r>
          </a:p>
          <a:p>
            <a:pPr marL="514350" indent="-514350">
              <a:spcBef>
                <a:spcPts val="600"/>
              </a:spcBef>
              <a:buFontTx/>
              <a:buAutoNum type="arabicPeriod"/>
            </a:pPr>
            <a:r>
              <a:rPr lang="en-US" altLang="en-US" sz="2400" dirty="0"/>
              <a:t>Configure the scrollbar to call the </a:t>
            </a:r>
            <a:r>
              <a:rPr lang="en-US" altLang="en-US" sz="2400" dirty="0" err="1">
                <a:latin typeface="Courier New" panose="02070309020205020404" pitchFamily="49" charset="0"/>
                <a:cs typeface="Courier New" panose="02070309020205020404" pitchFamily="49" charset="0"/>
              </a:rPr>
              <a:t>Listbox's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yview</a:t>
            </a:r>
            <a:r>
              <a:rPr lang="en-US" altLang="en-US" sz="2400" dirty="0">
                <a:latin typeface="Courier New" panose="02070309020205020404" pitchFamily="49" charset="0"/>
                <a:cs typeface="Courier New" panose="02070309020205020404" pitchFamily="49" charset="0"/>
              </a:rPr>
              <a:t> </a:t>
            </a:r>
            <a:r>
              <a:rPr lang="en-US" altLang="en-US" sz="2400" dirty="0"/>
              <a:t>method when the slider knob is moved</a:t>
            </a:r>
          </a:p>
          <a:p>
            <a:pPr marL="514350" indent="-514350">
              <a:spcBef>
                <a:spcPts val="600"/>
              </a:spcBef>
              <a:buFontTx/>
              <a:buAutoNum type="arabicPeriod"/>
            </a:pPr>
            <a:r>
              <a:rPr lang="en-US" altLang="en-US" sz="2400" dirty="0"/>
              <a:t>Configure the </a:t>
            </a:r>
            <a:r>
              <a:rPr lang="en-US" altLang="en-US" sz="2400" dirty="0" err="1">
                <a:latin typeface="Courier New" panose="02070309020205020404" pitchFamily="49" charset="0"/>
                <a:cs typeface="Courier New" panose="02070309020205020404" pitchFamily="49" charset="0"/>
              </a:rPr>
              <a:t>Listbox</a:t>
            </a:r>
            <a:r>
              <a:rPr lang="en-US" altLang="en-US" sz="2400" dirty="0"/>
              <a:t> to call the scrollbar's </a:t>
            </a:r>
            <a:r>
              <a:rPr lang="en-US" altLang="en-US" sz="2400" dirty="0">
                <a:latin typeface="Courier New" panose="02070309020205020404" pitchFamily="49" charset="0"/>
              </a:rPr>
              <a:t>set</a:t>
            </a:r>
            <a:r>
              <a:rPr lang="en-US" altLang="en-US" sz="2400" dirty="0"/>
              <a:t> method any time the </a:t>
            </a:r>
            <a:r>
              <a:rPr lang="en-US" altLang="en-US" sz="2400" dirty="0" err="1">
                <a:latin typeface="Courier New" panose="02070309020205020404" pitchFamily="49" charset="0"/>
                <a:cs typeface="Courier New" panose="02070309020205020404" pitchFamily="49" charset="0"/>
              </a:rPr>
              <a:t>Listbox</a:t>
            </a:r>
            <a:r>
              <a:rPr lang="en-US" altLang="en-US" sz="2400" dirty="0"/>
              <a:t> is updated</a:t>
            </a:r>
          </a:p>
          <a:p>
            <a:pPr marL="514350" indent="-514350">
              <a:buFontTx/>
              <a:buAutoNum type="arabicPeriod"/>
            </a:pPr>
            <a:endParaRPr lang="en-US" altLang="en-US" sz="2400" dirty="0"/>
          </a:p>
        </p:txBody>
      </p:sp>
    </p:spTree>
    <p:extLst>
      <p:ext uri="{BB962C8B-B14F-4D97-AF65-F5344CB8AC3E}">
        <p14:creationId xmlns:p14="http://schemas.microsoft.com/office/powerpoint/2010/main" val="3551898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5B82328-342D-4F9E-A50E-1228C50C06D4}"/>
              </a:ext>
            </a:extLst>
          </p:cNvPr>
          <p:cNvSpPr>
            <a:spLocks noGrp="1" noChangeArrowheads="1"/>
          </p:cNvSpPr>
          <p:nvPr>
            <p:ph type="title"/>
          </p:nvPr>
        </p:nvSpPr>
        <p:spPr/>
        <p:txBody>
          <a:bodyPr/>
          <a:lstStyle/>
          <a:p>
            <a:r>
              <a:rPr lang="en-US" altLang="en-US" dirty="0"/>
              <a:t>Example</a:t>
            </a:r>
            <a:r>
              <a:rPr lang="en-AU" sz="2000" dirty="0"/>
              <a:t> (1 of 4)</a:t>
            </a:r>
            <a:endParaRPr lang="en-US" altLang="en-US" sz="2000" dirty="0"/>
          </a:p>
        </p:txBody>
      </p:sp>
      <p:sp>
        <p:nvSpPr>
          <p:cNvPr id="56323" name="Text Box 2">
            <a:extLst>
              <a:ext uri="{FF2B5EF4-FFF2-40B4-BE49-F238E27FC236}">
                <a16:creationId xmlns:a16="http://schemas.microsoft.com/office/drawing/2014/main" id="{216F032B-E246-4498-9653-D05ACEB06C23}"/>
              </a:ext>
            </a:extLst>
          </p:cNvPr>
          <p:cNvSpPr txBox="1">
            <a:spLocks noChangeArrowheads="1"/>
          </p:cNvSpPr>
          <p:nvPr/>
        </p:nvSpPr>
        <p:spPr bwMode="auto">
          <a:xfrm>
            <a:off x="1600200" y="1447800"/>
            <a:ext cx="7924800" cy="50167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the main window.</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frame for the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and vertical scrollbar.</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self.listbox_frame.pack</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widget in the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height=6, width=0)</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self.listbox.pack</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(side='left')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vertical Scrollbar in the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tkinter.Scrollbar</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orient=</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tkinter.VERTICAL</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self.scrollbar.pack</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(side='right', fill=</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tkinter.Y</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Configure the Scrollbar and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to work together.</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self.scrollbar.config</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(command=</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self.listbox.yview</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self.listbox.config</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yscrollcommand</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self.scrollbar.set</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3754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55ACF68-9F51-4B9F-9D31-CCF7F1A2A894}"/>
              </a:ext>
            </a:extLst>
          </p:cNvPr>
          <p:cNvSpPr>
            <a:spLocks noGrp="1" noChangeArrowheads="1"/>
          </p:cNvSpPr>
          <p:nvPr>
            <p:ph type="title"/>
          </p:nvPr>
        </p:nvSpPr>
        <p:spPr/>
        <p:txBody>
          <a:bodyPr/>
          <a:lstStyle/>
          <a:p>
            <a:r>
              <a:rPr lang="en-US" altLang="en-US" sz="3200" dirty="0"/>
              <a:t>Adding a Horizontal Scrollbar to a </a:t>
            </a:r>
            <a:r>
              <a:rPr lang="en-US" altLang="en-US" sz="3200" dirty="0" err="1">
                <a:latin typeface="Courier New" panose="02070309020205020404" pitchFamily="49" charset="0"/>
                <a:cs typeface="Courier New" panose="02070309020205020404" pitchFamily="49" charset="0"/>
              </a:rPr>
              <a:t>Listbox</a:t>
            </a:r>
            <a:endParaRPr lang="en-US" altLang="en-US" sz="3200" dirty="0">
              <a:latin typeface="Courier New" panose="02070309020205020404" pitchFamily="49" charset="0"/>
              <a:cs typeface="Courier New" panose="02070309020205020404" pitchFamily="49" charset="0"/>
            </a:endParaRPr>
          </a:p>
        </p:txBody>
      </p:sp>
      <p:sp>
        <p:nvSpPr>
          <p:cNvPr id="57347" name="Content Placeholder 2">
            <a:extLst>
              <a:ext uri="{FF2B5EF4-FFF2-40B4-BE49-F238E27FC236}">
                <a16:creationId xmlns:a16="http://schemas.microsoft.com/office/drawing/2014/main" id="{20E56DFC-29DC-4A4A-99DE-F8FE6C40FC1C}"/>
              </a:ext>
            </a:extLst>
          </p:cNvPr>
          <p:cNvSpPr>
            <a:spLocks noGrp="1" noChangeArrowheads="1"/>
          </p:cNvSpPr>
          <p:nvPr>
            <p:ph idx="1"/>
          </p:nvPr>
        </p:nvSpPr>
        <p:spPr/>
        <p:txBody>
          <a:bodyPr>
            <a:normAutofit fontScale="85000" lnSpcReduction="20000"/>
          </a:bodyPr>
          <a:lstStyle/>
          <a:p>
            <a:pPr marL="514350" indent="-514350">
              <a:spcBef>
                <a:spcPts val="600"/>
              </a:spcBef>
              <a:buFontTx/>
              <a:buAutoNum type="arabicPeriod"/>
            </a:pPr>
            <a:r>
              <a:rPr lang="en-US" altLang="en-US" sz="2400" dirty="0"/>
              <a:t>Create a frame to hold the </a:t>
            </a:r>
            <a:r>
              <a:rPr lang="en-US" altLang="en-US" sz="2400" dirty="0" err="1">
                <a:latin typeface="Courier New" panose="02070309020205020404" pitchFamily="49" charset="0"/>
                <a:cs typeface="Courier New" panose="02070309020205020404" pitchFamily="49" charset="0"/>
              </a:rPr>
              <a:t>Listbox</a:t>
            </a:r>
            <a:r>
              <a:rPr lang="en-US" altLang="en-US" sz="2400" dirty="0"/>
              <a:t> and the scrollbar</a:t>
            </a:r>
          </a:p>
          <a:p>
            <a:pPr marL="514350" indent="-514350">
              <a:spcBef>
                <a:spcPts val="600"/>
              </a:spcBef>
              <a:buFontTx/>
              <a:buAutoNum type="arabicPeriod"/>
            </a:pPr>
            <a:r>
              <a:rPr lang="en-US" altLang="en-US" sz="2400" dirty="0"/>
              <a:t>Pack the frame</a:t>
            </a:r>
          </a:p>
          <a:p>
            <a:pPr marL="514350" indent="-514350">
              <a:spcBef>
                <a:spcPts val="600"/>
              </a:spcBef>
              <a:buFontTx/>
              <a:buAutoNum type="arabicPeriod"/>
            </a:pPr>
            <a:r>
              <a:rPr lang="en-US" altLang="en-US" sz="2400" dirty="0"/>
              <a:t>Create a </a:t>
            </a:r>
            <a:r>
              <a:rPr lang="en-US" altLang="en-US" sz="2400" dirty="0" err="1">
                <a:latin typeface="Courier New" panose="02070309020205020404" pitchFamily="49" charset="0"/>
                <a:cs typeface="Courier New" panose="02070309020205020404" pitchFamily="49" charset="0"/>
              </a:rPr>
              <a:t>Listbox</a:t>
            </a:r>
            <a:r>
              <a:rPr lang="en-US" altLang="en-US" sz="2400" dirty="0"/>
              <a:t> inside the frame</a:t>
            </a:r>
          </a:p>
          <a:p>
            <a:pPr marL="514350" indent="-514350">
              <a:spcBef>
                <a:spcPts val="600"/>
              </a:spcBef>
              <a:buFontTx/>
              <a:buAutoNum type="arabicPeriod"/>
            </a:pPr>
            <a:r>
              <a:rPr lang="en-US" altLang="en-US" sz="2400" dirty="0"/>
              <a:t>Pack the </a:t>
            </a:r>
            <a:r>
              <a:rPr lang="en-US" altLang="en-US" sz="2400" dirty="0" err="1">
                <a:latin typeface="Courier New" panose="02070309020205020404" pitchFamily="49" charset="0"/>
                <a:cs typeface="Courier New" panose="02070309020205020404" pitchFamily="49" charset="0"/>
              </a:rPr>
              <a:t>Listbox</a:t>
            </a:r>
            <a:r>
              <a:rPr lang="en-US" altLang="en-US" sz="2400" dirty="0"/>
              <a:t> to the top of the frame</a:t>
            </a:r>
          </a:p>
          <a:p>
            <a:pPr marL="514350" indent="-514350">
              <a:spcBef>
                <a:spcPts val="600"/>
              </a:spcBef>
              <a:buFontTx/>
              <a:buAutoNum type="arabicPeriod"/>
            </a:pPr>
            <a:r>
              <a:rPr lang="en-US" altLang="en-US" sz="2400" dirty="0"/>
              <a:t>Create the horizontal scrollbar inside the frame</a:t>
            </a:r>
          </a:p>
          <a:p>
            <a:pPr marL="514350" indent="-514350">
              <a:spcBef>
                <a:spcPts val="600"/>
              </a:spcBef>
              <a:buFontTx/>
              <a:buAutoNum type="arabicPeriod"/>
            </a:pPr>
            <a:r>
              <a:rPr lang="en-US" altLang="en-US" sz="2400" dirty="0"/>
              <a:t>Pack the scrollbar to the bottom of the frame</a:t>
            </a:r>
          </a:p>
          <a:p>
            <a:pPr marL="514350" indent="-514350">
              <a:spcBef>
                <a:spcPts val="600"/>
              </a:spcBef>
              <a:buFontTx/>
              <a:buAutoNum type="arabicPeriod"/>
            </a:pPr>
            <a:r>
              <a:rPr lang="en-US" altLang="en-US" sz="2400" dirty="0"/>
              <a:t>Configure the scrollbar to call the </a:t>
            </a:r>
            <a:r>
              <a:rPr lang="en-US" altLang="en-US" sz="2400" dirty="0" err="1">
                <a:latin typeface="Courier New" panose="02070309020205020404" pitchFamily="49" charset="0"/>
                <a:cs typeface="Courier New" panose="02070309020205020404" pitchFamily="49" charset="0"/>
              </a:rPr>
              <a:t>Listbox's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xview</a:t>
            </a:r>
            <a:r>
              <a:rPr lang="en-US" altLang="en-US" sz="2400" dirty="0">
                <a:latin typeface="Courier New" panose="02070309020205020404" pitchFamily="49" charset="0"/>
                <a:cs typeface="Courier New" panose="02070309020205020404" pitchFamily="49" charset="0"/>
              </a:rPr>
              <a:t> </a:t>
            </a:r>
            <a:r>
              <a:rPr lang="en-US" altLang="en-US" sz="2400" dirty="0"/>
              <a:t>method when the slider knob is moved</a:t>
            </a:r>
          </a:p>
          <a:p>
            <a:pPr marL="514350" indent="-514350">
              <a:spcBef>
                <a:spcPts val="600"/>
              </a:spcBef>
              <a:buFontTx/>
              <a:buAutoNum type="arabicPeriod"/>
            </a:pPr>
            <a:r>
              <a:rPr lang="en-US" altLang="en-US" sz="2400" dirty="0"/>
              <a:t>Configure the </a:t>
            </a:r>
            <a:r>
              <a:rPr lang="en-US" altLang="en-US" sz="2400" dirty="0" err="1">
                <a:latin typeface="Courier New" panose="02070309020205020404" pitchFamily="49" charset="0"/>
                <a:cs typeface="Courier New" panose="02070309020205020404" pitchFamily="49" charset="0"/>
              </a:rPr>
              <a:t>Listbox</a:t>
            </a:r>
            <a:r>
              <a:rPr lang="en-US" altLang="en-US" sz="2400" dirty="0"/>
              <a:t> to call the scrollbar's </a:t>
            </a:r>
            <a:r>
              <a:rPr lang="en-US" altLang="en-US" sz="2400" dirty="0">
                <a:latin typeface="Courier New" panose="02070309020205020404" pitchFamily="49" charset="0"/>
              </a:rPr>
              <a:t>set</a:t>
            </a:r>
            <a:r>
              <a:rPr lang="en-US" altLang="en-US" sz="2400" dirty="0"/>
              <a:t> method any time the </a:t>
            </a:r>
            <a:r>
              <a:rPr lang="en-US" altLang="en-US" sz="2400" dirty="0" err="1">
                <a:latin typeface="Courier New" panose="02070309020205020404" pitchFamily="49" charset="0"/>
                <a:cs typeface="Courier New" panose="02070309020205020404" pitchFamily="49" charset="0"/>
              </a:rPr>
              <a:t>Listbox</a:t>
            </a:r>
            <a:r>
              <a:rPr lang="en-US" altLang="en-US" sz="2400" dirty="0"/>
              <a:t> is updated</a:t>
            </a:r>
          </a:p>
          <a:p>
            <a:pPr marL="514350" indent="-514350">
              <a:buFontTx/>
              <a:buAutoNum type="arabicPeriod"/>
            </a:pPr>
            <a:endParaRPr lang="en-US" altLang="en-US" sz="2400" dirty="0"/>
          </a:p>
        </p:txBody>
      </p:sp>
    </p:spTree>
    <p:extLst>
      <p:ext uri="{BB962C8B-B14F-4D97-AF65-F5344CB8AC3E}">
        <p14:creationId xmlns:p14="http://schemas.microsoft.com/office/powerpoint/2010/main" val="483446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76EFDE4-E4A3-4BCF-AE15-7A43927D0BCE}"/>
              </a:ext>
            </a:extLst>
          </p:cNvPr>
          <p:cNvSpPr>
            <a:spLocks noGrp="1" noChangeArrowheads="1"/>
          </p:cNvSpPr>
          <p:nvPr>
            <p:ph type="title"/>
          </p:nvPr>
        </p:nvSpPr>
        <p:spPr/>
        <p:txBody>
          <a:bodyPr/>
          <a:lstStyle/>
          <a:p>
            <a:r>
              <a:rPr lang="en-US" altLang="en-US" dirty="0"/>
              <a:t>Example</a:t>
            </a:r>
            <a:r>
              <a:rPr lang="en-AU" sz="2000" dirty="0"/>
              <a:t> (2 of 4)</a:t>
            </a:r>
            <a:endParaRPr lang="en-US" altLang="en-US" sz="2000" dirty="0"/>
          </a:p>
        </p:txBody>
      </p:sp>
      <p:sp>
        <p:nvSpPr>
          <p:cNvPr id="58371" name="Text Box 2">
            <a:extLst>
              <a:ext uri="{FF2B5EF4-FFF2-40B4-BE49-F238E27FC236}">
                <a16:creationId xmlns:a16="http://schemas.microsoft.com/office/drawing/2014/main" id="{C5748A7F-B4D4-4276-BDA9-6FFF5AC3E379}"/>
              </a:ext>
            </a:extLst>
          </p:cNvPr>
          <p:cNvSpPr txBox="1">
            <a:spLocks noChangeArrowheads="1"/>
          </p:cNvSpPr>
          <p:nvPr/>
        </p:nvSpPr>
        <p:spPr bwMode="auto">
          <a:xfrm>
            <a:off x="2286000" y="1600200"/>
            <a:ext cx="7315200" cy="4400550"/>
          </a:xfrm>
          <a:prstGeom prst="rect">
            <a:avLst/>
          </a:prstGeom>
          <a:solidFill>
            <a:srgbClr val="FFFFFF"/>
          </a:solidFill>
          <a:ln w="9525">
            <a:solidFill>
              <a:srgbClr val="000000"/>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the main window.</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frame for the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and scrollbar.</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self.listbox_frame.pack</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widget in the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tkinter.Listbox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height=0, width=30)</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self.listbox.pack</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(side='top')</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horizontal Scrollbar in the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listbox_frame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tkinter.Scrollbar</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self.listbox_frame</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orient=</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tkinter.HORIZONTAL</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self.scrollbar.pack</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(side='bottom', fill=</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Configure the Scrollbar and </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to work together.</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self.scrollbar.config</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(command=</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self.listbox.xview</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self.listbox.config</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xscrollcommand</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4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self.scrollbar.set</a:t>
            </a:r>
            <a:r>
              <a:rPr lang="en-US" altLang="en-US" sz="14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3431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490829D-B208-478C-8FEB-635B39803B87}"/>
              </a:ext>
            </a:extLst>
          </p:cNvPr>
          <p:cNvSpPr>
            <a:spLocks noGrp="1" noChangeArrowheads="1"/>
          </p:cNvSpPr>
          <p:nvPr>
            <p:ph type="title"/>
          </p:nvPr>
        </p:nvSpPr>
        <p:spPr/>
        <p:txBody>
          <a:bodyPr>
            <a:normAutofit/>
          </a:bodyPr>
          <a:lstStyle/>
          <a:p>
            <a:r>
              <a:rPr lang="en-US" altLang="en-US" sz="2800" dirty="0"/>
              <a:t>Adding Vertical and Horizontal Scrollbars to a </a:t>
            </a:r>
            <a:r>
              <a:rPr lang="en-US" altLang="en-US" sz="2800" dirty="0" err="1">
                <a:latin typeface="Courier New" panose="02070309020205020404" pitchFamily="49" charset="0"/>
                <a:cs typeface="Courier New" panose="02070309020205020404" pitchFamily="49" charset="0"/>
              </a:rPr>
              <a:t>Listbox</a:t>
            </a:r>
            <a:r>
              <a:rPr lang="en-AU" sz="1800" dirty="0"/>
              <a:t> (1 of 2)</a:t>
            </a:r>
            <a:endParaRPr lang="en-US" altLang="en-US" sz="1800" dirty="0">
              <a:latin typeface="Courier New" panose="02070309020205020404" pitchFamily="49" charset="0"/>
              <a:cs typeface="Courier New" panose="02070309020205020404" pitchFamily="49" charset="0"/>
            </a:endParaRPr>
          </a:p>
        </p:txBody>
      </p:sp>
      <p:sp>
        <p:nvSpPr>
          <p:cNvPr id="59395" name="Content Placeholder 2">
            <a:extLst>
              <a:ext uri="{FF2B5EF4-FFF2-40B4-BE49-F238E27FC236}">
                <a16:creationId xmlns:a16="http://schemas.microsoft.com/office/drawing/2014/main" id="{2A72E99C-A34F-4F01-B158-718CE9EC698E}"/>
              </a:ext>
            </a:extLst>
          </p:cNvPr>
          <p:cNvSpPr>
            <a:spLocks noGrp="1" noChangeArrowheads="1"/>
          </p:cNvSpPr>
          <p:nvPr>
            <p:ph idx="1"/>
          </p:nvPr>
        </p:nvSpPr>
        <p:spPr>
          <a:xfrm>
            <a:off x="800100" y="1420392"/>
            <a:ext cx="10591800" cy="4724400"/>
          </a:xfrm>
        </p:spPr>
        <p:txBody>
          <a:bodyPr>
            <a:noAutofit/>
          </a:bodyPr>
          <a:lstStyle/>
          <a:p>
            <a:pPr marL="514350" indent="-514350">
              <a:spcBef>
                <a:spcPts val="600"/>
              </a:spcBef>
              <a:buFontTx/>
              <a:buAutoNum type="arabicPeriod"/>
            </a:pPr>
            <a:r>
              <a:rPr lang="en-US" altLang="en-US" sz="2300" dirty="0"/>
              <a:t>Create the outer frame to hold the inner frame and the horizontal scrollbar</a:t>
            </a:r>
          </a:p>
          <a:p>
            <a:pPr marL="514350" indent="-514350">
              <a:spcBef>
                <a:spcPts val="600"/>
              </a:spcBef>
              <a:buFontTx/>
              <a:buAutoNum type="arabicPeriod"/>
            </a:pPr>
            <a:r>
              <a:rPr lang="en-US" altLang="en-US" sz="2300" dirty="0"/>
              <a:t>Pack the outer frame</a:t>
            </a:r>
          </a:p>
          <a:p>
            <a:pPr marL="514350" indent="-514350">
              <a:spcBef>
                <a:spcPts val="600"/>
              </a:spcBef>
              <a:buFontTx/>
              <a:buAutoNum type="arabicPeriod"/>
            </a:pPr>
            <a:r>
              <a:rPr lang="en-US" altLang="en-US" sz="2300" dirty="0"/>
              <a:t>Create the inner frame to hold the </a:t>
            </a:r>
            <a:r>
              <a:rPr lang="en-US" altLang="en-US" sz="2300" dirty="0" err="1">
                <a:latin typeface="Courier New" panose="02070309020205020404" pitchFamily="49" charset="0"/>
                <a:cs typeface="Courier New" panose="02070309020205020404" pitchFamily="49" charset="0"/>
              </a:rPr>
              <a:t>Listbox</a:t>
            </a:r>
            <a:r>
              <a:rPr lang="en-US" altLang="en-US" sz="2300" dirty="0"/>
              <a:t> and the vertical scrollbar</a:t>
            </a:r>
          </a:p>
          <a:p>
            <a:pPr marL="514350" indent="-514350">
              <a:spcBef>
                <a:spcPts val="600"/>
              </a:spcBef>
              <a:buFontTx/>
              <a:buAutoNum type="arabicPeriod"/>
            </a:pPr>
            <a:r>
              <a:rPr lang="en-US" altLang="en-US" sz="2300" dirty="0"/>
              <a:t>Pack the inner frame</a:t>
            </a:r>
          </a:p>
          <a:p>
            <a:pPr marL="514350" indent="-514350">
              <a:spcBef>
                <a:spcPts val="600"/>
              </a:spcBef>
              <a:buFontTx/>
              <a:buAutoNum type="arabicPeriod"/>
            </a:pPr>
            <a:r>
              <a:rPr lang="en-US" altLang="en-US" sz="2300" dirty="0"/>
              <a:t>Create a </a:t>
            </a:r>
            <a:r>
              <a:rPr lang="en-US" altLang="en-US" sz="2300" dirty="0" err="1">
                <a:latin typeface="Courier New" panose="02070309020205020404" pitchFamily="49" charset="0"/>
                <a:cs typeface="Courier New" panose="02070309020205020404" pitchFamily="49" charset="0"/>
              </a:rPr>
              <a:t>Listbox</a:t>
            </a:r>
            <a:r>
              <a:rPr lang="en-US" altLang="en-US" sz="2300" dirty="0"/>
              <a:t> inside the inner frame</a:t>
            </a:r>
          </a:p>
          <a:p>
            <a:pPr marL="514350" indent="-514350">
              <a:spcBef>
                <a:spcPts val="600"/>
              </a:spcBef>
              <a:buFontTx/>
              <a:buAutoNum type="arabicPeriod"/>
            </a:pPr>
            <a:r>
              <a:rPr lang="en-US" altLang="en-US" sz="2300" dirty="0"/>
              <a:t>Pack the </a:t>
            </a:r>
            <a:r>
              <a:rPr lang="en-US" altLang="en-US" sz="2300" dirty="0" err="1">
                <a:latin typeface="Courier New" panose="02070309020205020404" pitchFamily="49" charset="0"/>
                <a:cs typeface="Courier New" panose="02070309020205020404" pitchFamily="49" charset="0"/>
              </a:rPr>
              <a:t>Listbox</a:t>
            </a:r>
            <a:r>
              <a:rPr lang="en-US" altLang="en-US" sz="2300" dirty="0"/>
              <a:t> to the left side of the inner frame</a:t>
            </a:r>
          </a:p>
          <a:p>
            <a:pPr marL="514350" indent="-514350">
              <a:spcBef>
                <a:spcPts val="600"/>
              </a:spcBef>
              <a:buFontTx/>
              <a:buAutoNum type="arabicPeriod"/>
            </a:pPr>
            <a:r>
              <a:rPr lang="en-US" altLang="en-US" sz="2300" dirty="0"/>
              <a:t>Create a vertical scrollbar inside the inner frame</a:t>
            </a:r>
          </a:p>
          <a:p>
            <a:pPr marL="514350" indent="-514350">
              <a:spcBef>
                <a:spcPts val="600"/>
              </a:spcBef>
              <a:buFontTx/>
              <a:buAutoNum type="arabicPeriod"/>
            </a:pPr>
            <a:r>
              <a:rPr lang="en-US" altLang="en-US" sz="2300" dirty="0"/>
              <a:t>Pack the scrollbar to the right side of the inner frame</a:t>
            </a:r>
          </a:p>
          <a:p>
            <a:pPr marL="514350" indent="-514350">
              <a:spcBef>
                <a:spcPts val="600"/>
              </a:spcBef>
              <a:buFontTx/>
              <a:buAutoNum type="arabicPeriod"/>
            </a:pPr>
            <a:r>
              <a:rPr lang="en-US" altLang="en-US" sz="2300" dirty="0"/>
              <a:t>Create the horizontal scrollbar inside the outer frame</a:t>
            </a:r>
          </a:p>
        </p:txBody>
      </p:sp>
    </p:spTree>
    <p:extLst>
      <p:ext uri="{BB962C8B-B14F-4D97-AF65-F5344CB8AC3E}">
        <p14:creationId xmlns:p14="http://schemas.microsoft.com/office/powerpoint/2010/main" val="872252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490829D-B208-478C-8FEB-635B39803B87}"/>
              </a:ext>
            </a:extLst>
          </p:cNvPr>
          <p:cNvSpPr>
            <a:spLocks noGrp="1" noChangeArrowheads="1"/>
          </p:cNvSpPr>
          <p:nvPr>
            <p:ph type="title"/>
          </p:nvPr>
        </p:nvSpPr>
        <p:spPr/>
        <p:txBody>
          <a:bodyPr>
            <a:normAutofit/>
          </a:bodyPr>
          <a:lstStyle/>
          <a:p>
            <a:r>
              <a:rPr lang="en-US" altLang="en-US" sz="2800" dirty="0"/>
              <a:t>Adding Vertical and Horizontal Scrollbars to a </a:t>
            </a:r>
            <a:r>
              <a:rPr lang="en-US" altLang="en-US" sz="2800" dirty="0" err="1">
                <a:latin typeface="Courier New" panose="02070309020205020404" pitchFamily="49" charset="0"/>
                <a:cs typeface="Courier New" panose="02070309020205020404" pitchFamily="49" charset="0"/>
              </a:rPr>
              <a:t>Listbox</a:t>
            </a:r>
            <a:r>
              <a:rPr lang="en-AU" sz="1800" dirty="0"/>
              <a:t> (2 of 2)</a:t>
            </a:r>
            <a:endParaRPr lang="en-US" altLang="en-US" sz="1800" dirty="0">
              <a:latin typeface="Courier New" panose="02070309020205020404" pitchFamily="49" charset="0"/>
              <a:cs typeface="Courier New" panose="02070309020205020404" pitchFamily="49" charset="0"/>
            </a:endParaRPr>
          </a:p>
        </p:txBody>
      </p:sp>
      <p:sp>
        <p:nvSpPr>
          <p:cNvPr id="59395" name="Content Placeholder 2">
            <a:extLst>
              <a:ext uri="{FF2B5EF4-FFF2-40B4-BE49-F238E27FC236}">
                <a16:creationId xmlns:a16="http://schemas.microsoft.com/office/drawing/2014/main" id="{2A72E99C-A34F-4F01-B158-718CE9EC698E}"/>
              </a:ext>
            </a:extLst>
          </p:cNvPr>
          <p:cNvSpPr>
            <a:spLocks noGrp="1" noChangeArrowheads="1"/>
          </p:cNvSpPr>
          <p:nvPr>
            <p:ph idx="1"/>
          </p:nvPr>
        </p:nvSpPr>
        <p:spPr/>
        <p:txBody>
          <a:bodyPr/>
          <a:lstStyle/>
          <a:p>
            <a:pPr marL="514350" indent="-514350">
              <a:spcBef>
                <a:spcPts val="600"/>
              </a:spcBef>
              <a:buFont typeface="+mj-lt"/>
              <a:buAutoNum type="arabicPeriod" startAt="10"/>
            </a:pPr>
            <a:r>
              <a:rPr lang="en-US" altLang="en-US" sz="2400" dirty="0"/>
              <a:t>Pack the horizontal scrollbar to the bottom of the outer frame</a:t>
            </a:r>
          </a:p>
          <a:p>
            <a:pPr marL="514350" indent="-514350">
              <a:spcBef>
                <a:spcPts val="600"/>
              </a:spcBef>
              <a:buFont typeface="+mj-lt"/>
              <a:buAutoNum type="arabicPeriod" startAt="10"/>
            </a:pPr>
            <a:r>
              <a:rPr lang="en-US" altLang="en-US" sz="2400" dirty="0"/>
              <a:t>Configure the vertical scrollbar to call the </a:t>
            </a:r>
            <a:r>
              <a:rPr lang="en-US" altLang="en-US" sz="2400" dirty="0" err="1">
                <a:latin typeface="Courier New" panose="02070309020205020404" pitchFamily="49" charset="0"/>
                <a:cs typeface="Courier New" panose="02070309020205020404" pitchFamily="49" charset="0"/>
              </a:rPr>
              <a:t>Listbox's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yview</a:t>
            </a:r>
            <a:r>
              <a:rPr lang="en-US" altLang="en-US" sz="2400" dirty="0"/>
              <a:t> method when the slider knob is moved</a:t>
            </a:r>
          </a:p>
          <a:p>
            <a:pPr marL="514350" indent="-514350">
              <a:spcBef>
                <a:spcPts val="600"/>
              </a:spcBef>
              <a:buFont typeface="+mj-lt"/>
              <a:buAutoNum type="arabicPeriod" startAt="10"/>
            </a:pPr>
            <a:r>
              <a:rPr lang="en-US" altLang="en-US" sz="2400" dirty="0"/>
              <a:t>Configure the horizontal scrollbar to call the </a:t>
            </a:r>
            <a:r>
              <a:rPr lang="en-US" altLang="en-US" sz="2400" dirty="0" err="1">
                <a:latin typeface="Courier New" panose="02070309020205020404" pitchFamily="49" charset="0"/>
                <a:cs typeface="Courier New" panose="02070309020205020404" pitchFamily="49" charset="0"/>
              </a:rPr>
              <a:t>Listbox's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xview</a:t>
            </a:r>
            <a:r>
              <a:rPr lang="en-US" altLang="en-US" sz="2400" dirty="0"/>
              <a:t> method when the slider knob is moved</a:t>
            </a:r>
          </a:p>
          <a:p>
            <a:pPr marL="514350" indent="-514350">
              <a:spcBef>
                <a:spcPts val="600"/>
              </a:spcBef>
              <a:buFont typeface="+mj-lt"/>
              <a:buAutoNum type="arabicPeriod" startAt="10"/>
            </a:pPr>
            <a:r>
              <a:rPr lang="en-US" altLang="en-US" sz="2400" dirty="0"/>
              <a:t>Configure the </a:t>
            </a:r>
            <a:r>
              <a:rPr lang="en-US" altLang="en-US" sz="2400" dirty="0" err="1">
                <a:latin typeface="Courier New" panose="02070309020205020404" pitchFamily="49" charset="0"/>
                <a:cs typeface="Courier New" panose="02070309020205020404" pitchFamily="49" charset="0"/>
              </a:rPr>
              <a:t>Listbox</a:t>
            </a:r>
            <a:r>
              <a:rPr lang="en-US" altLang="en-US" sz="2400" dirty="0"/>
              <a:t> to call both scrollbar's </a:t>
            </a:r>
            <a:r>
              <a:rPr lang="en-US" altLang="en-US" sz="2400" dirty="0">
                <a:latin typeface="Courier New" panose="02070309020205020404" pitchFamily="49" charset="0"/>
              </a:rPr>
              <a:t>set</a:t>
            </a:r>
            <a:r>
              <a:rPr lang="en-US" altLang="en-US" sz="2400" dirty="0"/>
              <a:t> method any time the </a:t>
            </a:r>
            <a:r>
              <a:rPr lang="en-US" altLang="en-US" sz="2400" dirty="0" err="1">
                <a:latin typeface="Courier New" panose="02070309020205020404" pitchFamily="49" charset="0"/>
                <a:cs typeface="Courier New" panose="02070309020205020404" pitchFamily="49" charset="0"/>
              </a:rPr>
              <a:t>Listbox</a:t>
            </a:r>
            <a:r>
              <a:rPr lang="en-US" altLang="en-US" sz="2400" dirty="0"/>
              <a:t> is updated</a:t>
            </a:r>
          </a:p>
          <a:p>
            <a:pPr marL="514350" indent="-514350">
              <a:buFontTx/>
              <a:buAutoNum type="arabicPeriod" startAt="10"/>
            </a:pPr>
            <a:endParaRPr lang="en-US" altLang="en-US" sz="1600" dirty="0"/>
          </a:p>
        </p:txBody>
      </p:sp>
    </p:spTree>
    <p:extLst>
      <p:ext uri="{BB962C8B-B14F-4D97-AF65-F5344CB8AC3E}">
        <p14:creationId xmlns:p14="http://schemas.microsoft.com/office/powerpoint/2010/main" val="28951163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a:extLst>
              <a:ext uri="{FF2B5EF4-FFF2-40B4-BE49-F238E27FC236}">
                <a16:creationId xmlns:a16="http://schemas.microsoft.com/office/drawing/2014/main" id="{E90CFD0F-8961-4FAB-9886-BA6752044BDF}"/>
              </a:ext>
            </a:extLst>
          </p:cNvPr>
          <p:cNvSpPr txBox="1">
            <a:spLocks noChangeArrowheads="1"/>
          </p:cNvSpPr>
          <p:nvPr/>
        </p:nvSpPr>
        <p:spPr bwMode="auto">
          <a:xfrm>
            <a:off x="609600" y="1143000"/>
            <a:ext cx="10744200" cy="5339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the main window.</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outer frame to hold the inner frame</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and the horizontal scrollbar.</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self.outer_frame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self.outer_frame.pack</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padx</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pady</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=20)</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an inner frame for the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and vertical scrollbar.</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self.inner_frame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self.outer_frame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self.inner_frame.pack</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widget in the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inner_frame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tkinter.Listbox</a:t>
            </a:r>
            <a:r>
              <a:rPr lang="en-US" altLang="en-US" sz="18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8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self.inner_frame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height=5, width=30)</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self.listbox.pack</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(side='left')        </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vertical Scrollbar in the </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inner_frame</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7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self.v_scrollbar</a:t>
            </a:r>
            <a:r>
              <a:rPr lang="en-US" altLang="en-US" sz="17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7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tkinter.Scrollbar</a:t>
            </a:r>
            <a:r>
              <a:rPr lang="en-US" altLang="en-US" sz="17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7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self.inner_frame</a:t>
            </a:r>
            <a:r>
              <a:rPr lang="en-US" altLang="en-US" sz="17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orient=</a:t>
            </a:r>
            <a:r>
              <a:rPr lang="en-US" altLang="en-US" sz="17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tkinter.VERTICAL</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self.v_scrollbar.pack</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(side='right', fill=</a:t>
            </a:r>
            <a:r>
              <a:rPr lang="en-US" altLang="en-US" sz="18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tkinter.Y</a:t>
            </a:r>
            <a:r>
              <a:rPr lang="en-US" altLang="en-US" sz="18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94F3853-1D35-4592-BFBB-E55FC32C1BDF}"/>
              </a:ext>
            </a:extLst>
          </p:cNvPr>
          <p:cNvSpPr>
            <a:spLocks noGrp="1"/>
          </p:cNvSpPr>
          <p:nvPr>
            <p:ph type="title"/>
          </p:nvPr>
        </p:nvSpPr>
        <p:spPr/>
        <p:txBody>
          <a:bodyPr/>
          <a:lstStyle/>
          <a:p>
            <a:r>
              <a:rPr lang="en-US" altLang="en-US" dirty="0"/>
              <a:t>Example</a:t>
            </a:r>
            <a:r>
              <a:rPr lang="en-AU" sz="2000" dirty="0"/>
              <a:t> (3 of 4)</a:t>
            </a:r>
          </a:p>
        </p:txBody>
      </p:sp>
    </p:spTree>
    <p:extLst>
      <p:ext uri="{BB962C8B-B14F-4D97-AF65-F5344CB8AC3E}">
        <p14:creationId xmlns:p14="http://schemas.microsoft.com/office/powerpoint/2010/main" val="37053840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54E-54AF-4D5D-91A8-86B8FE42F055}"/>
              </a:ext>
            </a:extLst>
          </p:cNvPr>
          <p:cNvSpPr>
            <a:spLocks noGrp="1"/>
          </p:cNvSpPr>
          <p:nvPr>
            <p:ph type="title"/>
          </p:nvPr>
        </p:nvSpPr>
        <p:spPr/>
        <p:txBody>
          <a:bodyPr/>
          <a:lstStyle/>
          <a:p>
            <a:r>
              <a:rPr lang="en-US" altLang="en-US" dirty="0"/>
              <a:t>Example</a:t>
            </a:r>
            <a:r>
              <a:rPr lang="en-AU" sz="2000" dirty="0"/>
              <a:t> (4 of 4)</a:t>
            </a:r>
          </a:p>
        </p:txBody>
      </p:sp>
      <p:sp>
        <p:nvSpPr>
          <p:cNvPr id="3" name="Text Box 2">
            <a:extLst>
              <a:ext uri="{FF2B5EF4-FFF2-40B4-BE49-F238E27FC236}">
                <a16:creationId xmlns:a16="http://schemas.microsoft.com/office/drawing/2014/main" id="{5F2F6A2D-57CB-43EE-9837-19460FCA0978}"/>
              </a:ext>
            </a:extLst>
          </p:cNvPr>
          <p:cNvSpPr txBox="1">
            <a:spLocks noChangeArrowheads="1"/>
          </p:cNvSpPr>
          <p:nvPr/>
        </p:nvSpPr>
        <p:spPr bwMode="auto">
          <a:xfrm>
            <a:off x="838200" y="1905001"/>
            <a:ext cx="10591800" cy="2308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Create a horizontal Scrollbar in the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outer_frame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self.h_scrollbar</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tkinter.Scrollbar</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self.outer_frame</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orient=</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tkinter.HORIZONTAL</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self.h_scrollbar.pack</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(side='bottom', fill=</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tkinter.X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Configure the Scrollbars and the </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Listbox</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to work together.</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self.v_scrollbar.config</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(command=</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self.listbox.yview</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self.h_scrollbar.config</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(command=</a:t>
            </a:r>
            <a:r>
              <a:rPr lang="en-US" altLang="en-US" sz="1600" b="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self.listbox.xview</a:t>
            </a:r>
            <a:r>
              <a:rPr lang="en-US" altLang="en-US" sz="1600" b="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self.listbox.config</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yscrollcommand</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self.v_scrollbar.set</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smtClean="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xscrollcommand</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self.h_scrollbar.set</a:t>
            </a:r>
            <a:r>
              <a:rPr lang="en-US" altLang="en-US" sz="1600" b="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408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A4D7DBC-EE78-4432-AC88-370EC78A39EF}"/>
              </a:ext>
            </a:extLst>
          </p:cNvPr>
          <p:cNvSpPr>
            <a:spLocks noGrp="1" noChangeArrowheads="1"/>
          </p:cNvSpPr>
          <p:nvPr>
            <p:ph type="title"/>
          </p:nvPr>
        </p:nvSpPr>
        <p:spPr/>
        <p:txBody>
          <a:bodyPr/>
          <a:lstStyle/>
          <a:p>
            <a:r>
              <a:rPr lang="en-US" altLang="en-US" dirty="0"/>
              <a:t>Graphical User Interfaces</a:t>
            </a:r>
            <a:r>
              <a:rPr lang="en-AU" sz="2000" dirty="0"/>
              <a:t> (3 of 3)</a:t>
            </a:r>
            <a:endParaRPr lang="en-US" altLang="en-US" sz="2000" dirty="0"/>
          </a:p>
        </p:txBody>
      </p:sp>
      <p:sp>
        <p:nvSpPr>
          <p:cNvPr id="7171" name="Content Placeholder 2">
            <a:extLst>
              <a:ext uri="{FF2B5EF4-FFF2-40B4-BE49-F238E27FC236}">
                <a16:creationId xmlns:a16="http://schemas.microsoft.com/office/drawing/2014/main" id="{83C62290-F972-4FF3-947B-2D47E070B493}"/>
              </a:ext>
            </a:extLst>
          </p:cNvPr>
          <p:cNvSpPr>
            <a:spLocks noGrp="1" noChangeArrowheads="1"/>
          </p:cNvSpPr>
          <p:nvPr>
            <p:ph sz="half" idx="1"/>
          </p:nvPr>
        </p:nvSpPr>
        <p:spPr>
          <a:xfrm>
            <a:off x="1981200" y="1600201"/>
            <a:ext cx="4114800" cy="4525963"/>
          </a:xfrm>
        </p:spPr>
        <p:txBody>
          <a:bodyPr/>
          <a:lstStyle/>
          <a:p>
            <a:r>
              <a:rPr lang="en-US" altLang="en-US" sz="2600" u="sng" dirty="0">
                <a:cs typeface="Courier New" panose="02070309020205020404" pitchFamily="49" charset="0"/>
              </a:rPr>
              <a:t>Dialog boxes</a:t>
            </a:r>
            <a:r>
              <a:rPr lang="en-US" altLang="en-US" sz="2600" dirty="0">
                <a:cs typeface="Courier New" panose="02070309020205020404" pitchFamily="49" charset="0"/>
              </a:rPr>
              <a:t>: small windows that display information and allow the user to perform actions</a:t>
            </a:r>
          </a:p>
          <a:p>
            <a:pPr lvl="1"/>
            <a:r>
              <a:rPr lang="en-US" altLang="en-US" dirty="0">
                <a:cs typeface="Courier New" panose="02070309020205020404" pitchFamily="49" charset="0"/>
              </a:rPr>
              <a:t>Responsible for most of the interaction through GUI</a:t>
            </a:r>
          </a:p>
          <a:p>
            <a:pPr lvl="1"/>
            <a:r>
              <a:rPr lang="en-US" altLang="en-US" dirty="0">
                <a:cs typeface="Courier New" panose="02070309020205020404" pitchFamily="49" charset="0"/>
              </a:rPr>
              <a:t>User interacts with graphical elements such as icons, buttons, and slider bars</a:t>
            </a:r>
          </a:p>
          <a:p>
            <a:endParaRPr lang="en-US" altLang="en-US" sz="2400" dirty="0"/>
          </a:p>
        </p:txBody>
      </p:sp>
      <p:pic>
        <p:nvPicPr>
          <p:cNvPr id="7172" name="Picture 4" descr="A dialog box titled, internet properties displays the security tab to change the internet settings. ">
            <a:extLst>
              <a:ext uri="{FF2B5EF4-FFF2-40B4-BE49-F238E27FC236}">
                <a16:creationId xmlns:a16="http://schemas.microsoft.com/office/drawing/2014/main" id="{FBF04060-27A3-4CFE-AD68-A93B9063ABB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p:blipFill>
        <p:spPr>
          <a:xfrm>
            <a:off x="6477358" y="1600201"/>
            <a:ext cx="3460035" cy="4525963"/>
          </a:xfrm>
        </p:spPr>
      </p:pic>
    </p:spTree>
    <p:extLst>
      <p:ext uri="{BB962C8B-B14F-4D97-AF65-F5344CB8AC3E}">
        <p14:creationId xmlns:p14="http://schemas.microsoft.com/office/powerpoint/2010/main" val="1461074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7287470-B12B-44AA-8BD9-E7C164BA9F50}"/>
              </a:ext>
            </a:extLst>
          </p:cNvPr>
          <p:cNvSpPr>
            <a:spLocks noGrp="1" noChangeArrowheads="1"/>
          </p:cNvSpPr>
          <p:nvPr>
            <p:ph type="title"/>
          </p:nvPr>
        </p:nvSpPr>
        <p:spPr/>
        <p:txBody>
          <a:bodyPr/>
          <a:lstStyle/>
          <a:p>
            <a:r>
              <a:rPr lang="en-US" altLang="en-US" dirty="0"/>
              <a:t>Drawing Shapes with the </a:t>
            </a:r>
            <a:r>
              <a:rPr lang="en-US" altLang="en-US" dirty="0">
                <a:latin typeface="Courier New" panose="02070309020205020404" pitchFamily="49" charset="0"/>
                <a:cs typeface="Courier New" panose="02070309020205020404" pitchFamily="49" charset="0"/>
              </a:rPr>
              <a:t>Canvas</a:t>
            </a:r>
            <a:r>
              <a:rPr lang="en-US" altLang="en-US" dirty="0"/>
              <a:t> Widget</a:t>
            </a:r>
            <a:r>
              <a:rPr lang="en-AU" sz="2000" dirty="0"/>
              <a:t> (1 of 4)</a:t>
            </a:r>
            <a:endParaRPr lang="en-US" altLang="en-US" sz="2000" dirty="0"/>
          </a:p>
        </p:txBody>
      </p:sp>
      <p:sp>
        <p:nvSpPr>
          <p:cNvPr id="61443" name="Content Placeholder 2">
            <a:extLst>
              <a:ext uri="{FF2B5EF4-FFF2-40B4-BE49-F238E27FC236}">
                <a16:creationId xmlns:a16="http://schemas.microsoft.com/office/drawing/2014/main" id="{3208B97D-BC7B-4770-BDF1-F87959CE4113}"/>
              </a:ext>
            </a:extLst>
          </p:cNvPr>
          <p:cNvSpPr>
            <a:spLocks noGrp="1" noChangeArrowheads="1"/>
          </p:cNvSpPr>
          <p:nvPr>
            <p:ph idx="1"/>
          </p:nvPr>
        </p:nvSpPr>
        <p:spPr/>
        <p:txBody>
          <a:bodyPr/>
          <a:lstStyle/>
          <a:p>
            <a:pPr>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Canvas</a:t>
            </a:r>
            <a:r>
              <a:rPr lang="en-US" altLang="en-US" sz="2400" dirty="0"/>
              <a:t> widget is a blank, rectangular area that allows you to draw simple 2D shapes.</a:t>
            </a:r>
          </a:p>
          <a:p>
            <a:pPr>
              <a:buFontTx/>
              <a:buChar char="•"/>
            </a:pPr>
            <a:r>
              <a:rPr lang="en-US" altLang="en-US" sz="2400" dirty="0">
                <a:latin typeface="+mj-lt"/>
                <a:ea typeface="Calibri" panose="020F0502020204030204" pitchFamily="34" charset="0"/>
                <a:cs typeface="Times New Roman" panose="02020603050405020304" pitchFamily="18" charset="0"/>
              </a:rPr>
              <a:t>You use the </a:t>
            </a:r>
            <a:r>
              <a:rPr lang="en-US" altLang="en-US" sz="2400" dirty="0">
                <a:latin typeface="Courier New" panose="02070309020205020404" pitchFamily="49" charset="0"/>
                <a:cs typeface="Calibri" panose="020F0502020204030204" pitchFamily="34" charset="0"/>
              </a:rPr>
              <a:t>Canvas</a:t>
            </a:r>
            <a:r>
              <a:rPr lang="en-US" altLang="en-US" sz="2400" dirty="0">
                <a:latin typeface="Calibri" panose="020F0502020204030204" pitchFamily="34" charset="0"/>
                <a:cs typeface="Calibri" panose="020F0502020204030204" pitchFamily="34" charset="0"/>
              </a:rPr>
              <a:t> </a:t>
            </a:r>
            <a:r>
              <a:rPr lang="en-US" altLang="en-US" sz="2400" dirty="0">
                <a:latin typeface="+mj-lt"/>
                <a:cs typeface="Calibri" panose="020F0502020204030204" pitchFamily="34" charset="0"/>
              </a:rPr>
              <a:t>widget’s </a:t>
            </a:r>
            <a:r>
              <a:rPr lang="en-US" altLang="en-US" sz="2400" i="1" dirty="0">
                <a:latin typeface="+mj-lt"/>
                <a:cs typeface="Calibri" panose="020F0502020204030204" pitchFamily="34" charset="0"/>
              </a:rPr>
              <a:t>screen</a:t>
            </a:r>
            <a:r>
              <a:rPr lang="en-US" altLang="en-US" sz="2400" dirty="0">
                <a:latin typeface="+mj-lt"/>
                <a:cs typeface="Calibri" panose="020F0502020204030204" pitchFamily="34" charset="0"/>
              </a:rPr>
              <a:t> </a:t>
            </a:r>
            <a:r>
              <a:rPr lang="en-US" altLang="en-US" sz="2400" i="1" dirty="0">
                <a:latin typeface="+mj-lt"/>
                <a:cs typeface="Calibri" panose="020F0502020204030204" pitchFamily="34" charset="0"/>
              </a:rPr>
              <a:t>coordinate</a:t>
            </a:r>
            <a:r>
              <a:rPr lang="en-US" altLang="en-US" sz="2400" dirty="0">
                <a:latin typeface="+mj-lt"/>
                <a:cs typeface="Calibri" panose="020F0502020204030204" pitchFamily="34" charset="0"/>
              </a:rPr>
              <a:t> </a:t>
            </a:r>
            <a:r>
              <a:rPr lang="en-US" altLang="en-US" sz="2400" i="1" dirty="0">
                <a:latin typeface="+mj-lt"/>
                <a:cs typeface="Calibri" panose="020F0502020204030204" pitchFamily="34" charset="0"/>
              </a:rPr>
              <a:t>system</a:t>
            </a:r>
            <a:r>
              <a:rPr lang="en-US" altLang="en-US" sz="2400" dirty="0">
                <a:latin typeface="+mj-lt"/>
                <a:cs typeface="Calibri" panose="020F0502020204030204" pitchFamily="34" charset="0"/>
              </a:rPr>
              <a:t> to specify the location of your graphics.</a:t>
            </a:r>
          </a:p>
          <a:p>
            <a:pPr>
              <a:buFontTx/>
              <a:buChar char="•"/>
            </a:pPr>
            <a:r>
              <a:rPr lang="en-US" altLang="en-US" sz="2400" dirty="0">
                <a:latin typeface="+mj-lt"/>
                <a:cs typeface="Calibri" panose="020F0502020204030204" pitchFamily="34" charset="0"/>
              </a:rPr>
              <a:t>The coordinates of the pixel in the upper-left corner of the screen are (0, 0). </a:t>
            </a:r>
          </a:p>
          <a:p>
            <a:pPr lvl="1"/>
            <a:r>
              <a:rPr lang="en-US" altLang="en-US" sz="2000" dirty="0">
                <a:latin typeface="+mj-lt"/>
                <a:cs typeface="Calibri" panose="020F0502020204030204" pitchFamily="34" charset="0"/>
              </a:rPr>
              <a:t>The </a:t>
            </a:r>
            <a:r>
              <a:rPr lang="en-US" altLang="en-US" sz="2000" i="1" dirty="0">
                <a:latin typeface="+mj-lt"/>
                <a:cs typeface="Calibri" panose="020F0502020204030204" pitchFamily="34" charset="0"/>
              </a:rPr>
              <a:t>X </a:t>
            </a:r>
            <a:r>
              <a:rPr lang="en-US" altLang="en-US" sz="2000" dirty="0">
                <a:latin typeface="+mj-lt"/>
                <a:cs typeface="Calibri" panose="020F0502020204030204" pitchFamily="34" charset="0"/>
              </a:rPr>
              <a:t>coordinates increase from left to right</a:t>
            </a:r>
          </a:p>
          <a:p>
            <a:pPr lvl="1"/>
            <a:r>
              <a:rPr lang="en-US" altLang="en-US" sz="2000" dirty="0">
                <a:latin typeface="+mj-lt"/>
                <a:cs typeface="Calibri" panose="020F0502020204030204" pitchFamily="34" charset="0"/>
              </a:rPr>
              <a:t>The </a:t>
            </a:r>
            <a:r>
              <a:rPr lang="en-US" altLang="en-US" sz="2000" i="1" dirty="0">
                <a:latin typeface="+mj-lt"/>
                <a:cs typeface="Calibri" panose="020F0502020204030204" pitchFamily="34" charset="0"/>
              </a:rPr>
              <a:t>Y </a:t>
            </a:r>
            <a:r>
              <a:rPr lang="en-US" altLang="en-US" sz="2000" dirty="0">
                <a:latin typeface="+mj-lt"/>
                <a:cs typeface="Calibri" panose="020F0502020204030204" pitchFamily="34" charset="0"/>
              </a:rPr>
              <a:t>coordinates increase from top to bottom. </a:t>
            </a:r>
            <a:endParaRPr lang="en-US" altLang="en-US" sz="2000" dirty="0">
              <a:latin typeface="+mj-lt"/>
            </a:endParaRPr>
          </a:p>
        </p:txBody>
      </p:sp>
    </p:spTree>
    <p:extLst>
      <p:ext uri="{BB962C8B-B14F-4D97-AF65-F5344CB8AC3E}">
        <p14:creationId xmlns:p14="http://schemas.microsoft.com/office/powerpoint/2010/main" val="29859165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28108D9-2EB8-49B1-AFD1-44BA6F1C4C29}"/>
              </a:ext>
            </a:extLst>
          </p:cNvPr>
          <p:cNvSpPr>
            <a:spLocks noGrp="1" noChangeArrowheads="1"/>
          </p:cNvSpPr>
          <p:nvPr>
            <p:ph type="title"/>
          </p:nvPr>
        </p:nvSpPr>
        <p:spPr/>
        <p:txBody>
          <a:bodyPr/>
          <a:lstStyle/>
          <a:p>
            <a:r>
              <a:rPr lang="en-US" altLang="en-US" dirty="0"/>
              <a:t>Drawing Shapes with the </a:t>
            </a:r>
            <a:r>
              <a:rPr lang="en-US" altLang="en-US" dirty="0">
                <a:latin typeface="Courier New" panose="02070309020205020404" pitchFamily="49" charset="0"/>
                <a:cs typeface="Courier New" panose="02070309020205020404" pitchFamily="49" charset="0"/>
              </a:rPr>
              <a:t>Canvas</a:t>
            </a:r>
            <a:r>
              <a:rPr lang="en-US" altLang="en-US" dirty="0"/>
              <a:t> Widget</a:t>
            </a:r>
            <a:r>
              <a:rPr lang="en-AU" sz="2000" dirty="0"/>
              <a:t> (2 of 4)</a:t>
            </a:r>
            <a:endParaRPr lang="en-US" altLang="en-US" sz="2000" dirty="0"/>
          </a:p>
        </p:txBody>
      </p:sp>
      <p:sp>
        <p:nvSpPr>
          <p:cNvPr id="5" name="Text Placeholder 4">
            <a:extLst>
              <a:ext uri="{FF2B5EF4-FFF2-40B4-BE49-F238E27FC236}">
                <a16:creationId xmlns:a16="http://schemas.microsoft.com/office/drawing/2014/main" id="{1617EEE3-9866-44C2-AE3B-FD411088F380}"/>
              </a:ext>
            </a:extLst>
          </p:cNvPr>
          <p:cNvSpPr>
            <a:spLocks noGrp="1"/>
          </p:cNvSpPr>
          <p:nvPr>
            <p:ph type="body" sz="quarter" idx="13"/>
          </p:nvPr>
        </p:nvSpPr>
        <p:spPr>
          <a:xfrm>
            <a:off x="1981200" y="5768975"/>
            <a:ext cx="8229600" cy="516041"/>
          </a:xfrm>
        </p:spPr>
        <p:txBody>
          <a:bodyPr/>
          <a:lstStyle/>
          <a:p>
            <a:r>
              <a:rPr lang="en-US" dirty="0" smtClean="0"/>
              <a:t>Various </a:t>
            </a:r>
            <a:r>
              <a:rPr lang="en-US" dirty="0"/>
              <a:t>pixel locations in a 640 by 480 window</a:t>
            </a:r>
            <a:endParaRPr lang="en-AU" dirty="0"/>
          </a:p>
        </p:txBody>
      </p:sp>
      <p:pic>
        <p:nvPicPr>
          <p:cNvPr id="62467" name="Picture 1" descr="A window titled t k, displays the coordinates of various pixels in the window. ">
            <a:extLst>
              <a:ext uri="{FF2B5EF4-FFF2-40B4-BE49-F238E27FC236}">
                <a16:creationId xmlns:a16="http://schemas.microsoft.com/office/drawing/2014/main" id="{004494B7-6CC2-44BF-AD9E-8006E061EA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4158708" y="1981201"/>
            <a:ext cx="387458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302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8001861-2F14-4A8C-8DD7-A7C9F9F975F7}"/>
              </a:ext>
            </a:extLst>
          </p:cNvPr>
          <p:cNvSpPr>
            <a:spLocks noGrp="1" noChangeArrowheads="1"/>
          </p:cNvSpPr>
          <p:nvPr>
            <p:ph type="title"/>
          </p:nvPr>
        </p:nvSpPr>
        <p:spPr/>
        <p:txBody>
          <a:bodyPr/>
          <a:lstStyle/>
          <a:p>
            <a:r>
              <a:rPr lang="en-US" altLang="en-US" dirty="0"/>
              <a:t>Drawing Shapes with the </a:t>
            </a:r>
            <a:r>
              <a:rPr lang="en-US" altLang="en-US" dirty="0">
                <a:latin typeface="Courier New" panose="02070309020205020404" pitchFamily="49" charset="0"/>
                <a:cs typeface="Courier New" panose="02070309020205020404" pitchFamily="49" charset="0"/>
              </a:rPr>
              <a:t>Canvas</a:t>
            </a:r>
            <a:r>
              <a:rPr lang="en-US" altLang="en-US" dirty="0"/>
              <a:t> Widget</a:t>
            </a:r>
            <a:r>
              <a:rPr lang="en-AU" sz="2000" dirty="0"/>
              <a:t> (3 of 4)</a:t>
            </a:r>
            <a:endParaRPr lang="en-US" altLang="en-US" sz="2000" dirty="0"/>
          </a:p>
        </p:txBody>
      </p:sp>
      <p:sp>
        <p:nvSpPr>
          <p:cNvPr id="63491" name="Content Placeholder 2">
            <a:extLst>
              <a:ext uri="{FF2B5EF4-FFF2-40B4-BE49-F238E27FC236}">
                <a16:creationId xmlns:a16="http://schemas.microsoft.com/office/drawing/2014/main" id="{83F362A8-C2CE-4ACC-8269-F6F947431512}"/>
              </a:ext>
            </a:extLst>
          </p:cNvPr>
          <p:cNvSpPr>
            <a:spLocks noGrp="1" noChangeArrowheads="1"/>
          </p:cNvSpPr>
          <p:nvPr>
            <p:ph idx="1"/>
          </p:nvPr>
        </p:nvSpPr>
        <p:spPr/>
        <p:txBody>
          <a:bodyPr/>
          <a:lstStyle/>
          <a:p>
            <a:pPr>
              <a:lnSpc>
                <a:spcPct val="107000"/>
              </a:lnSpc>
              <a:spcBef>
                <a:spcPct val="0"/>
              </a:spcBef>
              <a:spcAft>
                <a:spcPts val="800"/>
              </a:spcAft>
              <a:buFontTx/>
              <a:buChar char="•"/>
            </a:pPr>
            <a:r>
              <a:rPr lang="en-US" altLang="en-US" sz="2400" dirty="0">
                <a:latin typeface="+mj-lt"/>
                <a:ea typeface="Calibri" panose="020F0502020204030204" pitchFamily="34" charset="0"/>
                <a:cs typeface="Times New Roman" panose="02020603050405020304" pitchFamily="18" charset="0"/>
              </a:rPr>
              <a:t>Creating a</a:t>
            </a:r>
            <a:r>
              <a:rPr lang="en-US"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en-US" sz="2400" dirty="0">
                <a:latin typeface="Courier New" panose="02070309020205020404" pitchFamily="49" charset="0"/>
                <a:ea typeface="Calibri" panose="020F0502020204030204" pitchFamily="34" charset="0"/>
                <a:cs typeface="Courier New" panose="02070309020205020404" pitchFamily="49" charset="0"/>
              </a:rPr>
              <a:t>Canvas</a:t>
            </a:r>
            <a:r>
              <a:rPr lang="en-US"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en-US" sz="2400" dirty="0">
                <a:latin typeface="+mj-lt"/>
                <a:ea typeface="Calibri" panose="020F0502020204030204" pitchFamily="34" charset="0"/>
                <a:cs typeface="Times New Roman" panose="02020603050405020304" pitchFamily="18" charset="0"/>
              </a:rPr>
              <a:t>widget:</a:t>
            </a:r>
          </a:p>
        </p:txBody>
      </p:sp>
      <p:sp>
        <p:nvSpPr>
          <p:cNvPr id="63492" name="TextBox 1">
            <a:extLst>
              <a:ext uri="{FF2B5EF4-FFF2-40B4-BE49-F238E27FC236}">
                <a16:creationId xmlns:a16="http://schemas.microsoft.com/office/drawing/2014/main" id="{BAFD4509-D65B-4039-9654-A22FAA2AC578}"/>
              </a:ext>
            </a:extLst>
          </p:cNvPr>
          <p:cNvSpPr txBox="1">
            <a:spLocks noChangeArrowheads="1"/>
          </p:cNvSpPr>
          <p:nvPr/>
        </p:nvSpPr>
        <p:spPr bwMode="auto">
          <a:xfrm>
            <a:off x="914400" y="2362201"/>
            <a:ext cx="10287000"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spcAft>
                <a:spcPts val="800"/>
              </a:spcAft>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Create the main window.</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spcAft>
                <a:spcPts val="800"/>
              </a:spcAft>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tkinter.Tk</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spcAft>
                <a:spcPts val="800"/>
              </a:spcAft>
              <a:buNone/>
            </a:pP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spcAft>
                <a:spcPts val="800"/>
              </a:spcAft>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Create the Canvas widget.</a:t>
            </a:r>
            <a:endParaRPr lang="en-US" altLang="en-US" sz="18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spcAft>
                <a:spcPts val="800"/>
              </a:spcAft>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self.canvas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 </a:t>
            </a: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tkinter.Canvas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a:t>
            </a: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self.main_window</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width=200, height=200)</a:t>
            </a:r>
            <a:r>
              <a:rPr lang="en-US" altLang="en-US" sz="1800" b="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012809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D4202BE-D1BC-46B9-9991-3F0F981D17A7}"/>
              </a:ext>
            </a:extLst>
          </p:cNvPr>
          <p:cNvSpPr>
            <a:spLocks noGrp="1" noChangeArrowheads="1"/>
          </p:cNvSpPr>
          <p:nvPr>
            <p:ph type="title"/>
          </p:nvPr>
        </p:nvSpPr>
        <p:spPr/>
        <p:txBody>
          <a:bodyPr/>
          <a:lstStyle/>
          <a:p>
            <a:r>
              <a:rPr lang="en-US" altLang="en-US" dirty="0"/>
              <a:t>Drawing Shapes with the </a:t>
            </a:r>
            <a:r>
              <a:rPr lang="en-US" altLang="en-US" dirty="0">
                <a:latin typeface="Courier New" panose="02070309020205020404" pitchFamily="49" charset="0"/>
                <a:cs typeface="Courier New" panose="02070309020205020404" pitchFamily="49" charset="0"/>
              </a:rPr>
              <a:t>Canvas</a:t>
            </a:r>
            <a:r>
              <a:rPr lang="en-US" altLang="en-US" dirty="0"/>
              <a:t> Widget</a:t>
            </a:r>
            <a:r>
              <a:rPr lang="en-AU" sz="2000" dirty="0"/>
              <a:t> (4 of 4)</a:t>
            </a:r>
            <a:endParaRPr lang="en-US" altLang="en-US" sz="2000" dirty="0"/>
          </a:p>
        </p:txBody>
      </p:sp>
      <p:sp>
        <p:nvSpPr>
          <p:cNvPr id="64515" name="Content Placeholder 2">
            <a:extLst>
              <a:ext uri="{FF2B5EF4-FFF2-40B4-BE49-F238E27FC236}">
                <a16:creationId xmlns:a16="http://schemas.microsoft.com/office/drawing/2014/main" id="{6B85CECE-8655-403C-B7BA-A576ABF2DB26}"/>
              </a:ext>
            </a:extLst>
          </p:cNvPr>
          <p:cNvSpPr>
            <a:spLocks noGrp="1" noChangeArrowheads="1"/>
          </p:cNvSpPr>
          <p:nvPr>
            <p:ph idx="1"/>
          </p:nvPr>
        </p:nvSpPr>
        <p:spPr/>
        <p:txBody>
          <a:bodyPr/>
          <a:lstStyle/>
          <a:p>
            <a:pPr>
              <a:lnSpc>
                <a:spcPct val="107000"/>
              </a:lnSpc>
              <a:spcBef>
                <a:spcPct val="0"/>
              </a:spcBef>
              <a:spcAft>
                <a:spcPts val="800"/>
              </a:spcAft>
              <a:buFontTx/>
              <a:buChar char="•"/>
            </a:pPr>
            <a:r>
              <a:rPr lang="en-US" altLang="en-US" dirty="0">
                <a:latin typeface="+mj-lt"/>
                <a:ea typeface="Calibri" panose="020F0502020204030204" pitchFamily="34" charset="0"/>
                <a:cs typeface="Times New Roman" panose="02020603050405020304" pitchFamily="18" charset="0"/>
              </a:rPr>
              <a:t>The</a:t>
            </a:r>
            <a:r>
              <a:rPr lang="en-US"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en-US" sz="2400" dirty="0">
                <a:latin typeface="Courier New" panose="02070309020205020404" pitchFamily="49" charset="0"/>
                <a:ea typeface="Calibri" panose="020F0502020204030204" pitchFamily="34" charset="0"/>
                <a:cs typeface="Times New Roman" panose="02020603050405020304" pitchFamily="18" charset="0"/>
              </a:rPr>
              <a:t>Canvas</a:t>
            </a:r>
            <a:r>
              <a:rPr lang="en-US"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widget has numerous methods for drawing graphical shapes on the surface of the widget. </a:t>
            </a:r>
          </a:p>
          <a:p>
            <a:pPr>
              <a:lnSpc>
                <a:spcPct val="107000"/>
              </a:lnSpc>
              <a:spcBef>
                <a:spcPct val="0"/>
              </a:spcBef>
              <a:spcAft>
                <a:spcPts val="800"/>
              </a:spcAft>
              <a:buFontTx/>
              <a:buChar char="•"/>
            </a:pPr>
            <a:r>
              <a:rPr lang="en-US" altLang="en-US" dirty="0">
                <a:latin typeface="+mj-lt"/>
                <a:ea typeface="Calibri" panose="020F0502020204030204" pitchFamily="34" charset="0"/>
                <a:cs typeface="Times New Roman" panose="02020603050405020304" pitchFamily="18" charset="0"/>
              </a:rPr>
              <a:t>The methods that we will discuss are:</a:t>
            </a:r>
          </a:p>
          <a:p>
            <a:pPr lvl="1">
              <a:lnSpc>
                <a:spcPct val="107000"/>
              </a:lnSpc>
              <a:spcBef>
                <a:spcPct val="0"/>
              </a:spcBef>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create_line</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ct val="0"/>
              </a:spcBef>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create_rectangle</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ct val="0"/>
              </a:spcBef>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create_oval</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ct val="0"/>
              </a:spcBef>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create_arc</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ct val="0"/>
              </a:spcBef>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create_polygon</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ct val="0"/>
              </a:spcBef>
              <a:spcAft>
                <a:spcPts val="800"/>
              </a:spcAft>
            </a:pPr>
            <a:r>
              <a:rPr lang="en-US" altLang="en-US" sz="2400" dirty="0" err="1">
                <a:latin typeface="Courier New" panose="02070309020205020404" pitchFamily="49" charset="0"/>
                <a:ea typeface="Calibri" panose="020F0502020204030204" pitchFamily="34" charset="0"/>
                <a:cs typeface="Times New Roman" panose="02020603050405020304" pitchFamily="18" charset="0"/>
              </a:rPr>
              <a:t>create_text</a:t>
            </a: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810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EFD56D0-DF58-4474-91E9-77177935588D}"/>
              </a:ext>
            </a:extLst>
          </p:cNvPr>
          <p:cNvSpPr>
            <a:spLocks noGrp="1" noChangeArrowheads="1"/>
          </p:cNvSpPr>
          <p:nvPr>
            <p:ph type="title"/>
          </p:nvPr>
        </p:nvSpPr>
        <p:spPr/>
        <p:txBody>
          <a:bodyPr/>
          <a:lstStyle/>
          <a:p>
            <a:r>
              <a:rPr lang="en-US" altLang="en-US" dirty="0"/>
              <a:t>Drawing a Line</a:t>
            </a:r>
            <a:r>
              <a:rPr lang="en-AU" sz="2000" dirty="0"/>
              <a:t> (1 of 2)</a:t>
            </a:r>
            <a:endParaRPr lang="en-US" altLang="en-US" sz="2000" dirty="0"/>
          </a:p>
        </p:txBody>
      </p:sp>
      <p:sp>
        <p:nvSpPr>
          <p:cNvPr id="65539" name="TextBox 3">
            <a:extLst>
              <a:ext uri="{FF2B5EF4-FFF2-40B4-BE49-F238E27FC236}">
                <a16:creationId xmlns:a16="http://schemas.microsoft.com/office/drawing/2014/main" id="{70106C70-AF5E-4A6E-8A32-5939B4F8256C}"/>
              </a:ext>
            </a:extLst>
          </p:cNvPr>
          <p:cNvSpPr txBox="1">
            <a:spLocks noChangeArrowheads="1"/>
          </p:cNvSpPr>
          <p:nvPr/>
        </p:nvSpPr>
        <p:spPr bwMode="auto">
          <a:xfrm>
            <a:off x="1828800" y="3200401"/>
            <a:ext cx="8610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200" b="0" i="1" dirty="0" err="1">
                <a:latin typeface="Courier New" panose="02070309020205020404" pitchFamily="49" charset="0"/>
                <a:cs typeface="Calibri" panose="020F0502020204030204" pitchFamily="34" charset="0"/>
              </a:rPr>
              <a:t>canvas_name</a:t>
            </a:r>
            <a:r>
              <a:rPr lang="en-US" altLang="en-US" sz="2200" b="0" dirty="0" err="1">
                <a:latin typeface="Courier New" panose="02070309020205020404" pitchFamily="49" charset="0"/>
                <a:cs typeface="Calibri" panose="020F0502020204030204" pitchFamily="34" charset="0"/>
              </a:rPr>
              <a:t>.create_line</a:t>
            </a:r>
            <a:r>
              <a:rPr lang="en-US" altLang="en-US" sz="2200" b="0" dirty="0">
                <a:latin typeface="Courier New" panose="02070309020205020404" pitchFamily="49" charset="0"/>
                <a:cs typeface="Calibri" panose="020F0502020204030204" pitchFamily="34" charset="0"/>
              </a:rPr>
              <a:t>(x1, y1, x2, y2, </a:t>
            </a:r>
            <a:r>
              <a:rPr lang="en-US" altLang="en-US" sz="2200" b="0" i="1" dirty="0">
                <a:latin typeface="Courier New" panose="02070309020205020404" pitchFamily="49" charset="0"/>
                <a:cs typeface="Calibri" panose="020F0502020204030204" pitchFamily="34" charset="0"/>
              </a:rPr>
              <a:t>options</a:t>
            </a:r>
            <a:r>
              <a:rPr lang="en-US" altLang="en-US" sz="2200" b="0" dirty="0">
                <a:latin typeface="Courier New" panose="02070309020205020404" pitchFamily="49" charset="0"/>
                <a:cs typeface="Calibri" panose="020F0502020204030204" pitchFamily="34" charset="0"/>
              </a:rPr>
              <a:t>…)</a:t>
            </a:r>
            <a:endParaRPr lang="en-US" altLang="en-US" sz="2200" b="0" dirty="0"/>
          </a:p>
        </p:txBody>
      </p:sp>
      <p:sp>
        <p:nvSpPr>
          <p:cNvPr id="65540" name="Left Bracket 4">
            <a:extLst>
              <a:ext uri="{FF2B5EF4-FFF2-40B4-BE49-F238E27FC236}">
                <a16:creationId xmlns:a16="http://schemas.microsoft.com/office/drawing/2014/main" id="{3D4E850C-D991-4103-B015-7ECF37380E3F}"/>
              </a:ext>
            </a:extLst>
          </p:cNvPr>
          <p:cNvSpPr>
            <a:spLocks/>
          </p:cNvSpPr>
          <p:nvPr/>
        </p:nvSpPr>
        <p:spPr bwMode="auto">
          <a:xfrm rot="-5400000">
            <a:off x="6341269" y="3250406"/>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65541" name="TextBox 7">
            <a:extLst>
              <a:ext uri="{FF2B5EF4-FFF2-40B4-BE49-F238E27FC236}">
                <a16:creationId xmlns:a16="http://schemas.microsoft.com/office/drawing/2014/main" id="{02D9D865-7264-4B0F-A78A-047F569226F9}"/>
              </a:ext>
            </a:extLst>
          </p:cNvPr>
          <p:cNvSpPr txBox="1">
            <a:spLocks noChangeArrowheads="1"/>
          </p:cNvSpPr>
          <p:nvPr/>
        </p:nvSpPr>
        <p:spPr bwMode="auto">
          <a:xfrm>
            <a:off x="5638801" y="4090989"/>
            <a:ext cx="1908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line's starting</a:t>
            </a:r>
          </a:p>
          <a:p>
            <a:pPr algn="ctr" eaLnBrk="1" hangingPunct="1">
              <a:spcBef>
                <a:spcPct val="0"/>
              </a:spcBef>
              <a:buFontTx/>
              <a:buNone/>
            </a:pPr>
            <a:r>
              <a:rPr lang="en-US" altLang="en-US" sz="1800" b="0" dirty="0">
                <a:solidFill>
                  <a:srgbClr val="007FA3"/>
                </a:solidFill>
              </a:rPr>
              <a:t>point</a:t>
            </a:r>
          </a:p>
        </p:txBody>
      </p:sp>
      <p:sp>
        <p:nvSpPr>
          <p:cNvPr id="65542" name="TextBox 8">
            <a:extLst>
              <a:ext uri="{FF2B5EF4-FFF2-40B4-BE49-F238E27FC236}">
                <a16:creationId xmlns:a16="http://schemas.microsoft.com/office/drawing/2014/main" id="{44D804E0-3389-4388-95CE-96EBE0ED27F5}"/>
              </a:ext>
            </a:extLst>
          </p:cNvPr>
          <p:cNvSpPr txBox="1">
            <a:spLocks noChangeArrowheads="1"/>
          </p:cNvSpPr>
          <p:nvPr/>
        </p:nvSpPr>
        <p:spPr bwMode="auto">
          <a:xfrm>
            <a:off x="6858000" y="2025651"/>
            <a:ext cx="1843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line's ending</a:t>
            </a:r>
          </a:p>
          <a:p>
            <a:pPr algn="ctr" eaLnBrk="1" hangingPunct="1">
              <a:spcBef>
                <a:spcPct val="0"/>
              </a:spcBef>
              <a:buFontTx/>
              <a:buNone/>
            </a:pPr>
            <a:r>
              <a:rPr lang="en-US" altLang="en-US" sz="1800" b="0" dirty="0">
                <a:solidFill>
                  <a:srgbClr val="007FA3"/>
                </a:solidFill>
              </a:rPr>
              <a:t>point</a:t>
            </a:r>
          </a:p>
        </p:txBody>
      </p:sp>
      <p:sp>
        <p:nvSpPr>
          <p:cNvPr id="65543" name="Left Bracket 9">
            <a:extLst>
              <a:ext uri="{FF2B5EF4-FFF2-40B4-BE49-F238E27FC236}">
                <a16:creationId xmlns:a16="http://schemas.microsoft.com/office/drawing/2014/main" id="{D711DD0F-582C-4E4A-8F1B-77DD81E9E367}"/>
              </a:ext>
            </a:extLst>
          </p:cNvPr>
          <p:cNvSpPr>
            <a:spLocks/>
          </p:cNvSpPr>
          <p:nvPr/>
        </p:nvSpPr>
        <p:spPr bwMode="auto">
          <a:xfrm rot="5400000">
            <a:off x="7627144" y="2582069"/>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solidFill>
                <a:srgbClr val="007FA3"/>
              </a:solidFill>
            </a:endParaRPr>
          </a:p>
        </p:txBody>
      </p:sp>
      <p:sp>
        <p:nvSpPr>
          <p:cNvPr id="65544" name="TextBox 10">
            <a:extLst>
              <a:ext uri="{FF2B5EF4-FFF2-40B4-BE49-F238E27FC236}">
                <a16:creationId xmlns:a16="http://schemas.microsoft.com/office/drawing/2014/main" id="{239A5FEC-5F0C-4C79-8683-CFA83421D712}"/>
              </a:ext>
            </a:extLst>
          </p:cNvPr>
          <p:cNvSpPr txBox="1">
            <a:spLocks noChangeArrowheads="1"/>
          </p:cNvSpPr>
          <p:nvPr/>
        </p:nvSpPr>
        <p:spPr bwMode="auto">
          <a:xfrm>
            <a:off x="8153725" y="40909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cxnSp>
        <p:nvCxnSpPr>
          <p:cNvPr id="65545" name="Straight Connector 12">
            <a:extLst>
              <a:ext uri="{FF2B5EF4-FFF2-40B4-BE49-F238E27FC236}">
                <a16:creationId xmlns:a16="http://schemas.microsoft.com/office/drawing/2014/main" id="{7D416E10-C585-4841-B897-49F956E978BE}"/>
              </a:ext>
            </a:extLst>
          </p:cNvPr>
          <p:cNvCxnSpPr>
            <a:cxnSpLocks noChangeShapeType="1"/>
            <a:stCxn id="65544" idx="0"/>
          </p:cNvCxnSpPr>
          <p:nvPr/>
        </p:nvCxnSpPr>
        <p:spPr bwMode="auto">
          <a:xfrm flipV="1">
            <a:off x="9252744" y="3581400"/>
            <a:ext cx="43656" cy="50958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752749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7F51-143E-4749-AB42-5156C47DCAE0}"/>
              </a:ext>
            </a:extLst>
          </p:cNvPr>
          <p:cNvSpPr>
            <a:spLocks noGrp="1"/>
          </p:cNvSpPr>
          <p:nvPr>
            <p:ph type="title"/>
          </p:nvPr>
        </p:nvSpPr>
        <p:spPr>
          <a:xfrm>
            <a:off x="1981200" y="215373"/>
            <a:ext cx="8229600" cy="516465"/>
          </a:xfrm>
        </p:spPr>
        <p:txBody>
          <a:bodyPr>
            <a:normAutofit fontScale="90000"/>
          </a:bodyPr>
          <a:lstStyle/>
          <a:p>
            <a:r>
              <a:rPr lang="en-US" altLang="en-US" dirty="0"/>
              <a:t>Drawing a Line</a:t>
            </a:r>
            <a:r>
              <a:rPr lang="en-AU" sz="2000" dirty="0"/>
              <a:t> (2 of 2)</a:t>
            </a:r>
          </a:p>
        </p:txBody>
      </p:sp>
      <p:sp>
        <p:nvSpPr>
          <p:cNvPr id="6" name="Rectangle 5">
            <a:extLst>
              <a:ext uri="{FF2B5EF4-FFF2-40B4-BE49-F238E27FC236}">
                <a16:creationId xmlns:a16="http://schemas.microsoft.com/office/drawing/2014/main" id="{5BC4A468-C103-495A-9A0F-6B3D62551CAB}"/>
              </a:ext>
            </a:extLst>
          </p:cNvPr>
          <p:cNvSpPr/>
          <p:nvPr/>
        </p:nvSpPr>
        <p:spPr>
          <a:xfrm>
            <a:off x="1946031" y="846178"/>
            <a:ext cx="8229600" cy="5478423"/>
          </a:xfrm>
          <a:prstGeom prst="rect">
            <a:avLst/>
          </a:prstGeom>
        </p:spPr>
        <p:txBody>
          <a:bodyPr wrap="square">
            <a:spAutoFit/>
          </a:bodyPr>
          <a:lstStyle/>
          <a:p>
            <a:r>
              <a:rPr lang="en-US" sz="1400" dirty="0">
                <a:solidFill>
                  <a:srgbClr val="007FA3"/>
                </a:solidFill>
                <a:latin typeface="Courier New" panose="02070309020205020404" pitchFamily="49" charset="0"/>
                <a:cs typeface="Courier New" panose="02070309020205020404" pitchFamily="49" charset="0"/>
              </a:rPr>
              <a:t>1</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This program demonstrates the Canvas widget.</a:t>
            </a:r>
          </a:p>
          <a:p>
            <a:r>
              <a:rPr lang="en-AU" sz="1400" dirty="0">
                <a:solidFill>
                  <a:srgbClr val="007FA3"/>
                </a:solidFill>
                <a:latin typeface="Courier New" panose="02070309020205020404" pitchFamily="49" charset="0"/>
                <a:cs typeface="Courier New" panose="02070309020205020404" pitchFamily="49" charset="0"/>
              </a:rPr>
              <a:t>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import </a:t>
            </a:r>
            <a:r>
              <a:rPr lang="en-AU" sz="1400" dirty="0" err="1">
                <a:solidFill>
                  <a:srgbClr val="000000"/>
                </a:solidFill>
                <a:latin typeface="Courier New" panose="02070309020205020404" pitchFamily="49" charset="0"/>
                <a:cs typeface="Courier New" panose="02070309020205020404" pitchFamily="49" charset="0"/>
              </a:rPr>
              <a:t>tkinter</a:t>
            </a:r>
            <a:endParaRPr lang="en-AU"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3</a:t>
            </a:r>
          </a:p>
          <a:p>
            <a:r>
              <a:rPr lang="en-AU" sz="1400" dirty="0">
                <a:solidFill>
                  <a:srgbClr val="007FA3"/>
                </a:solidFill>
                <a:latin typeface="Courier New" panose="02070309020205020404" pitchFamily="49" charset="0"/>
                <a:cs typeface="Courier New" panose="02070309020205020404" pitchFamily="49" charset="0"/>
              </a:rPr>
              <a:t>4</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class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5</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def _ _</a:t>
            </a:r>
            <a:r>
              <a:rPr lang="en-AU" sz="1400" dirty="0" err="1">
                <a:solidFill>
                  <a:srgbClr val="000000"/>
                </a:solidFill>
                <a:latin typeface="Courier New" panose="02070309020205020404" pitchFamily="49" charset="0"/>
                <a:cs typeface="Courier New" panose="02070309020205020404" pitchFamily="49" charset="0"/>
              </a:rPr>
              <a:t>init</a:t>
            </a:r>
            <a:r>
              <a:rPr lang="en-AU" sz="140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6</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7</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self.main_window</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tkinter.Tk</a:t>
            </a:r>
            <a:r>
              <a:rPr lang="en-US"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9</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tkinter.Canvas</a:t>
            </a:r>
            <a:r>
              <a:rPr lang="en-AU" sz="1400" dirty="0">
                <a:solidFill>
                  <a:srgbClr val="000000"/>
                </a:solidFill>
                <a:latin typeface="Courier New" panose="02070309020205020404" pitchFamily="49" charset="0"/>
                <a:cs typeface="Courier New" panose="02070309020205020404" pitchFamily="49" charset="0"/>
              </a:rPr>
              <a:t>(</a:t>
            </a:r>
            <a:r>
              <a:rPr lang="en-AU" sz="1400" dirty="0" err="1">
                <a:solidFill>
                  <a:srgbClr val="000000"/>
                </a:solidFill>
                <a:latin typeface="Courier New" panose="02070309020205020404" pitchFamily="49" charset="0"/>
                <a:cs typeface="Courier New" panose="02070309020205020404" pitchFamily="49" charset="0"/>
              </a:rPr>
              <a:t>self.main_window</a:t>
            </a:r>
            <a:r>
              <a:rPr lang="en-AU" sz="1400" dirty="0">
                <a:solidFill>
                  <a:srgbClr val="000000"/>
                </a:solidFill>
                <a:latin typeface="Courier New" panose="02070309020205020404" pitchFamily="49" charset="0"/>
                <a:cs typeface="Courier New" panose="02070309020205020404" pitchFamily="49" charset="0"/>
              </a:rPr>
              <a:t>, 			width=200,height=200)</a:t>
            </a:r>
          </a:p>
          <a:p>
            <a:r>
              <a:rPr lang="en-AU" sz="140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Draw two lines.</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13</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self.canvas.create_line</a:t>
            </a:r>
            <a:r>
              <a:rPr lang="en-US" sz="1400" dirty="0">
                <a:solidFill>
                  <a:srgbClr val="000000"/>
                </a:solidFill>
                <a:latin typeface="Courier New" panose="02070309020205020404" pitchFamily="49" charset="0"/>
                <a:cs typeface="Courier New" panose="02070309020205020404" pitchFamily="49" charset="0"/>
              </a:rPr>
              <a:t>(0, 0, 199, 199)</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14</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self.canvas.create_line</a:t>
            </a:r>
            <a:r>
              <a:rPr lang="en-US" sz="1400" dirty="0">
                <a:solidFill>
                  <a:srgbClr val="000000"/>
                </a:solidFill>
                <a:latin typeface="Courier New" panose="02070309020205020404" pitchFamily="49" charset="0"/>
                <a:cs typeface="Courier New" panose="02070309020205020404" pitchFamily="49" charset="0"/>
              </a:rPr>
              <a:t>(199, 0, 0, 199)</a:t>
            </a:r>
          </a:p>
          <a:p>
            <a:r>
              <a:rPr lang="en-AU" sz="1400" dirty="0">
                <a:solidFill>
                  <a:srgbClr val="007FA3"/>
                </a:solidFill>
                <a:latin typeface="Courier New" panose="02070309020205020404" pitchFamily="49" charset="0"/>
                <a:cs typeface="Courier New" panose="02070309020205020404" pitchFamily="49" charset="0"/>
              </a:rPr>
              <a:t>15</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16</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Pack the canvas.</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17</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self.canvas.pack</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18</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19</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Start the </a:t>
            </a:r>
            <a:r>
              <a:rPr lang="en-AU" sz="1400" dirty="0" err="1">
                <a:solidFill>
                  <a:srgbClr val="000000"/>
                </a:solidFill>
                <a:latin typeface="Courier New" panose="02070309020205020404" pitchFamily="49" charset="0"/>
                <a:cs typeface="Courier New" panose="02070309020205020404" pitchFamily="49" charset="0"/>
              </a:rPr>
              <a:t>mainloop</a:t>
            </a:r>
            <a:r>
              <a:rPr lang="en-AU" sz="140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20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tkinter.mainloop</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21</a:t>
            </a:r>
          </a:p>
          <a:p>
            <a:r>
              <a:rPr lang="en-US" sz="1400" dirty="0">
                <a:solidFill>
                  <a:srgbClr val="007FA3"/>
                </a:solidFill>
                <a:latin typeface="Courier New" panose="02070309020205020404" pitchFamily="49" charset="0"/>
                <a:cs typeface="Courier New" panose="02070309020205020404" pitchFamily="49" charset="0"/>
              </a:rPr>
              <a:t>22</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an instance of the </a:t>
            </a:r>
            <a:r>
              <a:rPr lang="en-US" sz="1400" dirty="0" err="1">
                <a:solidFill>
                  <a:srgbClr val="000000"/>
                </a:solidFill>
                <a:latin typeface="Courier New" panose="02070309020205020404" pitchFamily="49" charset="0"/>
                <a:cs typeface="Courier New" panose="02070309020205020404" pitchFamily="49" charset="0"/>
              </a:rPr>
              <a:t>MyGUI</a:t>
            </a:r>
            <a:r>
              <a:rPr lang="en-US" sz="1400" dirty="0">
                <a:solidFill>
                  <a:srgbClr val="000000"/>
                </a:solidFill>
                <a:latin typeface="Courier New" panose="02070309020205020404" pitchFamily="49" charset="0"/>
                <a:cs typeface="Courier New" panose="02070309020205020404" pitchFamily="49" charset="0"/>
              </a:rPr>
              <a:t> class.</a:t>
            </a:r>
          </a:p>
          <a:p>
            <a:r>
              <a:rPr lang="en-AU" sz="1400" dirty="0">
                <a:solidFill>
                  <a:srgbClr val="007FA3"/>
                </a:solidFill>
                <a:latin typeface="Courier New" panose="02070309020205020404" pitchFamily="49" charset="0"/>
                <a:cs typeface="Courier New" panose="02070309020205020404" pitchFamily="49" charset="0"/>
              </a:rPr>
              <a:t>22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if _ _name_ _ == '_ _main_ _':</a:t>
            </a:r>
          </a:p>
          <a:p>
            <a:r>
              <a:rPr lang="en-AU" sz="1400" dirty="0">
                <a:solidFill>
                  <a:srgbClr val="007FA3"/>
                </a:solidFill>
                <a:latin typeface="Courier New" panose="02070309020205020404" pitchFamily="49" charset="0"/>
                <a:cs typeface="Courier New" panose="02070309020205020404" pitchFamily="49" charset="0"/>
              </a:rPr>
              <a:t>23</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my_gui</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endParaRPr lang="en-AU" sz="1400" dirty="0">
              <a:latin typeface="Courier New" panose="02070309020205020404" pitchFamily="49" charset="0"/>
              <a:cs typeface="Courier New" panose="02070309020205020404" pitchFamily="49" charset="0"/>
            </a:endParaRPr>
          </a:p>
        </p:txBody>
      </p:sp>
      <p:pic>
        <p:nvPicPr>
          <p:cNvPr id="7" name="Picture 4" descr="A window titled, t K displays two intersecting line. The first line starts from top left corner and ends at bottom right corner. The second line starts from bottom left corner and ends at top right corner. ">
            <a:extLst>
              <a:ext uri="{FF2B5EF4-FFF2-40B4-BE49-F238E27FC236}">
                <a16:creationId xmlns:a16="http://schemas.microsoft.com/office/drawing/2014/main" id="{CBF0C3A8-0B71-4ACD-99A7-5A40824579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848600" y="3962400"/>
            <a:ext cx="1962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417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F128679-2A64-47D7-86F4-AADBCB563B63}"/>
              </a:ext>
            </a:extLst>
          </p:cNvPr>
          <p:cNvSpPr>
            <a:spLocks noGrp="1" noChangeArrowheads="1"/>
          </p:cNvSpPr>
          <p:nvPr>
            <p:ph type="title"/>
          </p:nvPr>
        </p:nvSpPr>
        <p:spPr/>
        <p:txBody>
          <a:bodyPr/>
          <a:lstStyle/>
          <a:p>
            <a:r>
              <a:rPr lang="en-US" altLang="en-US" dirty="0"/>
              <a:t>Drawing a Rectangle</a:t>
            </a:r>
            <a:r>
              <a:rPr lang="en-AU" sz="2000" dirty="0"/>
              <a:t> (1 of 2)</a:t>
            </a:r>
            <a:endParaRPr lang="en-US" altLang="en-US" sz="2000" dirty="0"/>
          </a:p>
        </p:txBody>
      </p:sp>
      <p:sp>
        <p:nvSpPr>
          <p:cNvPr id="67587" name="TextBox 3">
            <a:extLst>
              <a:ext uri="{FF2B5EF4-FFF2-40B4-BE49-F238E27FC236}">
                <a16:creationId xmlns:a16="http://schemas.microsoft.com/office/drawing/2014/main" id="{368CAF18-970B-481A-A365-EC0F946EF63A}"/>
              </a:ext>
            </a:extLst>
          </p:cNvPr>
          <p:cNvSpPr txBox="1">
            <a:spLocks noChangeArrowheads="1"/>
          </p:cNvSpPr>
          <p:nvPr/>
        </p:nvSpPr>
        <p:spPr bwMode="auto">
          <a:xfrm>
            <a:off x="1828800" y="3200400"/>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i="1" dirty="0" err="1">
                <a:latin typeface="Courier New" panose="02070309020205020404" pitchFamily="49" charset="0"/>
                <a:cs typeface="Calibri" panose="020F0502020204030204" pitchFamily="34" charset="0"/>
              </a:rPr>
              <a:t>canvas_name</a:t>
            </a:r>
            <a:r>
              <a:rPr lang="en-US" altLang="en-US" sz="2000" b="0" dirty="0" err="1">
                <a:latin typeface="Courier New" panose="02070309020205020404" pitchFamily="49" charset="0"/>
                <a:cs typeface="Calibri" panose="020F0502020204030204" pitchFamily="34" charset="0"/>
              </a:rPr>
              <a:t>.create_rectangle</a:t>
            </a:r>
            <a:r>
              <a:rPr lang="en-US" altLang="en-US" sz="2000" b="0" dirty="0">
                <a:latin typeface="Courier New" panose="02070309020205020404" pitchFamily="49" charset="0"/>
                <a:cs typeface="Calibri" panose="020F0502020204030204" pitchFamily="34" charset="0"/>
              </a:rPr>
              <a:t>(x1, y1, x2, y2, </a:t>
            </a:r>
            <a:r>
              <a:rPr lang="en-US" altLang="en-US" sz="2000" b="0" i="1" dirty="0">
                <a:latin typeface="Courier New" panose="02070309020205020404" pitchFamily="49" charset="0"/>
                <a:cs typeface="Calibri" panose="020F0502020204030204" pitchFamily="34" charset="0"/>
              </a:rPr>
              <a:t>options</a:t>
            </a:r>
            <a:r>
              <a:rPr lang="en-US" altLang="en-US" sz="2000" b="0" dirty="0">
                <a:latin typeface="Courier New" panose="02070309020205020404" pitchFamily="49" charset="0"/>
                <a:cs typeface="Calibri" panose="020F0502020204030204" pitchFamily="34" charset="0"/>
              </a:rPr>
              <a:t>…)</a:t>
            </a:r>
            <a:endParaRPr lang="en-US" altLang="en-US" sz="2000" b="0" dirty="0"/>
          </a:p>
        </p:txBody>
      </p:sp>
      <p:sp>
        <p:nvSpPr>
          <p:cNvPr id="67588" name="Left Bracket 4">
            <a:extLst>
              <a:ext uri="{FF2B5EF4-FFF2-40B4-BE49-F238E27FC236}">
                <a16:creationId xmlns:a16="http://schemas.microsoft.com/office/drawing/2014/main" id="{330F10F2-5E81-4A79-8F54-7F982784ED09}"/>
              </a:ext>
            </a:extLst>
          </p:cNvPr>
          <p:cNvSpPr>
            <a:spLocks/>
          </p:cNvSpPr>
          <p:nvPr/>
        </p:nvSpPr>
        <p:spPr bwMode="auto">
          <a:xfrm rot="-5400000">
            <a:off x="6719094" y="3250406"/>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solidFill>
                <a:srgbClr val="007FA3"/>
              </a:solidFill>
            </a:endParaRPr>
          </a:p>
        </p:txBody>
      </p:sp>
      <p:sp>
        <p:nvSpPr>
          <p:cNvPr id="67589" name="TextBox 7">
            <a:extLst>
              <a:ext uri="{FF2B5EF4-FFF2-40B4-BE49-F238E27FC236}">
                <a16:creationId xmlns:a16="http://schemas.microsoft.com/office/drawing/2014/main" id="{BBF4119F-A924-4534-9416-C008FA8A3E09}"/>
              </a:ext>
            </a:extLst>
          </p:cNvPr>
          <p:cNvSpPr txBox="1">
            <a:spLocks noChangeArrowheads="1"/>
          </p:cNvSpPr>
          <p:nvPr/>
        </p:nvSpPr>
        <p:spPr bwMode="auto">
          <a:xfrm>
            <a:off x="6127751" y="4090989"/>
            <a:ext cx="1685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upper-left</a:t>
            </a:r>
          </a:p>
          <a:p>
            <a:pPr algn="ctr" eaLnBrk="1" hangingPunct="1">
              <a:spcBef>
                <a:spcPct val="0"/>
              </a:spcBef>
              <a:buFontTx/>
              <a:buNone/>
            </a:pPr>
            <a:r>
              <a:rPr lang="en-US" altLang="en-US" sz="1800" b="0" dirty="0">
                <a:solidFill>
                  <a:srgbClr val="007FA3"/>
                </a:solidFill>
              </a:rPr>
              <a:t>corner</a:t>
            </a:r>
          </a:p>
        </p:txBody>
      </p:sp>
      <p:sp>
        <p:nvSpPr>
          <p:cNvPr id="67590" name="TextBox 8">
            <a:extLst>
              <a:ext uri="{FF2B5EF4-FFF2-40B4-BE49-F238E27FC236}">
                <a16:creationId xmlns:a16="http://schemas.microsoft.com/office/drawing/2014/main" id="{03F891F1-BF27-415D-B3B3-2E4E386EAFD6}"/>
              </a:ext>
            </a:extLst>
          </p:cNvPr>
          <p:cNvSpPr txBox="1">
            <a:spLocks noChangeArrowheads="1"/>
          </p:cNvSpPr>
          <p:nvPr/>
        </p:nvSpPr>
        <p:spPr bwMode="auto">
          <a:xfrm>
            <a:off x="7227889" y="2025651"/>
            <a:ext cx="16843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lower-right</a:t>
            </a:r>
          </a:p>
          <a:p>
            <a:pPr algn="ctr" eaLnBrk="1" hangingPunct="1">
              <a:spcBef>
                <a:spcPct val="0"/>
              </a:spcBef>
              <a:buFontTx/>
              <a:buNone/>
            </a:pPr>
            <a:r>
              <a:rPr lang="en-US" altLang="en-US" sz="1800" b="0" dirty="0">
                <a:solidFill>
                  <a:srgbClr val="007FA3"/>
                </a:solidFill>
              </a:rPr>
              <a:t>corner</a:t>
            </a:r>
          </a:p>
        </p:txBody>
      </p:sp>
      <p:sp>
        <p:nvSpPr>
          <p:cNvPr id="67591" name="Left Bracket 9">
            <a:extLst>
              <a:ext uri="{FF2B5EF4-FFF2-40B4-BE49-F238E27FC236}">
                <a16:creationId xmlns:a16="http://schemas.microsoft.com/office/drawing/2014/main" id="{6B4DF1BB-0DFF-458B-9103-A529B6E46490}"/>
              </a:ext>
            </a:extLst>
          </p:cNvPr>
          <p:cNvSpPr>
            <a:spLocks/>
          </p:cNvSpPr>
          <p:nvPr/>
        </p:nvSpPr>
        <p:spPr bwMode="auto">
          <a:xfrm rot="5400000">
            <a:off x="7917657" y="2582070"/>
            <a:ext cx="304800" cy="1100137"/>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solidFill>
                <a:srgbClr val="007FA3"/>
              </a:solidFill>
            </a:endParaRPr>
          </a:p>
        </p:txBody>
      </p:sp>
      <p:sp>
        <p:nvSpPr>
          <p:cNvPr id="67592" name="TextBox 10">
            <a:extLst>
              <a:ext uri="{FF2B5EF4-FFF2-40B4-BE49-F238E27FC236}">
                <a16:creationId xmlns:a16="http://schemas.microsoft.com/office/drawing/2014/main" id="{E3A5AAC9-65BD-4BF8-842E-C9F8219CEDF9}"/>
              </a:ext>
            </a:extLst>
          </p:cNvPr>
          <p:cNvSpPr txBox="1">
            <a:spLocks noChangeArrowheads="1"/>
          </p:cNvSpPr>
          <p:nvPr/>
        </p:nvSpPr>
        <p:spPr bwMode="auto">
          <a:xfrm>
            <a:off x="8153725" y="40909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cxnSp>
        <p:nvCxnSpPr>
          <p:cNvPr id="67593" name="Straight Connector 12">
            <a:extLst>
              <a:ext uri="{FF2B5EF4-FFF2-40B4-BE49-F238E27FC236}">
                <a16:creationId xmlns:a16="http://schemas.microsoft.com/office/drawing/2014/main" id="{4F238D5D-59B9-4CF1-98D1-F0A6CF111755}"/>
              </a:ext>
            </a:extLst>
          </p:cNvPr>
          <p:cNvCxnSpPr>
            <a:cxnSpLocks noChangeShapeType="1"/>
            <a:stCxn id="67592" idx="0"/>
          </p:cNvCxnSpPr>
          <p:nvPr/>
        </p:nvCxnSpPr>
        <p:spPr bwMode="auto">
          <a:xfrm flipV="1">
            <a:off x="9252744" y="3581400"/>
            <a:ext cx="43656" cy="50958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689963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185A-2678-43E5-A98B-88B66ADB3B4A}"/>
              </a:ext>
            </a:extLst>
          </p:cNvPr>
          <p:cNvSpPr>
            <a:spLocks noGrp="1"/>
          </p:cNvSpPr>
          <p:nvPr>
            <p:ph type="title"/>
          </p:nvPr>
        </p:nvSpPr>
        <p:spPr>
          <a:xfrm>
            <a:off x="1981200" y="215373"/>
            <a:ext cx="8229600" cy="655749"/>
          </a:xfrm>
        </p:spPr>
        <p:txBody>
          <a:bodyPr/>
          <a:lstStyle/>
          <a:p>
            <a:r>
              <a:rPr lang="en-US" altLang="en-US" dirty="0"/>
              <a:t>Drawing a Rectangle</a:t>
            </a:r>
            <a:r>
              <a:rPr lang="en-AU" sz="2000" dirty="0"/>
              <a:t> (2 of 2)</a:t>
            </a:r>
          </a:p>
        </p:txBody>
      </p:sp>
      <p:sp>
        <p:nvSpPr>
          <p:cNvPr id="5" name="Rectangle 4">
            <a:extLst>
              <a:ext uri="{FF2B5EF4-FFF2-40B4-BE49-F238E27FC236}">
                <a16:creationId xmlns:a16="http://schemas.microsoft.com/office/drawing/2014/main" id="{FC2F1022-F3CC-4A18-98E9-5CCCE57794E5}"/>
              </a:ext>
            </a:extLst>
          </p:cNvPr>
          <p:cNvSpPr/>
          <p:nvPr/>
        </p:nvSpPr>
        <p:spPr>
          <a:xfrm>
            <a:off x="1947705" y="1061622"/>
            <a:ext cx="8229600" cy="5262979"/>
          </a:xfrm>
          <a:prstGeom prst="rect">
            <a:avLst/>
          </a:prstGeom>
        </p:spPr>
        <p:txBody>
          <a:bodyPr wrap="square">
            <a:spAutoFit/>
          </a:bodyPr>
          <a:lstStyle/>
          <a:p>
            <a:r>
              <a:rPr lang="en-US" sz="1400" dirty="0">
                <a:solidFill>
                  <a:srgbClr val="007FA3"/>
                </a:solidFill>
                <a:latin typeface="Courier New" panose="02070309020205020404" pitchFamily="49" charset="0"/>
                <a:cs typeface="Courier New" panose="02070309020205020404" pitchFamily="49" charset="0"/>
              </a:rPr>
              <a:t>1</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This program draws a rectangle on a Canvas.</a:t>
            </a:r>
          </a:p>
          <a:p>
            <a:r>
              <a:rPr lang="en-AU" sz="1400" dirty="0">
                <a:solidFill>
                  <a:srgbClr val="007FA3"/>
                </a:solidFill>
                <a:latin typeface="Courier New" panose="02070309020205020404" pitchFamily="49" charset="0"/>
                <a:cs typeface="Courier New" panose="02070309020205020404" pitchFamily="49" charset="0"/>
              </a:rPr>
              <a:t>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import </a:t>
            </a:r>
            <a:r>
              <a:rPr lang="en-AU" sz="1400" dirty="0" err="1">
                <a:solidFill>
                  <a:srgbClr val="000000"/>
                </a:solidFill>
                <a:latin typeface="Courier New" panose="02070309020205020404" pitchFamily="49" charset="0"/>
                <a:cs typeface="Courier New" panose="02070309020205020404" pitchFamily="49" charset="0"/>
              </a:rPr>
              <a:t>tkinter</a:t>
            </a:r>
            <a:endParaRPr lang="en-AU"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3</a:t>
            </a:r>
          </a:p>
          <a:p>
            <a:r>
              <a:rPr lang="en-AU" sz="1400" dirty="0">
                <a:solidFill>
                  <a:srgbClr val="007FA3"/>
                </a:solidFill>
                <a:latin typeface="Courier New" panose="02070309020205020404" pitchFamily="49" charset="0"/>
                <a:cs typeface="Courier New" panose="02070309020205020404" pitchFamily="49" charset="0"/>
              </a:rPr>
              <a:t>4</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class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5</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def _ _</a:t>
            </a:r>
            <a:r>
              <a:rPr lang="en-AU" sz="1400" dirty="0" err="1">
                <a:solidFill>
                  <a:srgbClr val="000000"/>
                </a:solidFill>
                <a:latin typeface="Courier New" panose="02070309020205020404" pitchFamily="49" charset="0"/>
                <a:cs typeface="Courier New" panose="02070309020205020404" pitchFamily="49" charset="0"/>
              </a:rPr>
              <a:t>init</a:t>
            </a:r>
            <a:r>
              <a:rPr lang="en-AU" sz="140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6</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7</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self.main_window</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tkinter.Tk</a:t>
            </a:r>
            <a:r>
              <a:rPr lang="en-US"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9</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tkinter.Canvas</a:t>
            </a:r>
            <a:r>
              <a:rPr lang="en-AU" sz="1400" dirty="0">
                <a:solidFill>
                  <a:srgbClr val="000000"/>
                </a:solidFill>
                <a:latin typeface="Courier New" panose="02070309020205020404" pitchFamily="49" charset="0"/>
                <a:cs typeface="Courier New" panose="02070309020205020404" pitchFamily="49" charset="0"/>
              </a:rPr>
              <a:t>(</a:t>
            </a:r>
            <a:r>
              <a:rPr lang="en-AU" sz="1400" dirty="0" err="1">
                <a:solidFill>
                  <a:srgbClr val="000000"/>
                </a:solidFill>
                <a:latin typeface="Courier New" panose="02070309020205020404" pitchFamily="49" charset="0"/>
                <a:cs typeface="Courier New" panose="02070309020205020404" pitchFamily="49" charset="0"/>
              </a:rPr>
              <a:t>self.main_window</a:t>
            </a:r>
            <a:r>
              <a:rPr lang="en-AU" sz="1400" dirty="0">
                <a:solidFill>
                  <a:srgbClr val="000000"/>
                </a:solidFill>
                <a:latin typeface="Courier New" panose="02070309020205020404" pitchFamily="49" charset="0"/>
                <a:cs typeface="Courier New" panose="02070309020205020404" pitchFamily="49" charset="0"/>
              </a:rPr>
              <a:t>, 			width=200,height=200)</a:t>
            </a:r>
          </a:p>
          <a:p>
            <a:r>
              <a:rPr lang="en-AU" sz="140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Draw two lines.</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13</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self.canvas.create_line</a:t>
            </a:r>
            <a:r>
              <a:rPr lang="en-US" sz="1400" dirty="0">
                <a:solidFill>
                  <a:srgbClr val="000000"/>
                </a:solidFill>
                <a:latin typeface="Courier New" panose="02070309020205020404" pitchFamily="49" charset="0"/>
                <a:cs typeface="Courier New" panose="02070309020205020404" pitchFamily="49" charset="0"/>
              </a:rPr>
              <a:t>(0, 0, 199, 199)</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14</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self.canvas.create_line</a:t>
            </a:r>
            <a:r>
              <a:rPr lang="en-US" sz="1400" dirty="0">
                <a:solidFill>
                  <a:srgbClr val="000000"/>
                </a:solidFill>
                <a:latin typeface="Courier New" panose="02070309020205020404" pitchFamily="49" charset="0"/>
                <a:cs typeface="Courier New" panose="02070309020205020404" pitchFamily="49" charset="0"/>
              </a:rPr>
              <a:t>(199, 0, 0, 199)</a:t>
            </a:r>
          </a:p>
          <a:p>
            <a:r>
              <a:rPr lang="en-AU" sz="1400" dirty="0">
                <a:solidFill>
                  <a:srgbClr val="007FA3"/>
                </a:solidFill>
                <a:latin typeface="Courier New" panose="02070309020205020404" pitchFamily="49" charset="0"/>
                <a:cs typeface="Courier New" panose="02070309020205020404" pitchFamily="49" charset="0"/>
              </a:rPr>
              <a:t>15</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16</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Pack the canvas.</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17</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self.canvas.pack</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18</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19</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Start the </a:t>
            </a:r>
            <a:r>
              <a:rPr lang="en-AU" sz="1400" dirty="0" err="1">
                <a:solidFill>
                  <a:srgbClr val="000000"/>
                </a:solidFill>
                <a:latin typeface="Courier New" panose="02070309020205020404" pitchFamily="49" charset="0"/>
                <a:cs typeface="Courier New" panose="02070309020205020404" pitchFamily="49" charset="0"/>
              </a:rPr>
              <a:t>mainloop</a:t>
            </a:r>
            <a:r>
              <a:rPr lang="en-AU" sz="140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20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tkinter.mainloop</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21</a:t>
            </a:r>
          </a:p>
          <a:p>
            <a:r>
              <a:rPr lang="en-US" sz="1400" dirty="0">
                <a:solidFill>
                  <a:srgbClr val="007FA3"/>
                </a:solidFill>
                <a:latin typeface="Courier New" panose="02070309020205020404" pitchFamily="49" charset="0"/>
                <a:cs typeface="Courier New" panose="02070309020205020404" pitchFamily="49" charset="0"/>
              </a:rPr>
              <a:t>22</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an instance of the </a:t>
            </a:r>
            <a:r>
              <a:rPr lang="en-US" sz="1400" dirty="0" err="1">
                <a:solidFill>
                  <a:srgbClr val="000000"/>
                </a:solidFill>
                <a:latin typeface="Courier New" panose="02070309020205020404" pitchFamily="49" charset="0"/>
                <a:cs typeface="Courier New" panose="02070309020205020404" pitchFamily="49" charset="0"/>
              </a:rPr>
              <a:t>MyGUI</a:t>
            </a:r>
            <a:r>
              <a:rPr lang="en-US" sz="1400" dirty="0">
                <a:solidFill>
                  <a:srgbClr val="000000"/>
                </a:solidFill>
                <a:latin typeface="Courier New" panose="02070309020205020404" pitchFamily="49" charset="0"/>
                <a:cs typeface="Courier New" panose="02070309020205020404" pitchFamily="49" charset="0"/>
              </a:rPr>
              <a:t> class.</a:t>
            </a:r>
          </a:p>
          <a:p>
            <a:pPr>
              <a:tabLst>
                <a:tab pos="231775" algn="l"/>
              </a:tabLst>
            </a:pPr>
            <a:r>
              <a:rPr lang="en-AU" sz="1400" dirty="0">
                <a:solidFill>
                  <a:srgbClr val="007FA3"/>
                </a:solidFill>
                <a:latin typeface="Courier New" panose="02070309020205020404" pitchFamily="49" charset="0"/>
                <a:cs typeface="Courier New" panose="02070309020205020404" pitchFamily="49" charset="0"/>
              </a:rPr>
              <a:t>23</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my_gui</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endParaRPr lang="en-AU" sz="1400" dirty="0">
              <a:latin typeface="Courier New" panose="02070309020205020404" pitchFamily="49" charset="0"/>
              <a:cs typeface="Courier New" panose="02070309020205020404" pitchFamily="49" charset="0"/>
            </a:endParaRPr>
          </a:p>
        </p:txBody>
      </p:sp>
      <p:pic>
        <p:nvPicPr>
          <p:cNvPr id="6" name="Picture 4" descr="A window titled, t K displays a rectangle. ">
            <a:extLst>
              <a:ext uri="{FF2B5EF4-FFF2-40B4-BE49-F238E27FC236}">
                <a16:creationId xmlns:a16="http://schemas.microsoft.com/office/drawing/2014/main" id="{9C001B6B-3D55-4FBA-9F91-5A8E585CBE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3886200"/>
            <a:ext cx="1962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4483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7234963-6CF2-45A7-B2F8-78A5611E200B}"/>
              </a:ext>
            </a:extLst>
          </p:cNvPr>
          <p:cNvSpPr>
            <a:spLocks noGrp="1" noChangeArrowheads="1"/>
          </p:cNvSpPr>
          <p:nvPr>
            <p:ph type="title"/>
          </p:nvPr>
        </p:nvSpPr>
        <p:spPr/>
        <p:txBody>
          <a:bodyPr/>
          <a:lstStyle/>
          <a:p>
            <a:r>
              <a:rPr lang="en-US" altLang="en-US" dirty="0"/>
              <a:t>Drawing an Oval</a:t>
            </a:r>
            <a:r>
              <a:rPr lang="en-AU" sz="2000" dirty="0"/>
              <a:t> (1 of 2)</a:t>
            </a:r>
            <a:endParaRPr lang="en-US" altLang="en-US" sz="2000" dirty="0"/>
          </a:p>
        </p:txBody>
      </p:sp>
      <p:sp>
        <p:nvSpPr>
          <p:cNvPr id="69635" name="TextBox 3">
            <a:extLst>
              <a:ext uri="{FF2B5EF4-FFF2-40B4-BE49-F238E27FC236}">
                <a16:creationId xmlns:a16="http://schemas.microsoft.com/office/drawing/2014/main" id="{14559C64-CE6D-4AD5-A77C-94DDE4D37BA8}"/>
              </a:ext>
            </a:extLst>
          </p:cNvPr>
          <p:cNvSpPr txBox="1">
            <a:spLocks noChangeArrowheads="1"/>
          </p:cNvSpPr>
          <p:nvPr/>
        </p:nvSpPr>
        <p:spPr bwMode="auto">
          <a:xfrm>
            <a:off x="1828800" y="2743201"/>
            <a:ext cx="8610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200" b="0" i="1" dirty="0" err="1">
                <a:latin typeface="Courier New" panose="02070309020205020404" pitchFamily="49" charset="0"/>
                <a:cs typeface="Calibri" panose="020F0502020204030204" pitchFamily="34" charset="0"/>
              </a:rPr>
              <a:t>canvas_name</a:t>
            </a:r>
            <a:r>
              <a:rPr lang="en-US" altLang="en-US" sz="2200" b="0" dirty="0" err="1">
                <a:latin typeface="Courier New" panose="02070309020205020404" pitchFamily="49" charset="0"/>
                <a:cs typeface="Calibri" panose="020F0502020204030204" pitchFamily="34" charset="0"/>
              </a:rPr>
              <a:t>.create_oval</a:t>
            </a:r>
            <a:r>
              <a:rPr lang="en-US" altLang="en-US" sz="2200" b="0" dirty="0">
                <a:latin typeface="Courier New" panose="02070309020205020404" pitchFamily="49" charset="0"/>
                <a:cs typeface="Calibri" panose="020F0502020204030204" pitchFamily="34" charset="0"/>
              </a:rPr>
              <a:t>(x1, y1, x2, y2, </a:t>
            </a:r>
            <a:r>
              <a:rPr lang="en-US" altLang="en-US" sz="2200" b="0" i="1" dirty="0">
                <a:latin typeface="Courier New" panose="02070309020205020404" pitchFamily="49" charset="0"/>
                <a:cs typeface="Calibri" panose="020F0502020204030204" pitchFamily="34" charset="0"/>
              </a:rPr>
              <a:t>options</a:t>
            </a:r>
            <a:r>
              <a:rPr lang="en-US" altLang="en-US" sz="2200" b="0" dirty="0">
                <a:latin typeface="Courier New" panose="02070309020205020404" pitchFamily="49" charset="0"/>
                <a:cs typeface="Calibri" panose="020F0502020204030204" pitchFamily="34" charset="0"/>
              </a:rPr>
              <a:t>…)</a:t>
            </a:r>
            <a:endParaRPr lang="en-US" altLang="en-US" sz="2200" b="0" dirty="0"/>
          </a:p>
        </p:txBody>
      </p:sp>
      <p:sp>
        <p:nvSpPr>
          <p:cNvPr id="69636" name="Left Bracket 4">
            <a:extLst>
              <a:ext uri="{FF2B5EF4-FFF2-40B4-BE49-F238E27FC236}">
                <a16:creationId xmlns:a16="http://schemas.microsoft.com/office/drawing/2014/main" id="{C13B55DF-5738-4AD3-935D-F83D36A6E012}"/>
              </a:ext>
            </a:extLst>
          </p:cNvPr>
          <p:cNvSpPr>
            <a:spLocks/>
          </p:cNvSpPr>
          <p:nvPr/>
        </p:nvSpPr>
        <p:spPr bwMode="auto">
          <a:xfrm rot="-5400000">
            <a:off x="6307932" y="2726532"/>
            <a:ext cx="304800" cy="1100137"/>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69637" name="TextBox 8">
            <a:extLst>
              <a:ext uri="{FF2B5EF4-FFF2-40B4-BE49-F238E27FC236}">
                <a16:creationId xmlns:a16="http://schemas.microsoft.com/office/drawing/2014/main" id="{DDB686CF-D00F-4D54-9A12-08E12CCF5F76}"/>
              </a:ext>
            </a:extLst>
          </p:cNvPr>
          <p:cNvSpPr txBox="1">
            <a:spLocks noChangeArrowheads="1"/>
          </p:cNvSpPr>
          <p:nvPr/>
        </p:nvSpPr>
        <p:spPr bwMode="auto">
          <a:xfrm>
            <a:off x="6781800" y="1295400"/>
            <a:ext cx="214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lower-right</a:t>
            </a:r>
          </a:p>
          <a:p>
            <a:pPr algn="ctr" eaLnBrk="1" hangingPunct="1">
              <a:spcBef>
                <a:spcPct val="0"/>
              </a:spcBef>
              <a:buFontTx/>
              <a:buNone/>
            </a:pPr>
            <a:r>
              <a:rPr lang="en-US" altLang="en-US" sz="1800" b="0" dirty="0">
                <a:solidFill>
                  <a:srgbClr val="007FA3"/>
                </a:solidFill>
              </a:rPr>
              <a:t>corner of</a:t>
            </a:r>
          </a:p>
          <a:p>
            <a:pPr algn="ctr" eaLnBrk="1" hangingPunct="1">
              <a:spcBef>
                <a:spcPct val="0"/>
              </a:spcBef>
              <a:buFontTx/>
              <a:buNone/>
            </a:pPr>
            <a:r>
              <a:rPr lang="en-US" altLang="en-US" sz="1800" b="0" dirty="0">
                <a:solidFill>
                  <a:srgbClr val="007FA3"/>
                </a:solidFill>
              </a:rPr>
              <a:t>bounding rectangle</a:t>
            </a:r>
          </a:p>
        </p:txBody>
      </p:sp>
      <p:sp>
        <p:nvSpPr>
          <p:cNvPr id="69638" name="Left Bracket 9">
            <a:extLst>
              <a:ext uri="{FF2B5EF4-FFF2-40B4-BE49-F238E27FC236}">
                <a16:creationId xmlns:a16="http://schemas.microsoft.com/office/drawing/2014/main" id="{A0D9DC45-C5DF-4A1E-83D4-C2FD4EB7BC60}"/>
              </a:ext>
            </a:extLst>
          </p:cNvPr>
          <p:cNvSpPr>
            <a:spLocks/>
          </p:cNvSpPr>
          <p:nvPr/>
        </p:nvSpPr>
        <p:spPr bwMode="auto">
          <a:xfrm rot="5400000">
            <a:off x="7703344" y="2124869"/>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69639" name="TextBox 10">
            <a:extLst>
              <a:ext uri="{FF2B5EF4-FFF2-40B4-BE49-F238E27FC236}">
                <a16:creationId xmlns:a16="http://schemas.microsoft.com/office/drawing/2014/main" id="{00D09E36-03D4-480B-8755-69D5323212D9}"/>
              </a:ext>
            </a:extLst>
          </p:cNvPr>
          <p:cNvSpPr txBox="1">
            <a:spLocks noChangeArrowheads="1"/>
          </p:cNvSpPr>
          <p:nvPr/>
        </p:nvSpPr>
        <p:spPr bwMode="auto">
          <a:xfrm>
            <a:off x="8153725" y="36337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cxnSp>
        <p:nvCxnSpPr>
          <p:cNvPr id="69640" name="Straight Connector 12">
            <a:extLst>
              <a:ext uri="{FF2B5EF4-FFF2-40B4-BE49-F238E27FC236}">
                <a16:creationId xmlns:a16="http://schemas.microsoft.com/office/drawing/2014/main" id="{4E760B26-245C-4D9D-9758-6AD18C939769}"/>
              </a:ext>
            </a:extLst>
          </p:cNvPr>
          <p:cNvCxnSpPr>
            <a:cxnSpLocks noChangeShapeType="1"/>
            <a:stCxn id="69639" idx="0"/>
          </p:cNvCxnSpPr>
          <p:nvPr/>
        </p:nvCxnSpPr>
        <p:spPr bwMode="auto">
          <a:xfrm flipV="1">
            <a:off x="9252744" y="3124200"/>
            <a:ext cx="43656" cy="50958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pic>
        <p:nvPicPr>
          <p:cNvPr id="69641" name="Picture 5" descr="An illustration of an oval inscribed in a rectangle. The coordinates of the upper left corner and lower right corner are defined by (x 1, y 1), and (x 2, y 2). ">
            <a:extLst>
              <a:ext uri="{FF2B5EF4-FFF2-40B4-BE49-F238E27FC236}">
                <a16:creationId xmlns:a16="http://schemas.microsoft.com/office/drawing/2014/main" id="{D9FD3D2C-C8D5-46D4-822E-F973218899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828800" y="3673373"/>
            <a:ext cx="3657600" cy="267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2" name="TextBox 7">
            <a:extLst>
              <a:ext uri="{FF2B5EF4-FFF2-40B4-BE49-F238E27FC236}">
                <a16:creationId xmlns:a16="http://schemas.microsoft.com/office/drawing/2014/main" id="{2F3162B1-16A3-42FC-8FCA-790D2D0ED295}"/>
              </a:ext>
            </a:extLst>
          </p:cNvPr>
          <p:cNvSpPr txBox="1">
            <a:spLocks noChangeArrowheads="1"/>
          </p:cNvSpPr>
          <p:nvPr/>
        </p:nvSpPr>
        <p:spPr bwMode="auto">
          <a:xfrm>
            <a:off x="5486400" y="3567113"/>
            <a:ext cx="214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upper-left</a:t>
            </a:r>
          </a:p>
          <a:p>
            <a:pPr algn="ctr" eaLnBrk="1" hangingPunct="1">
              <a:spcBef>
                <a:spcPct val="0"/>
              </a:spcBef>
              <a:buFontTx/>
              <a:buNone/>
            </a:pPr>
            <a:r>
              <a:rPr lang="en-US" altLang="en-US" sz="1800" b="0" dirty="0">
                <a:solidFill>
                  <a:srgbClr val="007FA3"/>
                </a:solidFill>
              </a:rPr>
              <a:t>corner of</a:t>
            </a:r>
          </a:p>
          <a:p>
            <a:pPr algn="ctr" eaLnBrk="1" hangingPunct="1">
              <a:spcBef>
                <a:spcPct val="0"/>
              </a:spcBef>
              <a:buFontTx/>
              <a:buNone/>
            </a:pPr>
            <a:r>
              <a:rPr lang="en-US" altLang="en-US" sz="1800" b="0" dirty="0">
                <a:solidFill>
                  <a:srgbClr val="007FA3"/>
                </a:solidFill>
              </a:rPr>
              <a:t>bounding rectangle</a:t>
            </a:r>
          </a:p>
        </p:txBody>
      </p:sp>
    </p:spTree>
    <p:extLst>
      <p:ext uri="{BB962C8B-B14F-4D97-AF65-F5344CB8AC3E}">
        <p14:creationId xmlns:p14="http://schemas.microsoft.com/office/powerpoint/2010/main" val="4181448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3EB4-ECDB-470C-9B36-805B6FDE676F}"/>
              </a:ext>
            </a:extLst>
          </p:cNvPr>
          <p:cNvSpPr>
            <a:spLocks noGrp="1"/>
          </p:cNvSpPr>
          <p:nvPr>
            <p:ph type="title"/>
          </p:nvPr>
        </p:nvSpPr>
        <p:spPr>
          <a:xfrm>
            <a:off x="1981200" y="215373"/>
            <a:ext cx="8229600" cy="516465"/>
          </a:xfrm>
        </p:spPr>
        <p:txBody>
          <a:bodyPr>
            <a:normAutofit fontScale="90000"/>
          </a:bodyPr>
          <a:lstStyle/>
          <a:p>
            <a:r>
              <a:rPr lang="en-US" altLang="en-US" dirty="0"/>
              <a:t>Drawing an Oval</a:t>
            </a:r>
            <a:r>
              <a:rPr lang="en-AU" sz="2000" dirty="0"/>
              <a:t> (2 of 2)</a:t>
            </a:r>
          </a:p>
        </p:txBody>
      </p:sp>
      <p:sp>
        <p:nvSpPr>
          <p:cNvPr id="4" name="Rectangle 3">
            <a:extLst>
              <a:ext uri="{FF2B5EF4-FFF2-40B4-BE49-F238E27FC236}">
                <a16:creationId xmlns:a16="http://schemas.microsoft.com/office/drawing/2014/main" id="{5E9F8776-4D1C-4BA9-ACA4-EB1793DDD68C}"/>
              </a:ext>
            </a:extLst>
          </p:cNvPr>
          <p:cNvSpPr/>
          <p:nvPr/>
        </p:nvSpPr>
        <p:spPr>
          <a:xfrm>
            <a:off x="1905000" y="846178"/>
            <a:ext cx="8382000" cy="5478423"/>
          </a:xfrm>
          <a:prstGeom prst="rect">
            <a:avLst/>
          </a:prstGeom>
        </p:spPr>
        <p:txBody>
          <a:bodyPr wrap="square">
            <a:spAutoFit/>
          </a:bodyPr>
          <a:lstStyle/>
          <a:p>
            <a:r>
              <a:rPr lang="en-US" sz="1400" dirty="0">
                <a:solidFill>
                  <a:srgbClr val="007FA3"/>
                </a:solidFill>
                <a:latin typeface="Courier New" panose="02070309020205020404" pitchFamily="49" charset="0"/>
                <a:cs typeface="Courier New" panose="02070309020205020404" pitchFamily="49" charset="0"/>
              </a:rPr>
              <a:t>1</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This program draws a rectangle on a Canvas.</a:t>
            </a:r>
          </a:p>
          <a:p>
            <a:r>
              <a:rPr lang="en-AU" sz="1400" dirty="0">
                <a:solidFill>
                  <a:srgbClr val="007FA3"/>
                </a:solidFill>
                <a:latin typeface="Courier New" panose="02070309020205020404" pitchFamily="49" charset="0"/>
                <a:cs typeface="Courier New" panose="02070309020205020404" pitchFamily="49" charset="0"/>
              </a:rPr>
              <a:t>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import </a:t>
            </a:r>
            <a:r>
              <a:rPr lang="en-AU" sz="1400" dirty="0" err="1">
                <a:solidFill>
                  <a:srgbClr val="000000"/>
                </a:solidFill>
                <a:latin typeface="Courier New" panose="02070309020205020404" pitchFamily="49" charset="0"/>
                <a:cs typeface="Courier New" panose="02070309020205020404" pitchFamily="49" charset="0"/>
              </a:rPr>
              <a:t>tkinter</a:t>
            </a:r>
            <a:endParaRPr lang="en-AU"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3</a:t>
            </a:r>
          </a:p>
          <a:p>
            <a:r>
              <a:rPr lang="en-AU" sz="1400" dirty="0">
                <a:solidFill>
                  <a:srgbClr val="007FA3"/>
                </a:solidFill>
                <a:latin typeface="Courier New" panose="02070309020205020404" pitchFamily="49" charset="0"/>
                <a:cs typeface="Courier New" panose="02070309020205020404" pitchFamily="49" charset="0"/>
              </a:rPr>
              <a:t>4</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class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5</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def _ _</a:t>
            </a:r>
            <a:r>
              <a:rPr lang="en-AU" sz="1400" dirty="0" err="1">
                <a:solidFill>
                  <a:srgbClr val="000000"/>
                </a:solidFill>
                <a:latin typeface="Courier New" panose="02070309020205020404" pitchFamily="49" charset="0"/>
                <a:cs typeface="Courier New" panose="02070309020205020404" pitchFamily="49" charset="0"/>
              </a:rPr>
              <a:t>init</a:t>
            </a:r>
            <a:r>
              <a:rPr lang="en-AU" sz="140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6</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7</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self.main_window</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tkinter.Tk</a:t>
            </a:r>
            <a:r>
              <a:rPr lang="en-US"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9</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tkinter.Canvas</a:t>
            </a:r>
            <a:r>
              <a:rPr lang="en-AU" sz="1400" dirty="0">
                <a:solidFill>
                  <a:srgbClr val="000000"/>
                </a:solidFill>
                <a:latin typeface="Courier New" panose="02070309020205020404" pitchFamily="49" charset="0"/>
                <a:cs typeface="Courier New" panose="02070309020205020404" pitchFamily="49" charset="0"/>
              </a:rPr>
              <a:t>(</a:t>
            </a:r>
            <a:r>
              <a:rPr lang="en-AU" sz="1400" dirty="0" err="1">
                <a:solidFill>
                  <a:srgbClr val="000000"/>
                </a:solidFill>
                <a:latin typeface="Courier New" panose="02070309020205020404" pitchFamily="49" charset="0"/>
                <a:cs typeface="Courier New" panose="02070309020205020404" pitchFamily="49" charset="0"/>
              </a:rPr>
              <a:t>self.main_window</a:t>
            </a:r>
            <a:r>
              <a:rPr lang="en-AU" sz="1400" dirty="0">
                <a:solidFill>
                  <a:srgbClr val="000000"/>
                </a:solidFill>
                <a:latin typeface="Courier New" panose="02070309020205020404" pitchFamily="49" charset="0"/>
                <a:cs typeface="Courier New" panose="02070309020205020404" pitchFamily="49" charset="0"/>
              </a:rPr>
              <a:t>, 	width=200,height=200)</a:t>
            </a:r>
          </a:p>
          <a:p>
            <a:r>
              <a:rPr lang="en-AU" sz="140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Draw two ovals.</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13</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self.canvas.create_oval</a:t>
            </a:r>
            <a:r>
              <a:rPr lang="en-US" sz="1400" dirty="0">
                <a:solidFill>
                  <a:srgbClr val="000000"/>
                </a:solidFill>
                <a:latin typeface="Courier New" panose="02070309020205020404" pitchFamily="49" charset="0"/>
                <a:cs typeface="Courier New" panose="02070309020205020404" pitchFamily="49" charset="0"/>
              </a:rPr>
              <a:t>(20, 20, 70, 70)</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14</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self.canvas.create_oval</a:t>
            </a:r>
            <a:r>
              <a:rPr lang="en-US" sz="1400" dirty="0">
                <a:solidFill>
                  <a:srgbClr val="000000"/>
                </a:solidFill>
                <a:latin typeface="Courier New" panose="02070309020205020404" pitchFamily="49" charset="0"/>
                <a:cs typeface="Courier New" panose="02070309020205020404" pitchFamily="49" charset="0"/>
              </a:rPr>
              <a:t>(100, 100, 180, 130)</a:t>
            </a:r>
          </a:p>
          <a:p>
            <a:r>
              <a:rPr lang="en-AU" sz="1400" dirty="0">
                <a:solidFill>
                  <a:srgbClr val="007FA3"/>
                </a:solidFill>
                <a:latin typeface="Courier New" panose="02070309020205020404" pitchFamily="49" charset="0"/>
                <a:cs typeface="Courier New" panose="02070309020205020404" pitchFamily="49" charset="0"/>
              </a:rPr>
              <a:t>15</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16</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Pack the canvas.</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17</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self.canvas.pack</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18</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19</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Start the </a:t>
            </a:r>
            <a:r>
              <a:rPr lang="en-AU" sz="1400" dirty="0" err="1">
                <a:solidFill>
                  <a:srgbClr val="000000"/>
                </a:solidFill>
                <a:latin typeface="Courier New" panose="02070309020205020404" pitchFamily="49" charset="0"/>
                <a:cs typeface="Courier New" panose="02070309020205020404" pitchFamily="49" charset="0"/>
              </a:rPr>
              <a:t>mainloop</a:t>
            </a:r>
            <a:r>
              <a:rPr lang="en-AU" sz="140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20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tkinter.mainloop</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21</a:t>
            </a:r>
          </a:p>
          <a:p>
            <a:r>
              <a:rPr lang="en-US" sz="1400" dirty="0">
                <a:solidFill>
                  <a:srgbClr val="007FA3"/>
                </a:solidFill>
                <a:latin typeface="Courier New" panose="02070309020205020404" pitchFamily="49" charset="0"/>
                <a:cs typeface="Courier New" panose="02070309020205020404" pitchFamily="49" charset="0"/>
              </a:rPr>
              <a:t>22</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an instance of the </a:t>
            </a:r>
            <a:r>
              <a:rPr lang="en-US" sz="1400" dirty="0" err="1">
                <a:solidFill>
                  <a:srgbClr val="000000"/>
                </a:solidFill>
                <a:latin typeface="Courier New" panose="02070309020205020404" pitchFamily="49" charset="0"/>
                <a:cs typeface="Courier New" panose="02070309020205020404" pitchFamily="49" charset="0"/>
              </a:rPr>
              <a:t>MyGUI</a:t>
            </a:r>
            <a:r>
              <a:rPr lang="en-US" sz="1400" dirty="0">
                <a:solidFill>
                  <a:srgbClr val="000000"/>
                </a:solidFill>
                <a:latin typeface="Courier New" panose="02070309020205020404" pitchFamily="49" charset="0"/>
                <a:cs typeface="Courier New" panose="02070309020205020404" pitchFamily="49" charset="0"/>
              </a:rPr>
              <a:t> class.</a:t>
            </a:r>
          </a:p>
          <a:p>
            <a:r>
              <a:rPr lang="en-AU" sz="1400" dirty="0">
                <a:solidFill>
                  <a:srgbClr val="007FA3"/>
                </a:solidFill>
                <a:latin typeface="Courier New" panose="02070309020205020404" pitchFamily="49" charset="0"/>
                <a:cs typeface="Courier New" panose="02070309020205020404" pitchFamily="49" charset="0"/>
              </a:rPr>
              <a:t>23</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if _ _name_ _ == '_ _main_ _':</a:t>
            </a:r>
            <a:r>
              <a:rPr lang="en-AU" sz="1400" dirty="0">
                <a:solidFill>
                  <a:srgbClr val="1473FF"/>
                </a:solidFill>
                <a:latin typeface="Courier New" panose="02070309020205020404" pitchFamily="49" charset="0"/>
                <a:cs typeface="Courier New" panose="02070309020205020404" pitchFamily="49" charset="0"/>
              </a:rPr>
              <a:t>	</a:t>
            </a:r>
            <a:endParaRPr lang="en-AU" sz="1400" dirty="0">
              <a:solidFill>
                <a:srgbClr val="000000"/>
              </a:solidFill>
              <a:latin typeface="Courier New" panose="02070309020205020404" pitchFamily="49" charset="0"/>
              <a:cs typeface="Courier New" panose="02070309020205020404" pitchFamily="49" charset="0"/>
            </a:endParaRPr>
          </a:p>
          <a:p>
            <a:pPr>
              <a:tabLst>
                <a:tab pos="271463" algn="l"/>
              </a:tabLst>
            </a:pPr>
            <a:r>
              <a:rPr lang="en-AU" sz="1400">
                <a:solidFill>
                  <a:srgbClr val="007FA3"/>
                </a:solidFill>
                <a:latin typeface="Courier New" panose="02070309020205020404" pitchFamily="49" charset="0"/>
                <a:cs typeface="Courier New" panose="02070309020205020404" pitchFamily="49" charset="0"/>
              </a:rPr>
              <a:t>24 </a:t>
            </a:r>
            <a:r>
              <a:rPr lang="en-AU" sz="1400">
                <a:solidFill>
                  <a:srgbClr val="000000"/>
                </a:solidFill>
                <a:latin typeface="Courier New" panose="02070309020205020404" pitchFamily="49" charset="0"/>
                <a:cs typeface="Courier New" panose="02070309020205020404" pitchFamily="49" charset="0"/>
              </a:rPr>
              <a:t>my</a:t>
            </a:r>
            <a:r>
              <a:rPr lang="en-AU" sz="1400" dirty="0" err="1">
                <a:solidFill>
                  <a:srgbClr val="000000"/>
                </a:solidFill>
                <a:latin typeface="Courier New" panose="02070309020205020404" pitchFamily="49" charset="0"/>
                <a:cs typeface="Courier New" panose="02070309020205020404" pitchFamily="49" charset="0"/>
              </a:rPr>
              <a:t>_gui</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p>
        </p:txBody>
      </p:sp>
      <p:pic>
        <p:nvPicPr>
          <p:cNvPr id="5" name="Picture 4" descr="A window titled, t K displays a circle in the upper left corner and an oval in the middle right corner. ">
            <a:extLst>
              <a:ext uri="{FF2B5EF4-FFF2-40B4-BE49-F238E27FC236}">
                <a16:creationId xmlns:a16="http://schemas.microsoft.com/office/drawing/2014/main" id="{38920BB8-2B58-40A6-97D0-D1EF669A90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172450" y="3810000"/>
            <a:ext cx="1962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39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76FB8CD-CAA5-4BD2-A8EC-170B0CEFFB33}"/>
              </a:ext>
            </a:extLst>
          </p:cNvPr>
          <p:cNvSpPr>
            <a:spLocks noGrp="1" noChangeArrowheads="1"/>
          </p:cNvSpPr>
          <p:nvPr>
            <p:ph type="title"/>
          </p:nvPr>
        </p:nvSpPr>
        <p:spPr/>
        <p:txBody>
          <a:bodyPr/>
          <a:lstStyle/>
          <a:p>
            <a:r>
              <a:rPr lang="en-US" altLang="en-US"/>
              <a:t>GUI Programs Are Event-Driven</a:t>
            </a:r>
          </a:p>
        </p:txBody>
      </p:sp>
      <p:sp>
        <p:nvSpPr>
          <p:cNvPr id="8195" name="Content Placeholder 2">
            <a:extLst>
              <a:ext uri="{FF2B5EF4-FFF2-40B4-BE49-F238E27FC236}">
                <a16:creationId xmlns:a16="http://schemas.microsoft.com/office/drawing/2014/main" id="{3B125DFE-24E7-46EB-A3F3-3C6E6E4AD142}"/>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In text-based environments, programs determine the order in which things happen</a:t>
            </a:r>
          </a:p>
          <a:p>
            <a:pPr lvl="1"/>
            <a:r>
              <a:rPr lang="en-US" altLang="en-US" dirty="0">
                <a:cs typeface="Courier New" panose="02070309020205020404" pitchFamily="49" charset="0"/>
              </a:rPr>
              <a:t>The user can only enter data in the order requested by the program</a:t>
            </a:r>
          </a:p>
          <a:p>
            <a:pPr>
              <a:buFontTx/>
              <a:buChar char="•"/>
            </a:pPr>
            <a:r>
              <a:rPr lang="en-US" altLang="en-US" dirty="0">
                <a:cs typeface="Courier New" panose="02070309020205020404" pitchFamily="49" charset="0"/>
              </a:rPr>
              <a:t>GUI environment is event-driven</a:t>
            </a:r>
          </a:p>
          <a:p>
            <a:pPr lvl="1"/>
            <a:r>
              <a:rPr lang="en-US" altLang="en-US" dirty="0">
                <a:cs typeface="Courier New" panose="02070309020205020404" pitchFamily="49" charset="0"/>
              </a:rPr>
              <a:t>The user determines the order in which things happen</a:t>
            </a:r>
          </a:p>
          <a:p>
            <a:pPr lvl="2"/>
            <a:r>
              <a:rPr lang="en-US" altLang="en-US" dirty="0">
                <a:cs typeface="Courier New" panose="02070309020205020404" pitchFamily="49" charset="0"/>
              </a:rPr>
              <a:t>User causes events to take place and the program responds to the events</a:t>
            </a:r>
          </a:p>
          <a:p>
            <a:pPr>
              <a:buFontTx/>
              <a:buChar char="•"/>
            </a:pPr>
            <a:endParaRPr lang="en-US" altLang="en-US" dirty="0"/>
          </a:p>
        </p:txBody>
      </p:sp>
    </p:spTree>
    <p:extLst>
      <p:ext uri="{BB962C8B-B14F-4D97-AF65-F5344CB8AC3E}">
        <p14:creationId xmlns:p14="http://schemas.microsoft.com/office/powerpoint/2010/main" val="32748192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ACF3A16-1EED-4A59-A95E-C31E9B295328}"/>
              </a:ext>
            </a:extLst>
          </p:cNvPr>
          <p:cNvSpPr>
            <a:spLocks noGrp="1" noChangeArrowheads="1"/>
          </p:cNvSpPr>
          <p:nvPr>
            <p:ph type="title"/>
          </p:nvPr>
        </p:nvSpPr>
        <p:spPr>
          <a:xfrm>
            <a:off x="1981200" y="106045"/>
            <a:ext cx="8229600" cy="1097280"/>
          </a:xfrm>
        </p:spPr>
        <p:txBody>
          <a:bodyPr/>
          <a:lstStyle/>
          <a:p>
            <a:r>
              <a:rPr lang="en-US" altLang="en-US" dirty="0"/>
              <a:t>Drawing an Arc</a:t>
            </a:r>
            <a:r>
              <a:rPr lang="en-AU" sz="2000" dirty="0"/>
              <a:t> (1 of 2)</a:t>
            </a:r>
            <a:endParaRPr lang="en-US" altLang="en-US" sz="2000" dirty="0"/>
          </a:p>
        </p:txBody>
      </p:sp>
      <p:sp>
        <p:nvSpPr>
          <p:cNvPr id="71683" name="TextBox 3">
            <a:extLst>
              <a:ext uri="{FF2B5EF4-FFF2-40B4-BE49-F238E27FC236}">
                <a16:creationId xmlns:a16="http://schemas.microsoft.com/office/drawing/2014/main" id="{268FCDF8-350F-4ADE-876C-9BFE34CD7EF8}"/>
              </a:ext>
            </a:extLst>
          </p:cNvPr>
          <p:cNvSpPr txBox="1">
            <a:spLocks noChangeArrowheads="1"/>
          </p:cNvSpPr>
          <p:nvPr/>
        </p:nvSpPr>
        <p:spPr bwMode="auto">
          <a:xfrm>
            <a:off x="1828800" y="2743201"/>
            <a:ext cx="8610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200" b="0" i="1">
                <a:latin typeface="Courier New" panose="02070309020205020404" pitchFamily="49" charset="0"/>
                <a:cs typeface="Calibri" panose="020F0502020204030204" pitchFamily="34" charset="0"/>
              </a:rPr>
              <a:t>canvas_name</a:t>
            </a:r>
            <a:r>
              <a:rPr lang="en-US" altLang="en-US" sz="2200" b="0">
                <a:latin typeface="Courier New" panose="02070309020205020404" pitchFamily="49" charset="0"/>
                <a:cs typeface="Calibri" panose="020F0502020204030204" pitchFamily="34" charset="0"/>
              </a:rPr>
              <a:t>.create_arc(x1, y1, x2, y2,</a:t>
            </a:r>
          </a:p>
          <a:p>
            <a:pPr eaLnBrk="1" hangingPunct="1">
              <a:spcBef>
                <a:spcPct val="0"/>
              </a:spcBef>
              <a:buFontTx/>
              <a:buNone/>
            </a:pPr>
            <a:r>
              <a:rPr lang="en-US" altLang="en-US" sz="2200" b="0" i="1">
                <a:latin typeface="Courier New" panose="02070309020205020404" pitchFamily="49" charset="0"/>
                <a:cs typeface="Calibri" panose="020F0502020204030204" pitchFamily="34" charset="0"/>
              </a:rPr>
              <a:t>                       </a:t>
            </a:r>
            <a:r>
              <a:rPr lang="en-US" altLang="en-US" sz="2200" b="0">
                <a:latin typeface="Courier New" panose="02070309020205020404" pitchFamily="49" charset="0"/>
                <a:cs typeface="Calibri" panose="020F0502020204030204" pitchFamily="34" charset="0"/>
              </a:rPr>
              <a:t>start=</a:t>
            </a:r>
            <a:r>
              <a:rPr lang="en-US" altLang="en-US" sz="2200" b="0" i="1">
                <a:latin typeface="Courier New" panose="02070309020205020404" pitchFamily="49" charset="0"/>
                <a:cs typeface="Calibri" panose="020F0502020204030204" pitchFamily="34" charset="0"/>
              </a:rPr>
              <a:t>angle</a:t>
            </a:r>
            <a:r>
              <a:rPr lang="en-US" altLang="en-US" sz="2200" b="0">
                <a:latin typeface="Courier New" panose="02070309020205020404" pitchFamily="49" charset="0"/>
                <a:cs typeface="Calibri" panose="020F0502020204030204" pitchFamily="34" charset="0"/>
              </a:rPr>
              <a:t>, extent=</a:t>
            </a:r>
            <a:r>
              <a:rPr lang="en-US" altLang="en-US" sz="2200" b="0" i="1">
                <a:latin typeface="Courier New" panose="02070309020205020404" pitchFamily="49" charset="0"/>
                <a:cs typeface="Calibri" panose="020F0502020204030204" pitchFamily="34" charset="0"/>
              </a:rPr>
              <a:t>width</a:t>
            </a:r>
            <a:r>
              <a:rPr lang="en-US" altLang="en-US" sz="2200" b="0">
                <a:latin typeface="Courier New" panose="02070309020205020404" pitchFamily="49" charset="0"/>
                <a:cs typeface="Calibri" panose="020F0502020204030204" pitchFamily="34" charset="0"/>
              </a:rPr>
              <a:t>,</a:t>
            </a:r>
          </a:p>
          <a:p>
            <a:pPr eaLnBrk="1" hangingPunct="1">
              <a:spcBef>
                <a:spcPct val="0"/>
              </a:spcBef>
              <a:buFontTx/>
              <a:buNone/>
            </a:pPr>
            <a:r>
              <a:rPr lang="en-US" altLang="en-US" sz="2200" b="0" i="1">
                <a:latin typeface="Courier New" panose="02070309020205020404" pitchFamily="49" charset="0"/>
                <a:cs typeface="Calibri" panose="020F0502020204030204" pitchFamily="34" charset="0"/>
              </a:rPr>
              <a:t>                       options</a:t>
            </a:r>
            <a:r>
              <a:rPr lang="en-US" altLang="en-US" sz="2200" b="0">
                <a:latin typeface="Courier New" panose="02070309020205020404" pitchFamily="49" charset="0"/>
                <a:cs typeface="Calibri" panose="020F0502020204030204" pitchFamily="34" charset="0"/>
              </a:rPr>
              <a:t>…)</a:t>
            </a:r>
            <a:endParaRPr lang="en-US" altLang="en-US" sz="2200" b="0"/>
          </a:p>
        </p:txBody>
      </p:sp>
      <p:sp>
        <p:nvSpPr>
          <p:cNvPr id="71684" name="TextBox 8">
            <a:extLst>
              <a:ext uri="{FF2B5EF4-FFF2-40B4-BE49-F238E27FC236}">
                <a16:creationId xmlns:a16="http://schemas.microsoft.com/office/drawing/2014/main" id="{3F5DB550-96A7-405A-9E24-916A059DF699}"/>
              </a:ext>
            </a:extLst>
          </p:cNvPr>
          <p:cNvSpPr txBox="1">
            <a:spLocks noChangeArrowheads="1"/>
          </p:cNvSpPr>
          <p:nvPr/>
        </p:nvSpPr>
        <p:spPr bwMode="auto">
          <a:xfrm>
            <a:off x="7180264" y="1295401"/>
            <a:ext cx="1927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0" dirty="0">
                <a:solidFill>
                  <a:srgbClr val="007FA3"/>
                </a:solidFill>
              </a:rPr>
              <a:t>Coordinates of</a:t>
            </a:r>
          </a:p>
          <a:p>
            <a:pPr algn="ctr" eaLnBrk="1" hangingPunct="1">
              <a:spcBef>
                <a:spcPct val="0"/>
              </a:spcBef>
              <a:buFontTx/>
              <a:buNone/>
            </a:pPr>
            <a:r>
              <a:rPr lang="en-US" altLang="en-US" sz="1600" b="0" dirty="0">
                <a:solidFill>
                  <a:srgbClr val="007FA3"/>
                </a:solidFill>
              </a:rPr>
              <a:t>the lower-right</a:t>
            </a:r>
          </a:p>
          <a:p>
            <a:pPr algn="ctr" eaLnBrk="1" hangingPunct="1">
              <a:spcBef>
                <a:spcPct val="0"/>
              </a:spcBef>
              <a:buFontTx/>
              <a:buNone/>
            </a:pPr>
            <a:r>
              <a:rPr lang="en-US" altLang="en-US" sz="1600" b="0" dirty="0">
                <a:solidFill>
                  <a:srgbClr val="007FA3"/>
                </a:solidFill>
              </a:rPr>
              <a:t>corner of</a:t>
            </a:r>
          </a:p>
          <a:p>
            <a:pPr algn="ctr" eaLnBrk="1" hangingPunct="1">
              <a:spcBef>
                <a:spcPct val="0"/>
              </a:spcBef>
              <a:buFontTx/>
              <a:buNone/>
            </a:pPr>
            <a:r>
              <a:rPr lang="en-US" altLang="en-US" sz="1600" b="0" dirty="0">
                <a:solidFill>
                  <a:srgbClr val="007FA3"/>
                </a:solidFill>
              </a:rPr>
              <a:t>bounding rectangle</a:t>
            </a:r>
          </a:p>
        </p:txBody>
      </p:sp>
      <p:sp>
        <p:nvSpPr>
          <p:cNvPr id="71685" name="Left Bracket 9">
            <a:extLst>
              <a:ext uri="{FF2B5EF4-FFF2-40B4-BE49-F238E27FC236}">
                <a16:creationId xmlns:a16="http://schemas.microsoft.com/office/drawing/2014/main" id="{B61F3F3F-BA1F-4F0A-A08F-25AF4B473CB7}"/>
              </a:ext>
            </a:extLst>
          </p:cNvPr>
          <p:cNvSpPr>
            <a:spLocks/>
          </p:cNvSpPr>
          <p:nvPr/>
        </p:nvSpPr>
        <p:spPr bwMode="auto">
          <a:xfrm rot="5400000">
            <a:off x="7484269" y="2124869"/>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cxnSp>
        <p:nvCxnSpPr>
          <p:cNvPr id="71686" name="Straight Connector 12">
            <a:extLst>
              <a:ext uri="{FF2B5EF4-FFF2-40B4-BE49-F238E27FC236}">
                <a16:creationId xmlns:a16="http://schemas.microsoft.com/office/drawing/2014/main" id="{CB1654AB-4578-4496-9D28-DA20E18184B8}"/>
              </a:ext>
            </a:extLst>
          </p:cNvPr>
          <p:cNvCxnSpPr>
            <a:cxnSpLocks/>
            <a:stCxn id="71690" idx="0"/>
          </p:cNvCxnSpPr>
          <p:nvPr/>
        </p:nvCxnSpPr>
        <p:spPr bwMode="auto">
          <a:xfrm flipV="1">
            <a:off x="6477794" y="3851275"/>
            <a:ext cx="118270" cy="55403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
        <p:nvSpPr>
          <p:cNvPr id="71687" name="TextBox 7">
            <a:extLst>
              <a:ext uri="{FF2B5EF4-FFF2-40B4-BE49-F238E27FC236}">
                <a16:creationId xmlns:a16="http://schemas.microsoft.com/office/drawing/2014/main" id="{3DE8862E-B82E-426D-ACF5-B7B857BB05CC}"/>
              </a:ext>
            </a:extLst>
          </p:cNvPr>
          <p:cNvSpPr txBox="1">
            <a:spLocks noChangeArrowheads="1"/>
          </p:cNvSpPr>
          <p:nvPr/>
        </p:nvSpPr>
        <p:spPr bwMode="auto">
          <a:xfrm>
            <a:off x="4887914" y="1295401"/>
            <a:ext cx="1927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0" dirty="0">
                <a:solidFill>
                  <a:srgbClr val="007FA3"/>
                </a:solidFill>
              </a:rPr>
              <a:t>Coordinates of</a:t>
            </a:r>
          </a:p>
          <a:p>
            <a:pPr algn="ctr" eaLnBrk="1" hangingPunct="1">
              <a:spcBef>
                <a:spcPct val="0"/>
              </a:spcBef>
              <a:buFontTx/>
              <a:buNone/>
            </a:pPr>
            <a:r>
              <a:rPr lang="en-US" altLang="en-US" sz="1600" b="0" dirty="0">
                <a:solidFill>
                  <a:srgbClr val="007FA3"/>
                </a:solidFill>
              </a:rPr>
              <a:t>the upper-left</a:t>
            </a:r>
          </a:p>
          <a:p>
            <a:pPr algn="ctr" eaLnBrk="1" hangingPunct="1">
              <a:spcBef>
                <a:spcPct val="0"/>
              </a:spcBef>
              <a:buFontTx/>
              <a:buNone/>
            </a:pPr>
            <a:r>
              <a:rPr lang="en-US" altLang="en-US" sz="1600" b="0" dirty="0">
                <a:solidFill>
                  <a:srgbClr val="007FA3"/>
                </a:solidFill>
              </a:rPr>
              <a:t>corner of</a:t>
            </a:r>
          </a:p>
          <a:p>
            <a:pPr algn="ctr" eaLnBrk="1" hangingPunct="1">
              <a:spcBef>
                <a:spcPct val="0"/>
              </a:spcBef>
              <a:buFontTx/>
              <a:buNone/>
            </a:pPr>
            <a:r>
              <a:rPr lang="en-US" altLang="en-US" sz="1600" b="0" dirty="0">
                <a:solidFill>
                  <a:srgbClr val="007FA3"/>
                </a:solidFill>
              </a:rPr>
              <a:t>bounding rectangle</a:t>
            </a:r>
          </a:p>
        </p:txBody>
      </p:sp>
      <p:sp>
        <p:nvSpPr>
          <p:cNvPr id="71688" name="Left Bracket 11">
            <a:extLst>
              <a:ext uri="{FF2B5EF4-FFF2-40B4-BE49-F238E27FC236}">
                <a16:creationId xmlns:a16="http://schemas.microsoft.com/office/drawing/2014/main" id="{80BB3570-7247-47A8-AFC5-9562641FF74C}"/>
              </a:ext>
            </a:extLst>
          </p:cNvPr>
          <p:cNvSpPr>
            <a:spLocks/>
          </p:cNvSpPr>
          <p:nvPr/>
        </p:nvSpPr>
        <p:spPr bwMode="auto">
          <a:xfrm rot="5400000">
            <a:off x="6112669" y="2135981"/>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pic>
        <p:nvPicPr>
          <p:cNvPr id="71689" name="Picture 6" descr="An illustration of an oval inscribed in a rectangle displays arc properties. ">
            <a:extLst>
              <a:ext uri="{FF2B5EF4-FFF2-40B4-BE49-F238E27FC236}">
                <a16:creationId xmlns:a16="http://schemas.microsoft.com/office/drawing/2014/main" id="{3A0D40A7-99B4-4A10-9033-6DFF02DF2D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721700" y="4204416"/>
            <a:ext cx="3739681" cy="196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0" name="TextBox 10">
            <a:extLst>
              <a:ext uri="{FF2B5EF4-FFF2-40B4-BE49-F238E27FC236}">
                <a16:creationId xmlns:a16="http://schemas.microsoft.com/office/drawing/2014/main" id="{A3C15179-12BB-4BD8-B554-D31E1D72AB23}"/>
              </a:ext>
            </a:extLst>
          </p:cNvPr>
          <p:cNvSpPr txBox="1">
            <a:spLocks noChangeArrowheads="1"/>
          </p:cNvSpPr>
          <p:nvPr/>
        </p:nvSpPr>
        <p:spPr bwMode="auto">
          <a:xfrm>
            <a:off x="5378775" y="4405313"/>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sp>
        <p:nvSpPr>
          <p:cNvPr id="71691" name="TextBox 14">
            <a:extLst>
              <a:ext uri="{FF2B5EF4-FFF2-40B4-BE49-F238E27FC236}">
                <a16:creationId xmlns:a16="http://schemas.microsoft.com/office/drawing/2014/main" id="{14B15594-BF90-42AD-BB9F-C817C25961B0}"/>
              </a:ext>
            </a:extLst>
          </p:cNvPr>
          <p:cNvSpPr txBox="1">
            <a:spLocks noChangeArrowheads="1"/>
          </p:cNvSpPr>
          <p:nvPr/>
        </p:nvSpPr>
        <p:spPr bwMode="auto">
          <a:xfrm>
            <a:off x="3770314" y="3113088"/>
            <a:ext cx="160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Starting angle</a:t>
            </a:r>
          </a:p>
        </p:txBody>
      </p:sp>
      <p:cxnSp>
        <p:nvCxnSpPr>
          <p:cNvPr id="71692" name="Straight Connector 16">
            <a:extLst>
              <a:ext uri="{FF2B5EF4-FFF2-40B4-BE49-F238E27FC236}">
                <a16:creationId xmlns:a16="http://schemas.microsoft.com/office/drawing/2014/main" id="{D6AB87F5-45C0-44A9-9854-80F9B8915FB8}"/>
              </a:ext>
            </a:extLst>
          </p:cNvPr>
          <p:cNvCxnSpPr>
            <a:cxnSpLocks/>
            <a:stCxn id="71691" idx="3"/>
          </p:cNvCxnSpPr>
          <p:nvPr/>
        </p:nvCxnSpPr>
        <p:spPr bwMode="auto">
          <a:xfrm>
            <a:off x="5378450" y="3297238"/>
            <a:ext cx="336550" cy="0"/>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
        <p:nvSpPr>
          <p:cNvPr id="71693" name="TextBox 19">
            <a:extLst>
              <a:ext uri="{FF2B5EF4-FFF2-40B4-BE49-F238E27FC236}">
                <a16:creationId xmlns:a16="http://schemas.microsoft.com/office/drawing/2014/main" id="{5EBB35A2-5D46-4E66-9BA7-AB01D19D9749}"/>
              </a:ext>
            </a:extLst>
          </p:cNvPr>
          <p:cNvSpPr txBox="1">
            <a:spLocks noChangeArrowheads="1"/>
          </p:cNvSpPr>
          <p:nvPr/>
        </p:nvSpPr>
        <p:spPr bwMode="auto">
          <a:xfrm>
            <a:off x="7924800" y="3962401"/>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Counter clockwise</a:t>
            </a:r>
          </a:p>
          <a:p>
            <a:pPr algn="ctr" eaLnBrk="1" hangingPunct="1">
              <a:spcBef>
                <a:spcPct val="0"/>
              </a:spcBef>
              <a:buFontTx/>
              <a:buNone/>
            </a:pPr>
            <a:r>
              <a:rPr lang="en-US" altLang="en-US" sz="1800" b="0" dirty="0">
                <a:solidFill>
                  <a:srgbClr val="007FA3"/>
                </a:solidFill>
              </a:rPr>
              <a:t>extent of the arc</a:t>
            </a:r>
          </a:p>
        </p:txBody>
      </p:sp>
      <p:cxnSp>
        <p:nvCxnSpPr>
          <p:cNvPr id="71694" name="Straight Connector 22">
            <a:extLst>
              <a:ext uri="{FF2B5EF4-FFF2-40B4-BE49-F238E27FC236}">
                <a16:creationId xmlns:a16="http://schemas.microsoft.com/office/drawing/2014/main" id="{8FA93E3E-1A6E-4FA6-9135-16468B4A396C}"/>
              </a:ext>
            </a:extLst>
          </p:cNvPr>
          <p:cNvCxnSpPr>
            <a:cxnSpLocks noChangeShapeType="1"/>
            <a:stCxn id="71693" idx="0"/>
          </p:cNvCxnSpPr>
          <p:nvPr/>
        </p:nvCxnSpPr>
        <p:spPr bwMode="auto">
          <a:xfrm flipV="1">
            <a:off x="8953500" y="3481388"/>
            <a:ext cx="114300" cy="481012"/>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741367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E98B-24BA-45DF-A980-8ED821677248}"/>
              </a:ext>
            </a:extLst>
          </p:cNvPr>
          <p:cNvSpPr>
            <a:spLocks noGrp="1"/>
          </p:cNvSpPr>
          <p:nvPr>
            <p:ph type="title"/>
          </p:nvPr>
        </p:nvSpPr>
        <p:spPr>
          <a:xfrm>
            <a:off x="1981200" y="215372"/>
            <a:ext cx="8229600" cy="699028"/>
          </a:xfrm>
        </p:spPr>
        <p:txBody>
          <a:bodyPr/>
          <a:lstStyle/>
          <a:p>
            <a:r>
              <a:rPr lang="en-US" altLang="en-US" dirty="0"/>
              <a:t>Drawing an Arc</a:t>
            </a:r>
            <a:r>
              <a:rPr lang="en-AU" sz="2000" dirty="0"/>
              <a:t> (2 of 2)</a:t>
            </a:r>
          </a:p>
        </p:txBody>
      </p:sp>
      <p:sp>
        <p:nvSpPr>
          <p:cNvPr id="4" name="Rectangle 3">
            <a:extLst>
              <a:ext uri="{FF2B5EF4-FFF2-40B4-BE49-F238E27FC236}">
                <a16:creationId xmlns:a16="http://schemas.microsoft.com/office/drawing/2014/main" id="{69733105-DD11-4537-B84F-E1CD02099C13}"/>
              </a:ext>
            </a:extLst>
          </p:cNvPr>
          <p:cNvSpPr/>
          <p:nvPr/>
        </p:nvSpPr>
        <p:spPr>
          <a:xfrm>
            <a:off x="1809224" y="1066801"/>
            <a:ext cx="8229600" cy="5262979"/>
          </a:xfrm>
          <a:prstGeom prst="rect">
            <a:avLst/>
          </a:prstGeom>
        </p:spPr>
        <p:txBody>
          <a:bodyPr wrap="square">
            <a:spAutoFit/>
          </a:bodyPr>
          <a:lstStyle/>
          <a:p>
            <a:r>
              <a:rPr lang="en-US" sz="1400" dirty="0">
                <a:solidFill>
                  <a:srgbClr val="007FA3"/>
                </a:solidFill>
                <a:latin typeface="Courier New" panose="02070309020205020404" pitchFamily="49" charset="0"/>
                <a:cs typeface="Courier New" panose="02070309020205020404" pitchFamily="49" charset="0"/>
              </a:rPr>
              <a:t>1</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This program draws an arc on a Canvas.</a:t>
            </a:r>
          </a:p>
          <a:p>
            <a:r>
              <a:rPr lang="en-AU" sz="1400" dirty="0">
                <a:solidFill>
                  <a:srgbClr val="007FA3"/>
                </a:solidFill>
                <a:latin typeface="Courier New" panose="02070309020205020404" pitchFamily="49" charset="0"/>
                <a:cs typeface="Courier New" panose="02070309020205020404" pitchFamily="49" charset="0"/>
              </a:rPr>
              <a:t>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import </a:t>
            </a:r>
            <a:r>
              <a:rPr lang="en-AU" sz="1400" dirty="0" err="1">
                <a:solidFill>
                  <a:srgbClr val="000000"/>
                </a:solidFill>
                <a:latin typeface="Courier New" panose="02070309020205020404" pitchFamily="49" charset="0"/>
                <a:cs typeface="Courier New" panose="02070309020205020404" pitchFamily="49" charset="0"/>
              </a:rPr>
              <a:t>tkinter</a:t>
            </a:r>
            <a:endParaRPr lang="en-AU"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3</a:t>
            </a:r>
          </a:p>
          <a:p>
            <a:r>
              <a:rPr lang="en-AU" sz="1400" dirty="0">
                <a:solidFill>
                  <a:srgbClr val="007FA3"/>
                </a:solidFill>
                <a:latin typeface="Courier New" panose="02070309020205020404" pitchFamily="49" charset="0"/>
                <a:cs typeface="Courier New" panose="02070309020205020404" pitchFamily="49" charset="0"/>
              </a:rPr>
              <a:t>4</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class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5</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def _ _</a:t>
            </a:r>
            <a:r>
              <a:rPr lang="en-AU" sz="1400" dirty="0" err="1">
                <a:solidFill>
                  <a:srgbClr val="000000"/>
                </a:solidFill>
                <a:latin typeface="Courier New" panose="02070309020205020404" pitchFamily="49" charset="0"/>
                <a:cs typeface="Courier New" panose="02070309020205020404" pitchFamily="49" charset="0"/>
              </a:rPr>
              <a:t>init</a:t>
            </a:r>
            <a:r>
              <a:rPr lang="en-AU" sz="140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6</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7</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self.main_window</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tkinter.Tk</a:t>
            </a:r>
            <a:r>
              <a:rPr lang="en-US" sz="1400" dirty="0">
                <a:solidFill>
                  <a:srgbClr val="000000"/>
                </a:solidFill>
                <a:latin typeface="Courier New" panose="02070309020205020404" pitchFamily="49" charset="0"/>
                <a:cs typeface="Courier New" panose="02070309020205020404" pitchFamily="49" charset="0"/>
              </a:rPr>
              <a:t>()</a:t>
            </a:r>
          </a:p>
          <a:p>
            <a:r>
              <a:rPr lang="en-AU" sz="140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9</a:t>
            </a:r>
            <a:r>
              <a:rPr lang="en-US" sz="1400" dirty="0">
                <a:solidFill>
                  <a:srgbClr val="1473FF"/>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10</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tkinter.Canvas</a:t>
            </a:r>
            <a:r>
              <a:rPr lang="en-AU" sz="1400" dirty="0">
                <a:solidFill>
                  <a:srgbClr val="000000"/>
                </a:solidFill>
                <a:latin typeface="Courier New" panose="02070309020205020404" pitchFamily="49" charset="0"/>
                <a:cs typeface="Courier New" panose="02070309020205020404" pitchFamily="49" charset="0"/>
              </a:rPr>
              <a:t>(</a:t>
            </a:r>
            <a:r>
              <a:rPr lang="en-AU" sz="1400" dirty="0" err="1">
                <a:solidFill>
                  <a:srgbClr val="000000"/>
                </a:solidFill>
                <a:latin typeface="Courier New" panose="02070309020205020404" pitchFamily="49" charset="0"/>
                <a:cs typeface="Courier New" panose="02070309020205020404" pitchFamily="49" charset="0"/>
              </a:rPr>
              <a:t>self.main_window</a:t>
            </a:r>
            <a:r>
              <a:rPr lang="en-AU" sz="1400" dirty="0">
                <a:solidFill>
                  <a:srgbClr val="000000"/>
                </a:solidFill>
                <a:latin typeface="Courier New" panose="02070309020205020404" pitchFamily="49" charset="0"/>
                <a:cs typeface="Courier New" panose="02070309020205020404" pitchFamily="49" charset="0"/>
              </a:rPr>
              <a:t>, 	width=200,height=200)</a:t>
            </a:r>
          </a:p>
          <a:p>
            <a:r>
              <a:rPr lang="en-AU" sz="140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12</a:t>
            </a:r>
            <a:r>
              <a:rPr lang="en-AU" sz="1400" dirty="0">
                <a:solidFill>
                  <a:srgbClr val="1473FF"/>
                </a:solidFill>
                <a:latin typeface="Courier New" panose="02070309020205020404" pitchFamily="49" charset="0"/>
                <a:cs typeface="Courier New" panose="02070309020205020404" pitchFamily="49" charset="0"/>
              </a:rPr>
              <a:t> 	</a:t>
            </a:r>
            <a:r>
              <a:rPr lang="en-AU" sz="1400" dirty="0">
                <a:solidFill>
                  <a:srgbClr val="000000"/>
                </a:solidFill>
                <a:latin typeface="Courier New" panose="02070309020205020404" pitchFamily="49" charset="0"/>
                <a:cs typeface="Courier New" panose="02070309020205020404" pitchFamily="49" charset="0"/>
              </a:rPr>
              <a:t># Draw an arc.</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13</a:t>
            </a:r>
            <a:r>
              <a:rPr lang="en-US" sz="1400" dirty="0">
                <a:solidFill>
                  <a:srgbClr val="1473FF"/>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self.canvas.create_arc</a:t>
            </a:r>
            <a:r>
              <a:rPr lang="en-US" sz="1400" dirty="0">
                <a:solidFill>
                  <a:srgbClr val="000000"/>
                </a:solidFill>
                <a:latin typeface="Courier New" panose="02070309020205020404" pitchFamily="49" charset="0"/>
                <a:cs typeface="Courier New" panose="02070309020205020404" pitchFamily="49" charset="0"/>
              </a:rPr>
              <a:t>(10, 10, 190, 190, start=45, extent=30)</a:t>
            </a:r>
          </a:p>
          <a:p>
            <a:pPr>
              <a:tabLst>
                <a:tab pos="1255713" algn="l"/>
              </a:tabLst>
            </a:pPr>
            <a:r>
              <a:rPr lang="en-US" sz="1400" dirty="0">
                <a:solidFill>
                  <a:srgbClr val="007FA3"/>
                </a:solidFill>
                <a:latin typeface="Courier New" panose="02070309020205020404" pitchFamily="49" charset="0"/>
                <a:cs typeface="Courier New" panose="02070309020205020404" pitchFamily="49" charset="0"/>
              </a:rPr>
              <a:t>14</a:t>
            </a:r>
            <a:r>
              <a:rPr lang="en-US" sz="1400" dirty="0">
                <a:solidFill>
                  <a:srgbClr val="1473FF"/>
                </a:solidFill>
                <a:latin typeface="Courier New" panose="02070309020205020404" pitchFamily="49" charset="0"/>
                <a:cs typeface="Courier New" panose="02070309020205020404" pitchFamily="49" charset="0"/>
              </a:rPr>
              <a:t> 	</a:t>
            </a:r>
            <a:endParaRPr lang="en-US" sz="1400" dirty="0">
              <a:solidFill>
                <a:srgbClr val="000000"/>
              </a:solidFill>
              <a:latin typeface="Courier New" panose="02070309020205020404" pitchFamily="49" charset="0"/>
              <a:cs typeface="Courier New" panose="02070309020205020404" pitchFamily="49" charset="0"/>
            </a:endParaRP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15	# Pack the canvas.</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16</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self.canvas.pack</a:t>
            </a:r>
            <a:r>
              <a:rPr lang="en-AU" sz="140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17</a:t>
            </a:r>
            <a:r>
              <a:rPr lang="en-AU" sz="1400" dirty="0">
                <a:solidFill>
                  <a:srgbClr val="1473FF"/>
                </a:solidFill>
                <a:latin typeface="Courier New" panose="02070309020205020404" pitchFamily="49" charset="0"/>
                <a:cs typeface="Courier New" panose="02070309020205020404" pitchFamily="49" charset="0"/>
              </a:rPr>
              <a:t> 	</a:t>
            </a:r>
            <a:endParaRPr lang="en-AU" sz="1400" dirty="0">
              <a:solidFill>
                <a:srgbClr val="000000"/>
              </a:solidFill>
              <a:latin typeface="Courier New" panose="02070309020205020404" pitchFamily="49" charset="0"/>
              <a:cs typeface="Courier New" panose="02070309020205020404" pitchFamily="49" charset="0"/>
            </a:endParaRP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18	# Start the </a:t>
            </a:r>
            <a:r>
              <a:rPr lang="en-AU" sz="1400" dirty="0" err="1">
                <a:solidFill>
                  <a:srgbClr val="007FA3"/>
                </a:solidFill>
                <a:latin typeface="Courier New" panose="02070309020205020404" pitchFamily="49" charset="0"/>
                <a:cs typeface="Courier New" panose="02070309020205020404" pitchFamily="49" charset="0"/>
              </a:rPr>
              <a:t>mainloop</a:t>
            </a:r>
            <a:r>
              <a:rPr lang="en-AU" sz="1400" dirty="0">
                <a:solidFill>
                  <a:srgbClr val="007FA3"/>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19</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tkinter.mainloop</a:t>
            </a:r>
            <a:r>
              <a:rPr lang="en-AU" sz="140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400" dirty="0">
                <a:solidFill>
                  <a:srgbClr val="007FA3"/>
                </a:solidFill>
                <a:latin typeface="Courier New" panose="02070309020205020404" pitchFamily="49" charset="0"/>
                <a:cs typeface="Courier New" panose="02070309020205020404" pitchFamily="49" charset="0"/>
              </a:rPr>
              <a:t>20</a:t>
            </a:r>
            <a:r>
              <a:rPr lang="en-AU" sz="1400" dirty="0">
                <a:solidFill>
                  <a:srgbClr val="1473FF"/>
                </a:solidFill>
                <a:latin typeface="Courier New" panose="02070309020205020404" pitchFamily="49" charset="0"/>
                <a:cs typeface="Courier New" panose="02070309020205020404" pitchFamily="49" charset="0"/>
              </a:rPr>
              <a:t> 	</a:t>
            </a:r>
            <a:endParaRPr lang="en-AU"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21 </a:t>
            </a:r>
            <a:r>
              <a:rPr lang="en-US" sz="1400" dirty="0">
                <a:solidFill>
                  <a:srgbClr val="000000"/>
                </a:solidFill>
                <a:latin typeface="Courier New" panose="02070309020205020404" pitchFamily="49" charset="0"/>
                <a:cs typeface="Courier New" panose="02070309020205020404" pitchFamily="49" charset="0"/>
              </a:rPr>
              <a:t># Create an instance of the </a:t>
            </a:r>
            <a:r>
              <a:rPr lang="en-US" sz="1400" dirty="0" err="1">
                <a:solidFill>
                  <a:srgbClr val="000000"/>
                </a:solidFill>
                <a:latin typeface="Courier New" panose="02070309020205020404" pitchFamily="49" charset="0"/>
                <a:cs typeface="Courier New" panose="02070309020205020404" pitchFamily="49" charset="0"/>
              </a:rPr>
              <a:t>MyGUI</a:t>
            </a:r>
            <a:r>
              <a:rPr lang="en-US" sz="1400" dirty="0">
                <a:solidFill>
                  <a:srgbClr val="000000"/>
                </a:solidFill>
                <a:latin typeface="Courier New" panose="02070309020205020404" pitchFamily="49" charset="0"/>
                <a:cs typeface="Courier New" panose="02070309020205020404" pitchFamily="49" charset="0"/>
              </a:rPr>
              <a:t> class.</a:t>
            </a:r>
            <a:endParaRPr lang="en-AU" sz="1400" dirty="0">
              <a:solidFill>
                <a:srgbClr val="007FA3"/>
              </a:solidFill>
              <a:latin typeface="Courier New" panose="02070309020205020404" pitchFamily="49" charset="0"/>
              <a:cs typeface="Courier New" panose="02070309020205020404" pitchFamily="49" charset="0"/>
            </a:endParaRPr>
          </a:p>
          <a:p>
            <a:r>
              <a:rPr lang="en-US" sz="1400" dirty="0">
                <a:solidFill>
                  <a:srgbClr val="007FA3"/>
                </a:solidFill>
                <a:latin typeface="Courier New" panose="02070309020205020404" pitchFamily="49" charset="0"/>
                <a:cs typeface="Courier New" panose="02070309020205020404" pitchFamily="49" charset="0"/>
              </a:rPr>
              <a:t>22 </a:t>
            </a:r>
            <a:r>
              <a:rPr lang="en-AU" sz="1400" dirty="0">
                <a:solidFill>
                  <a:srgbClr val="000000"/>
                </a:solidFill>
                <a:latin typeface="Courier New" panose="02070309020205020404" pitchFamily="49" charset="0"/>
                <a:cs typeface="Courier New" panose="02070309020205020404" pitchFamily="49" charset="0"/>
              </a:rPr>
              <a:t>if _ _name_ _ == '_ _main_ _':</a:t>
            </a:r>
            <a:endParaRPr lang="en-US" sz="1400" dirty="0">
              <a:solidFill>
                <a:srgbClr val="000000"/>
              </a:solidFill>
              <a:latin typeface="Courier New" panose="02070309020205020404" pitchFamily="49" charset="0"/>
              <a:cs typeface="Courier New" panose="02070309020205020404" pitchFamily="49" charset="0"/>
            </a:endParaRPr>
          </a:p>
          <a:p>
            <a:r>
              <a:rPr lang="en-AU" sz="1400" dirty="0">
                <a:solidFill>
                  <a:srgbClr val="007FA3"/>
                </a:solidFill>
                <a:latin typeface="Courier New" panose="02070309020205020404" pitchFamily="49" charset="0"/>
                <a:cs typeface="Courier New" panose="02070309020205020404" pitchFamily="49" charset="0"/>
              </a:rPr>
              <a:t>23</a:t>
            </a:r>
            <a:r>
              <a:rPr lang="en-AU" sz="1400" dirty="0">
                <a:solidFill>
                  <a:srgbClr val="1473FF"/>
                </a:solidFill>
                <a:latin typeface="Courier New" panose="02070309020205020404" pitchFamily="49" charset="0"/>
                <a:cs typeface="Courier New" panose="02070309020205020404" pitchFamily="49" charset="0"/>
              </a:rPr>
              <a:t> 	</a:t>
            </a:r>
            <a:r>
              <a:rPr lang="en-AU" sz="1400" dirty="0" err="1">
                <a:solidFill>
                  <a:srgbClr val="000000"/>
                </a:solidFill>
                <a:latin typeface="Courier New" panose="02070309020205020404" pitchFamily="49" charset="0"/>
                <a:cs typeface="Courier New" panose="02070309020205020404" pitchFamily="49" charset="0"/>
              </a:rPr>
              <a:t>my_gui</a:t>
            </a:r>
            <a:r>
              <a:rPr lang="en-AU" sz="1400" dirty="0">
                <a:solidFill>
                  <a:srgbClr val="000000"/>
                </a:solidFill>
                <a:latin typeface="Courier New" panose="02070309020205020404" pitchFamily="49" charset="0"/>
                <a:cs typeface="Courier New" panose="02070309020205020404" pitchFamily="49" charset="0"/>
              </a:rPr>
              <a:t> = </a:t>
            </a:r>
            <a:r>
              <a:rPr lang="en-AU" sz="1400" dirty="0" err="1">
                <a:solidFill>
                  <a:srgbClr val="000000"/>
                </a:solidFill>
                <a:latin typeface="Courier New" panose="02070309020205020404" pitchFamily="49" charset="0"/>
                <a:cs typeface="Courier New" panose="02070309020205020404" pitchFamily="49" charset="0"/>
              </a:rPr>
              <a:t>MyGUI</a:t>
            </a:r>
            <a:r>
              <a:rPr lang="en-AU" sz="1400" dirty="0">
                <a:solidFill>
                  <a:srgbClr val="000000"/>
                </a:solidFill>
                <a:latin typeface="Courier New" panose="02070309020205020404" pitchFamily="49" charset="0"/>
                <a:cs typeface="Courier New" panose="02070309020205020404" pitchFamily="49" charset="0"/>
              </a:rPr>
              <a:t>() </a:t>
            </a:r>
          </a:p>
        </p:txBody>
      </p:sp>
      <p:pic>
        <p:nvPicPr>
          <p:cNvPr id="5" name="Picture 4" descr="A window titled t K, displays the arc shaped like a pie slice. ">
            <a:extLst>
              <a:ext uri="{FF2B5EF4-FFF2-40B4-BE49-F238E27FC236}">
                <a16:creationId xmlns:a16="http://schemas.microsoft.com/office/drawing/2014/main" id="{C30234A7-D1DF-4F31-82BE-E02D768C2E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001000" y="4159883"/>
            <a:ext cx="188542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2762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F326793-32CC-4F64-BD47-53BDAB1E82FE}"/>
              </a:ext>
            </a:extLst>
          </p:cNvPr>
          <p:cNvSpPr>
            <a:spLocks noGrp="1" noChangeArrowheads="1"/>
          </p:cNvSpPr>
          <p:nvPr>
            <p:ph type="title"/>
          </p:nvPr>
        </p:nvSpPr>
        <p:spPr/>
        <p:txBody>
          <a:bodyPr/>
          <a:lstStyle/>
          <a:p>
            <a:r>
              <a:rPr lang="en-US" altLang="en-US" dirty="0"/>
              <a:t>Drawing a Polygon</a:t>
            </a:r>
            <a:r>
              <a:rPr lang="en-AU" sz="2000" dirty="0"/>
              <a:t> (1 of 3)</a:t>
            </a:r>
            <a:endParaRPr lang="en-US" altLang="en-US" sz="2000" dirty="0"/>
          </a:p>
        </p:txBody>
      </p:sp>
      <p:sp>
        <p:nvSpPr>
          <p:cNvPr id="73731" name="TextBox 3">
            <a:extLst>
              <a:ext uri="{FF2B5EF4-FFF2-40B4-BE49-F238E27FC236}">
                <a16:creationId xmlns:a16="http://schemas.microsoft.com/office/drawing/2014/main" id="{B87D8617-9632-4D84-9DEC-5B7C249FA56E}"/>
              </a:ext>
            </a:extLst>
          </p:cNvPr>
          <p:cNvSpPr txBox="1">
            <a:spLocks noChangeArrowheads="1"/>
          </p:cNvSpPr>
          <p:nvPr/>
        </p:nvSpPr>
        <p:spPr bwMode="auto">
          <a:xfrm>
            <a:off x="1828800" y="3200400"/>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i="1">
                <a:latin typeface="Courier New" panose="02070309020205020404" pitchFamily="49" charset="0"/>
                <a:cs typeface="Calibri" panose="020F0502020204030204" pitchFamily="34" charset="0"/>
              </a:rPr>
              <a:t>canvas_name</a:t>
            </a:r>
            <a:r>
              <a:rPr lang="en-US" altLang="en-US" sz="2000" b="0">
                <a:latin typeface="Courier New" panose="02070309020205020404" pitchFamily="49" charset="0"/>
                <a:cs typeface="Calibri" panose="020F0502020204030204" pitchFamily="34" charset="0"/>
              </a:rPr>
              <a:t>.create_polygon(x1, y1, x2, y2, …,</a:t>
            </a:r>
            <a:r>
              <a:rPr lang="en-US" altLang="en-US" sz="2000" b="0" i="1">
                <a:latin typeface="Courier New" panose="02070309020205020404" pitchFamily="49" charset="0"/>
                <a:cs typeface="Calibri" panose="020F0502020204030204" pitchFamily="34" charset="0"/>
              </a:rPr>
              <a:t>options</a:t>
            </a:r>
            <a:r>
              <a:rPr lang="en-US" altLang="en-US" sz="2000" b="0">
                <a:latin typeface="Courier New" panose="02070309020205020404" pitchFamily="49" charset="0"/>
                <a:cs typeface="Calibri" panose="020F0502020204030204" pitchFamily="34" charset="0"/>
              </a:rPr>
              <a:t>…)</a:t>
            </a:r>
            <a:endParaRPr lang="en-US" altLang="en-US" sz="2000" b="0"/>
          </a:p>
        </p:txBody>
      </p:sp>
      <p:sp>
        <p:nvSpPr>
          <p:cNvPr id="73732" name="Left Bracket 4">
            <a:extLst>
              <a:ext uri="{FF2B5EF4-FFF2-40B4-BE49-F238E27FC236}">
                <a16:creationId xmlns:a16="http://schemas.microsoft.com/office/drawing/2014/main" id="{DB9351AF-B57B-4C6E-97EE-2DBEA38E8877}"/>
              </a:ext>
            </a:extLst>
          </p:cNvPr>
          <p:cNvSpPr>
            <a:spLocks/>
          </p:cNvSpPr>
          <p:nvPr/>
        </p:nvSpPr>
        <p:spPr bwMode="auto">
          <a:xfrm rot="-5400000">
            <a:off x="6268244" y="3204369"/>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73733" name="TextBox 7">
            <a:extLst>
              <a:ext uri="{FF2B5EF4-FFF2-40B4-BE49-F238E27FC236}">
                <a16:creationId xmlns:a16="http://schemas.microsoft.com/office/drawing/2014/main" id="{86B9289C-16AF-485E-9B82-F7BBEAD7AB2E}"/>
              </a:ext>
            </a:extLst>
          </p:cNvPr>
          <p:cNvSpPr txBox="1">
            <a:spLocks noChangeArrowheads="1"/>
          </p:cNvSpPr>
          <p:nvPr/>
        </p:nvSpPr>
        <p:spPr bwMode="auto">
          <a:xfrm>
            <a:off x="5607051" y="3906838"/>
            <a:ext cx="1685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first vertex</a:t>
            </a:r>
          </a:p>
        </p:txBody>
      </p:sp>
      <p:sp>
        <p:nvSpPr>
          <p:cNvPr id="73734" name="TextBox 8">
            <a:extLst>
              <a:ext uri="{FF2B5EF4-FFF2-40B4-BE49-F238E27FC236}">
                <a16:creationId xmlns:a16="http://schemas.microsoft.com/office/drawing/2014/main" id="{12B17706-455C-427F-A5AE-44154AEDF509}"/>
              </a:ext>
            </a:extLst>
          </p:cNvPr>
          <p:cNvSpPr txBox="1">
            <a:spLocks noChangeArrowheads="1"/>
          </p:cNvSpPr>
          <p:nvPr/>
        </p:nvSpPr>
        <p:spPr bwMode="auto">
          <a:xfrm>
            <a:off x="6710363" y="2271713"/>
            <a:ext cx="2005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second vertex</a:t>
            </a:r>
          </a:p>
        </p:txBody>
      </p:sp>
      <p:sp>
        <p:nvSpPr>
          <p:cNvPr id="73735" name="Left Bracket 9">
            <a:extLst>
              <a:ext uri="{FF2B5EF4-FFF2-40B4-BE49-F238E27FC236}">
                <a16:creationId xmlns:a16="http://schemas.microsoft.com/office/drawing/2014/main" id="{05953CF1-8E69-4F21-8DF9-6F8AE22D70DC}"/>
              </a:ext>
            </a:extLst>
          </p:cNvPr>
          <p:cNvSpPr>
            <a:spLocks/>
          </p:cNvSpPr>
          <p:nvPr/>
        </p:nvSpPr>
        <p:spPr bwMode="auto">
          <a:xfrm rot="5400000">
            <a:off x="7560469" y="2613819"/>
            <a:ext cx="304800" cy="1100138"/>
          </a:xfrm>
          <a:prstGeom prst="leftBracket">
            <a:avLst>
              <a:gd name="adj" fmla="val 8338"/>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73736" name="TextBox 10">
            <a:extLst>
              <a:ext uri="{FF2B5EF4-FFF2-40B4-BE49-F238E27FC236}">
                <a16:creationId xmlns:a16="http://schemas.microsoft.com/office/drawing/2014/main" id="{96DCD3CB-2701-48A1-8482-1C6EC501D9BE}"/>
              </a:ext>
            </a:extLst>
          </p:cNvPr>
          <p:cNvSpPr txBox="1">
            <a:spLocks noChangeArrowheads="1"/>
          </p:cNvSpPr>
          <p:nvPr/>
        </p:nvSpPr>
        <p:spPr bwMode="auto">
          <a:xfrm>
            <a:off x="8153725" y="40909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cxnSp>
        <p:nvCxnSpPr>
          <p:cNvPr id="73737" name="Straight Connector 12">
            <a:extLst>
              <a:ext uri="{FF2B5EF4-FFF2-40B4-BE49-F238E27FC236}">
                <a16:creationId xmlns:a16="http://schemas.microsoft.com/office/drawing/2014/main" id="{21644FE7-A73F-4640-9ECA-FA6DAAB7E13F}"/>
              </a:ext>
            </a:extLst>
          </p:cNvPr>
          <p:cNvCxnSpPr>
            <a:cxnSpLocks noChangeShapeType="1"/>
            <a:stCxn id="73736" idx="0"/>
          </p:cNvCxnSpPr>
          <p:nvPr/>
        </p:nvCxnSpPr>
        <p:spPr bwMode="auto">
          <a:xfrm flipV="1">
            <a:off x="9252744" y="3581400"/>
            <a:ext cx="43656" cy="50958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910425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2DCC36FB-C10E-442F-82C9-3F8017E79045}"/>
              </a:ext>
            </a:extLst>
          </p:cNvPr>
          <p:cNvSpPr>
            <a:spLocks noGrp="1" noChangeArrowheads="1"/>
          </p:cNvSpPr>
          <p:nvPr>
            <p:ph type="title"/>
          </p:nvPr>
        </p:nvSpPr>
        <p:spPr/>
        <p:txBody>
          <a:bodyPr/>
          <a:lstStyle/>
          <a:p>
            <a:r>
              <a:rPr lang="en-US" altLang="en-US" dirty="0"/>
              <a:t>Drawing a Polygon</a:t>
            </a:r>
            <a:r>
              <a:rPr lang="en-AU" sz="2000" dirty="0"/>
              <a:t> (2 of 3)</a:t>
            </a:r>
            <a:endParaRPr lang="en-US" altLang="en-US" sz="2000" dirty="0"/>
          </a:p>
        </p:txBody>
      </p:sp>
      <p:sp>
        <p:nvSpPr>
          <p:cNvPr id="74755" name="TextBox 2">
            <a:extLst>
              <a:ext uri="{FF2B5EF4-FFF2-40B4-BE49-F238E27FC236}">
                <a16:creationId xmlns:a16="http://schemas.microsoft.com/office/drawing/2014/main" id="{494D1F30-9C8F-4CF9-BC6F-1F905BE1C166}"/>
              </a:ext>
            </a:extLst>
          </p:cNvPr>
          <p:cNvSpPr txBox="1">
            <a:spLocks noChangeArrowheads="1"/>
          </p:cNvSpPr>
          <p:nvPr/>
        </p:nvSpPr>
        <p:spPr bwMode="auto">
          <a:xfrm>
            <a:off x="2171700" y="1905000"/>
            <a:ext cx="792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self.canvas.create_polygon(60, 20, 100, 20, 140, 60, 140, 100,</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100, 140, 60, 140, 20, 100, 20, 60)</a:t>
            </a:r>
          </a:p>
        </p:txBody>
      </p:sp>
      <p:pic>
        <p:nvPicPr>
          <p:cNvPr id="74756" name="Picture 4" descr="A polygon with eight vertices. ">
            <a:extLst>
              <a:ext uri="{FF2B5EF4-FFF2-40B4-BE49-F238E27FC236}">
                <a16:creationId xmlns:a16="http://schemas.microsoft.com/office/drawing/2014/main" id="{5FEAEA01-E3C2-40ED-8502-4F38C017D0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124200" y="3013681"/>
            <a:ext cx="6019800" cy="284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8505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9866-BFB5-441D-9C00-E850BFE91BEA}"/>
              </a:ext>
            </a:extLst>
          </p:cNvPr>
          <p:cNvSpPr>
            <a:spLocks noGrp="1"/>
          </p:cNvSpPr>
          <p:nvPr>
            <p:ph type="title"/>
          </p:nvPr>
        </p:nvSpPr>
        <p:spPr>
          <a:xfrm>
            <a:off x="1981200" y="215373"/>
            <a:ext cx="8229600" cy="516465"/>
          </a:xfrm>
        </p:spPr>
        <p:txBody>
          <a:bodyPr>
            <a:normAutofit fontScale="90000"/>
          </a:bodyPr>
          <a:lstStyle/>
          <a:p>
            <a:r>
              <a:rPr lang="en-US" altLang="en-US" dirty="0"/>
              <a:t>Drawing a Polygon</a:t>
            </a:r>
            <a:r>
              <a:rPr lang="en-AU" sz="2000" dirty="0"/>
              <a:t> (3 of 3)</a:t>
            </a:r>
          </a:p>
        </p:txBody>
      </p:sp>
      <p:sp>
        <p:nvSpPr>
          <p:cNvPr id="4" name="Rectangle 3">
            <a:extLst>
              <a:ext uri="{FF2B5EF4-FFF2-40B4-BE49-F238E27FC236}">
                <a16:creationId xmlns:a16="http://schemas.microsoft.com/office/drawing/2014/main" id="{F82DB1D9-C75B-4F97-ADB9-51B10F695A82}"/>
              </a:ext>
            </a:extLst>
          </p:cNvPr>
          <p:cNvSpPr/>
          <p:nvPr/>
        </p:nvSpPr>
        <p:spPr>
          <a:xfrm>
            <a:off x="1981200" y="838200"/>
            <a:ext cx="8153400" cy="5493812"/>
          </a:xfrm>
          <a:prstGeom prst="rect">
            <a:avLst/>
          </a:prstGeom>
        </p:spPr>
        <p:txBody>
          <a:bodyPr wrap="square">
            <a:spAutoFit/>
          </a:bodyPr>
          <a:lstStyle/>
          <a:p>
            <a:r>
              <a:rPr lang="en-US" sz="1350" dirty="0">
                <a:solidFill>
                  <a:srgbClr val="007FA3"/>
                </a:solidFill>
                <a:latin typeface="Courier New" panose="02070309020205020404" pitchFamily="49" charset="0"/>
                <a:cs typeface="Courier New" panose="02070309020205020404" pitchFamily="49" charset="0"/>
              </a:rPr>
              <a:t>1</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This program draws a polygon on a Canvas.</a:t>
            </a:r>
          </a:p>
          <a:p>
            <a:r>
              <a:rPr lang="en-AU" sz="1350" dirty="0">
                <a:solidFill>
                  <a:srgbClr val="007FA3"/>
                </a:solidFill>
                <a:latin typeface="Courier New" panose="02070309020205020404" pitchFamily="49" charset="0"/>
                <a:cs typeface="Courier New" panose="02070309020205020404" pitchFamily="49" charset="0"/>
              </a:rPr>
              <a:t>2</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import </a:t>
            </a:r>
            <a:r>
              <a:rPr lang="en-AU" sz="1350" dirty="0" err="1">
                <a:solidFill>
                  <a:srgbClr val="000000"/>
                </a:solidFill>
                <a:latin typeface="Courier New" panose="02070309020205020404" pitchFamily="49" charset="0"/>
                <a:cs typeface="Courier New" panose="02070309020205020404" pitchFamily="49" charset="0"/>
              </a:rPr>
              <a:t>tkinter</a:t>
            </a:r>
            <a:endParaRPr lang="en-AU" sz="1350" dirty="0">
              <a:solidFill>
                <a:srgbClr val="000000"/>
              </a:solidFill>
              <a:latin typeface="Courier New" panose="02070309020205020404" pitchFamily="49" charset="0"/>
              <a:cs typeface="Courier New" panose="02070309020205020404" pitchFamily="49" charset="0"/>
            </a:endParaRPr>
          </a:p>
          <a:p>
            <a:r>
              <a:rPr lang="en-AU" sz="1350" dirty="0">
                <a:solidFill>
                  <a:srgbClr val="007FA3"/>
                </a:solidFill>
                <a:latin typeface="Courier New" panose="02070309020205020404" pitchFamily="49" charset="0"/>
                <a:cs typeface="Courier New" panose="02070309020205020404" pitchFamily="49" charset="0"/>
              </a:rPr>
              <a:t>3</a:t>
            </a:r>
          </a:p>
          <a:p>
            <a:r>
              <a:rPr lang="en-AU" sz="1350" dirty="0">
                <a:solidFill>
                  <a:srgbClr val="007FA3"/>
                </a:solidFill>
                <a:latin typeface="Courier New" panose="02070309020205020404" pitchFamily="49" charset="0"/>
                <a:cs typeface="Courier New" panose="02070309020205020404" pitchFamily="49" charset="0"/>
              </a:rPr>
              <a:t>4</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class </a:t>
            </a:r>
            <a:r>
              <a:rPr lang="en-AU" sz="1350" dirty="0" err="1">
                <a:solidFill>
                  <a:srgbClr val="000000"/>
                </a:solidFill>
                <a:latin typeface="Courier New" panose="02070309020205020404" pitchFamily="49" charset="0"/>
                <a:cs typeface="Courier New" panose="02070309020205020404" pitchFamily="49" charset="0"/>
              </a:rPr>
              <a:t>MyGUI</a:t>
            </a:r>
            <a:r>
              <a:rPr lang="en-AU" sz="1350" dirty="0">
                <a:solidFill>
                  <a:srgbClr val="000000"/>
                </a:solidFill>
                <a:latin typeface="Courier New" panose="02070309020205020404" pitchFamily="49" charset="0"/>
                <a:cs typeface="Courier New" panose="02070309020205020404" pitchFamily="49" charset="0"/>
              </a:rPr>
              <a:t>:</a:t>
            </a:r>
          </a:p>
          <a:p>
            <a:r>
              <a:rPr lang="en-AU" sz="1350" dirty="0">
                <a:solidFill>
                  <a:srgbClr val="007FA3"/>
                </a:solidFill>
                <a:latin typeface="Courier New" panose="02070309020205020404" pitchFamily="49" charset="0"/>
                <a:cs typeface="Courier New" panose="02070309020205020404" pitchFamily="49" charset="0"/>
              </a:rPr>
              <a:t>5</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def _ _</a:t>
            </a:r>
            <a:r>
              <a:rPr lang="en-AU" sz="1350" dirty="0" err="1">
                <a:solidFill>
                  <a:srgbClr val="000000"/>
                </a:solidFill>
                <a:latin typeface="Courier New" panose="02070309020205020404" pitchFamily="49" charset="0"/>
                <a:cs typeface="Courier New" panose="02070309020205020404" pitchFamily="49" charset="0"/>
              </a:rPr>
              <a:t>init</a:t>
            </a:r>
            <a:r>
              <a:rPr lang="en-AU" sz="135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6</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7</a:t>
            </a:r>
            <a:r>
              <a:rPr lang="en-US" sz="1350" dirty="0">
                <a:solidFill>
                  <a:srgbClr val="1473FF"/>
                </a:solidFill>
                <a:latin typeface="Courier New" panose="02070309020205020404" pitchFamily="49" charset="0"/>
                <a:cs typeface="Courier New" panose="02070309020205020404" pitchFamily="49" charset="0"/>
              </a:rPr>
              <a:t> 	</a:t>
            </a:r>
            <a:r>
              <a:rPr lang="en-US" sz="1350" dirty="0" err="1">
                <a:solidFill>
                  <a:srgbClr val="000000"/>
                </a:solidFill>
                <a:latin typeface="Courier New" panose="02070309020205020404" pitchFamily="49" charset="0"/>
                <a:cs typeface="Courier New" panose="02070309020205020404" pitchFamily="49" charset="0"/>
              </a:rPr>
              <a:t>self.main_window</a:t>
            </a:r>
            <a:r>
              <a:rPr lang="en-US" sz="1350" dirty="0">
                <a:solidFill>
                  <a:srgbClr val="000000"/>
                </a:solidFill>
                <a:latin typeface="Courier New" panose="02070309020205020404" pitchFamily="49" charset="0"/>
                <a:cs typeface="Courier New" panose="02070309020205020404" pitchFamily="49" charset="0"/>
              </a:rPr>
              <a:t> = </a:t>
            </a:r>
            <a:r>
              <a:rPr lang="en-US" sz="1350" dirty="0" err="1">
                <a:solidFill>
                  <a:srgbClr val="000000"/>
                </a:solidFill>
                <a:latin typeface="Courier New" panose="02070309020205020404" pitchFamily="49" charset="0"/>
                <a:cs typeface="Courier New" panose="02070309020205020404" pitchFamily="49" charset="0"/>
              </a:rPr>
              <a:t>tkinter.Tk</a:t>
            </a:r>
            <a:r>
              <a:rPr lang="en-US" sz="1350" dirty="0">
                <a:solidFill>
                  <a:srgbClr val="000000"/>
                </a:solidFill>
                <a:latin typeface="Courier New" panose="02070309020205020404" pitchFamily="49" charset="0"/>
                <a:cs typeface="Courier New" panose="02070309020205020404" pitchFamily="49" charset="0"/>
              </a:rPr>
              <a:t>()</a:t>
            </a:r>
          </a:p>
          <a:p>
            <a:r>
              <a:rPr lang="en-AU" sz="135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9</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10</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self.canvas</a:t>
            </a:r>
            <a:r>
              <a:rPr lang="en-AU" sz="1350" dirty="0">
                <a:solidFill>
                  <a:srgbClr val="000000"/>
                </a:solidFill>
                <a:latin typeface="Courier New" panose="02070309020205020404" pitchFamily="49" charset="0"/>
                <a:cs typeface="Courier New" panose="02070309020205020404" pitchFamily="49" charset="0"/>
              </a:rPr>
              <a:t> = </a:t>
            </a:r>
            <a:r>
              <a:rPr lang="en-AU" sz="1350" dirty="0" err="1">
                <a:solidFill>
                  <a:srgbClr val="000000"/>
                </a:solidFill>
                <a:latin typeface="Courier New" panose="02070309020205020404" pitchFamily="49" charset="0"/>
                <a:cs typeface="Courier New" panose="02070309020205020404" pitchFamily="49" charset="0"/>
              </a:rPr>
              <a:t>tkinter.Canvas</a:t>
            </a:r>
            <a:r>
              <a:rPr lang="en-AU" sz="1350" dirty="0">
                <a:solidFill>
                  <a:srgbClr val="000000"/>
                </a:solidFill>
                <a:latin typeface="Courier New" panose="02070309020205020404" pitchFamily="49" charset="0"/>
                <a:cs typeface="Courier New" panose="02070309020205020404" pitchFamily="49" charset="0"/>
              </a:rPr>
              <a:t>(</a:t>
            </a:r>
            <a:r>
              <a:rPr lang="en-AU" sz="1350" dirty="0" err="1">
                <a:solidFill>
                  <a:srgbClr val="000000"/>
                </a:solidFill>
                <a:latin typeface="Courier New" panose="02070309020205020404" pitchFamily="49" charset="0"/>
                <a:cs typeface="Courier New" panose="02070309020205020404" pitchFamily="49" charset="0"/>
              </a:rPr>
              <a:t>self.main_window</a:t>
            </a:r>
            <a:r>
              <a:rPr lang="en-AU" sz="1350" dirty="0">
                <a:solidFill>
                  <a:srgbClr val="000000"/>
                </a:solidFill>
                <a:latin typeface="Courier New" panose="02070309020205020404" pitchFamily="49" charset="0"/>
                <a:cs typeface="Courier New" panose="02070309020205020404" pitchFamily="49" charset="0"/>
              </a:rPr>
              <a:t>, width=160, 	height=160)</a:t>
            </a:r>
          </a:p>
          <a:p>
            <a:r>
              <a:rPr lang="en-AU" sz="135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12</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 Draw a polygon.</a:t>
            </a:r>
          </a:p>
          <a:p>
            <a:pPr>
              <a:tabLst>
                <a:tab pos="1255713" algn="l"/>
                <a:tab pos="4040188" algn="l"/>
              </a:tabLst>
            </a:pPr>
            <a:r>
              <a:rPr lang="en-US" sz="1350" dirty="0">
                <a:solidFill>
                  <a:srgbClr val="007FA3"/>
                </a:solidFill>
                <a:latin typeface="Courier New" panose="02070309020205020404" pitchFamily="49" charset="0"/>
                <a:cs typeface="Courier New" panose="02070309020205020404" pitchFamily="49" charset="0"/>
              </a:rPr>
              <a:t>13</a:t>
            </a:r>
            <a:r>
              <a:rPr lang="en-US" sz="1350" dirty="0">
                <a:solidFill>
                  <a:srgbClr val="1473FF"/>
                </a:solidFill>
                <a:latin typeface="Courier New" panose="02070309020205020404" pitchFamily="49" charset="0"/>
                <a:cs typeface="Courier New" panose="02070309020205020404" pitchFamily="49" charset="0"/>
              </a:rPr>
              <a:t> 	</a:t>
            </a:r>
            <a:r>
              <a:rPr lang="en-US" sz="1350" dirty="0" err="1">
                <a:solidFill>
                  <a:srgbClr val="000000"/>
                </a:solidFill>
                <a:latin typeface="Courier New" panose="02070309020205020404" pitchFamily="49" charset="0"/>
                <a:cs typeface="Courier New" panose="02070309020205020404" pitchFamily="49" charset="0"/>
              </a:rPr>
              <a:t>self.canvas.create_polygon</a:t>
            </a:r>
            <a:r>
              <a:rPr lang="en-US" sz="1350" dirty="0">
                <a:solidFill>
                  <a:srgbClr val="000000"/>
                </a:solidFill>
                <a:latin typeface="Courier New" panose="02070309020205020404" pitchFamily="49" charset="0"/>
                <a:cs typeface="Courier New" panose="02070309020205020404" pitchFamily="49" charset="0"/>
              </a:rPr>
              <a:t>(60, 20, 100</a:t>
            </a:r>
            <a:r>
              <a:rPr lang="en-AU" sz="1350" dirty="0">
                <a:latin typeface="Courier New" panose="02070309020205020404" pitchFamily="49" charset="0"/>
                <a:cs typeface="Courier New" panose="02070309020205020404" pitchFamily="49" charset="0"/>
              </a:rPr>
              <a:t>100, 140, 60, 140, 20, 		100, 20, 60</a:t>
            </a:r>
            <a:r>
              <a:rPr lang="en-US" sz="1350" dirty="0">
                <a:solidFill>
                  <a:srgbClr val="000000"/>
                </a:solidFill>
                <a:latin typeface="Courier New" panose="02070309020205020404" pitchFamily="49" charset="0"/>
                <a:cs typeface="Courier New" panose="02070309020205020404" pitchFamily="49" charset="0"/>
              </a:rPr>
              <a:t>, 20, 140, 60, 140, 100,)</a:t>
            </a:r>
          </a:p>
          <a:p>
            <a:pPr>
              <a:tabLst>
                <a:tab pos="1255713" algn="l"/>
                <a:tab pos="4040188" algn="l"/>
              </a:tabLst>
            </a:pPr>
            <a:r>
              <a:rPr lang="en-US" sz="1350" dirty="0">
                <a:solidFill>
                  <a:srgbClr val="007FA3"/>
                </a:solidFill>
                <a:latin typeface="Courier New" panose="02070309020205020404" pitchFamily="49" charset="0"/>
                <a:cs typeface="Courier New" panose="02070309020205020404" pitchFamily="49" charset="0"/>
              </a:rPr>
              <a:t>14</a:t>
            </a:r>
            <a:r>
              <a:rPr lang="en-US" sz="1350" dirty="0">
                <a:solidFill>
                  <a:srgbClr val="1473FF"/>
                </a:solidFill>
                <a:latin typeface="Courier New" panose="02070309020205020404" pitchFamily="49" charset="0"/>
                <a:cs typeface="Courier New" panose="02070309020205020404" pitchFamily="49" charset="0"/>
              </a:rPr>
              <a:t> 	</a:t>
            </a:r>
            <a:endParaRPr lang="en-US" sz="1350" dirty="0">
              <a:solidFill>
                <a:srgbClr val="000000"/>
              </a:solidFill>
              <a:latin typeface="Courier New" panose="02070309020205020404" pitchFamily="49" charset="0"/>
              <a:cs typeface="Courier New" panose="02070309020205020404" pitchFamily="49" charset="0"/>
            </a:endParaRP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15	</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16</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 Pack the canvas.</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17</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self.canvas.pack</a:t>
            </a:r>
            <a:r>
              <a:rPr lang="en-AU" sz="135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18	</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19</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 Start the </a:t>
            </a:r>
            <a:r>
              <a:rPr lang="en-AU" sz="1350" dirty="0" err="1">
                <a:solidFill>
                  <a:srgbClr val="000000"/>
                </a:solidFill>
                <a:latin typeface="Courier New" panose="02070309020205020404" pitchFamily="49" charset="0"/>
                <a:cs typeface="Courier New" panose="02070309020205020404" pitchFamily="49" charset="0"/>
              </a:rPr>
              <a:t>mainloop</a:t>
            </a:r>
            <a:r>
              <a:rPr lang="en-AU" sz="135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20</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tkinter.mainloop</a:t>
            </a:r>
            <a:r>
              <a:rPr lang="en-AU" sz="1350" dirty="0">
                <a:solidFill>
                  <a:srgbClr val="000000"/>
                </a:solidFill>
                <a:latin typeface="Courier New" panose="02070309020205020404" pitchFamily="49" charset="0"/>
                <a:cs typeface="Courier New" panose="02070309020205020404" pitchFamily="49" charset="0"/>
              </a:rPr>
              <a:t>()</a:t>
            </a:r>
            <a:r>
              <a:rPr lang="en-AU" sz="1350" dirty="0">
                <a:solidFill>
                  <a:srgbClr val="1473FF"/>
                </a:solidFill>
                <a:latin typeface="Courier New" panose="02070309020205020404" pitchFamily="49" charset="0"/>
                <a:cs typeface="Courier New" panose="02070309020205020404" pitchFamily="49" charset="0"/>
              </a:rPr>
              <a:t>	</a:t>
            </a:r>
            <a:endParaRPr lang="en-AU" sz="1350" dirty="0">
              <a:solidFill>
                <a:srgbClr val="000000"/>
              </a:solidFill>
              <a:latin typeface="Courier New" panose="02070309020205020404" pitchFamily="49" charset="0"/>
              <a:cs typeface="Courier New" panose="02070309020205020404" pitchFamily="49" charset="0"/>
            </a:endParaRPr>
          </a:p>
          <a:p>
            <a:r>
              <a:rPr lang="en-AU" sz="1350" dirty="0">
                <a:solidFill>
                  <a:srgbClr val="007FA3"/>
                </a:solidFill>
                <a:latin typeface="Courier New" panose="02070309020205020404" pitchFamily="49" charset="0"/>
                <a:cs typeface="Courier New" panose="02070309020205020404" pitchFamily="49" charset="0"/>
              </a:rPr>
              <a:t>21</a:t>
            </a:r>
          </a:p>
          <a:p>
            <a:r>
              <a:rPr lang="en-US" sz="1350" dirty="0">
                <a:solidFill>
                  <a:srgbClr val="007FA3"/>
                </a:solidFill>
                <a:latin typeface="Courier New" panose="02070309020205020404" pitchFamily="49" charset="0"/>
                <a:cs typeface="Courier New" panose="02070309020205020404" pitchFamily="49" charset="0"/>
              </a:rPr>
              <a:t>22 </a:t>
            </a:r>
            <a:r>
              <a:rPr lang="en-US" sz="1350" dirty="0">
                <a:solidFill>
                  <a:srgbClr val="000000"/>
                </a:solidFill>
                <a:latin typeface="Courier New" panose="02070309020205020404" pitchFamily="49" charset="0"/>
                <a:cs typeface="Courier New" panose="02070309020205020404" pitchFamily="49" charset="0"/>
              </a:rPr>
              <a:t># Create an instance of the </a:t>
            </a:r>
            <a:r>
              <a:rPr lang="en-US" sz="1350" dirty="0" err="1">
                <a:solidFill>
                  <a:srgbClr val="000000"/>
                </a:solidFill>
                <a:latin typeface="Courier New" panose="02070309020205020404" pitchFamily="49" charset="0"/>
                <a:cs typeface="Courier New" panose="02070309020205020404" pitchFamily="49" charset="0"/>
              </a:rPr>
              <a:t>MyGUI</a:t>
            </a:r>
            <a:r>
              <a:rPr lang="en-US" sz="1350" dirty="0">
                <a:solidFill>
                  <a:srgbClr val="000000"/>
                </a:solidFill>
                <a:latin typeface="Courier New" panose="02070309020205020404" pitchFamily="49" charset="0"/>
                <a:cs typeface="Courier New" panose="02070309020205020404" pitchFamily="49" charset="0"/>
              </a:rPr>
              <a:t> class.</a:t>
            </a:r>
          </a:p>
          <a:p>
            <a:r>
              <a:rPr lang="en-AU" sz="1350" dirty="0">
                <a:solidFill>
                  <a:srgbClr val="007FA3"/>
                </a:solidFill>
                <a:latin typeface="Courier New" panose="02070309020205020404" pitchFamily="49" charset="0"/>
                <a:cs typeface="Courier New" panose="02070309020205020404" pitchFamily="49" charset="0"/>
              </a:rPr>
              <a:t>23</a:t>
            </a:r>
            <a:r>
              <a:rPr lang="en-AU" sz="1350" dirty="0">
                <a:solidFill>
                  <a:srgbClr val="000000"/>
                </a:solidFill>
                <a:latin typeface="Courier New" panose="02070309020205020404" pitchFamily="49" charset="0"/>
                <a:cs typeface="Courier New" panose="02070309020205020404" pitchFamily="49" charset="0"/>
              </a:rPr>
              <a:t> if _ _name_ _ == '_ _main_ _’:</a:t>
            </a:r>
          </a:p>
          <a:p>
            <a:r>
              <a:rPr lang="en-AU" sz="1350" dirty="0">
                <a:solidFill>
                  <a:srgbClr val="007FA3"/>
                </a:solidFill>
                <a:latin typeface="Courier New" panose="02070309020205020404" pitchFamily="49" charset="0"/>
                <a:cs typeface="Courier New" panose="02070309020205020404" pitchFamily="49" charset="0"/>
              </a:rPr>
              <a:t>24</a:t>
            </a:r>
            <a:r>
              <a:rPr lang="en-AU" sz="1350" dirty="0">
                <a:solidFill>
                  <a:srgbClr val="000000"/>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my_gui</a:t>
            </a:r>
            <a:r>
              <a:rPr lang="en-AU" sz="1350" dirty="0">
                <a:solidFill>
                  <a:srgbClr val="000000"/>
                </a:solidFill>
                <a:latin typeface="Courier New" panose="02070309020205020404" pitchFamily="49" charset="0"/>
                <a:cs typeface="Courier New" panose="02070309020205020404" pitchFamily="49" charset="0"/>
              </a:rPr>
              <a:t> = </a:t>
            </a:r>
            <a:r>
              <a:rPr lang="en-AU" sz="1350" dirty="0" err="1">
                <a:solidFill>
                  <a:srgbClr val="000000"/>
                </a:solidFill>
                <a:latin typeface="Courier New" panose="02070309020205020404" pitchFamily="49" charset="0"/>
                <a:cs typeface="Courier New" panose="02070309020205020404" pitchFamily="49" charset="0"/>
              </a:rPr>
              <a:t>MyGUI</a:t>
            </a:r>
            <a:r>
              <a:rPr lang="en-AU" sz="1350" dirty="0">
                <a:solidFill>
                  <a:srgbClr val="000000"/>
                </a:solidFill>
                <a:latin typeface="Courier New" panose="02070309020205020404" pitchFamily="49" charset="0"/>
                <a:cs typeface="Courier New" panose="02070309020205020404" pitchFamily="49" charset="0"/>
              </a:rPr>
              <a:t>()</a:t>
            </a:r>
          </a:p>
        </p:txBody>
      </p:sp>
      <p:pic>
        <p:nvPicPr>
          <p:cNvPr id="5" name="Picture 4" descr="A window displays the shaded polygon. ">
            <a:extLst>
              <a:ext uri="{FF2B5EF4-FFF2-40B4-BE49-F238E27FC236}">
                <a16:creationId xmlns:a16="http://schemas.microsoft.com/office/drawing/2014/main" id="{40EFF01F-17FD-4633-B175-72F8059F01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382000" y="4114800"/>
            <a:ext cx="15811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5223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4000CB76-834B-4988-BD38-461609406AB5}"/>
              </a:ext>
            </a:extLst>
          </p:cNvPr>
          <p:cNvSpPr>
            <a:spLocks noGrp="1" noChangeArrowheads="1"/>
          </p:cNvSpPr>
          <p:nvPr>
            <p:ph type="title"/>
          </p:nvPr>
        </p:nvSpPr>
        <p:spPr/>
        <p:txBody>
          <a:bodyPr/>
          <a:lstStyle/>
          <a:p>
            <a:r>
              <a:rPr lang="en-US" altLang="en-US" dirty="0"/>
              <a:t>Displaying Text on the Canvas</a:t>
            </a:r>
            <a:r>
              <a:rPr lang="en-AU" sz="2000" dirty="0"/>
              <a:t> (1 of 2)</a:t>
            </a:r>
            <a:endParaRPr lang="en-US" altLang="en-US" sz="2000" dirty="0"/>
          </a:p>
        </p:txBody>
      </p:sp>
      <p:sp>
        <p:nvSpPr>
          <p:cNvPr id="76803" name="TextBox 3">
            <a:extLst>
              <a:ext uri="{FF2B5EF4-FFF2-40B4-BE49-F238E27FC236}">
                <a16:creationId xmlns:a16="http://schemas.microsoft.com/office/drawing/2014/main" id="{02E05F6E-D75C-4329-8CA2-0161493C93AB}"/>
              </a:ext>
            </a:extLst>
          </p:cNvPr>
          <p:cNvSpPr txBox="1">
            <a:spLocks noChangeArrowheads="1"/>
          </p:cNvSpPr>
          <p:nvPr/>
        </p:nvSpPr>
        <p:spPr bwMode="auto">
          <a:xfrm>
            <a:off x="1828800" y="3200400"/>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i="1">
                <a:latin typeface="Courier New" panose="02070309020205020404" pitchFamily="49" charset="0"/>
                <a:cs typeface="Calibri" panose="020F0502020204030204" pitchFamily="34" charset="0"/>
              </a:rPr>
              <a:t>   canvas_name</a:t>
            </a:r>
            <a:r>
              <a:rPr lang="en-US" altLang="en-US" sz="2000" b="0">
                <a:latin typeface="Courier New" panose="02070309020205020404" pitchFamily="49" charset="0"/>
                <a:cs typeface="Calibri" panose="020F0502020204030204" pitchFamily="34" charset="0"/>
              </a:rPr>
              <a:t>.create_text(x, y, text=</a:t>
            </a:r>
            <a:r>
              <a:rPr lang="en-US" altLang="en-US" sz="2000" b="0" i="1">
                <a:latin typeface="Courier New" panose="02070309020205020404" pitchFamily="49" charset="0"/>
                <a:cs typeface="Calibri" panose="020F0502020204030204" pitchFamily="34" charset="0"/>
              </a:rPr>
              <a:t>text</a:t>
            </a:r>
            <a:r>
              <a:rPr lang="en-US" altLang="en-US" sz="2000" b="0">
                <a:latin typeface="Courier New" panose="02070309020205020404" pitchFamily="49" charset="0"/>
                <a:cs typeface="Calibri" panose="020F0502020204030204" pitchFamily="34" charset="0"/>
              </a:rPr>
              <a:t>, </a:t>
            </a:r>
            <a:r>
              <a:rPr lang="en-US" altLang="en-US" sz="2000" b="0" i="1">
                <a:latin typeface="Courier New" panose="02070309020205020404" pitchFamily="49" charset="0"/>
                <a:cs typeface="Calibri" panose="020F0502020204030204" pitchFamily="34" charset="0"/>
              </a:rPr>
              <a:t>options</a:t>
            </a:r>
            <a:r>
              <a:rPr lang="en-US" altLang="en-US" sz="2000" b="0">
                <a:latin typeface="Courier New" panose="02070309020205020404" pitchFamily="49" charset="0"/>
                <a:cs typeface="Calibri" panose="020F0502020204030204" pitchFamily="34" charset="0"/>
              </a:rPr>
              <a:t>…)</a:t>
            </a:r>
            <a:endParaRPr lang="en-US" altLang="en-US" sz="2000" b="0"/>
          </a:p>
        </p:txBody>
      </p:sp>
      <p:sp>
        <p:nvSpPr>
          <p:cNvPr id="76804" name="Left Bracket 4">
            <a:extLst>
              <a:ext uri="{FF2B5EF4-FFF2-40B4-BE49-F238E27FC236}">
                <a16:creationId xmlns:a16="http://schemas.microsoft.com/office/drawing/2014/main" id="{6FB8E077-22E1-4D25-B759-404B58FF4507}"/>
              </a:ext>
            </a:extLst>
          </p:cNvPr>
          <p:cNvSpPr>
            <a:spLocks/>
          </p:cNvSpPr>
          <p:nvPr/>
        </p:nvSpPr>
        <p:spPr bwMode="auto">
          <a:xfrm rot="-5400000">
            <a:off x="6212682" y="3378994"/>
            <a:ext cx="304800" cy="690563"/>
          </a:xfrm>
          <a:prstGeom prst="leftBracket">
            <a:avLst>
              <a:gd name="adj" fmla="val 8339"/>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76805" name="TextBox 7">
            <a:extLst>
              <a:ext uri="{FF2B5EF4-FFF2-40B4-BE49-F238E27FC236}">
                <a16:creationId xmlns:a16="http://schemas.microsoft.com/office/drawing/2014/main" id="{AA2FF966-3AFE-4E7A-B564-563228740EB7}"/>
              </a:ext>
            </a:extLst>
          </p:cNvPr>
          <p:cNvSpPr txBox="1">
            <a:spLocks noChangeArrowheads="1"/>
          </p:cNvSpPr>
          <p:nvPr/>
        </p:nvSpPr>
        <p:spPr bwMode="auto">
          <a:xfrm>
            <a:off x="5410201" y="3915961"/>
            <a:ext cx="2035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Coordinates of</a:t>
            </a:r>
          </a:p>
          <a:p>
            <a:pPr algn="ctr" eaLnBrk="1" hangingPunct="1">
              <a:spcBef>
                <a:spcPct val="0"/>
              </a:spcBef>
              <a:buFontTx/>
              <a:buNone/>
            </a:pPr>
            <a:r>
              <a:rPr lang="en-US" altLang="en-US" sz="1800" b="0" dirty="0">
                <a:solidFill>
                  <a:srgbClr val="007FA3"/>
                </a:solidFill>
              </a:rPr>
              <a:t>the text's insertion</a:t>
            </a:r>
          </a:p>
          <a:p>
            <a:pPr algn="ctr" eaLnBrk="1" hangingPunct="1">
              <a:spcBef>
                <a:spcPct val="0"/>
              </a:spcBef>
              <a:buFontTx/>
              <a:buNone/>
            </a:pPr>
            <a:r>
              <a:rPr lang="en-US" altLang="en-US" sz="1800" b="0" dirty="0">
                <a:solidFill>
                  <a:srgbClr val="007FA3"/>
                </a:solidFill>
              </a:rPr>
              <a:t>point</a:t>
            </a:r>
          </a:p>
        </p:txBody>
      </p:sp>
      <p:sp>
        <p:nvSpPr>
          <p:cNvPr id="76806" name="TextBox 8">
            <a:extLst>
              <a:ext uri="{FF2B5EF4-FFF2-40B4-BE49-F238E27FC236}">
                <a16:creationId xmlns:a16="http://schemas.microsoft.com/office/drawing/2014/main" id="{89CBF0B9-8803-41E0-8CB9-C0BB786198CB}"/>
              </a:ext>
            </a:extLst>
          </p:cNvPr>
          <p:cNvSpPr txBox="1">
            <a:spLocks noChangeArrowheads="1"/>
          </p:cNvSpPr>
          <p:nvPr/>
        </p:nvSpPr>
        <p:spPr bwMode="auto">
          <a:xfrm>
            <a:off x="6889750" y="2271713"/>
            <a:ext cx="1646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Text to display</a:t>
            </a:r>
          </a:p>
        </p:txBody>
      </p:sp>
      <p:sp>
        <p:nvSpPr>
          <p:cNvPr id="76807" name="TextBox 10">
            <a:extLst>
              <a:ext uri="{FF2B5EF4-FFF2-40B4-BE49-F238E27FC236}">
                <a16:creationId xmlns:a16="http://schemas.microsoft.com/office/drawing/2014/main" id="{DA25F137-C12B-43DD-BCF4-1CC45310E970}"/>
              </a:ext>
            </a:extLst>
          </p:cNvPr>
          <p:cNvSpPr txBox="1">
            <a:spLocks noChangeArrowheads="1"/>
          </p:cNvSpPr>
          <p:nvPr/>
        </p:nvSpPr>
        <p:spPr bwMode="auto">
          <a:xfrm>
            <a:off x="8153725" y="40909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dirty="0">
                <a:solidFill>
                  <a:srgbClr val="007FA3"/>
                </a:solidFill>
              </a:rPr>
              <a:t>Optional </a:t>
            </a:r>
            <a:r>
              <a:rPr lang="en-US" altLang="en-US" sz="1800" b="0" dirty="0" smtClean="0">
                <a:solidFill>
                  <a:srgbClr val="007FA3"/>
                </a:solidFill>
              </a:rPr>
              <a:t>arguments</a:t>
            </a:r>
            <a:endParaRPr lang="en-US" altLang="en-US" sz="1800" b="0" dirty="0">
              <a:solidFill>
                <a:srgbClr val="007FA3"/>
              </a:solidFill>
            </a:endParaRPr>
          </a:p>
        </p:txBody>
      </p:sp>
      <p:cxnSp>
        <p:nvCxnSpPr>
          <p:cNvPr id="76808" name="Straight Connector 12">
            <a:extLst>
              <a:ext uri="{FF2B5EF4-FFF2-40B4-BE49-F238E27FC236}">
                <a16:creationId xmlns:a16="http://schemas.microsoft.com/office/drawing/2014/main" id="{3943251E-8C1D-4441-BF67-D0970BEEA332}"/>
              </a:ext>
            </a:extLst>
          </p:cNvPr>
          <p:cNvCxnSpPr>
            <a:cxnSpLocks noChangeShapeType="1"/>
            <a:stCxn id="76807" idx="0"/>
          </p:cNvCxnSpPr>
          <p:nvPr/>
        </p:nvCxnSpPr>
        <p:spPr bwMode="auto">
          <a:xfrm flipV="1">
            <a:off x="9252744" y="3581400"/>
            <a:ext cx="43656" cy="509588"/>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cxnSp>
        <p:nvCxnSpPr>
          <p:cNvPr id="76809" name="Straight Connector 5">
            <a:extLst>
              <a:ext uri="{FF2B5EF4-FFF2-40B4-BE49-F238E27FC236}">
                <a16:creationId xmlns:a16="http://schemas.microsoft.com/office/drawing/2014/main" id="{B1374316-2848-415B-8CBC-3799EA789FE9}"/>
              </a:ext>
            </a:extLst>
          </p:cNvPr>
          <p:cNvCxnSpPr>
            <a:cxnSpLocks/>
            <a:stCxn id="76806" idx="2"/>
          </p:cNvCxnSpPr>
          <p:nvPr/>
        </p:nvCxnSpPr>
        <p:spPr bwMode="auto">
          <a:xfrm flipH="1">
            <a:off x="7696201" y="2640014"/>
            <a:ext cx="15875" cy="560387"/>
          </a:xfrm>
          <a:prstGeom prst="line">
            <a:avLst/>
          </a:prstGeom>
          <a:noFill/>
          <a:ln w="9525" algn="ctr">
            <a:solidFill>
              <a:srgbClr val="007F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231390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87E7-3CD3-4556-89B6-909374F74776}"/>
              </a:ext>
            </a:extLst>
          </p:cNvPr>
          <p:cNvSpPr>
            <a:spLocks noGrp="1"/>
          </p:cNvSpPr>
          <p:nvPr>
            <p:ph type="title"/>
          </p:nvPr>
        </p:nvSpPr>
        <p:spPr>
          <a:xfrm>
            <a:off x="1981200" y="215372"/>
            <a:ext cx="8229600" cy="849714"/>
          </a:xfrm>
        </p:spPr>
        <p:txBody>
          <a:bodyPr/>
          <a:lstStyle/>
          <a:p>
            <a:r>
              <a:rPr lang="en-US" altLang="en-US" dirty="0"/>
              <a:t>Displaying Text on the Canvas</a:t>
            </a:r>
            <a:r>
              <a:rPr lang="en-AU" sz="2000" dirty="0"/>
              <a:t> (2 of 2)</a:t>
            </a:r>
          </a:p>
        </p:txBody>
      </p:sp>
      <p:sp>
        <p:nvSpPr>
          <p:cNvPr id="4" name="Rectangle 3">
            <a:extLst>
              <a:ext uri="{FF2B5EF4-FFF2-40B4-BE49-F238E27FC236}">
                <a16:creationId xmlns:a16="http://schemas.microsoft.com/office/drawing/2014/main" id="{14A5A6D7-FD86-4693-9053-9167655A2CB2}"/>
              </a:ext>
            </a:extLst>
          </p:cNvPr>
          <p:cNvSpPr/>
          <p:nvPr/>
        </p:nvSpPr>
        <p:spPr>
          <a:xfrm>
            <a:off x="1981200" y="1219201"/>
            <a:ext cx="8153400" cy="5078313"/>
          </a:xfrm>
          <a:prstGeom prst="rect">
            <a:avLst/>
          </a:prstGeom>
        </p:spPr>
        <p:txBody>
          <a:bodyPr wrap="square">
            <a:spAutoFit/>
          </a:bodyPr>
          <a:lstStyle/>
          <a:p>
            <a:r>
              <a:rPr lang="en-US" sz="1350" dirty="0">
                <a:solidFill>
                  <a:srgbClr val="007FA3"/>
                </a:solidFill>
                <a:latin typeface="Courier New" panose="02070309020205020404" pitchFamily="49" charset="0"/>
                <a:cs typeface="Courier New" panose="02070309020205020404" pitchFamily="49" charset="0"/>
              </a:rPr>
              <a:t>1</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This program draws a polygon on a Canvas.</a:t>
            </a:r>
          </a:p>
          <a:p>
            <a:r>
              <a:rPr lang="en-AU" sz="1350" dirty="0">
                <a:solidFill>
                  <a:srgbClr val="007FA3"/>
                </a:solidFill>
                <a:latin typeface="Courier New" panose="02070309020205020404" pitchFamily="49" charset="0"/>
                <a:cs typeface="Courier New" panose="02070309020205020404" pitchFamily="49" charset="0"/>
              </a:rPr>
              <a:t>2</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import </a:t>
            </a:r>
            <a:r>
              <a:rPr lang="en-AU" sz="1350" dirty="0" err="1">
                <a:solidFill>
                  <a:srgbClr val="000000"/>
                </a:solidFill>
                <a:latin typeface="Courier New" panose="02070309020205020404" pitchFamily="49" charset="0"/>
                <a:cs typeface="Courier New" panose="02070309020205020404" pitchFamily="49" charset="0"/>
              </a:rPr>
              <a:t>tkinter</a:t>
            </a:r>
            <a:endParaRPr lang="en-AU" sz="1350" dirty="0">
              <a:solidFill>
                <a:srgbClr val="000000"/>
              </a:solidFill>
              <a:latin typeface="Courier New" panose="02070309020205020404" pitchFamily="49" charset="0"/>
              <a:cs typeface="Courier New" panose="02070309020205020404" pitchFamily="49" charset="0"/>
            </a:endParaRPr>
          </a:p>
          <a:p>
            <a:r>
              <a:rPr lang="en-AU" sz="1350" dirty="0">
                <a:solidFill>
                  <a:srgbClr val="007FA3"/>
                </a:solidFill>
                <a:latin typeface="Courier New" panose="02070309020205020404" pitchFamily="49" charset="0"/>
                <a:cs typeface="Courier New" panose="02070309020205020404" pitchFamily="49" charset="0"/>
              </a:rPr>
              <a:t>3</a:t>
            </a:r>
          </a:p>
          <a:p>
            <a:r>
              <a:rPr lang="en-AU" sz="1350" dirty="0">
                <a:solidFill>
                  <a:srgbClr val="007FA3"/>
                </a:solidFill>
                <a:latin typeface="Courier New" panose="02070309020205020404" pitchFamily="49" charset="0"/>
                <a:cs typeface="Courier New" panose="02070309020205020404" pitchFamily="49" charset="0"/>
              </a:rPr>
              <a:t>4</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class </a:t>
            </a:r>
            <a:r>
              <a:rPr lang="en-AU" sz="1350" dirty="0" err="1">
                <a:solidFill>
                  <a:srgbClr val="000000"/>
                </a:solidFill>
                <a:latin typeface="Courier New" panose="02070309020205020404" pitchFamily="49" charset="0"/>
                <a:cs typeface="Courier New" panose="02070309020205020404" pitchFamily="49" charset="0"/>
              </a:rPr>
              <a:t>MyGUI</a:t>
            </a:r>
            <a:r>
              <a:rPr lang="en-AU" sz="1350" dirty="0">
                <a:solidFill>
                  <a:srgbClr val="000000"/>
                </a:solidFill>
                <a:latin typeface="Courier New" panose="02070309020205020404" pitchFamily="49" charset="0"/>
                <a:cs typeface="Courier New" panose="02070309020205020404" pitchFamily="49" charset="0"/>
              </a:rPr>
              <a:t>:</a:t>
            </a:r>
          </a:p>
          <a:p>
            <a:r>
              <a:rPr lang="en-AU" sz="1350" dirty="0">
                <a:solidFill>
                  <a:srgbClr val="007FA3"/>
                </a:solidFill>
                <a:latin typeface="Courier New" panose="02070309020205020404" pitchFamily="49" charset="0"/>
                <a:cs typeface="Courier New" panose="02070309020205020404" pitchFamily="49" charset="0"/>
              </a:rPr>
              <a:t>5</a:t>
            </a:r>
            <a:r>
              <a:rPr lang="en-AU" sz="1350" dirty="0">
                <a:solidFill>
                  <a:srgbClr val="1473FF"/>
                </a:solidFill>
                <a:latin typeface="Courier New" panose="02070309020205020404" pitchFamily="49" charset="0"/>
                <a:cs typeface="Courier New" panose="02070309020205020404" pitchFamily="49" charset="0"/>
              </a:rPr>
              <a:t> 	</a:t>
            </a:r>
            <a:r>
              <a:rPr lang="en-AU" sz="1350" dirty="0">
                <a:solidFill>
                  <a:srgbClr val="000000"/>
                </a:solidFill>
                <a:latin typeface="Courier New" panose="02070309020205020404" pitchFamily="49" charset="0"/>
                <a:cs typeface="Courier New" panose="02070309020205020404" pitchFamily="49" charset="0"/>
              </a:rPr>
              <a:t>def _ _</a:t>
            </a:r>
            <a:r>
              <a:rPr lang="en-AU" sz="1350" dirty="0" err="1">
                <a:solidFill>
                  <a:srgbClr val="000000"/>
                </a:solidFill>
                <a:latin typeface="Courier New" panose="02070309020205020404" pitchFamily="49" charset="0"/>
                <a:cs typeface="Courier New" panose="02070309020205020404" pitchFamily="49" charset="0"/>
              </a:rPr>
              <a:t>init</a:t>
            </a:r>
            <a:r>
              <a:rPr lang="en-AU" sz="1350" dirty="0">
                <a:solidFill>
                  <a:srgbClr val="000000"/>
                </a:solidFill>
                <a:latin typeface="Courier New" panose="02070309020205020404" pitchFamily="49" charset="0"/>
                <a:cs typeface="Courier New" panose="02070309020205020404" pitchFamily="49" charset="0"/>
              </a:rPr>
              <a:t>_ _(self):</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6</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Create the main window.</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7</a:t>
            </a:r>
            <a:r>
              <a:rPr lang="en-US" sz="1350" dirty="0">
                <a:solidFill>
                  <a:srgbClr val="1473FF"/>
                </a:solidFill>
                <a:latin typeface="Courier New" panose="02070309020205020404" pitchFamily="49" charset="0"/>
                <a:cs typeface="Courier New" panose="02070309020205020404" pitchFamily="49" charset="0"/>
              </a:rPr>
              <a:t> 	</a:t>
            </a:r>
            <a:r>
              <a:rPr lang="en-US" sz="1350" dirty="0" err="1">
                <a:solidFill>
                  <a:srgbClr val="000000"/>
                </a:solidFill>
                <a:latin typeface="Courier New" panose="02070309020205020404" pitchFamily="49" charset="0"/>
                <a:cs typeface="Courier New" panose="02070309020205020404" pitchFamily="49" charset="0"/>
              </a:rPr>
              <a:t>self.main_window</a:t>
            </a:r>
            <a:r>
              <a:rPr lang="en-US" sz="1350" dirty="0">
                <a:solidFill>
                  <a:srgbClr val="000000"/>
                </a:solidFill>
                <a:latin typeface="Courier New" panose="02070309020205020404" pitchFamily="49" charset="0"/>
                <a:cs typeface="Courier New" panose="02070309020205020404" pitchFamily="49" charset="0"/>
              </a:rPr>
              <a:t> = </a:t>
            </a:r>
            <a:r>
              <a:rPr lang="en-US" sz="1350" dirty="0" err="1">
                <a:solidFill>
                  <a:srgbClr val="000000"/>
                </a:solidFill>
                <a:latin typeface="Courier New" panose="02070309020205020404" pitchFamily="49" charset="0"/>
                <a:cs typeface="Courier New" panose="02070309020205020404" pitchFamily="49" charset="0"/>
              </a:rPr>
              <a:t>tkinter.Tk</a:t>
            </a:r>
            <a:r>
              <a:rPr lang="en-US" sz="1350" dirty="0">
                <a:solidFill>
                  <a:srgbClr val="000000"/>
                </a:solidFill>
                <a:latin typeface="Courier New" panose="02070309020205020404" pitchFamily="49" charset="0"/>
                <a:cs typeface="Courier New" panose="02070309020205020404" pitchFamily="49" charset="0"/>
              </a:rPr>
              <a:t>()</a:t>
            </a:r>
          </a:p>
          <a:p>
            <a:r>
              <a:rPr lang="en-AU" sz="1350" dirty="0">
                <a:solidFill>
                  <a:srgbClr val="007FA3"/>
                </a:solidFill>
                <a:latin typeface="Courier New" panose="02070309020205020404" pitchFamily="49" charset="0"/>
                <a:cs typeface="Courier New" panose="02070309020205020404" pitchFamily="49" charset="0"/>
              </a:rPr>
              <a:t>8</a:t>
            </a:r>
          </a:p>
          <a:p>
            <a:pPr>
              <a:tabLst>
                <a:tab pos="1255713" algn="l"/>
              </a:tabLst>
            </a:pPr>
            <a:r>
              <a:rPr lang="en-US" sz="1350" dirty="0">
                <a:solidFill>
                  <a:srgbClr val="007FA3"/>
                </a:solidFill>
                <a:latin typeface="Courier New" panose="02070309020205020404" pitchFamily="49" charset="0"/>
                <a:cs typeface="Courier New" panose="02070309020205020404" pitchFamily="49" charset="0"/>
              </a:rPr>
              <a:t>9</a:t>
            </a:r>
            <a:r>
              <a:rPr lang="en-US"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Create the Canvas widget.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10</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self.canvas</a:t>
            </a:r>
            <a:r>
              <a:rPr lang="en-AU" sz="1350" dirty="0">
                <a:solidFill>
                  <a:srgbClr val="000000"/>
                </a:solidFill>
                <a:latin typeface="Courier New" panose="02070309020205020404" pitchFamily="49" charset="0"/>
                <a:cs typeface="Courier New" panose="02070309020205020404" pitchFamily="49" charset="0"/>
              </a:rPr>
              <a:t> = </a:t>
            </a:r>
            <a:r>
              <a:rPr lang="en-AU" sz="1350" dirty="0" err="1">
                <a:solidFill>
                  <a:srgbClr val="000000"/>
                </a:solidFill>
                <a:latin typeface="Courier New" panose="02070309020205020404" pitchFamily="49" charset="0"/>
                <a:cs typeface="Courier New" panose="02070309020205020404" pitchFamily="49" charset="0"/>
              </a:rPr>
              <a:t>tkinter.Canvas</a:t>
            </a:r>
            <a:r>
              <a:rPr lang="en-AU" sz="1350" dirty="0">
                <a:solidFill>
                  <a:srgbClr val="000000"/>
                </a:solidFill>
                <a:latin typeface="Courier New" panose="02070309020205020404" pitchFamily="49" charset="0"/>
                <a:cs typeface="Courier New" panose="02070309020205020404" pitchFamily="49" charset="0"/>
              </a:rPr>
              <a:t>(</a:t>
            </a:r>
            <a:r>
              <a:rPr lang="en-AU" sz="1350" dirty="0" err="1">
                <a:solidFill>
                  <a:srgbClr val="000000"/>
                </a:solidFill>
                <a:latin typeface="Courier New" panose="02070309020205020404" pitchFamily="49" charset="0"/>
                <a:cs typeface="Courier New" panose="02070309020205020404" pitchFamily="49" charset="0"/>
              </a:rPr>
              <a:t>self.main_window</a:t>
            </a:r>
            <a:r>
              <a:rPr lang="en-AU" sz="1350" dirty="0">
                <a:solidFill>
                  <a:srgbClr val="000000"/>
                </a:solidFill>
                <a:latin typeface="Courier New" panose="02070309020205020404" pitchFamily="49" charset="0"/>
                <a:cs typeface="Courier New" panose="02070309020205020404" pitchFamily="49" charset="0"/>
              </a:rPr>
              <a:t>, width=160, 	height=160)</a:t>
            </a:r>
          </a:p>
          <a:p>
            <a:r>
              <a:rPr lang="en-AU" sz="1350" dirty="0">
                <a:solidFill>
                  <a:srgbClr val="007FA3"/>
                </a:solidFill>
                <a:latin typeface="Courier New" panose="02070309020205020404" pitchFamily="49" charset="0"/>
                <a:cs typeface="Courier New" panose="02070309020205020404" pitchFamily="49" charset="0"/>
              </a:rPr>
              <a:t>11</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12</a:t>
            </a:r>
            <a:r>
              <a:rPr lang="en-AU" sz="1350" dirty="0">
                <a:solidFill>
                  <a:srgbClr val="1473FF"/>
                </a:solidFill>
                <a:latin typeface="Courier New" panose="02070309020205020404" pitchFamily="49" charset="0"/>
                <a:cs typeface="Courier New" panose="02070309020205020404" pitchFamily="49" charset="0"/>
              </a:rPr>
              <a:t> 	</a:t>
            </a:r>
            <a:r>
              <a:rPr lang="en-US" sz="1350" dirty="0">
                <a:solidFill>
                  <a:srgbClr val="000000"/>
                </a:solidFill>
                <a:latin typeface="Courier New" panose="02070309020205020404" pitchFamily="49" charset="0"/>
                <a:cs typeface="Courier New" panose="02070309020205020404" pitchFamily="49" charset="0"/>
              </a:rPr>
              <a:t># Display text in the center of the window.</a:t>
            </a:r>
            <a:endParaRPr lang="en-AU" sz="1350" dirty="0">
              <a:solidFill>
                <a:srgbClr val="000000"/>
              </a:solidFill>
              <a:latin typeface="Courier New" panose="02070309020205020404" pitchFamily="49" charset="0"/>
              <a:cs typeface="Courier New" panose="02070309020205020404" pitchFamily="49" charset="0"/>
            </a:endParaRPr>
          </a:p>
          <a:p>
            <a:pPr>
              <a:tabLst>
                <a:tab pos="1255713" algn="l"/>
                <a:tab pos="4040188" algn="l"/>
              </a:tabLst>
            </a:pPr>
            <a:r>
              <a:rPr lang="en-US" sz="1350" dirty="0">
                <a:solidFill>
                  <a:srgbClr val="007FA3"/>
                </a:solidFill>
                <a:latin typeface="Courier New" panose="02070309020205020404" pitchFamily="49" charset="0"/>
                <a:cs typeface="Courier New" panose="02070309020205020404" pitchFamily="49" charset="0"/>
              </a:rPr>
              <a:t>13</a:t>
            </a:r>
            <a:r>
              <a:rPr lang="en-US" sz="1350" dirty="0">
                <a:solidFill>
                  <a:srgbClr val="1473FF"/>
                </a:solidFill>
                <a:latin typeface="Courier New" panose="02070309020205020404" pitchFamily="49" charset="0"/>
                <a:cs typeface="Courier New" panose="02070309020205020404" pitchFamily="49" charset="0"/>
              </a:rPr>
              <a:t> 	</a:t>
            </a:r>
            <a:r>
              <a:rPr lang="en-US" sz="1350" dirty="0" err="1">
                <a:solidFill>
                  <a:srgbClr val="000000"/>
                </a:solidFill>
                <a:latin typeface="Courier New" panose="02070309020205020404" pitchFamily="49" charset="0"/>
                <a:cs typeface="Courier New" panose="02070309020205020404" pitchFamily="49" charset="0"/>
              </a:rPr>
              <a:t>self.canvas.create_text</a:t>
            </a:r>
            <a:r>
              <a:rPr lang="en-US" sz="1350" dirty="0">
                <a:solidFill>
                  <a:srgbClr val="000000"/>
                </a:solidFill>
                <a:latin typeface="Courier New" panose="02070309020205020404" pitchFamily="49" charset="0"/>
                <a:cs typeface="Courier New" panose="02070309020205020404" pitchFamily="49" charset="0"/>
              </a:rPr>
              <a:t>(100, 100, text='Hello World')</a:t>
            </a:r>
            <a:r>
              <a:rPr lang="en-AU" sz="1350" dirty="0">
                <a:latin typeface="Courier New" panose="02070309020205020404" pitchFamily="49" charset="0"/>
                <a:cs typeface="Courier New" panose="02070309020205020404" pitchFamily="49" charset="0"/>
              </a:rPr>
              <a:t> 	</a:t>
            </a:r>
            <a:endParaRPr lang="en-US" sz="1350" dirty="0">
              <a:solidFill>
                <a:srgbClr val="000000"/>
              </a:solidFill>
              <a:latin typeface="Courier New" panose="02070309020205020404" pitchFamily="49" charset="0"/>
              <a:cs typeface="Courier New" panose="02070309020205020404" pitchFamily="49" charset="0"/>
            </a:endParaRPr>
          </a:p>
          <a:p>
            <a:pPr>
              <a:tabLst>
                <a:tab pos="1255713" algn="l"/>
                <a:tab pos="4040188" algn="l"/>
              </a:tabLst>
            </a:pPr>
            <a:r>
              <a:rPr lang="en-US" sz="1350" dirty="0">
                <a:solidFill>
                  <a:srgbClr val="007FA3"/>
                </a:solidFill>
                <a:latin typeface="Courier New" panose="02070309020205020404" pitchFamily="49" charset="0"/>
                <a:cs typeface="Courier New" panose="02070309020205020404" pitchFamily="49" charset="0"/>
              </a:rPr>
              <a:t>14</a:t>
            </a:r>
            <a:r>
              <a:rPr lang="en-US" sz="1350" dirty="0">
                <a:solidFill>
                  <a:srgbClr val="1473FF"/>
                </a:solidFill>
                <a:latin typeface="Courier New" panose="02070309020205020404" pitchFamily="49" charset="0"/>
                <a:cs typeface="Courier New" panose="02070309020205020404" pitchFamily="49" charset="0"/>
              </a:rPr>
              <a:t> 	</a:t>
            </a:r>
            <a:endParaRPr lang="en-US" sz="1350" dirty="0">
              <a:solidFill>
                <a:srgbClr val="000000"/>
              </a:solidFill>
              <a:latin typeface="Courier New" panose="02070309020205020404" pitchFamily="49" charset="0"/>
              <a:cs typeface="Courier New" panose="02070309020205020404" pitchFamily="49" charset="0"/>
            </a:endParaRP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15	</a:t>
            </a:r>
            <a:r>
              <a:rPr lang="en-AU" sz="1350" dirty="0">
                <a:solidFill>
                  <a:srgbClr val="000000"/>
                </a:solidFill>
                <a:latin typeface="Courier New" panose="02070309020205020404" pitchFamily="49" charset="0"/>
                <a:cs typeface="Courier New" panose="02070309020205020404" pitchFamily="49" charset="0"/>
              </a:rPr>
              <a:t># Pack the canvas.</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16</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self.canvas.pack</a:t>
            </a:r>
            <a:r>
              <a:rPr lang="en-AU" sz="135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17</a:t>
            </a:r>
            <a:r>
              <a:rPr lang="en-AU" sz="1350" dirty="0">
                <a:solidFill>
                  <a:srgbClr val="1473FF"/>
                </a:solidFill>
                <a:latin typeface="Courier New" panose="02070309020205020404" pitchFamily="49" charset="0"/>
                <a:cs typeface="Courier New" panose="02070309020205020404" pitchFamily="49" charset="0"/>
              </a:rPr>
              <a:t> 	</a:t>
            </a:r>
            <a:endParaRPr lang="en-AU" sz="1350" dirty="0">
              <a:solidFill>
                <a:srgbClr val="000000"/>
              </a:solidFill>
              <a:latin typeface="Courier New" panose="02070309020205020404" pitchFamily="49" charset="0"/>
              <a:cs typeface="Courier New" panose="02070309020205020404" pitchFamily="49" charset="0"/>
            </a:endParaRP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18	</a:t>
            </a:r>
            <a:r>
              <a:rPr lang="en-AU" sz="1350" dirty="0">
                <a:solidFill>
                  <a:srgbClr val="000000"/>
                </a:solidFill>
                <a:latin typeface="Courier New" panose="02070309020205020404" pitchFamily="49" charset="0"/>
                <a:cs typeface="Courier New" panose="02070309020205020404" pitchFamily="49" charset="0"/>
              </a:rPr>
              <a:t># Start the </a:t>
            </a:r>
            <a:r>
              <a:rPr lang="en-AU" sz="1350" dirty="0" err="1">
                <a:solidFill>
                  <a:srgbClr val="000000"/>
                </a:solidFill>
                <a:latin typeface="Courier New" panose="02070309020205020404" pitchFamily="49" charset="0"/>
                <a:cs typeface="Courier New" panose="02070309020205020404" pitchFamily="49" charset="0"/>
              </a:rPr>
              <a:t>mainloop</a:t>
            </a:r>
            <a:r>
              <a:rPr lang="en-AU" sz="1350" dirty="0">
                <a:solidFill>
                  <a:srgbClr val="000000"/>
                </a:solidFill>
                <a:latin typeface="Courier New" panose="02070309020205020404" pitchFamily="49" charset="0"/>
                <a:cs typeface="Courier New" panose="02070309020205020404" pitchFamily="49" charset="0"/>
              </a:rPr>
              <a:t>.</a:t>
            </a:r>
            <a:endParaRPr lang="en-AU" sz="1350" dirty="0">
              <a:solidFill>
                <a:srgbClr val="007FA3"/>
              </a:solidFill>
              <a:latin typeface="Courier New" panose="02070309020205020404" pitchFamily="49" charset="0"/>
              <a:cs typeface="Courier New" panose="02070309020205020404" pitchFamily="49" charset="0"/>
            </a:endParaRP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19</a:t>
            </a:r>
            <a:r>
              <a:rPr lang="en-AU" sz="1350" dirty="0">
                <a:solidFill>
                  <a:srgbClr val="1473FF"/>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tkinter.mainloop</a:t>
            </a:r>
            <a:r>
              <a:rPr lang="en-AU" sz="1350" dirty="0">
                <a:solidFill>
                  <a:srgbClr val="000000"/>
                </a:solidFill>
                <a:latin typeface="Courier New" panose="02070309020205020404" pitchFamily="49" charset="0"/>
                <a:cs typeface="Courier New" panose="02070309020205020404" pitchFamily="49" charset="0"/>
              </a:rPr>
              <a:t>()</a:t>
            </a:r>
          </a:p>
          <a:p>
            <a:pPr>
              <a:tabLst>
                <a:tab pos="1255713" algn="l"/>
              </a:tabLst>
            </a:pPr>
            <a:r>
              <a:rPr lang="en-AU" sz="1350" dirty="0">
                <a:solidFill>
                  <a:srgbClr val="007FA3"/>
                </a:solidFill>
                <a:latin typeface="Courier New" panose="02070309020205020404" pitchFamily="49" charset="0"/>
                <a:cs typeface="Courier New" panose="02070309020205020404" pitchFamily="49" charset="0"/>
              </a:rPr>
              <a:t>20</a:t>
            </a:r>
            <a:r>
              <a:rPr lang="en-AU" sz="1350" dirty="0">
                <a:solidFill>
                  <a:srgbClr val="1473FF"/>
                </a:solidFill>
                <a:latin typeface="Courier New" panose="02070309020205020404" pitchFamily="49" charset="0"/>
                <a:cs typeface="Courier New" panose="02070309020205020404" pitchFamily="49" charset="0"/>
              </a:rPr>
              <a:t> 		</a:t>
            </a:r>
            <a:endParaRPr lang="en-AU" sz="1350" dirty="0">
              <a:solidFill>
                <a:srgbClr val="000000"/>
              </a:solidFill>
              <a:latin typeface="Courier New" panose="02070309020205020404" pitchFamily="49" charset="0"/>
              <a:cs typeface="Courier New" panose="02070309020205020404" pitchFamily="49" charset="0"/>
            </a:endParaRPr>
          </a:p>
          <a:p>
            <a:r>
              <a:rPr lang="en-AU" sz="1350" dirty="0">
                <a:solidFill>
                  <a:srgbClr val="007FA3"/>
                </a:solidFill>
                <a:latin typeface="Courier New" panose="02070309020205020404" pitchFamily="49" charset="0"/>
                <a:cs typeface="Courier New" panose="02070309020205020404" pitchFamily="49" charset="0"/>
              </a:rPr>
              <a:t>21 </a:t>
            </a:r>
            <a:r>
              <a:rPr lang="en-US" sz="1350" dirty="0">
                <a:solidFill>
                  <a:srgbClr val="000000"/>
                </a:solidFill>
                <a:latin typeface="Courier New" panose="02070309020205020404" pitchFamily="49" charset="0"/>
                <a:cs typeface="Courier New" panose="02070309020205020404" pitchFamily="49" charset="0"/>
              </a:rPr>
              <a:t># Create an instance of the </a:t>
            </a:r>
            <a:r>
              <a:rPr lang="en-US" sz="1350" dirty="0" err="1">
                <a:solidFill>
                  <a:srgbClr val="000000"/>
                </a:solidFill>
                <a:latin typeface="Courier New" panose="02070309020205020404" pitchFamily="49" charset="0"/>
                <a:cs typeface="Courier New" panose="02070309020205020404" pitchFamily="49" charset="0"/>
              </a:rPr>
              <a:t>MyGUI</a:t>
            </a:r>
            <a:r>
              <a:rPr lang="en-US" sz="1350" dirty="0">
                <a:solidFill>
                  <a:srgbClr val="000000"/>
                </a:solidFill>
                <a:latin typeface="Courier New" panose="02070309020205020404" pitchFamily="49" charset="0"/>
                <a:cs typeface="Courier New" panose="02070309020205020404" pitchFamily="49" charset="0"/>
              </a:rPr>
              <a:t> class.</a:t>
            </a:r>
            <a:endParaRPr lang="en-AU" sz="1350" dirty="0">
              <a:solidFill>
                <a:srgbClr val="007FA3"/>
              </a:solidFill>
              <a:latin typeface="Courier New" panose="02070309020205020404" pitchFamily="49" charset="0"/>
              <a:cs typeface="Courier New" panose="02070309020205020404" pitchFamily="49" charset="0"/>
            </a:endParaRPr>
          </a:p>
          <a:p>
            <a:r>
              <a:rPr lang="en-US" sz="1350" dirty="0">
                <a:solidFill>
                  <a:srgbClr val="007FA3"/>
                </a:solidFill>
                <a:latin typeface="Courier New" panose="02070309020205020404" pitchFamily="49" charset="0"/>
                <a:cs typeface="Courier New" panose="02070309020205020404" pitchFamily="49" charset="0"/>
              </a:rPr>
              <a:t>22 </a:t>
            </a:r>
            <a:r>
              <a:rPr lang="en-AU" sz="1350" dirty="0">
                <a:solidFill>
                  <a:srgbClr val="000000"/>
                </a:solidFill>
                <a:latin typeface="Courier New" panose="02070309020205020404" pitchFamily="49" charset="0"/>
                <a:cs typeface="Courier New" panose="02070309020205020404" pitchFamily="49" charset="0"/>
              </a:rPr>
              <a:t>if _ _name_ _ == '_ _main_ _’:</a:t>
            </a:r>
            <a:endParaRPr lang="en-US" sz="1350" dirty="0">
              <a:solidFill>
                <a:srgbClr val="000000"/>
              </a:solidFill>
              <a:latin typeface="Courier New" panose="02070309020205020404" pitchFamily="49" charset="0"/>
              <a:cs typeface="Courier New" panose="02070309020205020404" pitchFamily="49" charset="0"/>
            </a:endParaRPr>
          </a:p>
          <a:p>
            <a:r>
              <a:rPr lang="en-AU" sz="1350" dirty="0">
                <a:solidFill>
                  <a:srgbClr val="007FA3"/>
                </a:solidFill>
                <a:latin typeface="Courier New" panose="02070309020205020404" pitchFamily="49" charset="0"/>
                <a:cs typeface="Courier New" panose="02070309020205020404" pitchFamily="49" charset="0"/>
              </a:rPr>
              <a:t>23	</a:t>
            </a:r>
            <a:r>
              <a:rPr lang="en-AU" sz="1350" dirty="0">
                <a:solidFill>
                  <a:srgbClr val="000000"/>
                </a:solidFill>
                <a:latin typeface="Courier New" panose="02070309020205020404" pitchFamily="49" charset="0"/>
                <a:cs typeface="Courier New" panose="02070309020205020404" pitchFamily="49" charset="0"/>
              </a:rPr>
              <a:t> </a:t>
            </a:r>
            <a:r>
              <a:rPr lang="en-AU" sz="1350" dirty="0" err="1">
                <a:solidFill>
                  <a:srgbClr val="000000"/>
                </a:solidFill>
                <a:latin typeface="Courier New" panose="02070309020205020404" pitchFamily="49" charset="0"/>
                <a:cs typeface="Courier New" panose="02070309020205020404" pitchFamily="49" charset="0"/>
              </a:rPr>
              <a:t>my_gui</a:t>
            </a:r>
            <a:r>
              <a:rPr lang="en-AU" sz="1350" dirty="0">
                <a:solidFill>
                  <a:srgbClr val="000000"/>
                </a:solidFill>
                <a:latin typeface="Courier New" panose="02070309020205020404" pitchFamily="49" charset="0"/>
                <a:cs typeface="Courier New" panose="02070309020205020404" pitchFamily="49" charset="0"/>
              </a:rPr>
              <a:t> = </a:t>
            </a:r>
            <a:r>
              <a:rPr lang="en-AU" sz="1350" dirty="0" err="1">
                <a:solidFill>
                  <a:srgbClr val="000000"/>
                </a:solidFill>
                <a:latin typeface="Courier New" panose="02070309020205020404" pitchFamily="49" charset="0"/>
                <a:cs typeface="Courier New" panose="02070309020205020404" pitchFamily="49" charset="0"/>
              </a:rPr>
              <a:t>MyGUI</a:t>
            </a:r>
            <a:r>
              <a:rPr lang="en-AU" sz="1350" dirty="0">
                <a:solidFill>
                  <a:srgbClr val="000000"/>
                </a:solidFill>
                <a:latin typeface="Courier New" panose="02070309020205020404" pitchFamily="49" charset="0"/>
                <a:cs typeface="Courier New" panose="02070309020205020404" pitchFamily="49" charset="0"/>
              </a:rPr>
              <a:t>()</a:t>
            </a:r>
          </a:p>
        </p:txBody>
      </p:sp>
      <p:pic>
        <p:nvPicPr>
          <p:cNvPr id="5" name="Picture 4" descr="A window displays the text, hello world. ">
            <a:extLst>
              <a:ext uri="{FF2B5EF4-FFF2-40B4-BE49-F238E27FC236}">
                <a16:creationId xmlns:a16="http://schemas.microsoft.com/office/drawing/2014/main" id="{141D0BED-9908-4DFA-9CAE-B28716F9A4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382000" y="4343401"/>
            <a:ext cx="1571186" cy="17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7866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6C29929-446B-4E02-927E-270C32878903}"/>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78851" name="Content Placeholder 2">
            <a:extLst>
              <a:ext uri="{FF2B5EF4-FFF2-40B4-BE49-F238E27FC236}">
                <a16:creationId xmlns:a16="http://schemas.microsoft.com/office/drawing/2014/main" id="{15C88865-7415-427E-8607-4F1CF2B69A7B}"/>
              </a:ext>
            </a:extLst>
          </p:cNvPr>
          <p:cNvSpPr>
            <a:spLocks noGrp="1" noChangeArrowheads="1"/>
          </p:cNvSpPr>
          <p:nvPr>
            <p:ph idx="1"/>
          </p:nvPr>
        </p:nvSpPr>
        <p:spPr/>
        <p:txBody>
          <a:bodyPr/>
          <a:lstStyle/>
          <a:p>
            <a:pPr eaLnBrk="1" hangingPunct="1">
              <a:buFontTx/>
              <a:buChar char="•"/>
            </a:pPr>
            <a:r>
              <a:rPr lang="en-US" altLang="en-US" dirty="0"/>
              <a:t>This </a:t>
            </a:r>
            <a:r>
              <a:rPr lang="en-US" altLang="en-US" dirty="0" smtClean="0"/>
              <a:t>module </a:t>
            </a:r>
            <a:r>
              <a:rPr lang="en-US" altLang="en-US" dirty="0"/>
              <a:t>covered:</a:t>
            </a:r>
          </a:p>
          <a:p>
            <a:pPr lvl="1" eaLnBrk="1" hangingPunct="1"/>
            <a:r>
              <a:rPr lang="en-US" altLang="en-US" sz="2400" dirty="0"/>
              <a:t>Graphical user interfaces and their role as event-driven programs</a:t>
            </a:r>
          </a:p>
          <a:p>
            <a:pPr lvl="1" eaLnBrk="1" hangingPunct="1"/>
            <a:r>
              <a:rPr lang="en-US" altLang="en-US" sz="2400" dirty="0"/>
              <a:t>The </a:t>
            </a:r>
            <a:r>
              <a:rPr lang="en-US" altLang="en-US" sz="2400" dirty="0" err="1">
                <a:latin typeface="Courier New" panose="02070309020205020404" pitchFamily="49" charset="0"/>
                <a:cs typeface="Courier New" panose="02070309020205020404" pitchFamily="49" charset="0"/>
              </a:rPr>
              <a:t>tkinter</a:t>
            </a:r>
            <a:r>
              <a:rPr lang="en-US" altLang="en-US" sz="2400" dirty="0"/>
              <a:t> module, including:</a:t>
            </a:r>
          </a:p>
          <a:p>
            <a:pPr lvl="2"/>
            <a:r>
              <a:rPr lang="en-US" altLang="en-US" sz="2000" dirty="0"/>
              <a:t>Creating a GUI window</a:t>
            </a:r>
          </a:p>
          <a:p>
            <a:pPr lvl="2"/>
            <a:r>
              <a:rPr lang="en-US" altLang="en-US" sz="2000" dirty="0"/>
              <a:t>Adding widgets to a GUI window</a:t>
            </a:r>
          </a:p>
          <a:p>
            <a:pPr lvl="2"/>
            <a:r>
              <a:rPr lang="en-US" altLang="en-US" sz="2000" dirty="0"/>
              <a:t>Organizing widgets in frames</a:t>
            </a:r>
          </a:p>
          <a:p>
            <a:pPr lvl="2"/>
            <a:r>
              <a:rPr lang="en-US" altLang="en-US" sz="2000" dirty="0"/>
              <a:t>Receiving input and providing output using widgets</a:t>
            </a:r>
          </a:p>
          <a:p>
            <a:pPr lvl="2"/>
            <a:r>
              <a:rPr lang="en-US" altLang="en-US" sz="2000" dirty="0"/>
              <a:t>Creating buttons, check buttons, and radio buttons</a:t>
            </a:r>
          </a:p>
          <a:p>
            <a:pPr lvl="2"/>
            <a:r>
              <a:rPr lang="en-US" altLang="en-US" sz="2000" dirty="0"/>
              <a:t>Drawing simple shapes with the </a:t>
            </a:r>
            <a:r>
              <a:rPr lang="en-US" altLang="en-US" sz="2000" dirty="0">
                <a:latin typeface="Courier New" panose="02070309020205020404" pitchFamily="49" charset="0"/>
                <a:cs typeface="Courier New" panose="02070309020205020404" pitchFamily="49" charset="0"/>
              </a:rPr>
              <a:t>Canvas</a:t>
            </a:r>
            <a:r>
              <a:rPr lang="en-US" altLang="en-US" sz="2000" dirty="0"/>
              <a:t> widget</a:t>
            </a:r>
          </a:p>
          <a:p>
            <a:pPr lvl="1" eaLnBrk="1" hangingPunct="1"/>
            <a:endParaRPr lang="he-IL" altLang="en-US" sz="2400" dirty="0"/>
          </a:p>
        </p:txBody>
      </p:sp>
    </p:spTree>
    <p:extLst>
      <p:ext uri="{BB962C8B-B14F-4D97-AF65-F5344CB8AC3E}">
        <p14:creationId xmlns:p14="http://schemas.microsoft.com/office/powerpoint/2010/main" val="42543792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60C3-9703-514A-BDD7-0C389C8FC49F}"/>
              </a:ext>
            </a:extLst>
          </p:cNvPr>
          <p:cNvSpPr>
            <a:spLocks noGrp="1"/>
          </p:cNvSpPr>
          <p:nvPr>
            <p:ph type="title"/>
          </p:nvPr>
        </p:nvSpPr>
        <p:spPr>
          <a:xfrm>
            <a:off x="1981200" y="2590800"/>
            <a:ext cx="8229600" cy="1143000"/>
          </a:xfrm>
        </p:spPr>
        <p:txBody>
          <a:bodyPr/>
          <a:lstStyle/>
          <a:p>
            <a:r>
              <a:rPr lang="en-US" dirty="0"/>
              <a:t>End</a:t>
            </a:r>
          </a:p>
        </p:txBody>
      </p:sp>
      <p:sp>
        <p:nvSpPr>
          <p:cNvPr id="6" name="Slide Number Placeholder 5">
            <a:extLst>
              <a:ext uri="{FF2B5EF4-FFF2-40B4-BE49-F238E27FC236}">
                <a16:creationId xmlns:a16="http://schemas.microsoft.com/office/drawing/2014/main" id="{0BC546E4-D8F5-8E40-9995-40FEA2D1C819}"/>
              </a:ext>
            </a:extLst>
          </p:cNvPr>
          <p:cNvSpPr>
            <a:spLocks noGrp="1"/>
          </p:cNvSpPr>
          <p:nvPr>
            <p:ph type="sldNum" sz="quarter" idx="12"/>
          </p:nvPr>
        </p:nvSpPr>
        <p:spPr/>
        <p:txBody>
          <a:bodyPr/>
          <a:lstStyle/>
          <a:p>
            <a:fld id="{B6F15528-21DE-4FAA-801E-634DDDAF4B2B}" type="slidenum">
              <a:rPr lang="en-US" smtClean="0"/>
              <a:pPr/>
              <a:t>78</a:t>
            </a:fld>
            <a:endParaRPr lang="en-US" dirty="0"/>
          </a:p>
        </p:txBody>
      </p:sp>
      <p:sp>
        <p:nvSpPr>
          <p:cNvPr id="3" name="Date Placeholder 2">
            <a:extLst>
              <a:ext uri="{FF2B5EF4-FFF2-40B4-BE49-F238E27FC236}">
                <a16:creationId xmlns:a16="http://schemas.microsoft.com/office/drawing/2014/main" id="{2950C143-D406-004C-9027-0312815118E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BBBB59B0-8360-D84B-8DDE-3BD1029A405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674662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FA72482-0138-4427-9253-4CFC4D35A3D7}"/>
              </a:ext>
            </a:extLst>
          </p:cNvPr>
          <p:cNvSpPr>
            <a:spLocks noGrp="1" noChangeArrowheads="1"/>
          </p:cNvSpPr>
          <p:nvPr>
            <p:ph type="title"/>
          </p:nvPr>
        </p:nvSpPr>
        <p:spPr/>
        <p:txBody>
          <a:bodyPr/>
          <a:lstStyle/>
          <a:p>
            <a:r>
              <a:rPr lang="en-US" altLang="en-US" dirty="0"/>
              <a:t>Using the </a:t>
            </a:r>
            <a:r>
              <a:rPr lang="en-US" altLang="en-US" dirty="0" err="1">
                <a:latin typeface="Courier New" panose="02070309020205020404" pitchFamily="49" charset="0"/>
                <a:cs typeface="Courier New" panose="02070309020205020404" pitchFamily="49" charset="0"/>
              </a:rPr>
              <a:t>tkinter</a:t>
            </a:r>
            <a:r>
              <a:rPr lang="en-US" altLang="en-US" dirty="0"/>
              <a:t> Module</a:t>
            </a:r>
            <a:r>
              <a:rPr lang="en-AU" sz="2000" dirty="0"/>
              <a:t> (1 of 3)</a:t>
            </a:r>
            <a:endParaRPr lang="en-US" altLang="en-US" sz="2000" dirty="0"/>
          </a:p>
        </p:txBody>
      </p:sp>
      <p:sp>
        <p:nvSpPr>
          <p:cNvPr id="9219" name="Content Placeholder 2">
            <a:extLst>
              <a:ext uri="{FF2B5EF4-FFF2-40B4-BE49-F238E27FC236}">
                <a16:creationId xmlns:a16="http://schemas.microsoft.com/office/drawing/2014/main" id="{FE6FD293-7933-4336-98CB-B609598BFCF0}"/>
              </a:ext>
            </a:extLst>
          </p:cNvPr>
          <p:cNvSpPr>
            <a:spLocks noGrp="1" noChangeArrowheads="1"/>
          </p:cNvSpPr>
          <p:nvPr>
            <p:ph idx="1"/>
          </p:nvPr>
        </p:nvSpPr>
        <p:spPr/>
        <p:txBody>
          <a:bodyPr/>
          <a:lstStyle/>
          <a:p>
            <a:pPr>
              <a:buFontTx/>
              <a:buChar char="•"/>
            </a:pPr>
            <a:r>
              <a:rPr lang="en-US" altLang="en-US" dirty="0"/>
              <a:t>No GUI programming features built into Python</a:t>
            </a:r>
          </a:p>
          <a:p>
            <a:pPr>
              <a:buFontTx/>
              <a:buChar char="•"/>
            </a:pPr>
            <a:r>
              <a:rPr lang="en-US" altLang="en-US" u="sng" dirty="0" err="1">
                <a:latin typeface="Courier New" panose="02070309020205020404" pitchFamily="49" charset="0"/>
                <a:cs typeface="Courier New" panose="02070309020205020404" pitchFamily="49" charset="0"/>
              </a:rPr>
              <a:t>tkinter</a:t>
            </a:r>
            <a:r>
              <a:rPr lang="en-US" altLang="en-US" u="sng" dirty="0"/>
              <a:t> module</a:t>
            </a:r>
            <a:r>
              <a:rPr lang="en-US" altLang="en-US" dirty="0"/>
              <a:t>: allows you to create simple GUI programs</a:t>
            </a:r>
          </a:p>
          <a:p>
            <a:pPr lvl="1"/>
            <a:r>
              <a:rPr lang="en-US" altLang="en-US" dirty="0"/>
              <a:t>Comes with Python</a:t>
            </a:r>
          </a:p>
          <a:p>
            <a:pPr>
              <a:buFontTx/>
              <a:buChar char="•"/>
            </a:pPr>
            <a:r>
              <a:rPr lang="en-US" altLang="en-US" u="sng" dirty="0"/>
              <a:t>Widget</a:t>
            </a:r>
            <a:r>
              <a:rPr lang="en-US" altLang="en-US" dirty="0"/>
              <a:t>: graphical element that the user can interact with or view</a:t>
            </a:r>
          </a:p>
          <a:p>
            <a:pPr lvl="1"/>
            <a:r>
              <a:rPr lang="en-US" altLang="en-US" dirty="0"/>
              <a:t>Presented by a GUI program</a:t>
            </a:r>
          </a:p>
          <a:p>
            <a:pPr>
              <a:buFontTx/>
              <a:buChar char="•"/>
            </a:pPr>
            <a:endParaRPr lang="en-US" altLang="en-US" dirty="0"/>
          </a:p>
        </p:txBody>
      </p:sp>
    </p:spTree>
    <p:extLst>
      <p:ext uri="{BB962C8B-B14F-4D97-AF65-F5344CB8AC3E}">
        <p14:creationId xmlns:p14="http://schemas.microsoft.com/office/powerpoint/2010/main" val="3142338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0F6-66D2-40EA-90A8-71878C842160}"/>
              </a:ext>
            </a:extLst>
          </p:cNvPr>
          <p:cNvSpPr>
            <a:spLocks noGrp="1"/>
          </p:cNvSpPr>
          <p:nvPr>
            <p:ph type="title"/>
          </p:nvPr>
        </p:nvSpPr>
        <p:spPr/>
        <p:txBody>
          <a:bodyPr/>
          <a:lstStyle/>
          <a:p>
            <a:r>
              <a:rPr lang="en-US" altLang="en-US" dirty="0"/>
              <a:t>Using the </a:t>
            </a:r>
            <a:r>
              <a:rPr lang="en-US" altLang="en-US" dirty="0" err="1">
                <a:latin typeface="Courier New" panose="02070309020205020404" pitchFamily="49" charset="0"/>
                <a:cs typeface="Courier New" panose="02070309020205020404" pitchFamily="49" charset="0"/>
              </a:rPr>
              <a:t>tkinter</a:t>
            </a:r>
            <a:r>
              <a:rPr lang="en-US" altLang="en-US" dirty="0"/>
              <a:t> Module</a:t>
            </a:r>
            <a:r>
              <a:rPr lang="en-AU" sz="2000" dirty="0"/>
              <a:t> (2 of 3)</a:t>
            </a:r>
          </a:p>
        </p:txBody>
      </p:sp>
      <p:sp>
        <p:nvSpPr>
          <p:cNvPr id="6" name="Rectangle 5">
            <a:extLst>
              <a:ext uri="{FF2B5EF4-FFF2-40B4-BE49-F238E27FC236}">
                <a16:creationId xmlns:a16="http://schemas.microsoft.com/office/drawing/2014/main" id="{4D95EC33-8512-4672-8430-17D9D8F70E3B}"/>
              </a:ext>
            </a:extLst>
          </p:cNvPr>
          <p:cNvSpPr/>
          <p:nvPr/>
        </p:nvSpPr>
        <p:spPr>
          <a:xfrm>
            <a:off x="1945194" y="1371192"/>
            <a:ext cx="1445524" cy="292388"/>
          </a:xfrm>
          <a:prstGeom prst="rect">
            <a:avLst/>
          </a:prstGeom>
        </p:spPr>
        <p:txBody>
          <a:bodyPr wrap="none">
            <a:spAutoFit/>
          </a:bodyPr>
          <a:lstStyle/>
          <a:p>
            <a:r>
              <a:rPr lang="en-AU" sz="1300" dirty="0" err="1" smtClean="0">
                <a:latin typeface="Courier New" panose="02070309020205020404" pitchFamily="49" charset="0"/>
                <a:cs typeface="Courier New" panose="02070309020205020404" pitchFamily="49" charset="0"/>
              </a:rPr>
              <a:t>tkinter</a:t>
            </a:r>
            <a:r>
              <a:rPr lang="en-AU" sz="1300" dirty="0" smtClean="0">
                <a:latin typeface="+mj-lt"/>
              </a:rPr>
              <a:t> </a:t>
            </a:r>
            <a:r>
              <a:rPr lang="en-AU" sz="1300" dirty="0">
                <a:latin typeface="+mj-lt"/>
              </a:rPr>
              <a:t>widgets</a:t>
            </a:r>
          </a:p>
        </p:txBody>
      </p:sp>
      <p:graphicFrame>
        <p:nvGraphicFramePr>
          <p:cNvPr id="4" name="Table 4">
            <a:extLst>
              <a:ext uri="{FF2B5EF4-FFF2-40B4-BE49-F238E27FC236}">
                <a16:creationId xmlns:a16="http://schemas.microsoft.com/office/drawing/2014/main" id="{04A176E5-F458-43DB-BDE5-5DB91F444B69}"/>
              </a:ext>
            </a:extLst>
          </p:cNvPr>
          <p:cNvGraphicFramePr>
            <a:graphicFrameLocks noGrp="1"/>
          </p:cNvGraphicFramePr>
          <p:nvPr>
            <p:ph idx="1"/>
            <p:extLst/>
          </p:nvPr>
        </p:nvGraphicFramePr>
        <p:xfrm>
          <a:off x="1981200" y="1722120"/>
          <a:ext cx="8229600" cy="460248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116520650"/>
                    </a:ext>
                  </a:extLst>
                </a:gridCol>
                <a:gridCol w="6705600">
                  <a:extLst>
                    <a:ext uri="{9D8B030D-6E8A-4147-A177-3AD203B41FA5}">
                      <a16:colId xmlns:a16="http://schemas.microsoft.com/office/drawing/2014/main" val="3716148264"/>
                    </a:ext>
                  </a:extLst>
                </a:gridCol>
              </a:tblGrid>
              <a:tr h="0">
                <a:tc>
                  <a:txBody>
                    <a:bodyPr/>
                    <a:lstStyle/>
                    <a:p>
                      <a:r>
                        <a:rPr lang="en-AU" sz="1300" b="1" i="0" u="none" strike="noStrike" kern="1200" baseline="0" dirty="0">
                          <a:solidFill>
                            <a:schemeClr val="tx1"/>
                          </a:solidFill>
                          <a:latin typeface="+mn-lt"/>
                          <a:ea typeface="+mn-ea"/>
                          <a:cs typeface="+mn-cs"/>
                        </a:rPr>
                        <a:t>Widget</a:t>
                      </a:r>
                      <a:endParaRPr lang="en-AU" sz="13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300" b="1" i="0" u="none" strike="noStrike" kern="1200" baseline="0" dirty="0">
                          <a:solidFill>
                            <a:schemeClr val="tx1"/>
                          </a:solidFill>
                          <a:latin typeface="+mn-lt"/>
                          <a:ea typeface="+mn-ea"/>
                          <a:cs typeface="+mn-cs"/>
                        </a:rPr>
                        <a:t>Description</a:t>
                      </a:r>
                      <a:endParaRPr lang="en-AU" sz="13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6268173"/>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Button</a:t>
                      </a:r>
                      <a:endParaRPr lang="en-AU" sz="1200"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button that can cause an action to occur when it is clicked.</a:t>
                      </a:r>
                      <a:endParaRPr lang="en-AU" sz="12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64978"/>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Canvas</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rectangular area that can be used to display graphics.</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6709633"/>
                  </a:ext>
                </a:extLst>
              </a:tr>
              <a:tr h="0">
                <a:tc>
                  <a:txBody>
                    <a:bodyPr/>
                    <a:lstStyle/>
                    <a:p>
                      <a:r>
                        <a:rPr lang="en-AU"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Checkbutton</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button that may be in either the “on” or “off” position.</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878357"/>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Entry</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An area in which the user may type a single line of input from the keyboard.</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2233542"/>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Frame</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A container that can hold other widgets.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0679009"/>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Label</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An area that displays one line of text or an image.</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1515460"/>
                  </a:ext>
                </a:extLst>
              </a:tr>
              <a:tr h="0">
                <a:tc>
                  <a:txBody>
                    <a:bodyPr/>
                    <a:lstStyle/>
                    <a:p>
                      <a:r>
                        <a:rPr lang="en-AU"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Listbox</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list from which the user may select an item</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8716812"/>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Menu</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list of menu choices that are displayed when the user clicks a </a:t>
                      </a:r>
                      <a:r>
                        <a:rPr lang="en-US"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Menubutton</a:t>
                      </a:r>
                      <a:r>
                        <a:rPr lang="en-US" sz="1200" b="0" i="0" u="none" strike="noStrike" kern="1200" baseline="0" dirty="0">
                          <a:solidFill>
                            <a:schemeClr val="tx1"/>
                          </a:solidFill>
                          <a:latin typeface="+mn-lt"/>
                          <a:ea typeface="+mn-ea"/>
                          <a:cs typeface="+mn-cs"/>
                        </a:rPr>
                        <a:t> </a:t>
                      </a:r>
                      <a:r>
                        <a:rPr lang="en-AU" sz="1200" b="0" i="0" u="none" strike="noStrike" kern="1200" baseline="0" dirty="0">
                          <a:solidFill>
                            <a:schemeClr val="tx1"/>
                          </a:solidFill>
                          <a:latin typeface="+mn-lt"/>
                          <a:ea typeface="+mn-ea"/>
                          <a:cs typeface="+mn-cs"/>
                        </a:rPr>
                        <a:t>widget.</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643988"/>
                  </a:ext>
                </a:extLst>
              </a:tr>
              <a:tr h="0">
                <a:tc>
                  <a:txBody>
                    <a:bodyPr/>
                    <a:lstStyle/>
                    <a:p>
                      <a:r>
                        <a:rPr lang="en-AU"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Menubutton</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menu that is displayed on the screen and may be clicked by the user</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1663678"/>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Message</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Displays multiple lines of text.</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8381154"/>
                  </a:ext>
                </a:extLst>
              </a:tr>
              <a:tr h="0">
                <a:tc>
                  <a:txBody>
                    <a:bodyPr/>
                    <a:lstStyle/>
                    <a:p>
                      <a:r>
                        <a:rPr lang="en-AU"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Radiobutton</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widget that can be either selected or deselected. </a:t>
                      </a:r>
                      <a:r>
                        <a:rPr lang="en-US"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Radiobutton</a:t>
                      </a:r>
                      <a:r>
                        <a:rPr lang="en-US" sz="1200" b="0" i="0" u="none" strike="noStrike" kern="1200" baseline="0" dirty="0">
                          <a:solidFill>
                            <a:schemeClr val="tx1"/>
                          </a:solidFill>
                          <a:latin typeface="+mn-lt"/>
                          <a:ea typeface="+mn-ea"/>
                          <a:cs typeface="+mn-cs"/>
                        </a:rPr>
                        <a:t> widgets usually appear in groups and allow the user to select one of several options.</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932945"/>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Scale</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widget that allows the user to select a value by moving a slider along a </a:t>
                      </a:r>
                      <a:r>
                        <a:rPr lang="en-AU" sz="1200" b="0" i="0" u="none" strike="noStrike" kern="1200" baseline="0" dirty="0">
                          <a:solidFill>
                            <a:schemeClr val="tx1"/>
                          </a:solidFill>
                          <a:latin typeface="+mn-lt"/>
                          <a:ea typeface="+mn-ea"/>
                          <a:cs typeface="+mn-cs"/>
                        </a:rPr>
                        <a:t>track.</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1430406"/>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Scrollbar</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Can be used with some other types of widgets to provide scrolling ability.</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4477957"/>
                  </a:ext>
                </a:extLst>
              </a:tr>
              <a:tr h="0">
                <a:tc>
                  <a:txBody>
                    <a:bodyPr/>
                    <a:lstStyle/>
                    <a:p>
                      <a:r>
                        <a:rPr lang="en-AU" sz="1200" b="0" i="0" u="none" strike="noStrike" kern="1200" baseline="0" dirty="0">
                          <a:solidFill>
                            <a:schemeClr val="tx1"/>
                          </a:solidFill>
                          <a:latin typeface="Courier New" panose="02070309020205020404" pitchFamily="49" charset="0"/>
                          <a:ea typeface="+mn-ea"/>
                          <a:cs typeface="Courier New" panose="02070309020205020404" pitchFamily="49" charset="0"/>
                        </a:rPr>
                        <a:t>Text</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widget that allows the user to enter multiple lines of text input.</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7339302"/>
                  </a:ext>
                </a:extLst>
              </a:tr>
              <a:tr h="0">
                <a:tc>
                  <a:txBody>
                    <a:bodyPr/>
                    <a:lstStyle/>
                    <a:p>
                      <a:r>
                        <a:rPr lang="en-AU" sz="1200" b="0" i="0" u="none" strike="noStrike" kern="1200" baseline="0" dirty="0" err="1">
                          <a:solidFill>
                            <a:schemeClr val="tx1"/>
                          </a:solidFill>
                          <a:latin typeface="Courier New" panose="02070309020205020404" pitchFamily="49" charset="0"/>
                          <a:ea typeface="+mn-ea"/>
                          <a:cs typeface="Courier New" panose="02070309020205020404" pitchFamily="49" charset="0"/>
                        </a:rPr>
                        <a:t>Toplevel</a:t>
                      </a:r>
                      <a:endParaRPr lang="en-AU" sz="1200"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A container, like a </a:t>
                      </a:r>
                      <a:r>
                        <a:rPr lang="en-US" sz="1200" b="0" i="0" u="none" strike="noStrike" kern="1200" baseline="0" dirty="0">
                          <a:solidFill>
                            <a:schemeClr val="tx1"/>
                          </a:solidFill>
                          <a:latin typeface="Courier New" panose="02070309020205020404" pitchFamily="49" charset="0"/>
                          <a:ea typeface="+mn-ea"/>
                          <a:cs typeface="Courier New" panose="02070309020205020404" pitchFamily="49" charset="0"/>
                        </a:rPr>
                        <a:t>Frame</a:t>
                      </a:r>
                      <a:r>
                        <a:rPr lang="en-US" sz="1200" b="0" i="0" u="none" strike="noStrike" kern="1200" baseline="0" dirty="0">
                          <a:solidFill>
                            <a:schemeClr val="tx1"/>
                          </a:solidFill>
                          <a:latin typeface="+mn-lt"/>
                          <a:ea typeface="+mn-ea"/>
                          <a:cs typeface="+mn-cs"/>
                        </a:rPr>
                        <a:t>, but displayed in its own window.</a:t>
                      </a:r>
                      <a:endParaRPr lang="en-AU" sz="12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930968"/>
                  </a:ext>
                </a:extLst>
              </a:tr>
            </a:tbl>
          </a:graphicData>
        </a:graphic>
      </p:graphicFrame>
    </p:spTree>
    <p:extLst>
      <p:ext uri="{BB962C8B-B14F-4D97-AF65-F5344CB8AC3E}">
        <p14:creationId xmlns:p14="http://schemas.microsoft.com/office/powerpoint/2010/main" val="2513717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5660</Words>
  <Application>Microsoft Office PowerPoint</Application>
  <PresentationFormat>Widescreen</PresentationFormat>
  <Paragraphs>659</Paragraphs>
  <Slides>78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宋体</vt:lpstr>
      <vt:lpstr>Arial</vt:lpstr>
      <vt:lpstr>Calibri</vt:lpstr>
      <vt:lpstr>Consolas</vt:lpstr>
      <vt:lpstr>Courier New</vt:lpstr>
      <vt:lpstr>Helvetica Regular</vt:lpstr>
      <vt:lpstr>Times New Roman</vt:lpstr>
      <vt:lpstr>Verdana</vt:lpstr>
      <vt:lpstr>Office Theme</vt:lpstr>
      <vt:lpstr>GUI Programming</vt:lpstr>
      <vt:lpstr>Topics (1 of 2)</vt:lpstr>
      <vt:lpstr>Topics (2 of 2)</vt:lpstr>
      <vt:lpstr>Graphical User Interfaces (1 of 3)</vt:lpstr>
      <vt:lpstr>Graphical User Interfaces (2 of 3)</vt:lpstr>
      <vt:lpstr>Graphical User Interfaces (3 of 3)</vt:lpstr>
      <vt:lpstr>GUI Programs Are Event-Driven</vt:lpstr>
      <vt:lpstr>Using the tkinter Module (1 of 3)</vt:lpstr>
      <vt:lpstr>Using the tkinter Module (2 of 3)</vt:lpstr>
      <vt:lpstr>Using the tkinter Module</vt:lpstr>
      <vt:lpstr>Example (1 of 6)</vt:lpstr>
      <vt:lpstr>Display Text with Label Widgets (1 of 2)</vt:lpstr>
      <vt:lpstr>Display Text with Label Widgets (2 of 2)</vt:lpstr>
      <vt:lpstr>Example (2 of 6)</vt:lpstr>
      <vt:lpstr>Example (3 of 6)</vt:lpstr>
      <vt:lpstr>Example (4 of 6)</vt:lpstr>
      <vt:lpstr>Adding Borders to Labels</vt:lpstr>
      <vt:lpstr>Example (5 of 6)</vt:lpstr>
      <vt:lpstr>Example (6 of 6)</vt:lpstr>
      <vt:lpstr>Internal Padding (1 of 3)</vt:lpstr>
      <vt:lpstr>Internal Padding (2 of 3)</vt:lpstr>
      <vt:lpstr>Internal Padding (3 of 3)</vt:lpstr>
      <vt:lpstr>External Padding (1 of 3)</vt:lpstr>
      <vt:lpstr>External Padding (2 of 3)</vt:lpstr>
      <vt:lpstr>External Padding (3 of 3)</vt:lpstr>
      <vt:lpstr>Organizing Widgets with Frames (1 of 2)</vt:lpstr>
      <vt:lpstr>Organizing Widgets with Frames (2 of 2)</vt:lpstr>
      <vt:lpstr>Button Widgets and Info Dialog Boxes (1 of 4)</vt:lpstr>
      <vt:lpstr>Button Widgets and Info Dialog Boxes (2 of 4)</vt:lpstr>
      <vt:lpstr>Button Widgets and Info Dialog Boxes (3 of 4)</vt:lpstr>
      <vt:lpstr>Button Widgets and Info Dialog Boxes (4 of 4)</vt:lpstr>
      <vt:lpstr>Creating a Quit Button</vt:lpstr>
      <vt:lpstr>Getting Input with the Entry Widget (1 of 2)</vt:lpstr>
      <vt:lpstr>Getting Input with the Entry Widget (2 of 2)</vt:lpstr>
      <vt:lpstr>Using Labels as Output Fields (1 of 3)</vt:lpstr>
      <vt:lpstr>Using Labels as Output Fields (2 of 3)</vt:lpstr>
      <vt:lpstr>Using Labels as Output Fields (3 of 3)</vt:lpstr>
      <vt:lpstr>Radio Buttons and Check Buttons (1 of 2)</vt:lpstr>
      <vt:lpstr>Radio Buttons and Check Buttons (2 of 2)</vt:lpstr>
      <vt:lpstr>Using Callback Functions with Radiobuttons</vt:lpstr>
      <vt:lpstr>Check Buttons</vt:lpstr>
      <vt:lpstr>Listbox Widgets</vt:lpstr>
      <vt:lpstr>Example</vt:lpstr>
      <vt:lpstr>Specifying the Size of a Listbox</vt:lpstr>
      <vt:lpstr>Selection Modes</vt:lpstr>
      <vt:lpstr>Retrieving the Selected Item(s) (1 of 2)</vt:lpstr>
      <vt:lpstr>Retrieving the Selected Item(s) (2 of 2)</vt:lpstr>
      <vt:lpstr>Examples</vt:lpstr>
      <vt:lpstr>Listboxes and Callback Functions (1 of 3)</vt:lpstr>
      <vt:lpstr>Listboxes and Callback Functions (2 of 3)</vt:lpstr>
      <vt:lpstr>Listboxes and Callback Functions (3 of 3)</vt:lpstr>
      <vt:lpstr>Adding a Vertical Scrollbar to a Listbox</vt:lpstr>
      <vt:lpstr>Example (1 of 4)</vt:lpstr>
      <vt:lpstr>Adding a Horizontal Scrollbar to a Listbox</vt:lpstr>
      <vt:lpstr>Example (2 of 4)</vt:lpstr>
      <vt:lpstr>Adding Vertical and Horizontal Scrollbars to a Listbox (1 of 2)</vt:lpstr>
      <vt:lpstr>Adding Vertical and Horizontal Scrollbars to a Listbox (2 of 2)</vt:lpstr>
      <vt:lpstr>Example (3 of 4)</vt:lpstr>
      <vt:lpstr>Example (4 of 4)</vt:lpstr>
      <vt:lpstr>Drawing Shapes with the Canvas Widget (1 of 4)</vt:lpstr>
      <vt:lpstr>Drawing Shapes with the Canvas Widget (2 of 4)</vt:lpstr>
      <vt:lpstr>Drawing Shapes with the Canvas Widget (3 of 4)</vt:lpstr>
      <vt:lpstr>Drawing Shapes with the Canvas Widget (4 of 4)</vt:lpstr>
      <vt:lpstr>Drawing a Line (1 of 2)</vt:lpstr>
      <vt:lpstr>Drawing a Line (2 of 2)</vt:lpstr>
      <vt:lpstr>Drawing a Rectangle (1 of 2)</vt:lpstr>
      <vt:lpstr>Drawing a Rectangle (2 of 2)</vt:lpstr>
      <vt:lpstr>Drawing an Oval (1 of 2)</vt:lpstr>
      <vt:lpstr>Drawing an Oval (2 of 2)</vt:lpstr>
      <vt:lpstr>Drawing an Arc (1 of 2)</vt:lpstr>
      <vt:lpstr>Drawing an Arc (2 of 2)</vt:lpstr>
      <vt:lpstr>Drawing a Polygon (1 of 3)</vt:lpstr>
      <vt:lpstr>Drawing a Polygon (2 of 3)</vt:lpstr>
      <vt:lpstr>Drawing a Polygon (3 of 3)</vt:lpstr>
      <vt:lpstr>Displaying Text on the Canvas (1 of 2)</vt:lpstr>
      <vt:lpstr>Displaying Text on the Canvas (2 of 2)</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2021-03-22T15:35:48Z</dcterms:created>
  <dcterms:modified xsi:type="dcterms:W3CDTF">2021-04-21T15:37:42Z</dcterms:modified>
</cp:coreProperties>
</file>