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8E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7B32-B23D-4394-9BFE-AA75893D403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3EB09-12ED-4C27-B7AC-1A759CCE0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33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7B32-B23D-4394-9BFE-AA75893D403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3EB09-12ED-4C27-B7AC-1A759CCE0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3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7B32-B23D-4394-9BFE-AA75893D403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3EB09-12ED-4C27-B7AC-1A759CCE0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3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7B32-B23D-4394-9BFE-AA75893D403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3EB09-12ED-4C27-B7AC-1A759CCE0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37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7B32-B23D-4394-9BFE-AA75893D403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3EB09-12ED-4C27-B7AC-1A759CCE0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5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7B32-B23D-4394-9BFE-AA75893D403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3EB09-12ED-4C27-B7AC-1A759CCE0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4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7B32-B23D-4394-9BFE-AA75893D403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3EB09-12ED-4C27-B7AC-1A759CCE0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6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7B32-B23D-4394-9BFE-AA75893D403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3EB09-12ED-4C27-B7AC-1A759CCE0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68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7B32-B23D-4394-9BFE-AA75893D403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3EB09-12ED-4C27-B7AC-1A759CCE0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49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7B32-B23D-4394-9BFE-AA75893D403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3EB09-12ED-4C27-B7AC-1A759CCE0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37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7B32-B23D-4394-9BFE-AA75893D403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3EB09-12ED-4C27-B7AC-1A759CCE0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6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C7B32-B23D-4394-9BFE-AA75893D403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3EB09-12ED-4C27-B7AC-1A759CCE0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45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A Brief Introduction to Power Analysis and its 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Tommy McLaren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433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 smtClean="0"/>
              <a:t>Presentation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1 and Type 2 errors</a:t>
            </a:r>
          </a:p>
          <a:p>
            <a:r>
              <a:rPr lang="en-US" dirty="0" smtClean="0"/>
              <a:t>Attributes of Statistical Power</a:t>
            </a:r>
          </a:p>
          <a:p>
            <a:r>
              <a:rPr lang="en-US" dirty="0" smtClean="0"/>
              <a:t>What is a power analysis and why would you conduct one?</a:t>
            </a:r>
          </a:p>
          <a:p>
            <a:r>
              <a:rPr lang="en-US" dirty="0" smtClean="0"/>
              <a:t>How to visualize statistical power </a:t>
            </a:r>
          </a:p>
          <a:p>
            <a:r>
              <a:rPr lang="en-US" dirty="0" smtClean="0"/>
              <a:t>Implications of sample size and effect size on power</a:t>
            </a:r>
          </a:p>
          <a:p>
            <a:r>
              <a:rPr lang="en-US" dirty="0" smtClean="0"/>
              <a:t>Expanding power to a broader framework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01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1 and Type 2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729" y="1690688"/>
            <a:ext cx="7112430" cy="4351338"/>
          </a:xfrm>
        </p:spPr>
        <p:txBody>
          <a:bodyPr/>
          <a:lstStyle/>
          <a:p>
            <a:r>
              <a:rPr lang="en-US" dirty="0" smtClean="0"/>
              <a:t>In an NHST framework we develop a null and alternative hypothesis concerning our data</a:t>
            </a:r>
          </a:p>
          <a:p>
            <a:r>
              <a:rPr lang="en-US" dirty="0" smtClean="0"/>
              <a:t>Upon testing we either reject or fail to reject the null hypothesis</a:t>
            </a:r>
          </a:p>
          <a:p>
            <a:r>
              <a:rPr lang="en-US" dirty="0" smtClean="0"/>
              <a:t>Type 1 Error-</a:t>
            </a:r>
          </a:p>
          <a:p>
            <a:pPr lvl="1"/>
            <a:r>
              <a:rPr lang="en-US" dirty="0" smtClean="0"/>
              <a:t>Incorrectly reject Null hypothesis</a:t>
            </a:r>
          </a:p>
          <a:p>
            <a:r>
              <a:rPr lang="en-US" dirty="0" smtClean="0"/>
              <a:t>Type 2 Error-</a:t>
            </a:r>
          </a:p>
          <a:p>
            <a:pPr lvl="1"/>
            <a:r>
              <a:rPr lang="en-US" dirty="0" smtClean="0"/>
              <a:t>Incorrectly fail to reject Null hypothesis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287939"/>
              </p:ext>
            </p:extLst>
          </p:nvPr>
        </p:nvGraphicFramePr>
        <p:xfrm>
          <a:off x="7392691" y="2247255"/>
          <a:ext cx="4565109" cy="3350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823"/>
                <a:gridCol w="1664143"/>
                <a:gridCol w="1664143"/>
              </a:tblGrid>
              <a:tr h="11284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 Hypothesis is True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Alternative</a:t>
                      </a:r>
                      <a:r>
                        <a:rPr lang="en-US" baseline="0" dirty="0" smtClean="0"/>
                        <a:t> Hypothesis is True</a:t>
                      </a:r>
                      <a:endParaRPr lang="en-US" dirty="0"/>
                    </a:p>
                  </a:txBody>
                  <a:tcPr/>
                </a:tc>
              </a:tr>
              <a:tr h="1128403">
                <a:tc>
                  <a:txBody>
                    <a:bodyPr/>
                    <a:lstStyle/>
                    <a:p>
                      <a:r>
                        <a:rPr lang="en-US" dirty="0" smtClean="0"/>
                        <a:t>Fail to reject Null Hypothesis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Correct Conclusion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r>
                        <a:rPr lang="en-US" baseline="0" dirty="0" smtClean="0"/>
                        <a:t> II error</a:t>
                      </a:r>
                      <a:endParaRPr lang="en-US" dirty="0"/>
                    </a:p>
                  </a:txBody>
                  <a:tcPr/>
                </a:tc>
              </a:tr>
              <a:tr h="1093706">
                <a:tc>
                  <a:txBody>
                    <a:bodyPr/>
                    <a:lstStyle/>
                    <a:p>
                      <a:r>
                        <a:rPr lang="en-US" dirty="0" smtClean="0"/>
                        <a:t>Reject Null Hypothesis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 I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Correct</a:t>
                      </a:r>
                      <a:r>
                        <a:rPr lang="en-US" baseline="0" dirty="0" smtClean="0"/>
                        <a:t> Conclusion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7115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Statistical Power?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Statistical power is the probability of rejecting the null hypothesis </a:t>
            </a:r>
            <a:r>
              <a:rPr lang="en-US" i="1" dirty="0" smtClean="0"/>
              <a:t>given that there is a real effect</a:t>
            </a:r>
          </a:p>
          <a:p>
            <a:r>
              <a:rPr lang="en-US" dirty="0" smtClean="0"/>
              <a:t>Underpowered studies –  True effect may be masked by inflated uncertainty estimates</a:t>
            </a:r>
          </a:p>
          <a:p>
            <a:r>
              <a:rPr lang="en-US" dirty="0" smtClean="0"/>
              <a:t>Overpowered studies – Among other issues; may be overly costly</a:t>
            </a:r>
          </a:p>
          <a:p>
            <a:pPr lvl="1"/>
            <a:r>
              <a:rPr lang="en-US" dirty="0" smtClean="0"/>
              <a:t>Biological significance and Statistical significance</a:t>
            </a:r>
          </a:p>
        </p:txBody>
      </p:sp>
    </p:spTree>
    <p:extLst>
      <p:ext uri="{BB962C8B-B14F-4D97-AF65-F5344CB8AC3E}">
        <p14:creationId xmlns:p14="http://schemas.microsoft.com/office/powerpoint/2010/main" val="2894787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Statistical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 size</a:t>
            </a:r>
          </a:p>
          <a:p>
            <a:pPr lvl="1"/>
            <a:r>
              <a:rPr lang="en-US" dirty="0" smtClean="0"/>
              <a:t>Often the </a:t>
            </a:r>
          </a:p>
          <a:p>
            <a:r>
              <a:rPr lang="en-US" dirty="0" smtClean="0"/>
              <a:t>Effect size</a:t>
            </a:r>
          </a:p>
          <a:p>
            <a:pPr lvl="1"/>
            <a:r>
              <a:rPr lang="en-US" dirty="0" smtClean="0"/>
              <a:t>Variance</a:t>
            </a:r>
          </a:p>
          <a:p>
            <a:r>
              <a:rPr lang="en-US" dirty="0" smtClean="0"/>
              <a:t>Critical value (Alpha)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848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power analysis?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priori: calculate the necessary resources before conducting a study</a:t>
            </a:r>
          </a:p>
          <a:p>
            <a:pPr lvl="1"/>
            <a:r>
              <a:rPr lang="en-US" dirty="0" smtClean="0"/>
              <a:t>Often required on grant applications and IACUC proposals</a:t>
            </a:r>
          </a:p>
          <a:p>
            <a:r>
              <a:rPr lang="en-US" dirty="0" smtClean="0"/>
              <a:t>Calibrate a long term study</a:t>
            </a:r>
          </a:p>
          <a:p>
            <a:pPr lvl="1"/>
            <a:r>
              <a:rPr lang="en-US" dirty="0" smtClean="0"/>
              <a:t>Natural resource monitoring: Can we detect a population decline before its too late?</a:t>
            </a:r>
          </a:p>
          <a:p>
            <a:r>
              <a:rPr lang="en-US" dirty="0" smtClean="0"/>
              <a:t>Assess whether a hypothesis is testable</a:t>
            </a:r>
          </a:p>
          <a:p>
            <a:pPr lvl="1"/>
            <a:r>
              <a:rPr lang="en-US" dirty="0" smtClean="0"/>
              <a:t>Latent variables, interaction effects and noisy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921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of a t-test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60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Adjust study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Increase/decrease sample size</a:t>
            </a:r>
          </a:p>
          <a:p>
            <a:r>
              <a:rPr lang="en-US" dirty="0" smtClean="0"/>
              <a:t>Adjust effect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386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power analysis and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simulate data?</a:t>
            </a:r>
          </a:p>
          <a:p>
            <a:pPr lvl="1"/>
            <a:r>
              <a:rPr lang="en-US" dirty="0" smtClean="0"/>
              <a:t>More complex studies require researchers to simulate data</a:t>
            </a:r>
          </a:p>
          <a:p>
            <a:pPr lvl="1"/>
            <a:r>
              <a:rPr lang="en-US" dirty="0" smtClean="0"/>
              <a:t>This approach makes you confront your assumptions about your data</a:t>
            </a:r>
          </a:p>
          <a:p>
            <a:pPr lvl="2"/>
            <a:r>
              <a:rPr lang="en-US" dirty="0" err="1" smtClean="0"/>
              <a:t>Ie</a:t>
            </a:r>
            <a:r>
              <a:rPr lang="en-US" dirty="0" smtClean="0"/>
              <a:t>: effect size, variables of importance, interaction effects, data distributions</a:t>
            </a:r>
          </a:p>
          <a:p>
            <a:pPr lvl="1"/>
            <a:r>
              <a:rPr lang="en-US" dirty="0" smtClean="0"/>
              <a:t>Allows you to ask many more questions about your study system</a:t>
            </a:r>
          </a:p>
          <a:p>
            <a:pPr lvl="1"/>
            <a:r>
              <a:rPr lang="en-US" dirty="0" err="1" smtClean="0"/>
              <a:t>Kery</a:t>
            </a:r>
            <a:r>
              <a:rPr lang="en-US" dirty="0" smtClean="0"/>
              <a:t> and </a:t>
            </a:r>
            <a:r>
              <a:rPr lang="en-US" dirty="0" err="1" smtClean="0"/>
              <a:t>Royle</a:t>
            </a:r>
            <a:r>
              <a:rPr lang="en-US" dirty="0" smtClean="0"/>
              <a:t>, 2014: If you can simulate your data set then you really </a:t>
            </a:r>
            <a:r>
              <a:rPr lang="en-US" smtClean="0"/>
              <a:t>understand it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46913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</TotalTime>
  <Words>339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 Brief Introduction to Power Analysis and its applications</vt:lpstr>
      <vt:lpstr>Presentation Summary</vt:lpstr>
      <vt:lpstr>Type 1 and Type 2 errors</vt:lpstr>
      <vt:lpstr>What is Statistical Power?</vt:lpstr>
      <vt:lpstr>Components of Statistical Power</vt:lpstr>
      <vt:lpstr>What is a power analysis?</vt:lpstr>
      <vt:lpstr>Visualization of a t-test framework</vt:lpstr>
      <vt:lpstr>Adjust study attributes</vt:lpstr>
      <vt:lpstr>Simulation power analysis and assumptions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Brief Introduction to Power Analysis and its applications</dc:title>
  <dc:creator>Thomas McLaren</dc:creator>
  <cp:lastModifiedBy>Thomas McLaren</cp:lastModifiedBy>
  <cp:revision>7</cp:revision>
  <dcterms:created xsi:type="dcterms:W3CDTF">2021-01-18T19:29:17Z</dcterms:created>
  <dcterms:modified xsi:type="dcterms:W3CDTF">2021-01-18T21:01:46Z</dcterms:modified>
</cp:coreProperties>
</file>