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71" r:id="rId4"/>
    <p:sldId id="280" r:id="rId5"/>
    <p:sldId id="273" r:id="rId6"/>
    <p:sldId id="275" r:id="rId7"/>
    <p:sldId id="276" r:id="rId8"/>
    <p:sldId id="277" r:id="rId9"/>
    <p:sldId id="278" r:id="rId10"/>
    <p:sldId id="279" r:id="rId11"/>
    <p:sldId id="288" r:id="rId12"/>
    <p:sldId id="282" r:id="rId13"/>
    <p:sldId id="283" r:id="rId14"/>
    <p:sldId id="284" r:id="rId15"/>
    <p:sldId id="281" r:id="rId16"/>
    <p:sldId id="290" r:id="rId17"/>
    <p:sldId id="286" r:id="rId18"/>
    <p:sldId id="287" r:id="rId19"/>
    <p:sldId id="285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3E0FA1-794C-2E43-8266-385E73186606}">
          <p14:sldIdLst>
            <p14:sldId id="256"/>
            <p14:sldId id="272"/>
            <p14:sldId id="271"/>
          </p14:sldIdLst>
        </p14:section>
        <p14:section name="Panels" id="{50A39B02-1F66-C948-90EC-BFC8848C3915}">
          <p14:sldIdLst>
            <p14:sldId id="280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Behind the Scenes" id="{85A4D3C0-140F-D544-A0F0-97AE0983AEC8}">
          <p14:sldIdLst>
            <p14:sldId id="288"/>
            <p14:sldId id="282"/>
            <p14:sldId id="283"/>
            <p14:sldId id="284"/>
          </p14:sldIdLst>
        </p14:section>
        <p14:section name="Conclusion" id="{6DF1E186-76C2-5A49-81DC-5FCE951683A8}">
          <p14:sldIdLst>
            <p14:sldId id="281"/>
            <p14:sldId id="290"/>
            <p14:sldId id="286"/>
            <p14:sldId id="287"/>
          </p14:sldIdLst>
        </p14:section>
        <p14:section name="Appendices" id="{D799B057-290F-6844-9D50-D188BAC15D27}">
          <p14:sldIdLst>
            <p14:sldId id="285"/>
            <p14:sldId id="257"/>
            <p14:sldId id="258"/>
            <p14:sldId id="259"/>
            <p14:sldId id="260"/>
            <p14:sldId id="261"/>
            <p14:sldId id="262"/>
            <p14:sldId id="263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5041-B11D-7B4D-AB6E-30575CFB536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6DB2-5AB6-D64F-9A01-35865FBF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04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4555-B2F1-454E-90D8-4EA9A3626D5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6C69-D1EE-564F-82D5-4F4D7181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4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4/30/15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34814"/>
          </a:xfrm>
        </p:spPr>
        <p:txBody>
          <a:bodyPr/>
          <a:lstStyle/>
          <a:p>
            <a:r>
              <a:rPr lang="en-US" dirty="0" smtClean="0"/>
              <a:t>Christina Reid</a:t>
            </a:r>
          </a:p>
          <a:p>
            <a:r>
              <a:rPr lang="en-US" dirty="0" smtClean="0"/>
              <a:t>Sara </a:t>
            </a:r>
            <a:r>
              <a:rPr lang="en-US" dirty="0" err="1" smtClean="0"/>
              <a:t>Hakkoum</a:t>
            </a:r>
            <a:endParaRPr lang="en-US" dirty="0" smtClean="0"/>
          </a:p>
          <a:p>
            <a:r>
              <a:rPr lang="en-US" dirty="0" smtClean="0"/>
              <a:t>Thomas McNulty</a:t>
            </a:r>
          </a:p>
          <a:p>
            <a:r>
              <a:rPr lang="en-US" dirty="0" smtClean="0"/>
              <a:t>Trevor Gorman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Guardians </a:t>
            </a:r>
            <a:r>
              <a:rPr lang="en-US" dirty="0" smtClean="0"/>
              <a:t>of the </a:t>
            </a:r>
            <a:r>
              <a:rPr lang="en-US" dirty="0" smtClean="0"/>
              <a:t>GUI</a:t>
            </a:r>
            <a:r>
              <a:rPr lang="en-US" dirty="0" smtClean="0"/>
              <a:t> Present: </a:t>
            </a:r>
            <a:r>
              <a:rPr lang="en-US" dirty="0" smtClean="0"/>
              <a:t>The </a:t>
            </a:r>
            <a:r>
              <a:rPr lang="en-US" dirty="0" err="1" smtClean="0"/>
              <a:t>GotG</a:t>
            </a:r>
            <a:r>
              <a:rPr lang="en-US" dirty="0" smtClean="0"/>
              <a:t> MD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Visit </a:t>
            </a:r>
            <a:r>
              <a:rPr lang="en-US" dirty="0"/>
              <a:t>Panel </a:t>
            </a:r>
            <a:r>
              <a:rPr lang="en-US" dirty="0" smtClean="0"/>
              <a:t>has </a:t>
            </a:r>
            <a:r>
              <a:rPr lang="en-US" dirty="0"/>
              <a:t>multiple panels </a:t>
            </a:r>
            <a:r>
              <a:rPr lang="en-US" dirty="0" smtClean="0"/>
              <a:t>organized within </a:t>
            </a:r>
            <a:r>
              <a:rPr lang="en-US" dirty="0"/>
              <a:t>a card </a:t>
            </a:r>
            <a:r>
              <a:rPr lang="en-US" dirty="0" smtClean="0"/>
              <a:t>layout, all of which contain information about a single general practice visit.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panel presents </a:t>
            </a:r>
            <a:r>
              <a:rPr lang="en-US" dirty="0"/>
              <a:t>a specific section of medical </a:t>
            </a:r>
            <a:r>
              <a:rPr lang="en-US" dirty="0" smtClean="0"/>
              <a:t>information </a:t>
            </a:r>
            <a:r>
              <a:rPr lang="en-US" dirty="0"/>
              <a:t>about </a:t>
            </a:r>
            <a:r>
              <a:rPr lang="en-US" dirty="0" smtClean="0"/>
              <a:t>this </a:t>
            </a:r>
            <a:r>
              <a:rPr lang="en-US" dirty="0" smtClean="0"/>
              <a:t>visit.</a:t>
            </a:r>
          </a:p>
          <a:p>
            <a:pPr lvl="1"/>
            <a:r>
              <a:rPr lang="en-US" dirty="0" smtClean="0"/>
              <a:t>Patient Information, General Practice, lab tests, prescriptions, and nursing comments.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Visit </a:t>
            </a:r>
            <a:r>
              <a:rPr lang="en-US" dirty="0"/>
              <a:t>panel is used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Visit </a:t>
            </a:r>
            <a:r>
              <a:rPr lang="en-US" dirty="0" smtClean="0"/>
              <a:t>for a patient.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information regarding </a:t>
            </a:r>
            <a:r>
              <a:rPr lang="en-US" dirty="0" smtClean="0"/>
              <a:t>an existing Visit.</a:t>
            </a:r>
          </a:p>
          <a:p>
            <a:pPr lvl="1"/>
            <a:r>
              <a:rPr lang="en-US" dirty="0" smtClean="0"/>
              <a:t>Update information about an existing Visit.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Scenes: Technical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DatabaseConnection</a:t>
            </a:r>
            <a:endParaRPr lang="en-US" dirty="0" smtClean="0"/>
          </a:p>
          <a:p>
            <a:pPr lvl="1"/>
            <a:r>
              <a:rPr lang="en-US" dirty="0" smtClean="0"/>
              <a:t>All of our database code is abstracted into the </a:t>
            </a:r>
            <a:r>
              <a:rPr lang="en-US" dirty="0" err="1" smtClean="0"/>
              <a:t>DatabaseConnection</a:t>
            </a:r>
            <a:r>
              <a:rPr lang="en-US" dirty="0" smtClean="0"/>
              <a:t> class, which serves method calls from the GUI classes.</a:t>
            </a:r>
          </a:p>
          <a:p>
            <a:r>
              <a:rPr lang="en-US" dirty="0" err="1" smtClean="0"/>
              <a:t>PasswordEncryption</a:t>
            </a:r>
            <a:endParaRPr lang="en-US" dirty="0" smtClean="0"/>
          </a:p>
          <a:p>
            <a:pPr lvl="1"/>
            <a:r>
              <a:rPr lang="en-US" dirty="0" smtClean="0"/>
              <a:t>Password encryption and validation is all handled by the </a:t>
            </a:r>
            <a:r>
              <a:rPr lang="en-US" dirty="0" err="1" smtClean="0"/>
              <a:t>PasswordEncryption</a:t>
            </a:r>
            <a:r>
              <a:rPr lang="en-US" dirty="0" smtClean="0"/>
              <a:t> class.</a:t>
            </a:r>
          </a:p>
          <a:p>
            <a:r>
              <a:rPr lang="en-US" dirty="0" err="1" smtClean="0"/>
              <a:t>MedicalConfigurator</a:t>
            </a:r>
            <a:endParaRPr lang="en-US" dirty="0" smtClean="0"/>
          </a:p>
          <a:p>
            <a:pPr lvl="1"/>
            <a:r>
              <a:rPr lang="en-US" dirty="0" smtClean="0"/>
              <a:t>Information is passed between different GUI panels by the </a:t>
            </a:r>
            <a:r>
              <a:rPr lang="en-US" dirty="0" err="1" smtClean="0"/>
              <a:t>MedicalConfigurator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the standard JDBC connector to connect to a remote MySQL server hosted on Amazon Web Services (AWS).</a:t>
            </a:r>
          </a:p>
          <a:p>
            <a:pPr lvl="1"/>
            <a:r>
              <a:rPr lang="en-US" dirty="0" smtClean="0"/>
              <a:t>This means that two users of our program on different computers have access to the same database.</a:t>
            </a:r>
          </a:p>
          <a:p>
            <a:r>
              <a:rPr lang="en-US" dirty="0" smtClean="0"/>
              <a:t>We designed strict database requirements before beginning work on our project.</a:t>
            </a:r>
          </a:p>
          <a:p>
            <a:pPr lvl="1"/>
            <a:r>
              <a:rPr lang="en-US" dirty="0" smtClean="0"/>
              <a:t>Database Schema – What data do we need to record?</a:t>
            </a:r>
          </a:p>
          <a:p>
            <a:pPr lvl="1"/>
            <a:r>
              <a:rPr lang="en-US" dirty="0" err="1" smtClean="0"/>
              <a:t>DbConn</a:t>
            </a:r>
            <a:r>
              <a:rPr lang="en-US" dirty="0" smtClean="0"/>
              <a:t> interface – What methods will our database connection need to make available for the GUI?    (CRUD)</a:t>
            </a:r>
          </a:p>
          <a:p>
            <a:pPr lvl="1"/>
            <a:r>
              <a:rPr lang="en-US" dirty="0" err="1" smtClean="0"/>
              <a:t>DbTest</a:t>
            </a:r>
            <a:r>
              <a:rPr lang="en-US" dirty="0" smtClean="0"/>
              <a:t> – A </a:t>
            </a:r>
            <a:r>
              <a:rPr lang="en-US" dirty="0" err="1" smtClean="0"/>
              <a:t>JUnit</a:t>
            </a:r>
            <a:r>
              <a:rPr lang="en-US" dirty="0" smtClean="0"/>
              <a:t> test class which verifies the functionality of all the methods defined in the </a:t>
            </a:r>
            <a:r>
              <a:rPr lang="en-US" dirty="0" err="1" smtClean="0"/>
              <a:t>DbConn</a:t>
            </a:r>
            <a:r>
              <a:rPr lang="en-US" dirty="0" smtClean="0"/>
              <a:t> interface.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Database 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3040230"/>
              </p:ext>
            </p:extLst>
          </p:nvPr>
        </p:nvGraphicFramePr>
        <p:xfrm>
          <a:off x="301753" y="1985841"/>
          <a:ext cx="8504110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0822"/>
                <a:gridCol w="1700822"/>
                <a:gridCol w="1700822"/>
                <a:gridCol w="1700822"/>
                <a:gridCol w="1700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</a:t>
                      </a:r>
                      <a:r>
                        <a:rPr lang="en-US" baseline="0" dirty="0" err="1" smtClean="0"/>
                        <a:t>_</a:t>
                      </a:r>
                      <a:r>
                        <a:rPr lang="en-US" dirty="0" err="1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address_2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insurance_ </a:t>
                      </a:r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r>
                        <a:rPr lang="en-US" baseline="0" dirty="0" smtClean="0"/>
                        <a:t>_ account_#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26815"/>
              </p:ext>
            </p:extLst>
          </p:nvPr>
        </p:nvGraphicFramePr>
        <p:xfrm>
          <a:off x="301750" y="4369721"/>
          <a:ext cx="850411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6028"/>
                <a:gridCol w="2126028"/>
                <a:gridCol w="2126028"/>
                <a:gridCol w="2126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pager_number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password_salt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password_hash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Database 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807218"/>
              </p:ext>
            </p:extLst>
          </p:nvPr>
        </p:nvGraphicFramePr>
        <p:xfrm>
          <a:off x="301753" y="1985841"/>
          <a:ext cx="8504112" cy="11550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7352"/>
                <a:gridCol w="1417352"/>
                <a:gridCol w="1417352"/>
                <a:gridCol w="1417352"/>
                <a:gridCol w="1417352"/>
                <a:gridCol w="1417352"/>
              </a:tblGrid>
              <a:tr h="413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doctor_id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field_c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70683"/>
              </p:ext>
            </p:extLst>
          </p:nvPr>
        </p:nvGraphicFramePr>
        <p:xfrm>
          <a:off x="299872" y="3505305"/>
          <a:ext cx="850599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5331"/>
                <a:gridCol w="2835331"/>
                <a:gridCol w="2835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lab_order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lab_order_id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test_name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has_image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9873" y="1999074"/>
            <a:ext cx="286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general_practice_visit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03550"/>
              </p:ext>
            </p:extLst>
          </p:nvPr>
        </p:nvGraphicFramePr>
        <p:xfrm>
          <a:off x="311152" y="4874934"/>
          <a:ext cx="850599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5331"/>
                <a:gridCol w="2835331"/>
                <a:gridCol w="2835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prescription_id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medication_type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medication_name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6" name="Content Placeholder 5" descr="Screen Shot 2015-04-30 at 2.48.32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15" r="-24015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Server-side program to handle transaction wrapping.</a:t>
            </a:r>
          </a:p>
          <a:p>
            <a:r>
              <a:rPr lang="en-US" dirty="0" smtClean="0"/>
              <a:t>Website for patients to register themselves on.</a:t>
            </a:r>
          </a:p>
          <a:p>
            <a:r>
              <a:rPr lang="en-US" dirty="0" smtClean="0"/>
              <a:t>Better compliance with Amazon Secret Key security standards (standalone key file instead of hardcoded key).</a:t>
            </a:r>
          </a:p>
          <a:p>
            <a:r>
              <a:rPr lang="en-US" dirty="0" smtClean="0"/>
              <a:t>Database storage for additional types of records that a general practice office might need to track:</a:t>
            </a:r>
          </a:p>
          <a:p>
            <a:pPr lvl="1"/>
            <a:r>
              <a:rPr lang="en-US" dirty="0" smtClean="0"/>
              <a:t>Supplies, meds, rooms, calendars, future appointments,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local program has strong security, but we would need to improve server side security if we went to production with this project.</a:t>
            </a:r>
          </a:p>
          <a:p>
            <a:r>
              <a:rPr lang="en-US" dirty="0" smtClean="0"/>
              <a:t>Our system meets all the goals we set out to accomplish – the </a:t>
            </a:r>
            <a:r>
              <a:rPr lang="en-US" dirty="0" err="1" smtClean="0"/>
              <a:t>GotG</a:t>
            </a:r>
            <a:r>
              <a:rPr lang="en-US" dirty="0" smtClean="0"/>
              <a:t> MD System is ready for the real world! (Maybe not quite ready…)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-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 err="1" smtClean="0"/>
              <a:t>Github</a:t>
            </a:r>
            <a:r>
              <a:rPr lang="en-US" dirty="0" smtClean="0"/>
              <a:t> to version our project and pull/push changes between our local repositories and a shared online repository.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made it easy for us to work on the project simultaneously without running into any major issues.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GUI Design: A Focus on </a:t>
            </a:r>
            <a:r>
              <a:rPr lang="en-US" dirty="0" smtClean="0"/>
              <a:t>Panels</a:t>
            </a:r>
          </a:p>
          <a:p>
            <a:r>
              <a:rPr lang="en-US" dirty="0" smtClean="0"/>
              <a:t>Behind the Scenes: Technical Backend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Apache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Georgia"/>
                <a:cs typeface="Georgia"/>
              </a:rPr>
              <a:t>We used Maven to </a:t>
            </a:r>
            <a:r>
              <a:rPr lang="en-US" sz="2800" dirty="0" smtClean="0">
                <a:latin typeface="Georgia"/>
                <a:cs typeface="Georgia"/>
              </a:rPr>
              <a:t>automate the build process for our project.</a:t>
            </a:r>
          </a:p>
          <a:p>
            <a:r>
              <a:rPr lang="en-US" sz="2800" dirty="0">
                <a:latin typeface="Georgia"/>
                <a:cs typeface="Georgia"/>
              </a:rPr>
              <a:t>Maven compiles all of our source files, runs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tests, and then packages the entire project into a .jar file.</a:t>
            </a:r>
            <a:endParaRPr lang="en-US" dirty="0">
              <a:latin typeface="Georgia"/>
              <a:cs typeface="Georgia"/>
            </a:endParaRPr>
          </a:p>
          <a:p>
            <a:r>
              <a:rPr lang="en-US" sz="2800" dirty="0">
                <a:latin typeface="Georgia"/>
                <a:cs typeface="Georgia"/>
              </a:rPr>
              <a:t>Maven automatically pulls package dependencies for our project, notably the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and AWS-SDK packages, and includes these dependencies in our packaged .jar file.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Appendix – </a:t>
            </a:r>
            <a:r>
              <a:rPr lang="en-US" dirty="0" err="1" smtClean="0">
                <a:latin typeface="Georgia"/>
                <a:cs typeface="Georgia"/>
              </a:rPr>
              <a:t>JUnit</a:t>
            </a:r>
            <a:r>
              <a:rPr lang="en-US" dirty="0" smtClean="0">
                <a:latin typeface="Georgia"/>
                <a:cs typeface="Georgia"/>
              </a:rPr>
              <a:t> Tests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Georgia"/>
                <a:cs typeface="Georgia"/>
              </a:rPr>
              <a:t>We had two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test files:</a:t>
            </a:r>
            <a:endParaRPr lang="en-US" dirty="0">
              <a:latin typeface="Georgia"/>
              <a:cs typeface="Georgia"/>
            </a:endParaRPr>
          </a:p>
          <a:p>
            <a:pPr lvl="1"/>
            <a:r>
              <a:rPr lang="en-US" sz="2400" dirty="0" err="1">
                <a:latin typeface="Georgia"/>
                <a:cs typeface="Georgia"/>
              </a:rPr>
              <a:t>DbTest.java</a:t>
            </a:r>
            <a:r>
              <a:rPr lang="en-US" sz="2400" dirty="0">
                <a:latin typeface="Georgia"/>
                <a:cs typeface="Georgia"/>
              </a:rPr>
              <a:t>: Tests all </a:t>
            </a:r>
            <a:r>
              <a:rPr lang="en-US" sz="2400" dirty="0" smtClean="0">
                <a:latin typeface="Georgia"/>
                <a:cs typeface="Georgia"/>
              </a:rPr>
              <a:t>methods of </a:t>
            </a:r>
            <a:r>
              <a:rPr lang="en-US" sz="2400" dirty="0" err="1" smtClean="0">
                <a:latin typeface="Georgia"/>
                <a:cs typeface="Georgia"/>
              </a:rPr>
              <a:t>DatabaseConnection</a:t>
            </a:r>
            <a:endParaRPr lang="en-US" sz="2400" dirty="0" smtClean="0">
              <a:latin typeface="Georgia"/>
              <a:cs typeface="Georgia"/>
            </a:endParaRPr>
          </a:p>
          <a:p>
            <a:pPr lvl="1"/>
            <a:r>
              <a:rPr lang="en-US" sz="2400" dirty="0">
                <a:latin typeface="Georgia"/>
                <a:cs typeface="Georgia"/>
              </a:rPr>
              <a:t>S3Test.java: Tests all </a:t>
            </a:r>
            <a:r>
              <a:rPr lang="en-US" sz="2400" dirty="0" smtClean="0">
                <a:latin typeface="Georgia"/>
                <a:cs typeface="Georgia"/>
              </a:rPr>
              <a:t>methods </a:t>
            </a:r>
            <a:r>
              <a:rPr lang="en-US" sz="2400" dirty="0">
                <a:latin typeface="Georgia"/>
                <a:cs typeface="Georgia"/>
              </a:rPr>
              <a:t>of </a:t>
            </a:r>
            <a:r>
              <a:rPr lang="en-US" sz="2400" dirty="0" smtClean="0">
                <a:latin typeface="Georgia"/>
                <a:cs typeface="Georgia"/>
              </a:rPr>
              <a:t>S3ImageStorage</a:t>
            </a:r>
          </a:p>
          <a:p>
            <a:r>
              <a:rPr lang="en-US" sz="2800" dirty="0">
                <a:latin typeface="Georgia"/>
                <a:cs typeface="Georgia"/>
              </a:rPr>
              <a:t>These allowed us to make changes to the database code, and immediately see if our changes broke any of the class' functions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Maven automatically </a:t>
            </a:r>
            <a:r>
              <a:rPr lang="en-US" sz="2800" dirty="0" smtClean="0">
                <a:latin typeface="Georgia"/>
                <a:cs typeface="Georgia"/>
              </a:rPr>
              <a:t>ran </a:t>
            </a:r>
            <a:r>
              <a:rPr lang="en-US" sz="2800" dirty="0">
                <a:latin typeface="Georgia"/>
                <a:cs typeface="Georgia"/>
              </a:rPr>
              <a:t>the tests whenever we </a:t>
            </a:r>
            <a:r>
              <a:rPr lang="en-US" sz="2800" dirty="0" smtClean="0">
                <a:latin typeface="Georgia"/>
                <a:cs typeface="Georgia"/>
              </a:rPr>
              <a:t>compiled </a:t>
            </a:r>
            <a:r>
              <a:rPr lang="en-US" sz="2800" dirty="0">
                <a:latin typeface="Georgia"/>
                <a:cs typeface="Georgia"/>
              </a:rPr>
              <a:t>&amp; packaged the project.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Password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Passwords are hashed and salted for security.</a:t>
            </a:r>
          </a:p>
          <a:p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12644" y="2454612"/>
            <a:ext cx="1279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1773004" y="2454972"/>
            <a:ext cx="12996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“password”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0084" y="2144292"/>
            <a:ext cx="259452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 Registration Panel</a:t>
            </a:r>
            <a:endParaRPr dirty="0"/>
          </a:p>
        </p:txBody>
      </p:sp>
      <p:sp>
        <p:nvSpPr>
          <p:cNvPr id="7" name="CustomShape 7"/>
          <p:cNvSpPr/>
          <p:nvPr/>
        </p:nvSpPr>
        <p:spPr>
          <a:xfrm>
            <a:off x="1033129" y="3558310"/>
            <a:ext cx="2267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“password2cf24db...”</a:t>
            </a:r>
            <a:endParaRPr dirty="0"/>
          </a:p>
        </p:txBody>
      </p:sp>
      <p:sp>
        <p:nvSpPr>
          <p:cNvPr id="8" name="CustomShape 9"/>
          <p:cNvSpPr/>
          <p:nvPr/>
        </p:nvSpPr>
        <p:spPr>
          <a:xfrm>
            <a:off x="3530164" y="2103122"/>
            <a:ext cx="484596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3541147" y="2114118"/>
            <a:ext cx="308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java.security.SecureRandom</a:t>
            </a:r>
            <a:endParaRPr dirty="0"/>
          </a:p>
        </p:txBody>
      </p:sp>
      <p:sp>
        <p:nvSpPr>
          <p:cNvPr id="10" name="CustomShape 11"/>
          <p:cNvSpPr/>
          <p:nvPr/>
        </p:nvSpPr>
        <p:spPr>
          <a:xfrm>
            <a:off x="441288" y="2990430"/>
            <a:ext cx="2427137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1. Salt </a:t>
            </a:r>
            <a:r>
              <a:rPr lang="en-US" strike="noStrike" dirty="0">
                <a:latin typeface="Georgia"/>
                <a:cs typeface="Georgia"/>
              </a:rPr>
              <a:t>the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1" name="CustomShape 14"/>
          <p:cNvSpPr/>
          <p:nvPr/>
        </p:nvSpPr>
        <p:spPr>
          <a:xfrm>
            <a:off x="441291" y="4051576"/>
            <a:ext cx="3100215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2. Hash </a:t>
            </a:r>
            <a:r>
              <a:rPr lang="en-US" strike="noStrike" dirty="0">
                <a:latin typeface="Georgia"/>
                <a:cs typeface="Georgia"/>
              </a:rPr>
              <a:t>the salted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2" name="CustomShape 15"/>
          <p:cNvSpPr/>
          <p:nvPr/>
        </p:nvSpPr>
        <p:spPr>
          <a:xfrm>
            <a:off x="3530525" y="3447274"/>
            <a:ext cx="4845600" cy="1238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6"/>
          <p:cNvSpPr/>
          <p:nvPr/>
        </p:nvSpPr>
        <p:spPr>
          <a:xfrm>
            <a:off x="3541507" y="3457908"/>
            <a:ext cx="44604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javax.crypto.SecretKeyFactory</a:t>
            </a:r>
            <a:r>
              <a:rPr lang="en-US" strike="noStrike" dirty="0">
                <a:latin typeface="Arial"/>
              </a:rPr>
              <a:t> </a:t>
            </a:r>
            <a:endParaRPr dirty="0"/>
          </a:p>
        </p:txBody>
      </p:sp>
      <p:sp>
        <p:nvSpPr>
          <p:cNvPr id="14" name="CustomShape 17"/>
          <p:cNvSpPr/>
          <p:nvPr/>
        </p:nvSpPr>
        <p:spPr>
          <a:xfrm>
            <a:off x="3677046" y="4163311"/>
            <a:ext cx="46076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GenerateSecret() - SHA1 Hashing algorithm</a:t>
            </a:r>
            <a:endParaRPr/>
          </a:p>
        </p:txBody>
      </p:sp>
      <p:sp>
        <p:nvSpPr>
          <p:cNvPr id="15" name="CustomShape 19"/>
          <p:cNvSpPr/>
          <p:nvPr/>
        </p:nvSpPr>
        <p:spPr>
          <a:xfrm>
            <a:off x="441288" y="5671576"/>
            <a:ext cx="2613315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3. Store </a:t>
            </a:r>
            <a:r>
              <a:rPr lang="en-US" strike="noStrike" dirty="0">
                <a:latin typeface="Georgia"/>
                <a:cs typeface="Georgia"/>
              </a:rPr>
              <a:t>into database: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6" name="CustomShape 20"/>
          <p:cNvSpPr/>
          <p:nvPr/>
        </p:nvSpPr>
        <p:spPr>
          <a:xfrm>
            <a:off x="5541844" y="5850136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17" name="CustomShape 21"/>
          <p:cNvSpPr/>
          <p:nvPr/>
        </p:nvSpPr>
        <p:spPr>
          <a:xfrm>
            <a:off x="6837844" y="5850495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18" name="CustomShape 22"/>
          <p:cNvSpPr/>
          <p:nvPr/>
        </p:nvSpPr>
        <p:spPr>
          <a:xfrm>
            <a:off x="7525627" y="5117693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 dirty="0"/>
          </a:p>
        </p:txBody>
      </p:sp>
      <p:sp>
        <p:nvSpPr>
          <p:cNvPr id="19" name="CustomShape 24"/>
          <p:cNvSpPr/>
          <p:nvPr/>
        </p:nvSpPr>
        <p:spPr>
          <a:xfrm>
            <a:off x="7535347" y="4789373"/>
            <a:ext cx="132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Hashed pw</a:t>
            </a:r>
            <a:endParaRPr dirty="0"/>
          </a:p>
        </p:txBody>
      </p:sp>
      <p:sp>
        <p:nvSpPr>
          <p:cNvPr id="20" name="CustomShape 25"/>
          <p:cNvSpPr/>
          <p:nvPr/>
        </p:nvSpPr>
        <p:spPr>
          <a:xfrm>
            <a:off x="6913447" y="5484376"/>
            <a:ext cx="13356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Hash string</a:t>
            </a:r>
            <a:endParaRPr/>
          </a:p>
        </p:txBody>
      </p:sp>
      <p:sp>
        <p:nvSpPr>
          <p:cNvPr id="21" name="CustomShape 26"/>
          <p:cNvSpPr/>
          <p:nvPr/>
        </p:nvSpPr>
        <p:spPr>
          <a:xfrm>
            <a:off x="5586124" y="5484376"/>
            <a:ext cx="119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Salt string</a:t>
            </a:r>
            <a:endParaRPr/>
          </a:p>
        </p:txBody>
      </p:sp>
      <p:sp>
        <p:nvSpPr>
          <p:cNvPr id="22" name="CustomShape 27"/>
          <p:cNvSpPr/>
          <p:nvPr/>
        </p:nvSpPr>
        <p:spPr>
          <a:xfrm>
            <a:off x="4245844" y="5850495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23" name="CustomShape 28"/>
          <p:cNvSpPr/>
          <p:nvPr/>
        </p:nvSpPr>
        <p:spPr>
          <a:xfrm>
            <a:off x="4290484" y="5484376"/>
            <a:ext cx="123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Username</a:t>
            </a:r>
            <a:endParaRPr/>
          </a:p>
        </p:txBody>
      </p:sp>
      <p:sp>
        <p:nvSpPr>
          <p:cNvPr id="24" name="CustomShape 6"/>
          <p:cNvSpPr/>
          <p:nvPr/>
        </p:nvSpPr>
        <p:spPr>
          <a:xfrm>
            <a:off x="6781324" y="276894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25" name="CustomShape 8"/>
          <p:cNvSpPr/>
          <p:nvPr/>
        </p:nvSpPr>
        <p:spPr>
          <a:xfrm>
            <a:off x="3760204" y="2768940"/>
            <a:ext cx="30776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generates random salt string</a:t>
            </a:r>
            <a:endParaRPr dirty="0"/>
          </a:p>
        </p:txBody>
      </p:sp>
      <p:cxnSp>
        <p:nvCxnSpPr>
          <p:cNvPr id="49" name="Straight Arrow Connector 48"/>
          <p:cNvCxnSpPr>
            <a:stCxn id="14" idx="2"/>
            <a:endCxn id="18" idx="1"/>
          </p:cNvCxnSpPr>
          <p:nvPr/>
        </p:nvCxnSpPr>
        <p:spPr>
          <a:xfrm rot="16200000" flipH="1">
            <a:off x="6367405" y="4142171"/>
            <a:ext cx="771682" cy="15447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3"/>
          </p:cNvCxnSpPr>
          <p:nvPr/>
        </p:nvCxnSpPr>
        <p:spPr>
          <a:xfrm rot="5400000">
            <a:off x="8270127" y="5497650"/>
            <a:ext cx="550102" cy="5209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" idx="1"/>
            <a:endCxn id="22" idx="1"/>
          </p:cNvCxnSpPr>
          <p:nvPr/>
        </p:nvCxnSpPr>
        <p:spPr>
          <a:xfrm rot="10800000" flipH="1" flipV="1">
            <a:off x="512644" y="2637311"/>
            <a:ext cx="3733200" cy="3395883"/>
          </a:xfrm>
          <a:prstGeom prst="bentConnector3">
            <a:avLst>
              <a:gd name="adj1" fmla="val -6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7" idx="3"/>
            <a:endCxn id="14" idx="1"/>
          </p:cNvCxnSpPr>
          <p:nvPr/>
        </p:nvCxnSpPr>
        <p:spPr>
          <a:xfrm>
            <a:off x="3300409" y="3741010"/>
            <a:ext cx="376637" cy="605001"/>
          </a:xfrm>
          <a:prstGeom prst="bentConnector3">
            <a:avLst>
              <a:gd name="adj1" fmla="val 462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24" idx="2"/>
          </p:cNvCxnSpPr>
          <p:nvPr/>
        </p:nvCxnSpPr>
        <p:spPr>
          <a:xfrm rot="5400000">
            <a:off x="5765966" y="4149698"/>
            <a:ext cx="2693116" cy="662400"/>
          </a:xfrm>
          <a:prstGeom prst="bentConnector3">
            <a:avLst>
              <a:gd name="adj1" fmla="val 627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4" idx="2"/>
            <a:endCxn id="7" idx="0"/>
          </p:cNvCxnSpPr>
          <p:nvPr/>
        </p:nvCxnSpPr>
        <p:spPr>
          <a:xfrm rot="5400000">
            <a:off x="4593262" y="707848"/>
            <a:ext cx="423970" cy="52769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7" idx="0"/>
          </p:cNvCxnSpPr>
          <p:nvPr/>
        </p:nvCxnSpPr>
        <p:spPr>
          <a:xfrm rot="5400000">
            <a:off x="2047820" y="2939321"/>
            <a:ext cx="737938" cy="500040"/>
          </a:xfrm>
          <a:prstGeom prst="bentConnector3">
            <a:avLst>
              <a:gd name="adj1" fmla="val 693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196588" y="5607686"/>
            <a:ext cx="1070309" cy="684908"/>
            <a:chOff x="5196588" y="5607686"/>
            <a:chExt cx="1070309" cy="684908"/>
          </a:xfrm>
        </p:grpSpPr>
        <p:sp>
          <p:nvSpPr>
            <p:cNvPr id="55" name="Rectangle 54"/>
            <p:cNvSpPr/>
            <p:nvPr/>
          </p:nvSpPr>
          <p:spPr>
            <a:xfrm>
              <a:off x="5654300" y="5607686"/>
              <a:ext cx="154886" cy="524458"/>
            </a:xfrm>
            <a:prstGeom prst="rect">
              <a:avLst/>
            </a:prstGeom>
            <a:solidFill>
              <a:srgbClr val="719FD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eft-Right Arrow 52"/>
            <p:cNvSpPr/>
            <p:nvPr/>
          </p:nvSpPr>
          <p:spPr>
            <a:xfrm>
              <a:off x="5196588" y="6084779"/>
              <a:ext cx="1070309" cy="207815"/>
            </a:xfrm>
            <a:prstGeom prst="leftRightArrow">
              <a:avLst/>
            </a:prstGeom>
            <a:solidFill>
              <a:srgbClr val="719FD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Password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/>
          <a:lstStyle/>
          <a:p>
            <a:r>
              <a:rPr lang="en-US" dirty="0" smtClean="0"/>
              <a:t>Login password is validated against stored </a:t>
            </a:r>
            <a:r>
              <a:rPr lang="en-US" dirty="0" err="1" smtClean="0"/>
              <a:t>salt&amp;hash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07315" y="2461163"/>
            <a:ext cx="1279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 dirty="0"/>
          </a:p>
        </p:txBody>
      </p:sp>
      <p:sp>
        <p:nvSpPr>
          <p:cNvPr id="5" name="CustomShape 4"/>
          <p:cNvSpPr/>
          <p:nvPr/>
        </p:nvSpPr>
        <p:spPr>
          <a:xfrm>
            <a:off x="1767675" y="2461523"/>
            <a:ext cx="12996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“password”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454757" y="2150843"/>
            <a:ext cx="19328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 Login Panel</a:t>
            </a:r>
            <a:endParaRPr dirty="0"/>
          </a:p>
        </p:txBody>
      </p:sp>
      <p:sp>
        <p:nvSpPr>
          <p:cNvPr id="7" name="CustomShape 15"/>
          <p:cNvSpPr/>
          <p:nvPr/>
        </p:nvSpPr>
        <p:spPr>
          <a:xfrm>
            <a:off x="6101469" y="255941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8" name="CustomShape 16"/>
          <p:cNvSpPr/>
          <p:nvPr/>
        </p:nvSpPr>
        <p:spPr>
          <a:xfrm>
            <a:off x="7397469" y="2559770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9" name="CustomShape 20"/>
          <p:cNvSpPr/>
          <p:nvPr/>
        </p:nvSpPr>
        <p:spPr>
          <a:xfrm>
            <a:off x="7473072" y="2193650"/>
            <a:ext cx="13356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Hash string</a:t>
            </a:r>
            <a:endParaRPr/>
          </a:p>
        </p:txBody>
      </p:sp>
      <p:sp>
        <p:nvSpPr>
          <p:cNvPr id="10" name="CustomShape 21"/>
          <p:cNvSpPr/>
          <p:nvPr/>
        </p:nvSpPr>
        <p:spPr>
          <a:xfrm>
            <a:off x="6145749" y="2193650"/>
            <a:ext cx="119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Salt string</a:t>
            </a:r>
            <a:endParaRPr/>
          </a:p>
        </p:txBody>
      </p:sp>
      <p:sp>
        <p:nvSpPr>
          <p:cNvPr id="11" name="CustomShape 22"/>
          <p:cNvSpPr/>
          <p:nvPr/>
        </p:nvSpPr>
        <p:spPr>
          <a:xfrm>
            <a:off x="4805469" y="255977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12" name="CustomShape 23"/>
          <p:cNvSpPr/>
          <p:nvPr/>
        </p:nvSpPr>
        <p:spPr>
          <a:xfrm>
            <a:off x="4850109" y="2193650"/>
            <a:ext cx="123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Username</a:t>
            </a:r>
            <a:endParaRPr dirty="0"/>
          </a:p>
        </p:txBody>
      </p:sp>
      <p:sp>
        <p:nvSpPr>
          <p:cNvPr id="13" name="CustomShape 25"/>
          <p:cNvSpPr/>
          <p:nvPr/>
        </p:nvSpPr>
        <p:spPr>
          <a:xfrm>
            <a:off x="3142751" y="2317491"/>
            <a:ext cx="1707357" cy="596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2. Select </a:t>
            </a:r>
            <a:r>
              <a:rPr lang="en-US" strike="noStrike" dirty="0">
                <a:latin typeface="Georgia"/>
                <a:cs typeface="Georgia"/>
              </a:rPr>
              <a:t>user</a:t>
            </a:r>
            <a:endParaRPr dirty="0">
              <a:latin typeface="Georgia"/>
              <a:cs typeface="Georgia"/>
            </a:endParaRPr>
          </a:p>
          <a:p>
            <a:r>
              <a:rPr lang="en-US" strike="noStrike" dirty="0">
                <a:latin typeface="Georgia"/>
                <a:cs typeface="Georgia"/>
              </a:rPr>
              <a:t>from </a:t>
            </a:r>
            <a:r>
              <a:rPr lang="en-US" strike="noStrike" dirty="0" smtClean="0">
                <a:latin typeface="Georgia"/>
                <a:cs typeface="Georgia"/>
              </a:rPr>
              <a:t>database: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1033129" y="3558310"/>
            <a:ext cx="2267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“password2cf24db...”</a:t>
            </a:r>
            <a:endParaRPr dirty="0"/>
          </a:p>
        </p:txBody>
      </p:sp>
      <p:sp>
        <p:nvSpPr>
          <p:cNvPr id="15" name="CustomShape 15"/>
          <p:cNvSpPr/>
          <p:nvPr/>
        </p:nvSpPr>
        <p:spPr>
          <a:xfrm>
            <a:off x="3530525" y="3447274"/>
            <a:ext cx="4845600" cy="1238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3541507" y="3443639"/>
            <a:ext cx="44604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javax.crypto.SecretKeyFactory</a:t>
            </a:r>
            <a:r>
              <a:rPr lang="en-US" strike="noStrike" dirty="0">
                <a:latin typeface="Arial"/>
              </a:rPr>
              <a:t> </a:t>
            </a:r>
            <a:endParaRPr dirty="0"/>
          </a:p>
        </p:txBody>
      </p:sp>
      <p:sp>
        <p:nvSpPr>
          <p:cNvPr id="17" name="CustomShape 17"/>
          <p:cNvSpPr/>
          <p:nvPr/>
        </p:nvSpPr>
        <p:spPr>
          <a:xfrm>
            <a:off x="3677046" y="4163311"/>
            <a:ext cx="46076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GenerateSecret() - SHA1 Hashing algorithm</a:t>
            </a:r>
            <a:endParaRPr/>
          </a:p>
        </p:txBody>
      </p:sp>
      <p:sp>
        <p:nvSpPr>
          <p:cNvPr id="18" name="CustomShape 22"/>
          <p:cNvSpPr/>
          <p:nvPr/>
        </p:nvSpPr>
        <p:spPr>
          <a:xfrm>
            <a:off x="3826589" y="5474551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 dirty="0"/>
          </a:p>
        </p:txBody>
      </p:sp>
      <p:sp>
        <p:nvSpPr>
          <p:cNvPr id="19" name="CustomShape 24"/>
          <p:cNvSpPr/>
          <p:nvPr/>
        </p:nvSpPr>
        <p:spPr>
          <a:xfrm>
            <a:off x="3236602" y="5131472"/>
            <a:ext cx="132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Hashed pw</a:t>
            </a:r>
            <a:endParaRPr dirty="0"/>
          </a:p>
        </p:txBody>
      </p:sp>
      <p:cxnSp>
        <p:nvCxnSpPr>
          <p:cNvPr id="21" name="Elbow Connector 20"/>
          <p:cNvCxnSpPr>
            <a:stCxn id="14" idx="3"/>
            <a:endCxn id="17" idx="1"/>
          </p:cNvCxnSpPr>
          <p:nvPr/>
        </p:nvCxnSpPr>
        <p:spPr>
          <a:xfrm>
            <a:off x="3300409" y="3741010"/>
            <a:ext cx="376637" cy="605001"/>
          </a:xfrm>
          <a:prstGeom prst="bentConnector3">
            <a:avLst>
              <a:gd name="adj1" fmla="val 462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4" idx="0"/>
          </p:cNvCxnSpPr>
          <p:nvPr/>
        </p:nvCxnSpPr>
        <p:spPr>
          <a:xfrm rot="5400000">
            <a:off x="2105636" y="2895414"/>
            <a:ext cx="724029" cy="601762"/>
          </a:xfrm>
          <a:prstGeom prst="bentConnector3">
            <a:avLst>
              <a:gd name="adj1" fmla="val 6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  <a:endCxn id="14" idx="0"/>
          </p:cNvCxnSpPr>
          <p:nvPr/>
        </p:nvCxnSpPr>
        <p:spPr>
          <a:xfrm rot="5400000">
            <a:off x="4148569" y="943010"/>
            <a:ext cx="633500" cy="4597100"/>
          </a:xfrm>
          <a:prstGeom prst="bentConnector3">
            <a:avLst>
              <a:gd name="adj1" fmla="val 657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8" idx="0"/>
          </p:cNvCxnSpPr>
          <p:nvPr/>
        </p:nvCxnSpPr>
        <p:spPr>
          <a:xfrm rot="5400000">
            <a:off x="4792518" y="4286203"/>
            <a:ext cx="945840" cy="14308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stomShape 16"/>
          <p:cNvSpPr/>
          <p:nvPr/>
        </p:nvSpPr>
        <p:spPr>
          <a:xfrm>
            <a:off x="6186274" y="5469054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29" name="CustomShape 20"/>
          <p:cNvSpPr/>
          <p:nvPr/>
        </p:nvSpPr>
        <p:spPr>
          <a:xfrm>
            <a:off x="6920851" y="5131472"/>
            <a:ext cx="2329730" cy="343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Arial"/>
              </a:rPr>
              <a:t>Stored Hash </a:t>
            </a:r>
            <a:r>
              <a:rPr lang="en-US" strike="noStrike" dirty="0">
                <a:latin typeface="Arial"/>
              </a:rPr>
              <a:t>string</a:t>
            </a:r>
            <a:endParaRPr dirty="0"/>
          </a:p>
        </p:txBody>
      </p:sp>
      <p:cxnSp>
        <p:nvCxnSpPr>
          <p:cNvPr id="31" name="Elbow Connector 30"/>
          <p:cNvCxnSpPr>
            <a:endCxn id="28" idx="0"/>
          </p:cNvCxnSpPr>
          <p:nvPr/>
        </p:nvCxnSpPr>
        <p:spPr>
          <a:xfrm rot="5400000">
            <a:off x="6525311" y="3374816"/>
            <a:ext cx="2478622" cy="1709855"/>
          </a:xfrm>
          <a:prstGeom prst="bentConnector3">
            <a:avLst>
              <a:gd name="adj1" fmla="val 805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11"/>
          <p:cNvSpPr/>
          <p:nvPr/>
        </p:nvSpPr>
        <p:spPr>
          <a:xfrm>
            <a:off x="441289" y="2990430"/>
            <a:ext cx="2327242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1. Salt </a:t>
            </a:r>
            <a:r>
              <a:rPr lang="en-US" strike="noStrike" dirty="0">
                <a:latin typeface="Georgia"/>
                <a:cs typeface="Georgia"/>
              </a:rPr>
              <a:t>the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2" name="CustomShape 14"/>
          <p:cNvSpPr/>
          <p:nvPr/>
        </p:nvSpPr>
        <p:spPr>
          <a:xfrm>
            <a:off x="441292" y="4051576"/>
            <a:ext cx="3235754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3. Hash </a:t>
            </a:r>
            <a:r>
              <a:rPr lang="en-US" strike="noStrike" dirty="0">
                <a:latin typeface="Georgia"/>
                <a:cs typeface="Georgia"/>
              </a:rPr>
              <a:t>the salted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5" name="CustomShape 19"/>
          <p:cNvSpPr/>
          <p:nvPr/>
        </p:nvSpPr>
        <p:spPr>
          <a:xfrm>
            <a:off x="434567" y="5396975"/>
            <a:ext cx="3591815" cy="735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4. Check that salted + hashed password matches stored hash:</a:t>
            </a:r>
            <a:endParaRPr dirty="0">
              <a:latin typeface="Georgia"/>
              <a:cs typeface="Georgi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279652" y="5403357"/>
            <a:ext cx="908347" cy="489357"/>
            <a:chOff x="5308194" y="6188152"/>
            <a:chExt cx="908347" cy="489357"/>
          </a:xfrm>
        </p:grpSpPr>
        <p:sp>
          <p:nvSpPr>
            <p:cNvPr id="47" name="Equal 46"/>
            <p:cNvSpPr/>
            <p:nvPr/>
          </p:nvSpPr>
          <p:spPr>
            <a:xfrm>
              <a:off x="5308194" y="6192711"/>
              <a:ext cx="484798" cy="484798"/>
            </a:xfrm>
            <a:prstGeom prst="mathEqua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Equal 47"/>
            <p:cNvSpPr/>
            <p:nvPr/>
          </p:nvSpPr>
          <p:spPr>
            <a:xfrm>
              <a:off x="5731743" y="6188152"/>
              <a:ext cx="484798" cy="484798"/>
            </a:xfrm>
            <a:prstGeom prst="mathEqua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Action Button: Home 56"/>
          <p:cNvSpPr/>
          <p:nvPr/>
        </p:nvSpPr>
        <p:spPr>
          <a:xfrm>
            <a:off x="6269535" y="5892714"/>
            <a:ext cx="511362" cy="511362"/>
          </a:xfrm>
          <a:prstGeom prst="actionButtonHome">
            <a:avLst/>
          </a:prstGeom>
          <a:solidFill>
            <a:srgbClr val="719FD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&quot;No&quot; Symbol 57"/>
          <p:cNvSpPr/>
          <p:nvPr/>
        </p:nvSpPr>
        <p:spPr>
          <a:xfrm>
            <a:off x="4689192" y="5892714"/>
            <a:ext cx="511362" cy="511362"/>
          </a:xfrm>
          <a:prstGeom prst="noSmoking">
            <a:avLst/>
          </a:prstGeom>
          <a:solidFill>
            <a:srgbClr val="719FD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Georgia"/>
                <a:cs typeface="Georgia"/>
              </a:rPr>
              <a:t>Appendix – AWS: RDS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Georgia"/>
                <a:cs typeface="Georgia"/>
              </a:rPr>
              <a:t>Our database is hosted by Amazon Web Services on a Relational Database Service instance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Our database requirements fell within the AWS Free Tier of usage, so the RDS instance is free.</a:t>
            </a:r>
            <a:endParaRPr lang="en-US" dirty="0">
              <a:latin typeface="Georgia"/>
              <a:cs typeface="Georgia"/>
            </a:endParaRPr>
          </a:p>
          <a:p>
            <a:r>
              <a:rPr lang="en-US" sz="2800" dirty="0">
                <a:latin typeface="Georgia"/>
                <a:cs typeface="Georgia"/>
              </a:rPr>
              <a:t>The </a:t>
            </a:r>
            <a:r>
              <a:rPr lang="en-US" sz="2800" dirty="0" smtClean="0">
                <a:latin typeface="Georgia"/>
                <a:cs typeface="Georgia"/>
              </a:rPr>
              <a:t>RDS instance is not a full server machine – RDS simply provides </a:t>
            </a:r>
            <a:r>
              <a:rPr lang="en-US" sz="2800" dirty="0">
                <a:latin typeface="Georgia"/>
                <a:cs typeface="Georgia"/>
              </a:rPr>
              <a:t>a running MYSQL instance which can be remotely connected to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Our program is configured to connect to the RDS instance automatically when we establish a Database Connection.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eorgia"/>
                <a:cs typeface="Georgia"/>
              </a:rPr>
              <a:t>Appendix – AWS: </a:t>
            </a:r>
            <a:r>
              <a:rPr lang="en-US" sz="3600" dirty="0" smtClean="0">
                <a:latin typeface="Georgia"/>
                <a:cs typeface="Georgia"/>
              </a:rPr>
              <a:t>S3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store images (for lab results) on an AWS S3 bucket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S3 </a:t>
            </a:r>
            <a:r>
              <a:rPr lang="en-US" dirty="0"/>
              <a:t>buckets are not traditional servers- they are pure cloud storage space, allowing us to upload and download files</a:t>
            </a:r>
            <a:r>
              <a:rPr lang="en-US" dirty="0" smtClean="0"/>
              <a:t>.</a:t>
            </a:r>
          </a:p>
          <a:p>
            <a:r>
              <a:rPr lang="en-US" dirty="0"/>
              <a:t>Amazon has documentation available with clear, simple examples of how to connect a program to their various AWS services.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– </a:t>
            </a:r>
            <a:r>
              <a:rPr lang="en-US" sz="3600" dirty="0" err="1"/>
              <a:t>DbConn</a:t>
            </a:r>
            <a:r>
              <a:rPr lang="en-US" sz="3600" dirty="0"/>
              <a:t> </a:t>
            </a:r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654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Interface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smtClean="0"/>
              <a:t>database </a:t>
            </a:r>
            <a:r>
              <a:rPr lang="en-US" dirty="0"/>
              <a:t>connection class to </a:t>
            </a:r>
            <a:r>
              <a:rPr lang="en-US" dirty="0" smtClean="0"/>
              <a:t>implement</a:t>
            </a:r>
            <a:r>
              <a:rPr lang="en-US" dirty="0" smtClean="0"/>
              <a:t>.</a:t>
            </a:r>
          </a:p>
          <a:p>
            <a:r>
              <a:rPr lang="en-US" dirty="0"/>
              <a:t>First file created in the project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all </a:t>
            </a:r>
            <a:r>
              <a:rPr lang="en-US" dirty="0" smtClean="0"/>
              <a:t>public </a:t>
            </a:r>
            <a:r>
              <a:rPr lang="en-US" dirty="0"/>
              <a:t>methods of the database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let us define how the GUI would interact with the database before we started the project.</a:t>
            </a:r>
          </a:p>
          <a:p>
            <a:r>
              <a:rPr lang="en-US" dirty="0" smtClean="0"/>
              <a:t>It </a:t>
            </a:r>
            <a:r>
              <a:rPr lang="en-US" dirty="0"/>
              <a:t>is implemented by </a:t>
            </a:r>
            <a:r>
              <a:rPr lang="en-US" dirty="0" err="1"/>
              <a:t>DatabaseConnection</a:t>
            </a:r>
            <a:r>
              <a:rPr lang="en-US" dirty="0"/>
              <a:t> </a:t>
            </a:r>
            <a:r>
              <a:rPr lang="en-US" dirty="0" smtClean="0"/>
              <a:t>(a full </a:t>
            </a:r>
            <a:r>
              <a:rPr lang="en-US" dirty="0"/>
              <a:t>implementation) and by </a:t>
            </a:r>
            <a:r>
              <a:rPr lang="en-US" dirty="0" err="1"/>
              <a:t>DbConnDummy</a:t>
            </a:r>
            <a:r>
              <a:rPr lang="en-US" dirty="0"/>
              <a:t> </a:t>
            </a:r>
            <a:r>
              <a:rPr lang="en-US" dirty="0" smtClean="0"/>
              <a:t>(a testing </a:t>
            </a:r>
            <a:r>
              <a:rPr lang="en-US" dirty="0"/>
              <a:t>dummy).</a:t>
            </a:r>
          </a:p>
          <a:p>
            <a:r>
              <a:rPr lang="en-US" dirty="0" smtClean="0"/>
              <a:t>This also </a:t>
            </a:r>
            <a:r>
              <a:rPr lang="en-US" dirty="0"/>
              <a:t>allowed us to test the GUI side of the program before the database side was completed.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8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</a:t>
            </a:r>
            <a:r>
              <a:rPr lang="en-US" dirty="0" err="1" smtClean="0"/>
              <a:t>MedicalConfigurator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MedicalConfigurator</a:t>
            </a:r>
            <a:r>
              <a:rPr lang="en-US" dirty="0" smtClean="0"/>
              <a:t> class keeps track of active data in the GUI through static variables.</a:t>
            </a:r>
          </a:p>
          <a:p>
            <a:pPr lvl="1"/>
            <a:r>
              <a:rPr lang="en-US" dirty="0" smtClean="0"/>
              <a:t>Logged in User</a:t>
            </a:r>
          </a:p>
          <a:p>
            <a:pPr lvl="1"/>
            <a:r>
              <a:rPr lang="en-US" dirty="0" smtClean="0"/>
              <a:t>Active Patient record</a:t>
            </a:r>
          </a:p>
          <a:p>
            <a:pPr lvl="1"/>
            <a:r>
              <a:rPr lang="en-US" dirty="0" smtClean="0"/>
              <a:t>Active Visit record</a:t>
            </a:r>
          </a:p>
          <a:p>
            <a:r>
              <a:rPr lang="en-US" dirty="0" smtClean="0"/>
              <a:t>It also provides analysis methods for that data:</a:t>
            </a:r>
          </a:p>
          <a:p>
            <a:pPr lvl="1"/>
            <a:r>
              <a:rPr lang="en-US" dirty="0" smtClean="0"/>
              <a:t>Has this record been stored in the database yet?</a:t>
            </a:r>
          </a:p>
          <a:p>
            <a:pPr lvl="1"/>
            <a:r>
              <a:rPr lang="en-US" dirty="0" smtClean="0"/>
              <a:t>Are there images associated with this lab order?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Purpose: Create a comprehensive record-keeping software for use in a general practice medical doctor’s office.</a:t>
            </a:r>
          </a:p>
          <a:p>
            <a:r>
              <a:rPr lang="en-US" dirty="0" smtClean="0"/>
              <a:t>Project 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Supported by backend </a:t>
            </a:r>
            <a:r>
              <a:rPr lang="en-US" dirty="0" smtClean="0"/>
              <a:t>database.</a:t>
            </a:r>
          </a:p>
          <a:p>
            <a:pPr lvl="1"/>
            <a:r>
              <a:rPr lang="en-US" dirty="0" smtClean="0"/>
              <a:t>Allow Doctors and Nurses to both use the system.</a:t>
            </a:r>
          </a:p>
          <a:p>
            <a:pPr lvl="1"/>
            <a:r>
              <a:rPr lang="en-US" dirty="0" smtClean="0"/>
              <a:t>Achieve program security with user authentication.</a:t>
            </a:r>
          </a:p>
          <a:p>
            <a:pPr lvl="1"/>
            <a:r>
              <a:rPr lang="en-US" dirty="0" smtClean="0"/>
              <a:t>Store information about patients, visits, lab orders, and prescriptions.</a:t>
            </a:r>
            <a:endParaRPr lang="en-US" dirty="0" smtClean="0"/>
          </a:p>
          <a:p>
            <a:pPr lvl="1"/>
            <a:r>
              <a:rPr lang="en-US" dirty="0" smtClean="0"/>
              <a:t>Create a highly functional, aesthetically pleasing GUI.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Design: A Focus on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877695"/>
          </a:xfrm>
        </p:spPr>
        <p:txBody>
          <a:bodyPr/>
          <a:lstStyle/>
          <a:p>
            <a:r>
              <a:rPr lang="en-US" dirty="0" smtClean="0"/>
              <a:t>We split our GUI up into a number of small panels.</a:t>
            </a:r>
          </a:p>
          <a:p>
            <a:pPr lvl="1"/>
            <a:r>
              <a:rPr lang="en-US" dirty="0" smtClean="0"/>
              <a:t>Each panel has its own function in the program.</a:t>
            </a:r>
          </a:p>
          <a:p>
            <a:r>
              <a:rPr lang="en-US" dirty="0" smtClean="0"/>
              <a:t>The program’s </a:t>
            </a:r>
            <a:r>
              <a:rPr lang="en-US" dirty="0" err="1" smtClean="0"/>
              <a:t>JFrame</a:t>
            </a:r>
            <a:r>
              <a:rPr lang="en-US" dirty="0" smtClean="0"/>
              <a:t> uses a </a:t>
            </a:r>
            <a:r>
              <a:rPr lang="en-US" dirty="0" err="1" smtClean="0"/>
              <a:t>CardLayout</a:t>
            </a:r>
            <a:r>
              <a:rPr lang="en-US" dirty="0" smtClean="0"/>
              <a:t> to swap between visible panels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5030" y="3704643"/>
            <a:ext cx="1534657" cy="4057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672" y="4827306"/>
            <a:ext cx="2087850" cy="623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Information </a:t>
            </a:r>
            <a:r>
              <a:rPr lang="en-US" dirty="0" smtClean="0"/>
              <a:t>Panel</a:t>
            </a:r>
            <a:endParaRPr lang="en-US" dirty="0"/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1042020" y="4466967"/>
            <a:ext cx="716916" cy="37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ecision 10"/>
          <p:cNvSpPr/>
          <p:nvPr/>
        </p:nvSpPr>
        <p:spPr>
          <a:xfrm>
            <a:off x="2442521" y="3704643"/>
            <a:ext cx="1261823" cy="405747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9313" y="333531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4591" y="3519977"/>
            <a:ext cx="3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5" name="Elbow Connector 14"/>
          <p:cNvCxnSpPr>
            <a:stCxn id="11" idx="0"/>
            <a:endCxn id="4" idx="0"/>
          </p:cNvCxnSpPr>
          <p:nvPr/>
        </p:nvCxnSpPr>
        <p:spPr>
          <a:xfrm rot="16200000" flipV="1">
            <a:off x="2237896" y="2869106"/>
            <a:ext cx="12700" cy="167107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05578" y="3598060"/>
            <a:ext cx="1768454" cy="623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Started</a:t>
            </a:r>
          </a:p>
          <a:p>
            <a:pPr algn="ctr"/>
            <a:r>
              <a:rPr lang="en-US" dirty="0" smtClean="0"/>
              <a:t>Panel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</p:cNvCxnSpPr>
          <p:nvPr/>
        </p:nvCxnSpPr>
        <p:spPr>
          <a:xfrm>
            <a:off x="2169687" y="3907517"/>
            <a:ext cx="272834" cy="24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3"/>
            <a:endCxn id="17" idx="1"/>
          </p:cNvCxnSpPr>
          <p:nvPr/>
        </p:nvCxnSpPr>
        <p:spPr>
          <a:xfrm>
            <a:off x="3704344" y="3907517"/>
            <a:ext cx="401234" cy="24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34591" y="4827306"/>
            <a:ext cx="2087850" cy="623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Information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1752" y="426090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9767" y="4331470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33" name="Elbow Connector 32"/>
          <p:cNvCxnSpPr>
            <a:endCxn id="27" idx="0"/>
          </p:cNvCxnSpPr>
          <p:nvPr/>
        </p:nvCxnSpPr>
        <p:spPr>
          <a:xfrm rot="5400000">
            <a:off x="4409065" y="4391324"/>
            <a:ext cx="605434" cy="2665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442522" y="4260906"/>
            <a:ext cx="1826295" cy="696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04674" y="4323216"/>
            <a:ext cx="11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Info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84942" y="3710993"/>
            <a:ext cx="1534657" cy="4057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Panel</a:t>
            </a:r>
            <a:endParaRPr lang="en-US" dirty="0"/>
          </a:p>
        </p:txBody>
      </p:sp>
      <p:cxnSp>
        <p:nvCxnSpPr>
          <p:cNvPr id="47" name="Elbow Connector 46"/>
          <p:cNvCxnSpPr>
            <a:stCxn id="17" idx="3"/>
            <a:endCxn id="43" idx="1"/>
          </p:cNvCxnSpPr>
          <p:nvPr/>
        </p:nvCxnSpPr>
        <p:spPr>
          <a:xfrm>
            <a:off x="5874032" y="3909966"/>
            <a:ext cx="910910" cy="39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79497" y="4860137"/>
            <a:ext cx="1351902" cy="4498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 Panel</a:t>
            </a:r>
            <a:endParaRPr lang="en-US" dirty="0"/>
          </a:p>
        </p:txBody>
      </p:sp>
      <p:cxnSp>
        <p:nvCxnSpPr>
          <p:cNvPr id="50" name="Elbow Connector 49"/>
          <p:cNvCxnSpPr>
            <a:stCxn id="43" idx="2"/>
          </p:cNvCxnSpPr>
          <p:nvPr/>
        </p:nvCxnSpPr>
        <p:spPr>
          <a:xfrm rot="5400000">
            <a:off x="7195757" y="4470792"/>
            <a:ext cx="710566" cy="24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67447" y="4155060"/>
            <a:ext cx="141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visit,</a:t>
            </a:r>
          </a:p>
          <a:p>
            <a:r>
              <a:rPr lang="en-US" dirty="0" smtClean="0"/>
              <a:t>Update visit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62986" y="4155081"/>
            <a:ext cx="150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Find patient,</a:t>
            </a:r>
          </a:p>
          <a:p>
            <a:pPr algn="r"/>
            <a:r>
              <a:rPr lang="en-US" dirty="0" smtClean="0"/>
              <a:t>New visit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5622441" y="3913866"/>
            <a:ext cx="2697158" cy="1537251"/>
          </a:xfrm>
          <a:prstGeom prst="bentConnector3">
            <a:avLst>
              <a:gd name="adj1" fmla="val -225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57665" y="545111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Find patient,</a:t>
            </a:r>
          </a:p>
          <a:p>
            <a:pPr algn="r"/>
            <a:r>
              <a:rPr lang="en-US" dirty="0" smtClean="0"/>
              <a:t>Update patient</a:t>
            </a:r>
            <a:endParaRPr lang="en-US" dirty="0"/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Login Panel is the first page that the user encounters in the MD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Functionality</a:t>
            </a:r>
            <a:endParaRPr lang="en-US" dirty="0" smtClean="0"/>
          </a:p>
          <a:p>
            <a:pPr lvl="1"/>
            <a:r>
              <a:rPr lang="en-US" dirty="0" smtClean="0"/>
              <a:t>It asks </a:t>
            </a:r>
            <a:r>
              <a:rPr lang="en-US" dirty="0"/>
              <a:t>for the </a:t>
            </a:r>
            <a:r>
              <a:rPr lang="en-US" dirty="0" smtClean="0"/>
              <a:t>user’s </a:t>
            </a:r>
            <a:r>
              <a:rPr lang="en-US" dirty="0"/>
              <a:t>username and password.</a:t>
            </a:r>
          </a:p>
          <a:p>
            <a:pPr lvl="1"/>
            <a:r>
              <a:rPr lang="en-US" dirty="0" smtClean="0"/>
              <a:t>Register button allows the creation of a new user account.</a:t>
            </a:r>
          </a:p>
          <a:p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en-US" dirty="0"/>
              <a:t>Menu access is limited, so you can’t bypass the </a:t>
            </a:r>
            <a:r>
              <a:rPr lang="en-US" dirty="0" smtClean="0"/>
              <a:t>login screen.</a:t>
            </a:r>
          </a:p>
          <a:p>
            <a:pPr lvl="1"/>
            <a:r>
              <a:rPr lang="en-US" dirty="0" smtClean="0"/>
              <a:t>Passwords are encrypted (hash &amp; salt) for maximum security before being stored in the database.</a:t>
            </a:r>
            <a:endParaRPr lang="en-US" dirty="0"/>
          </a:p>
          <a:p>
            <a:pPr lvl="1"/>
            <a:r>
              <a:rPr lang="en-US" dirty="0" smtClean="0"/>
              <a:t>Login panel validates login with stored credentials in database.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“Home” panel for the program – Home buttons</a:t>
            </a:r>
          </a:p>
          <a:p>
            <a:r>
              <a:rPr lang="en-US" dirty="0" smtClean="0"/>
              <a:t>Shortcut Navigation Menu:</a:t>
            </a:r>
          </a:p>
          <a:p>
            <a:pPr lvl="1"/>
            <a:r>
              <a:rPr lang="en-US" dirty="0" smtClean="0"/>
              <a:t>User Information, Patient Registration, Search Records, and Create New Visit.</a:t>
            </a:r>
          </a:p>
          <a:p>
            <a:r>
              <a:rPr lang="en-US" dirty="0" smtClean="0"/>
              <a:t>Recent Visits list</a:t>
            </a:r>
          </a:p>
          <a:p>
            <a:pPr lvl="1"/>
            <a:r>
              <a:rPr lang="en-US" dirty="0" smtClean="0"/>
              <a:t>Shows last week’s worth of general practice visit records.</a:t>
            </a:r>
          </a:p>
          <a:p>
            <a:pPr lvl="1"/>
            <a:r>
              <a:rPr lang="en-US" dirty="0" smtClean="0"/>
              <a:t>Displays patient name + date of visit in list.</a:t>
            </a:r>
          </a:p>
          <a:p>
            <a:pPr lvl="1"/>
            <a:r>
              <a:rPr lang="en-US" dirty="0" smtClean="0"/>
              <a:t>Details of selected visits can be instantly brought up in th</a:t>
            </a:r>
            <a:r>
              <a:rPr lang="en-US" dirty="0" smtClean="0"/>
              <a:t>e Visit panel by clicking the “View” button.</a:t>
            </a:r>
            <a:endParaRPr lang="en-US" dirty="0"/>
          </a:p>
          <a:p>
            <a:r>
              <a:rPr lang="en-US" dirty="0"/>
              <a:t>Once the user is logged in, the Main Menu dropdown list has additional menu options displayed for the user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panel has two modes.</a:t>
            </a:r>
          </a:p>
          <a:p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New users can enter information to create a new user account.</a:t>
            </a:r>
          </a:p>
          <a:p>
            <a:pPr lvl="1"/>
            <a:r>
              <a:rPr lang="en-US" dirty="0"/>
              <a:t>Minimum requirements</a:t>
            </a:r>
            <a:r>
              <a:rPr lang="en-US" dirty="0" smtClean="0"/>
              <a:t>: first </a:t>
            </a:r>
            <a:r>
              <a:rPr lang="en-US" dirty="0"/>
              <a:t>name, last name, position, </a:t>
            </a:r>
            <a:r>
              <a:rPr lang="en-US" dirty="0" smtClean="0"/>
              <a:t>username, </a:t>
            </a:r>
            <a:r>
              <a:rPr lang="en-US" dirty="0"/>
              <a:t>and </a:t>
            </a:r>
            <a:r>
              <a:rPr lang="en-US" dirty="0" smtClean="0"/>
              <a:t>password.</a:t>
            </a:r>
          </a:p>
          <a:p>
            <a:r>
              <a:rPr lang="en-US" dirty="0" smtClean="0"/>
              <a:t>Logged in User Information</a:t>
            </a:r>
          </a:p>
          <a:p>
            <a:pPr lvl="1"/>
            <a:r>
              <a:rPr lang="en-US" dirty="0" smtClean="0"/>
              <a:t>The currently </a:t>
            </a:r>
            <a:r>
              <a:rPr lang="en-US" dirty="0"/>
              <a:t>logged in user </a:t>
            </a:r>
            <a:r>
              <a:rPr lang="en-US" dirty="0" smtClean="0"/>
              <a:t>uses this panel to access </a:t>
            </a:r>
            <a:r>
              <a:rPr lang="en-US" dirty="0"/>
              <a:t>their account </a:t>
            </a:r>
            <a:r>
              <a:rPr lang="en-US" dirty="0" smtClean="0"/>
              <a:t>information from a link in the getting started panel.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logged in user’s information can be updated and then saved to the database with the enter button.</a:t>
            </a:r>
            <a:endParaRPr lang="en-US" dirty="0"/>
          </a:p>
          <a:p>
            <a:pPr lvl="1"/>
            <a:r>
              <a:rPr lang="en-US" dirty="0" smtClean="0"/>
              <a:t>This panel only has access to the current logged in user’s info.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</a:t>
            </a:r>
            <a:r>
              <a:rPr lang="en-US" dirty="0" smtClean="0"/>
              <a:t>Information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panel has two modes.</a:t>
            </a:r>
          </a:p>
          <a:p>
            <a:r>
              <a:rPr lang="en-US" dirty="0"/>
              <a:t>Registration</a:t>
            </a:r>
          </a:p>
          <a:p>
            <a:pPr lvl="1"/>
            <a:r>
              <a:rPr lang="en-US" dirty="0" smtClean="0"/>
              <a:t>Doctors </a:t>
            </a:r>
            <a:r>
              <a:rPr lang="en-US" dirty="0"/>
              <a:t>and nurses can register a new </a:t>
            </a:r>
            <a:r>
              <a:rPr lang="en-US" dirty="0" smtClean="0"/>
              <a:t>patient here.</a:t>
            </a:r>
          </a:p>
          <a:p>
            <a:pPr lvl="1"/>
            <a:r>
              <a:rPr lang="en-US" dirty="0" smtClean="0"/>
              <a:t>Accessible from Getting Started navigation menu, menu bar.</a:t>
            </a:r>
          </a:p>
          <a:p>
            <a:pPr lvl="1"/>
            <a:r>
              <a:rPr lang="en-US" dirty="0" smtClean="0"/>
              <a:t>Requires all fields except for Address 2 to be filled out.</a:t>
            </a:r>
            <a:endParaRPr lang="en-US" dirty="0"/>
          </a:p>
          <a:p>
            <a:r>
              <a:rPr lang="en-US" dirty="0" smtClean="0"/>
              <a:t>Patient Information</a:t>
            </a:r>
          </a:p>
          <a:p>
            <a:pPr lvl="1"/>
            <a:r>
              <a:rPr lang="en-US" dirty="0" smtClean="0"/>
              <a:t>Doctors and nurses can view a patient’s information after searching for the patient or one of the patient’s visits.</a:t>
            </a:r>
          </a:p>
          <a:p>
            <a:pPr lvl="1"/>
            <a:r>
              <a:rPr lang="en-US" dirty="0" smtClean="0"/>
              <a:t>Patient information can be updated and saved to the database with the submit button.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Search Panel is where doctors and nurses can search </a:t>
            </a:r>
            <a:r>
              <a:rPr lang="en-US" dirty="0" smtClean="0"/>
              <a:t>for records by certain attributes.</a:t>
            </a:r>
          </a:p>
          <a:p>
            <a:pPr lvl="1"/>
            <a:r>
              <a:rPr lang="en-US" dirty="0" smtClean="0"/>
              <a:t>Two types of search: Patient search and Visit search.</a:t>
            </a:r>
          </a:p>
          <a:p>
            <a:r>
              <a:rPr lang="en-US" dirty="0" smtClean="0"/>
              <a:t>Searchable attributes:</a:t>
            </a:r>
          </a:p>
          <a:p>
            <a:pPr lvl="1"/>
            <a:r>
              <a:rPr lang="en-US" dirty="0" smtClean="0"/>
              <a:t>Patient – first name, last name, birthdate, address, insurance#</a:t>
            </a:r>
          </a:p>
          <a:p>
            <a:pPr lvl="1"/>
            <a:r>
              <a:rPr lang="en-US" dirty="0" smtClean="0"/>
              <a:t>Visit – doctor username, date, searchable attributes of patient</a:t>
            </a:r>
          </a:p>
          <a:p>
            <a:r>
              <a:rPr lang="en-US" dirty="0" smtClean="0"/>
              <a:t>Searches return a list of records as results.</a:t>
            </a:r>
            <a:endParaRPr lang="en-US" dirty="0"/>
          </a:p>
          <a:p>
            <a:r>
              <a:rPr lang="en-US" dirty="0" smtClean="0"/>
              <a:t>After selecting a Patient from the search results:</a:t>
            </a:r>
          </a:p>
          <a:p>
            <a:pPr lvl="1"/>
            <a:r>
              <a:rPr lang="en-US" dirty="0" smtClean="0"/>
              <a:t>Doctors and nurses can view and edit that patient’s information.</a:t>
            </a:r>
          </a:p>
          <a:p>
            <a:pPr lvl="1"/>
            <a:r>
              <a:rPr lang="en-US" dirty="0" smtClean="0"/>
              <a:t>Doctors can create a new visit record for that patient.</a:t>
            </a:r>
          </a:p>
          <a:p>
            <a:r>
              <a:rPr lang="en-US" dirty="0" smtClean="0"/>
              <a:t>After selecting a Visit from the search results:</a:t>
            </a:r>
          </a:p>
          <a:p>
            <a:pPr lvl="1"/>
            <a:r>
              <a:rPr lang="en-US" dirty="0" smtClean="0"/>
              <a:t>Doctors and nurses can view and edit existing visit records.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9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2835</TotalTime>
  <Words>1903</Words>
  <Application>Microsoft Macintosh PowerPoint</Application>
  <PresentationFormat>On-screen Show (4:3)</PresentationFormat>
  <Paragraphs>311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The Guardians of the GUI Present: The GotG MD System</vt:lpstr>
      <vt:lpstr>Contents</vt:lpstr>
      <vt:lpstr>Introduction</vt:lpstr>
      <vt:lpstr>GUI Design: A Focus on Panels</vt:lpstr>
      <vt:lpstr>Login Panel</vt:lpstr>
      <vt:lpstr>Getting Started Panel</vt:lpstr>
      <vt:lpstr>User Information Panel</vt:lpstr>
      <vt:lpstr>Patient Information Panel</vt:lpstr>
      <vt:lpstr>Search Panel</vt:lpstr>
      <vt:lpstr>Visit Panel</vt:lpstr>
      <vt:lpstr>Behind the Scenes: Technical Backend</vt:lpstr>
      <vt:lpstr>Backend: Database Connection</vt:lpstr>
      <vt:lpstr>Backend: Database Schema</vt:lpstr>
      <vt:lpstr>Backend: Database Schema</vt:lpstr>
      <vt:lpstr>Demonstration</vt:lpstr>
      <vt:lpstr>Future Work</vt:lpstr>
      <vt:lpstr>Conclusion</vt:lpstr>
      <vt:lpstr>Questions?</vt:lpstr>
      <vt:lpstr>Appendix - Github</vt:lpstr>
      <vt:lpstr>Appendix – Apache Maven</vt:lpstr>
      <vt:lpstr>Appendix – JUnit Tests</vt:lpstr>
      <vt:lpstr>Appendix – Password Encryption </vt:lpstr>
      <vt:lpstr>Appendix – Password Encryption</vt:lpstr>
      <vt:lpstr>Appendix – AWS: RDS</vt:lpstr>
      <vt:lpstr>Appendix – AWS: S3</vt:lpstr>
      <vt:lpstr>Appendix – DbConn Interface</vt:lpstr>
      <vt:lpstr>Appendix – MedicalConfigurator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Guardians of the GUI Presents: MD Software</dc:title>
  <dc:creator>Thomas McNulty</dc:creator>
  <cp:lastModifiedBy>Thomas McNulty</cp:lastModifiedBy>
  <cp:revision>31</cp:revision>
  <dcterms:created xsi:type="dcterms:W3CDTF">2015-04-28T21:05:33Z</dcterms:created>
  <dcterms:modified xsi:type="dcterms:W3CDTF">2015-04-30T20:27:40Z</dcterms:modified>
</cp:coreProperties>
</file>