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3E34835-0EC4-C544-8C5F-566E3DDC360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34814"/>
          </a:xfrm>
        </p:spPr>
        <p:txBody>
          <a:bodyPr/>
          <a:lstStyle/>
          <a:p>
            <a:r>
              <a:rPr lang="en-US" dirty="0" smtClean="0"/>
              <a:t>Christina Reid</a:t>
            </a:r>
          </a:p>
          <a:p>
            <a:r>
              <a:rPr lang="en-US" dirty="0" smtClean="0"/>
              <a:t>Sara </a:t>
            </a:r>
            <a:r>
              <a:rPr lang="en-US" dirty="0" err="1" smtClean="0"/>
              <a:t>Hakkoum</a:t>
            </a:r>
            <a:endParaRPr lang="en-US" dirty="0" smtClean="0"/>
          </a:p>
          <a:p>
            <a:r>
              <a:rPr lang="en-US" dirty="0" smtClean="0"/>
              <a:t>Thomas McNulty</a:t>
            </a:r>
          </a:p>
          <a:p>
            <a:r>
              <a:rPr lang="en-US" dirty="0" smtClean="0"/>
              <a:t>Trevor Gorman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Guardians of the GUI</a:t>
            </a:r>
            <a:br>
              <a:rPr lang="en-US" dirty="0" smtClean="0"/>
            </a:br>
            <a:r>
              <a:rPr lang="en-US" dirty="0" smtClean="0"/>
              <a:t>Presents: MD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Apache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used Maven to </a:t>
            </a:r>
            <a:r>
              <a:rPr lang="en-US" sz="2800" dirty="0" smtClean="0">
                <a:latin typeface="Georgia"/>
                <a:cs typeface="Georgia"/>
              </a:rPr>
              <a:t>automate the build process for our project.</a:t>
            </a:r>
          </a:p>
          <a:p>
            <a:r>
              <a:rPr lang="en-US" sz="2800" dirty="0">
                <a:latin typeface="Georgia"/>
                <a:cs typeface="Georgia"/>
              </a:rPr>
              <a:t>Maven compiles all of our source files, runs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tests, and then packages the entire project into a .jar file.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Maven automatically pulls package dependencies for our project, notably the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and AWS-SDK packages, and includes these dependencies in our packaged .jar file.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9110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Appendix – </a:t>
            </a:r>
            <a:r>
              <a:rPr lang="en-US" dirty="0" err="1" smtClean="0">
                <a:latin typeface="Georgia"/>
                <a:cs typeface="Georgia"/>
              </a:rPr>
              <a:t>JUnit</a:t>
            </a:r>
            <a:r>
              <a:rPr lang="en-US" dirty="0" smtClean="0">
                <a:latin typeface="Georgia"/>
                <a:cs typeface="Georgia"/>
              </a:rPr>
              <a:t> Tests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had two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 files:</a:t>
            </a:r>
            <a:endParaRPr lang="en-US" dirty="0">
              <a:latin typeface="Georgia"/>
              <a:cs typeface="Georgia"/>
            </a:endParaRPr>
          </a:p>
          <a:p>
            <a:pPr lvl="1"/>
            <a:r>
              <a:rPr lang="en-US" sz="2400" dirty="0" err="1">
                <a:latin typeface="Georgia"/>
                <a:cs typeface="Georgia"/>
              </a:rPr>
              <a:t>DbTest.java</a:t>
            </a:r>
            <a:r>
              <a:rPr lang="en-US" sz="2400" dirty="0">
                <a:latin typeface="Georgia"/>
                <a:cs typeface="Georgia"/>
              </a:rPr>
              <a:t>: Tests all </a:t>
            </a:r>
            <a:r>
              <a:rPr lang="en-US" sz="2400" dirty="0" smtClean="0">
                <a:latin typeface="Georgia"/>
                <a:cs typeface="Georgia"/>
              </a:rPr>
              <a:t>methods of </a:t>
            </a:r>
            <a:r>
              <a:rPr lang="en-US" sz="2400" dirty="0" err="1" smtClean="0">
                <a:latin typeface="Georgia"/>
                <a:cs typeface="Georgia"/>
              </a:rPr>
              <a:t>DatabaseConnection</a:t>
            </a:r>
            <a:endParaRPr lang="en-US" sz="2400" dirty="0" smtClean="0">
              <a:latin typeface="Georgia"/>
              <a:cs typeface="Georgia"/>
            </a:endParaRPr>
          </a:p>
          <a:p>
            <a:pPr lvl="1"/>
            <a:r>
              <a:rPr lang="en-US" sz="2400" dirty="0">
                <a:latin typeface="Georgia"/>
                <a:cs typeface="Georgia"/>
              </a:rPr>
              <a:t>S3Test.java: Tests all </a:t>
            </a:r>
            <a:r>
              <a:rPr lang="en-US" sz="2400" dirty="0" smtClean="0">
                <a:latin typeface="Georgia"/>
                <a:cs typeface="Georgia"/>
              </a:rPr>
              <a:t>methods </a:t>
            </a:r>
            <a:r>
              <a:rPr lang="en-US" sz="2400" dirty="0">
                <a:latin typeface="Georgia"/>
                <a:cs typeface="Georgia"/>
              </a:rPr>
              <a:t>of </a:t>
            </a:r>
            <a:r>
              <a:rPr lang="en-US" sz="2400" dirty="0" smtClean="0">
                <a:latin typeface="Georgia"/>
                <a:cs typeface="Georgia"/>
              </a:rPr>
              <a:t>S3ImageStorage</a:t>
            </a:r>
          </a:p>
          <a:p>
            <a:r>
              <a:rPr lang="en-US" sz="2800" dirty="0">
                <a:latin typeface="Georgia"/>
                <a:cs typeface="Georgia"/>
              </a:rPr>
              <a:t>These allowed us to make changes to the database code, and immediately see if our changes broke any of the class' functions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Maven automatically </a:t>
            </a:r>
            <a:r>
              <a:rPr lang="en-US" sz="2800" dirty="0" smtClean="0">
                <a:latin typeface="Georgia"/>
                <a:cs typeface="Georgia"/>
              </a:rPr>
              <a:t>ran </a:t>
            </a:r>
            <a:r>
              <a:rPr lang="en-US" sz="2800" dirty="0">
                <a:latin typeface="Georgia"/>
                <a:cs typeface="Georgia"/>
              </a:rPr>
              <a:t>the tests whenever we </a:t>
            </a:r>
            <a:r>
              <a:rPr lang="en-US" sz="2800" dirty="0" smtClean="0">
                <a:latin typeface="Georgia"/>
                <a:cs typeface="Georgia"/>
              </a:rPr>
              <a:t>compiled </a:t>
            </a:r>
            <a:r>
              <a:rPr lang="en-US" sz="2800" dirty="0">
                <a:latin typeface="Georgia"/>
                <a:cs typeface="Georgia"/>
              </a:rPr>
              <a:t>&amp; packaged the project.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461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Passwords are hashed and salted for security.</a:t>
            </a:r>
          </a:p>
          <a:p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12644" y="2454612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1773004" y="2454972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0084" y="2144292"/>
            <a:ext cx="259452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Registration Panel</a:t>
            </a:r>
            <a:endParaRPr dirty="0"/>
          </a:p>
        </p:txBody>
      </p:sp>
      <p:sp>
        <p:nvSpPr>
          <p:cNvPr id="7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8" name="CustomShape 9"/>
          <p:cNvSpPr/>
          <p:nvPr/>
        </p:nvSpPr>
        <p:spPr>
          <a:xfrm>
            <a:off x="3530164" y="2103122"/>
            <a:ext cx="484596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541147" y="2114118"/>
            <a:ext cx="308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java.security.SecureRandom</a:t>
            </a:r>
            <a:endParaRPr dirty="0"/>
          </a:p>
        </p:txBody>
      </p:sp>
      <p:sp>
        <p:nvSpPr>
          <p:cNvPr id="10" name="CustomShape 11"/>
          <p:cNvSpPr/>
          <p:nvPr/>
        </p:nvSpPr>
        <p:spPr>
          <a:xfrm>
            <a:off x="441288" y="2990430"/>
            <a:ext cx="2427137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1" name="CustomShape 14"/>
          <p:cNvSpPr/>
          <p:nvPr/>
        </p:nvSpPr>
        <p:spPr>
          <a:xfrm>
            <a:off x="441291" y="4051576"/>
            <a:ext cx="31002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2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6"/>
          <p:cNvSpPr/>
          <p:nvPr/>
        </p:nvSpPr>
        <p:spPr>
          <a:xfrm>
            <a:off x="3541507" y="3457908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4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5" name="CustomShape 19"/>
          <p:cNvSpPr/>
          <p:nvPr/>
        </p:nvSpPr>
        <p:spPr>
          <a:xfrm>
            <a:off x="441288" y="5671576"/>
            <a:ext cx="26133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Store </a:t>
            </a:r>
            <a:r>
              <a:rPr lang="en-US" strike="noStrike" dirty="0">
                <a:latin typeface="Georgia"/>
                <a:cs typeface="Georgia"/>
              </a:rPr>
              <a:t>into 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6" name="CustomShape 20"/>
          <p:cNvSpPr/>
          <p:nvPr/>
        </p:nvSpPr>
        <p:spPr>
          <a:xfrm>
            <a:off x="5541844" y="5850136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17" name="CustomShape 21"/>
          <p:cNvSpPr/>
          <p:nvPr/>
        </p:nvSpPr>
        <p:spPr>
          <a:xfrm>
            <a:off x="6837844" y="5850495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7525627" y="5117693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7535347" y="4789373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sp>
        <p:nvSpPr>
          <p:cNvPr id="20" name="CustomShape 25"/>
          <p:cNvSpPr/>
          <p:nvPr/>
        </p:nvSpPr>
        <p:spPr>
          <a:xfrm>
            <a:off x="6913447" y="5484376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21" name="CustomShape 26"/>
          <p:cNvSpPr/>
          <p:nvPr/>
        </p:nvSpPr>
        <p:spPr>
          <a:xfrm>
            <a:off x="5586124" y="5484376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22" name="CustomShape 27"/>
          <p:cNvSpPr/>
          <p:nvPr/>
        </p:nvSpPr>
        <p:spPr>
          <a:xfrm>
            <a:off x="4245844" y="5850495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23" name="CustomShape 28"/>
          <p:cNvSpPr/>
          <p:nvPr/>
        </p:nvSpPr>
        <p:spPr>
          <a:xfrm>
            <a:off x="4290484" y="5484376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Username</a:t>
            </a:r>
            <a:endParaRPr/>
          </a:p>
        </p:txBody>
      </p:sp>
      <p:sp>
        <p:nvSpPr>
          <p:cNvPr id="24" name="CustomShape 6"/>
          <p:cNvSpPr/>
          <p:nvPr/>
        </p:nvSpPr>
        <p:spPr>
          <a:xfrm>
            <a:off x="6781324" y="276894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25" name="CustomShape 8"/>
          <p:cNvSpPr/>
          <p:nvPr/>
        </p:nvSpPr>
        <p:spPr>
          <a:xfrm>
            <a:off x="3760204" y="2768940"/>
            <a:ext cx="30776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generates random salt string</a:t>
            </a:r>
            <a:endParaRPr dirty="0"/>
          </a:p>
        </p:txBody>
      </p:sp>
      <p:cxnSp>
        <p:nvCxnSpPr>
          <p:cNvPr id="49" name="Straight Arrow Connector 48"/>
          <p:cNvCxnSpPr>
            <a:stCxn id="14" idx="2"/>
            <a:endCxn id="18" idx="1"/>
          </p:cNvCxnSpPr>
          <p:nvPr/>
        </p:nvCxnSpPr>
        <p:spPr>
          <a:xfrm rot="16200000" flipH="1">
            <a:off x="6367405" y="4142171"/>
            <a:ext cx="771682" cy="15447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3"/>
          </p:cNvCxnSpPr>
          <p:nvPr/>
        </p:nvCxnSpPr>
        <p:spPr>
          <a:xfrm rot="5400000">
            <a:off x="8270127" y="5497650"/>
            <a:ext cx="550102" cy="520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1"/>
            <a:endCxn id="22" idx="1"/>
          </p:cNvCxnSpPr>
          <p:nvPr/>
        </p:nvCxnSpPr>
        <p:spPr>
          <a:xfrm rot="10800000" flipH="1" flipV="1">
            <a:off x="512644" y="2637311"/>
            <a:ext cx="3733200" cy="3395883"/>
          </a:xfrm>
          <a:prstGeom prst="bentConnector3">
            <a:avLst>
              <a:gd name="adj1" fmla="val -6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" idx="3"/>
            <a:endCxn id="14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4" idx="2"/>
          </p:cNvCxnSpPr>
          <p:nvPr/>
        </p:nvCxnSpPr>
        <p:spPr>
          <a:xfrm rot="5400000">
            <a:off x="5765966" y="4149698"/>
            <a:ext cx="2693116" cy="662400"/>
          </a:xfrm>
          <a:prstGeom prst="bentConnector3">
            <a:avLst>
              <a:gd name="adj1" fmla="val 627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4" idx="2"/>
            <a:endCxn id="7" idx="0"/>
          </p:cNvCxnSpPr>
          <p:nvPr/>
        </p:nvCxnSpPr>
        <p:spPr>
          <a:xfrm rot="5400000">
            <a:off x="4593262" y="707848"/>
            <a:ext cx="423970" cy="52769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" idx="0"/>
          </p:cNvCxnSpPr>
          <p:nvPr/>
        </p:nvCxnSpPr>
        <p:spPr>
          <a:xfrm rot="5400000">
            <a:off x="2047820" y="2939321"/>
            <a:ext cx="737938" cy="500040"/>
          </a:xfrm>
          <a:prstGeom prst="bentConnector3">
            <a:avLst>
              <a:gd name="adj1" fmla="val 693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196588" y="5607686"/>
            <a:ext cx="1070309" cy="684908"/>
            <a:chOff x="5196588" y="5607686"/>
            <a:chExt cx="1070309" cy="684908"/>
          </a:xfrm>
        </p:grpSpPr>
        <p:sp>
          <p:nvSpPr>
            <p:cNvPr id="55" name="Rectangle 54"/>
            <p:cNvSpPr/>
            <p:nvPr/>
          </p:nvSpPr>
          <p:spPr>
            <a:xfrm>
              <a:off x="5654300" y="5607686"/>
              <a:ext cx="154886" cy="524458"/>
            </a:xfrm>
            <a:prstGeom prst="rect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5196588" y="6084779"/>
              <a:ext cx="1070309" cy="207815"/>
            </a:xfrm>
            <a:prstGeom prst="leftRightArrow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r>
              <a:rPr lang="en-US" dirty="0" smtClean="0"/>
              <a:t>Login password is validated against stored </a:t>
            </a:r>
            <a:r>
              <a:rPr lang="en-US" dirty="0" err="1" smtClean="0"/>
              <a:t>salt&amp;hash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07315" y="2461163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 dirty="0"/>
          </a:p>
        </p:txBody>
      </p:sp>
      <p:sp>
        <p:nvSpPr>
          <p:cNvPr id="5" name="CustomShape 4"/>
          <p:cNvSpPr/>
          <p:nvPr/>
        </p:nvSpPr>
        <p:spPr>
          <a:xfrm>
            <a:off x="1767675" y="2461523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454757" y="2150843"/>
            <a:ext cx="19328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Login Panel</a:t>
            </a:r>
            <a:endParaRPr dirty="0"/>
          </a:p>
        </p:txBody>
      </p:sp>
      <p:sp>
        <p:nvSpPr>
          <p:cNvPr id="7" name="CustomShape 15"/>
          <p:cNvSpPr/>
          <p:nvPr/>
        </p:nvSpPr>
        <p:spPr>
          <a:xfrm>
            <a:off x="6101469" y="255941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8" name="CustomShape 16"/>
          <p:cNvSpPr/>
          <p:nvPr/>
        </p:nvSpPr>
        <p:spPr>
          <a:xfrm>
            <a:off x="7397469" y="2559770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9" name="CustomShape 20"/>
          <p:cNvSpPr/>
          <p:nvPr/>
        </p:nvSpPr>
        <p:spPr>
          <a:xfrm>
            <a:off x="7473072" y="2193650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10" name="CustomShape 21"/>
          <p:cNvSpPr/>
          <p:nvPr/>
        </p:nvSpPr>
        <p:spPr>
          <a:xfrm>
            <a:off x="6145749" y="2193650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11" name="CustomShape 22"/>
          <p:cNvSpPr/>
          <p:nvPr/>
        </p:nvSpPr>
        <p:spPr>
          <a:xfrm>
            <a:off x="4805469" y="255977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12" name="CustomShape 23"/>
          <p:cNvSpPr/>
          <p:nvPr/>
        </p:nvSpPr>
        <p:spPr>
          <a:xfrm>
            <a:off x="4850109" y="2193650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Username</a:t>
            </a:r>
            <a:endParaRPr dirty="0"/>
          </a:p>
        </p:txBody>
      </p:sp>
      <p:sp>
        <p:nvSpPr>
          <p:cNvPr id="13" name="CustomShape 25"/>
          <p:cNvSpPr/>
          <p:nvPr/>
        </p:nvSpPr>
        <p:spPr>
          <a:xfrm>
            <a:off x="3142751" y="2317491"/>
            <a:ext cx="1707357" cy="596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Select </a:t>
            </a:r>
            <a:r>
              <a:rPr lang="en-US" strike="noStrike" dirty="0">
                <a:latin typeface="Georgia"/>
                <a:cs typeface="Georgia"/>
              </a:rPr>
              <a:t>user</a:t>
            </a:r>
            <a:endParaRPr dirty="0">
              <a:latin typeface="Georgia"/>
              <a:cs typeface="Georgia"/>
            </a:endParaRPr>
          </a:p>
          <a:p>
            <a:r>
              <a:rPr lang="en-US" strike="noStrike" dirty="0">
                <a:latin typeface="Georgia"/>
                <a:cs typeface="Georgia"/>
              </a:rPr>
              <a:t>from </a:t>
            </a:r>
            <a:r>
              <a:rPr lang="en-US" strike="noStrike" dirty="0" smtClean="0">
                <a:latin typeface="Georgia"/>
                <a:cs typeface="Georgia"/>
              </a:rPr>
              <a:t>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15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3541507" y="3443639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7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3826589" y="5474551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3236602" y="5131472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cxnSp>
        <p:nvCxnSpPr>
          <p:cNvPr id="21" name="Elbow Connector 20"/>
          <p:cNvCxnSpPr>
            <a:stCxn id="14" idx="3"/>
            <a:endCxn id="17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0"/>
          </p:cNvCxnSpPr>
          <p:nvPr/>
        </p:nvCxnSpPr>
        <p:spPr>
          <a:xfrm rot="5400000">
            <a:off x="2105636" y="2895414"/>
            <a:ext cx="724029" cy="601762"/>
          </a:xfrm>
          <a:prstGeom prst="bentConnector3">
            <a:avLst>
              <a:gd name="adj1" fmla="val 6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14" idx="0"/>
          </p:cNvCxnSpPr>
          <p:nvPr/>
        </p:nvCxnSpPr>
        <p:spPr>
          <a:xfrm rot="5400000">
            <a:off x="4148569" y="943010"/>
            <a:ext cx="633500" cy="4597100"/>
          </a:xfrm>
          <a:prstGeom prst="bentConnector3">
            <a:avLst>
              <a:gd name="adj1" fmla="val 65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8" idx="0"/>
          </p:cNvCxnSpPr>
          <p:nvPr/>
        </p:nvCxnSpPr>
        <p:spPr>
          <a:xfrm rot="5400000">
            <a:off x="4792518" y="4286203"/>
            <a:ext cx="945840" cy="14308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stomShape 16"/>
          <p:cNvSpPr/>
          <p:nvPr/>
        </p:nvSpPr>
        <p:spPr>
          <a:xfrm>
            <a:off x="6186274" y="5469054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29" name="CustomShape 20"/>
          <p:cNvSpPr/>
          <p:nvPr/>
        </p:nvSpPr>
        <p:spPr>
          <a:xfrm>
            <a:off x="6920851" y="5131472"/>
            <a:ext cx="2329730" cy="34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Arial"/>
              </a:rPr>
              <a:t>Stored Hash </a:t>
            </a:r>
            <a:r>
              <a:rPr lang="en-US" strike="noStrike" dirty="0">
                <a:latin typeface="Arial"/>
              </a:rPr>
              <a:t>string</a:t>
            </a:r>
            <a:endParaRPr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 rot="5400000">
            <a:off x="6525311" y="3374816"/>
            <a:ext cx="2478622" cy="1709855"/>
          </a:xfrm>
          <a:prstGeom prst="bentConnector3">
            <a:avLst>
              <a:gd name="adj1" fmla="val 805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1"/>
          <p:cNvSpPr/>
          <p:nvPr/>
        </p:nvSpPr>
        <p:spPr>
          <a:xfrm>
            <a:off x="441289" y="2990430"/>
            <a:ext cx="2327242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2" name="CustomShape 14"/>
          <p:cNvSpPr/>
          <p:nvPr/>
        </p:nvSpPr>
        <p:spPr>
          <a:xfrm>
            <a:off x="441292" y="4051576"/>
            <a:ext cx="3235754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5" name="CustomShape 19"/>
          <p:cNvSpPr/>
          <p:nvPr/>
        </p:nvSpPr>
        <p:spPr>
          <a:xfrm>
            <a:off x="434567" y="5396975"/>
            <a:ext cx="3591815" cy="735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4. Check that salted + hashed password matches stored hash:</a:t>
            </a:r>
            <a:endParaRPr dirty="0">
              <a:latin typeface="Georgia"/>
              <a:cs typeface="Georgi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279652" y="5403357"/>
            <a:ext cx="908347" cy="489357"/>
            <a:chOff x="5308194" y="6188152"/>
            <a:chExt cx="908347" cy="489357"/>
          </a:xfrm>
        </p:grpSpPr>
        <p:sp>
          <p:nvSpPr>
            <p:cNvPr id="47" name="Equal 46"/>
            <p:cNvSpPr/>
            <p:nvPr/>
          </p:nvSpPr>
          <p:spPr>
            <a:xfrm>
              <a:off x="5308194" y="6192711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Equal 47"/>
            <p:cNvSpPr/>
            <p:nvPr/>
          </p:nvSpPr>
          <p:spPr>
            <a:xfrm>
              <a:off x="5731743" y="6188152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Action Button: Home 56"/>
          <p:cNvSpPr/>
          <p:nvPr/>
        </p:nvSpPr>
        <p:spPr>
          <a:xfrm>
            <a:off x="6269535" y="5892714"/>
            <a:ext cx="511362" cy="511362"/>
          </a:xfrm>
          <a:prstGeom prst="actionButtonHome">
            <a:avLst/>
          </a:prstGeom>
          <a:solidFill>
            <a:srgbClr val="719FD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&quot;No&quot; Symbol 57"/>
          <p:cNvSpPr/>
          <p:nvPr/>
        </p:nvSpPr>
        <p:spPr>
          <a:xfrm>
            <a:off x="4689192" y="5892714"/>
            <a:ext cx="511362" cy="511362"/>
          </a:xfrm>
          <a:prstGeom prst="noSmoking">
            <a:avLst/>
          </a:prstGeom>
          <a:solidFill>
            <a:srgbClr val="719FD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eorgia"/>
                <a:cs typeface="Georgia"/>
              </a:rPr>
              <a:t>Appendix – AWS: RDS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Georgia"/>
                <a:cs typeface="Georgia"/>
              </a:rPr>
              <a:t>Our database is hosted by Amazon Web Services on a Relational Database Service instance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database requirements fell within the AWS Free Tier of usage, so the RDS instance is free.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The </a:t>
            </a:r>
            <a:r>
              <a:rPr lang="en-US" sz="2800" dirty="0" smtClean="0">
                <a:latin typeface="Georgia"/>
                <a:cs typeface="Georgia"/>
              </a:rPr>
              <a:t>RDS instance is not a full server machine – RDS simply provides </a:t>
            </a:r>
            <a:r>
              <a:rPr lang="en-US" sz="2800" dirty="0">
                <a:latin typeface="Georgia"/>
                <a:cs typeface="Georgia"/>
              </a:rPr>
              <a:t>a running MYSQL instance which can be remotely connected to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program is configured to connect to the RDS instance automatically when we establish a Database Connection.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03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/>
                <a:cs typeface="Georgia"/>
              </a:rPr>
              <a:t>Appendix – AWS: </a:t>
            </a:r>
            <a:r>
              <a:rPr lang="en-US" sz="3600" dirty="0" smtClean="0">
                <a:latin typeface="Georgia"/>
                <a:cs typeface="Georgia"/>
              </a:rPr>
              <a:t>S3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store images (for lab results) on an AWS S3 bucket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S3 </a:t>
            </a:r>
            <a:r>
              <a:rPr lang="en-US" dirty="0"/>
              <a:t>buckets are not traditional servers- they are pure cloud storage space, allowing us to upload and download files</a:t>
            </a:r>
            <a:r>
              <a:rPr lang="en-US" dirty="0" smtClean="0"/>
              <a:t>.</a:t>
            </a:r>
          </a:p>
          <a:p>
            <a:r>
              <a:rPr lang="en-US" dirty="0"/>
              <a:t>Amazon has documentation available with clear, simple examples of how to connect a program to their various AWS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8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– </a:t>
            </a:r>
            <a:r>
              <a:rPr lang="en-US" sz="3600" dirty="0" err="1"/>
              <a:t>DbConn</a:t>
            </a:r>
            <a:r>
              <a:rPr lang="en-US" sz="3600" dirty="0"/>
              <a:t> </a:t>
            </a:r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654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beginning work on the </a:t>
            </a:r>
            <a:r>
              <a:rPr lang="en-US" dirty="0" smtClean="0"/>
              <a:t>project, we </a:t>
            </a:r>
            <a:r>
              <a:rPr lang="en-US" dirty="0"/>
              <a:t>created an interface for our database connection class to </a:t>
            </a:r>
            <a:r>
              <a:rPr lang="en-US" dirty="0" smtClean="0"/>
              <a:t>implement.</a:t>
            </a:r>
          </a:p>
          <a:p>
            <a:r>
              <a:rPr lang="en-US" dirty="0" smtClean="0"/>
              <a:t>It </a:t>
            </a:r>
            <a:r>
              <a:rPr lang="en-US" dirty="0"/>
              <a:t>defines all the public methods of the database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let us define how the GUI would interact with the database before we started the project.</a:t>
            </a:r>
          </a:p>
          <a:p>
            <a:r>
              <a:rPr lang="en-US" dirty="0" smtClean="0"/>
              <a:t>It </a:t>
            </a:r>
            <a:r>
              <a:rPr lang="en-US" dirty="0"/>
              <a:t>is implemented by </a:t>
            </a:r>
            <a:r>
              <a:rPr lang="en-US" dirty="0" err="1"/>
              <a:t>DatabaseConnection</a:t>
            </a:r>
            <a:r>
              <a:rPr lang="en-US" dirty="0"/>
              <a:t> (full implementation) and by </a:t>
            </a:r>
            <a:r>
              <a:rPr lang="en-US" dirty="0" err="1"/>
              <a:t>DbConnDummy</a:t>
            </a:r>
            <a:r>
              <a:rPr lang="en-US" dirty="0"/>
              <a:t> (testing dummy).</a:t>
            </a:r>
          </a:p>
          <a:p>
            <a:r>
              <a:rPr lang="en-US" dirty="0" smtClean="0"/>
              <a:t>This also </a:t>
            </a:r>
            <a:r>
              <a:rPr lang="en-US" dirty="0"/>
              <a:t>allowed us to test the GUI side of the program before the database side was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71</TotalTime>
  <Words>574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Guardians of the GUI Presents: MD System</vt:lpstr>
      <vt:lpstr>Appendix – Apache Maven</vt:lpstr>
      <vt:lpstr>Appendix – JUnit Tests</vt:lpstr>
      <vt:lpstr>Appendix – Password Encryption </vt:lpstr>
      <vt:lpstr>Appendix – Password Encryption</vt:lpstr>
      <vt:lpstr>Appendix – AWS: RDS</vt:lpstr>
      <vt:lpstr>Appendix – AWS: S3</vt:lpstr>
      <vt:lpstr>Appendix – DbConn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Guardians of the GUI Presents: MD Software</dc:title>
  <dc:creator>Thomas McNulty</dc:creator>
  <cp:lastModifiedBy>Thomas McNulty</cp:lastModifiedBy>
  <cp:revision>7</cp:revision>
  <dcterms:created xsi:type="dcterms:W3CDTF">2015-04-28T21:05:33Z</dcterms:created>
  <dcterms:modified xsi:type="dcterms:W3CDTF">2015-04-28T22:16:48Z</dcterms:modified>
</cp:coreProperties>
</file>