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63E5622-4F05-4ACE-BDEB-47BD73AA8D0F}" styleName="Table_0">
    <a:wholeTbl>
      <a:tcTxStyle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Style>
        <a:tcBdr/>
        <a:fill>
          <a:solidFill>
            <a:srgbClr val="D0DEEF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0DEEF"/>
          </a:solidFill>
        </a:fill>
      </a:tcStyle>
    </a:band1V>
    <a:band2V>
      <a:tcStyle>
        <a:tcBdr/>
      </a:tcStyle>
    </a:band2V>
    <a:lastCol>
      <a:tcTxStyle b="on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1540" y="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719051" y="1737505"/>
            <a:ext cx="7772400" cy="1130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Welcome </a:t>
            </a:r>
            <a:endParaRPr lang="en-US">
              <a:solidFill>
                <a:schemeClr val="lt1"/>
              </a:solidFill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33251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885594" y="1142923"/>
            <a:ext cx="5096757" cy="1189163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2654874" y="5528108"/>
            <a:ext cx="3653998" cy="407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85000" lnSpcReduction="1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Verdana" panose="020B0604030504040204"/>
              <a:buNone/>
            </a:pPr>
            <a:r>
              <a:rPr lang="en-US" sz="2000" b="0" i="0" u="none" strike="noStrike" cap="none">
                <a:solidFill>
                  <a:srgbClr val="002060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www.morgansconsortium.com</a:t>
            </a:r>
            <a:endParaRPr lang="en-US" sz="2000" b="0" i="0" u="none" strike="noStrike" cap="none">
              <a:solidFill>
                <a:srgbClr val="002060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1165126" y="3109032"/>
            <a:ext cx="6633493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C00000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IT Department</a:t>
            </a:r>
            <a:endParaRPr lang="en-US" sz="4000" b="1" i="0" u="none" strike="noStrike" cap="none">
              <a:solidFill>
                <a:srgbClr val="C00000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C00000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WEEKLY REPORT</a:t>
            </a:r>
            <a:endParaRPr lang="en-US" sz="4000" b="1" i="0" u="none" strike="noStrike" cap="none">
              <a:solidFill>
                <a:srgbClr val="C00000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4840448" y="1887523"/>
            <a:ext cx="1468424" cy="44456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2621040" y="4573110"/>
            <a:ext cx="3653998" cy="407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Verdana" panose="020B0604030504040204"/>
              <a:buNone/>
            </a:pPr>
            <a:r>
              <a:rPr lang="en-US" sz="2000" b="0" i="0" u="none" strike="noStrike" cap="none" dirty="0">
                <a:solidFill>
                  <a:srgbClr val="002060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31/3/2023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907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 panose="020B0604030504040204"/>
              <a:buNone/>
            </a:pPr>
            <a:r>
              <a:rPr lang="en-US" sz="2000" b="1">
                <a:solidFill>
                  <a:schemeClr val="lt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Software Department Reports</a:t>
            </a:r>
            <a:endParaRPr lang="en-US" sz="2000" b="1">
              <a:solidFill>
                <a:schemeClr val="lt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graphicFrame>
        <p:nvGraphicFramePr>
          <p:cNvPr id="96" name="Google Shape;96;p2"/>
          <p:cNvGraphicFramePr/>
          <p:nvPr/>
        </p:nvGraphicFramePr>
        <p:xfrm>
          <a:off x="0" y="1143000"/>
          <a:ext cx="9144025" cy="9434860"/>
        </p:xfrm>
        <a:graphic>
          <a:graphicData uri="http://schemas.openxmlformats.org/drawingml/2006/table">
            <a:tbl>
              <a:tblPr firstRow="1" bandRow="1">
                <a:noFill/>
                <a:tableStyleId>{A63E5622-4F05-4ACE-BDEB-47BD73AA8D0F}</a:tableStyleId>
              </a:tblPr>
              <a:tblGrid>
                <a:gridCol w="773850"/>
                <a:gridCol w="4584550"/>
                <a:gridCol w="1344175"/>
                <a:gridCol w="2441450"/>
              </a:tblGrid>
              <a:tr h="411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>
                          <a:latin typeface="Verdana" panose="020B0604030504040204"/>
                          <a:ea typeface="Verdana" panose="020B0604030504040204"/>
                          <a:cs typeface="Verdana" panose="020B0604030504040204"/>
                          <a:sym typeface="Verdana" panose="020B0604030504040204"/>
                        </a:rPr>
                        <a:t>S/N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>
                          <a:latin typeface="Verdana" panose="020B0604030504040204"/>
                          <a:ea typeface="Verdana" panose="020B0604030504040204"/>
                          <a:cs typeface="Verdana" panose="020B0604030504040204"/>
                          <a:sym typeface="Verdana" panose="020B0604030504040204"/>
                        </a:rPr>
                        <a:t>Task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>
                          <a:latin typeface="Verdana" panose="020B0604030504040204"/>
                          <a:ea typeface="Verdana" panose="020B0604030504040204"/>
                          <a:cs typeface="Verdana" panose="020B0604030504040204"/>
                          <a:sym typeface="Verdana" panose="020B0604030504040204"/>
                        </a:rPr>
                        <a:t>Assigned to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>
                          <a:latin typeface="Verdana" panose="020B0604030504040204"/>
                          <a:ea typeface="Verdana" panose="020B0604030504040204"/>
                          <a:cs typeface="Verdana" panose="020B0604030504040204"/>
                          <a:sym typeface="Verdana" panose="020B0604030504040204"/>
                        </a:rPr>
                        <a:t>Notes</a:t>
                      </a:r>
                      <a:endParaRPr lang="en-US" dirty="0"/>
                    </a:p>
                  </a:txBody>
                  <a:tcPr marL="91450" marR="91450" marT="45725" marB="45725"/>
                </a:tc>
              </a:tr>
              <a:tr h="1286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Presented TMC Institute to BDE Team </a:t>
                      </a:r>
                      <a:endParaRPr lang="en-US"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Made correct to TMC Institute </a:t>
                      </a:r>
                      <a:endParaRPr lang="en-US"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Making Proposal with BDE Team</a:t>
                      </a:r>
                      <a:endParaRPr lang="en-US"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i</a:t>
                      </a:r>
                      <a:r>
                        <a:rPr lang="en-US" dirty="0"/>
                        <a:t> connected </a:t>
                      </a:r>
                      <a:r>
                        <a:rPr lang="en-US" dirty="0" err="1"/>
                        <a:t>paystack</a:t>
                      </a:r>
                      <a:r>
                        <a:rPr lang="en-US" dirty="0"/>
                        <a:t> to </a:t>
                      </a:r>
                      <a:r>
                        <a:rPr lang="en-US" dirty="0" err="1"/>
                        <a:t>Grc</a:t>
                      </a:r>
                      <a:r>
                        <a:rPr lang="en-US" dirty="0"/>
                        <a:t> Magazine webapp</a:t>
                      </a:r>
                      <a:endParaRPr lang="en-US"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i</a:t>
                      </a:r>
                      <a:r>
                        <a:rPr lang="en-US" dirty="0"/>
                        <a:t> created </a:t>
                      </a:r>
                      <a:r>
                        <a:rPr lang="en-US" dirty="0" err="1"/>
                        <a:t>paystack</a:t>
                      </a:r>
                      <a:r>
                        <a:rPr lang="en-US" dirty="0"/>
                        <a:t> verification </a:t>
                      </a:r>
                      <a:r>
                        <a:rPr lang="en-US" dirty="0" err="1"/>
                        <a:t>api</a:t>
                      </a:r>
                      <a:r>
                        <a:rPr lang="en-US" dirty="0"/>
                        <a:t> to confirm payment</a:t>
                      </a:r>
                      <a:endParaRPr lang="en-US"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i</a:t>
                      </a:r>
                      <a:r>
                        <a:rPr lang="en-US" dirty="0"/>
                        <a:t> created and connected subscription </a:t>
                      </a:r>
                      <a:r>
                        <a:rPr lang="en-US" dirty="0" err="1"/>
                        <a:t>api</a:t>
                      </a:r>
                      <a:r>
                        <a:rPr lang="en-US" dirty="0"/>
                        <a:t> to subscription page</a:t>
                      </a:r>
                      <a:endParaRPr lang="en-US"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i</a:t>
                      </a:r>
                      <a:r>
                        <a:rPr lang="en-US" dirty="0"/>
                        <a:t> also created and connected subscription plan </a:t>
                      </a:r>
                      <a:r>
                        <a:rPr lang="en-US" dirty="0" err="1"/>
                        <a:t>api</a:t>
                      </a:r>
                      <a:r>
                        <a:rPr lang="en-US" dirty="0"/>
                        <a:t> to the frontend of articles pages</a:t>
                      </a:r>
                      <a:endParaRPr lang="en-US"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i</a:t>
                      </a:r>
                      <a:r>
                        <a:rPr lang="en-US" dirty="0"/>
                        <a:t> also created and connected subscription plan </a:t>
                      </a:r>
                      <a:r>
                        <a:rPr lang="en-US" dirty="0" err="1"/>
                        <a:t>api</a:t>
                      </a:r>
                      <a:r>
                        <a:rPr lang="en-US" dirty="0"/>
                        <a:t> to the create stories page</a:t>
                      </a:r>
                      <a:endParaRPr lang="en-US"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i</a:t>
                      </a:r>
                      <a:r>
                        <a:rPr lang="en-US" dirty="0"/>
                        <a:t> had meeting with Digital Meeting showing them </a:t>
                      </a:r>
                      <a:r>
                        <a:rPr lang="en-US" dirty="0" err="1"/>
                        <a:t>Grc</a:t>
                      </a:r>
                      <a:r>
                        <a:rPr lang="en-US" dirty="0"/>
                        <a:t> Magazine webapp</a:t>
                      </a:r>
                      <a:endParaRPr lang="en-US"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i</a:t>
                      </a:r>
                      <a:r>
                        <a:rPr lang="en-US" dirty="0"/>
                        <a:t> also had a meeting with a staff </a:t>
                      </a:r>
                      <a:r>
                        <a:rPr lang="en-US" dirty="0" err="1"/>
                        <a:t>Cormart</a:t>
                      </a:r>
                      <a:r>
                        <a:rPr lang="en-US" dirty="0"/>
                        <a:t> Nigeria the Parent company is TGI how The Morgan will use IT to solve they problems</a:t>
                      </a:r>
                      <a:endParaRPr lang="en-US"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i</a:t>
                      </a:r>
                      <a:r>
                        <a:rPr lang="en-US" dirty="0"/>
                        <a:t> create the admin page to view the number of comments in an article</a:t>
                      </a:r>
                      <a:endParaRPr lang="en-US"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created frontend functionality and connected it to the get </a:t>
                      </a:r>
                      <a:r>
                        <a:rPr lang="en-US" dirty="0" err="1"/>
                        <a:t>Api</a:t>
                      </a:r>
                      <a:r>
                        <a:rPr lang="en-US" dirty="0"/>
                        <a:t> </a:t>
                      </a:r>
                      <a:endParaRPr lang="en-US"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created backend </a:t>
                      </a:r>
                      <a:r>
                        <a:rPr lang="en-US" dirty="0" err="1"/>
                        <a:t>Api</a:t>
                      </a:r>
                      <a:r>
                        <a:rPr lang="en-US" dirty="0"/>
                        <a:t> for getting the number of comments </a:t>
                      </a:r>
                      <a:endParaRPr lang="en-US"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created the backend functionality for real time notification</a:t>
                      </a:r>
                      <a:endParaRPr lang="en-US"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Verdana" panose="020B0604030504040204"/>
                          <a:ea typeface="Verdana" panose="020B0604030504040204"/>
                          <a:cs typeface="Verdana" panose="020B0604030504040204"/>
                          <a:sym typeface="Verdana" panose="020B0604030504040204"/>
                        </a:rPr>
                        <a:t>Stephen</a:t>
                      </a:r>
                      <a:endParaRPr lang="en-US" sz="1100" dirty="0">
                        <a:latin typeface="Verdana" panose="020B0604030504040204"/>
                        <a:ea typeface="Verdana" panose="020B0604030504040204"/>
                        <a:cs typeface="Verdana" panose="020B0604030504040204"/>
                        <a:sym typeface="Verdana" panose="020B06040305040402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dirty="0">
                        <a:latin typeface="Verdana" panose="020B0604030504040204"/>
                        <a:ea typeface="Verdana" panose="020B0604030504040204"/>
                        <a:cs typeface="Verdana" panose="020B0604030504040204"/>
                        <a:sym typeface="Verdana" panose="020B0604030504040204"/>
                      </a:endParaRPr>
                    </a:p>
                  </a:txBody>
                  <a:tcPr marL="91450" marR="91450" marT="45725" marB="45725"/>
                </a:tc>
              </a:tr>
              <a:tr h="937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Verdana" panose="020B0604030504040204"/>
                          <a:ea typeface="Verdana" panose="020B0604030504040204"/>
                          <a:cs typeface="Verdana" panose="020B0604030504040204"/>
                          <a:sym typeface="Verdana" panose="020B0604030504040204"/>
                        </a:rPr>
                        <a:t>2</a:t>
                      </a:r>
                      <a:endParaRPr lang="en-US" sz="1100" dirty="0">
                        <a:latin typeface="Verdana" panose="020B0604030504040204"/>
                        <a:ea typeface="Verdana" panose="020B0604030504040204"/>
                        <a:cs typeface="Verdana" panose="020B0604030504040204"/>
                        <a:sym typeface="Verdana" panose="020B06040305040402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Verdana" panose="020B0604030504040204"/>
                          <a:ea typeface="Verdana" panose="020B0604030504040204"/>
                          <a:cs typeface="Verdana" panose="020B0604030504040204"/>
                          <a:sym typeface="Verdana" panose="020B0604030504040204"/>
                        </a:rPr>
                        <a:t>Completed the Admin dashboard for </a:t>
                      </a:r>
                      <a:r>
                        <a:rPr lang="en-US" sz="1100" dirty="0" err="1">
                          <a:latin typeface="Verdana" panose="020B0604030504040204"/>
                          <a:ea typeface="Verdana" panose="020B0604030504040204"/>
                          <a:cs typeface="Verdana" panose="020B0604030504040204"/>
                          <a:sym typeface="Verdana" panose="020B0604030504040204"/>
                        </a:rPr>
                        <a:t>potrec</a:t>
                      </a:r>
                      <a:r>
                        <a:rPr lang="en-US" sz="1100" dirty="0">
                          <a:latin typeface="Verdana" panose="020B0604030504040204"/>
                          <a:ea typeface="Verdana" panose="020B0604030504040204"/>
                          <a:cs typeface="Verdana" panose="020B0604030504040204"/>
                          <a:sym typeface="Verdana" panose="020B0604030504040204"/>
                        </a:rPr>
                        <a:t> </a:t>
                      </a:r>
                      <a:endParaRPr lang="en-US" sz="1100" dirty="0">
                        <a:latin typeface="Verdana" panose="020B0604030504040204"/>
                        <a:ea typeface="Verdana" panose="020B0604030504040204"/>
                        <a:cs typeface="Verdana" panose="020B0604030504040204"/>
                        <a:sym typeface="Verdana" panose="020B0604030504040204"/>
                      </a:endParaRPr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endParaRPr lang="en-US" sz="1100" dirty="0">
                        <a:latin typeface="Verdana" panose="020B0604030504040204"/>
                        <a:ea typeface="Verdana" panose="020B0604030504040204"/>
                        <a:cs typeface="Verdana" panose="020B0604030504040204"/>
                        <a:sym typeface="Verdana" panose="020B0604030504040204"/>
                      </a:endParaRPr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Verdana" panose="020B0604030504040204"/>
                          <a:ea typeface="Verdana" panose="020B0604030504040204"/>
                          <a:cs typeface="Verdana" panose="020B0604030504040204"/>
                          <a:sym typeface="Verdana" panose="020B0604030504040204"/>
                        </a:rPr>
                        <a:t>Started designing for the internal admin</a:t>
                      </a:r>
                      <a:endParaRPr lang="en-US" sz="1100" dirty="0">
                        <a:latin typeface="Verdana" panose="020B0604030504040204"/>
                        <a:ea typeface="Verdana" panose="020B0604030504040204"/>
                        <a:cs typeface="Verdana" panose="020B0604030504040204"/>
                        <a:sym typeface="Verdana" panose="020B0604030504040204"/>
                      </a:endParaRPr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endParaRPr lang="en-US" sz="1100" dirty="0">
                        <a:latin typeface="Verdana" panose="020B0604030504040204"/>
                        <a:ea typeface="Verdana" panose="020B0604030504040204"/>
                        <a:cs typeface="Verdana" panose="020B0604030504040204"/>
                        <a:sym typeface="Verdana" panose="020B0604030504040204"/>
                      </a:endParaRPr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Verdana" panose="020B0604030504040204"/>
                          <a:ea typeface="Verdana" panose="020B0604030504040204"/>
                          <a:cs typeface="Verdana" panose="020B0604030504040204"/>
                          <a:sym typeface="Verdana" panose="020B0604030504040204"/>
                        </a:rPr>
                        <a:t>Worked on the corrections given by MD</a:t>
                      </a:r>
                      <a:endParaRPr lang="en-US" sz="1100" dirty="0">
                        <a:latin typeface="Verdana" panose="020B0604030504040204"/>
                        <a:ea typeface="Verdana" panose="020B0604030504040204"/>
                        <a:cs typeface="Verdana" panose="020B0604030504040204"/>
                        <a:sym typeface="Verdana" panose="020B06040305040402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Verdana" panose="020B0604030504040204"/>
                          <a:ea typeface="Verdana" panose="020B0604030504040204"/>
                          <a:cs typeface="Verdana" panose="020B0604030504040204"/>
                          <a:sym typeface="Verdana" panose="020B0604030504040204"/>
                        </a:rPr>
                        <a:t>Boma </a:t>
                      </a:r>
                      <a:endParaRPr lang="en-US" sz="1100" dirty="0">
                        <a:latin typeface="Verdana" panose="020B0604030504040204"/>
                        <a:ea typeface="Verdana" panose="020B0604030504040204"/>
                        <a:cs typeface="Verdana" panose="020B0604030504040204"/>
                        <a:sym typeface="Verdana" panose="020B06040305040402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endParaRPr lang="en-US" sz="1100">
                        <a:latin typeface="Verdana" panose="020B0604030504040204"/>
                        <a:ea typeface="Verdana" panose="020B0604030504040204"/>
                        <a:cs typeface="Verdana" panose="020B0604030504040204"/>
                        <a:sym typeface="Verdana" panose="020B0604030504040204"/>
                      </a:endParaRPr>
                    </a:p>
                  </a:txBody>
                  <a:tcPr marL="91450" marR="91450" marT="45725" marB="45725"/>
                </a:tc>
              </a:tr>
              <a:tr h="861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dirty="0">
                        <a:latin typeface="Verdana" panose="020B0604030504040204"/>
                        <a:ea typeface="Verdana" panose="020B0604030504040204"/>
                        <a:cs typeface="Verdana" panose="020B0604030504040204"/>
                        <a:sym typeface="Verdana" panose="020B06040305040402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endParaRPr lang="en-US" sz="1100" dirty="0">
                        <a:latin typeface="Verdana" panose="020B0604030504040204"/>
                        <a:ea typeface="Verdana" panose="020B0604030504040204"/>
                        <a:cs typeface="Verdana" panose="020B0604030504040204"/>
                        <a:sym typeface="Verdana" panose="020B06040305040402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dirty="0">
                        <a:latin typeface="Verdana" panose="020B0604030504040204"/>
                        <a:ea typeface="Verdana" panose="020B0604030504040204"/>
                        <a:cs typeface="Verdana" panose="020B0604030504040204"/>
                        <a:sym typeface="Verdana" panose="020B06040305040402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endParaRPr lang="en-US" sz="1100">
                        <a:latin typeface="Verdana" panose="020B0604030504040204"/>
                        <a:ea typeface="Verdana" panose="020B0604030504040204"/>
                        <a:cs typeface="Verdana" panose="020B0604030504040204"/>
                        <a:sym typeface="Verdana" panose="020B0604030504040204"/>
                      </a:endParaRPr>
                    </a:p>
                  </a:txBody>
                  <a:tcPr marL="91450" marR="91450" marT="45725" marB="45725"/>
                </a:tc>
              </a:tr>
              <a:tr h="1584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dirty="0">
                        <a:latin typeface="Verdana" panose="020B0604030504040204"/>
                        <a:ea typeface="Verdana" panose="020B0604030504040204"/>
                        <a:cs typeface="Verdana" panose="020B0604030504040204"/>
                        <a:sym typeface="Verdana" panose="020B06040305040402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endParaRPr lang="en-US" sz="1100" dirty="0">
                        <a:latin typeface="Verdana" panose="020B0604030504040204"/>
                        <a:ea typeface="Verdana" panose="020B0604030504040204"/>
                        <a:cs typeface="Verdana" panose="020B0604030504040204"/>
                        <a:sym typeface="Verdana" panose="020B06040305040402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dirty="0">
                        <a:latin typeface="Verdana" panose="020B0604030504040204"/>
                        <a:ea typeface="Verdana" panose="020B0604030504040204"/>
                        <a:cs typeface="Verdana" panose="020B0604030504040204"/>
                        <a:sym typeface="Verdana" panose="020B06040305040402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endParaRPr lang="en-US" sz="1100" dirty="0">
                        <a:latin typeface="Verdana" panose="020B0604030504040204"/>
                        <a:ea typeface="Verdana" panose="020B0604030504040204"/>
                        <a:cs typeface="Verdana" panose="020B0604030504040204"/>
                        <a:sym typeface="Verdana" panose="020B0604030504040204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907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 panose="020B0604030504040204"/>
              <a:buNone/>
            </a:pPr>
            <a:r>
              <a:rPr lang="en-US" sz="2000" b="1">
                <a:solidFill>
                  <a:schemeClr val="lt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Software Department Reports</a:t>
            </a:r>
            <a:endParaRPr lang="en-US" sz="2000" b="1">
              <a:solidFill>
                <a:schemeClr val="lt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graphicFrame>
        <p:nvGraphicFramePr>
          <p:cNvPr id="102" name="Google Shape;102;p3"/>
          <p:cNvGraphicFramePr/>
          <p:nvPr/>
        </p:nvGraphicFramePr>
        <p:xfrm>
          <a:off x="0" y="1244912"/>
          <a:ext cx="9144000" cy="7612380"/>
        </p:xfrm>
        <a:graphic>
          <a:graphicData uri="http://schemas.openxmlformats.org/drawingml/2006/table">
            <a:tbl>
              <a:tblPr firstRow="1" bandRow="1">
                <a:noFill/>
                <a:tableStyleId>{A63E5622-4F05-4ACE-BDEB-47BD73AA8D0F}</a:tableStyleId>
              </a:tblPr>
              <a:tblGrid>
                <a:gridCol w="642620"/>
                <a:gridCol w="3895926"/>
                <a:gridCol w="890270"/>
                <a:gridCol w="3715184"/>
              </a:tblGrid>
              <a:tr h="756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>
                          <a:latin typeface="Verdana" panose="020B0604030504040204"/>
                          <a:ea typeface="Verdana" panose="020B0604030504040204"/>
                          <a:cs typeface="Verdana" panose="020B0604030504040204"/>
                          <a:sym typeface="Verdana" panose="020B0604030504040204"/>
                        </a:rPr>
                        <a:t>S/N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>
                          <a:latin typeface="Verdana" panose="020B0604030504040204"/>
                          <a:ea typeface="Verdana" panose="020B0604030504040204"/>
                          <a:cs typeface="Verdana" panose="020B0604030504040204"/>
                          <a:sym typeface="Verdana" panose="020B0604030504040204"/>
                        </a:rPr>
                        <a:t>Task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>
                          <a:latin typeface="Verdana" panose="020B0604030504040204"/>
                          <a:ea typeface="Verdana" panose="020B0604030504040204"/>
                          <a:cs typeface="Verdana" panose="020B0604030504040204"/>
                          <a:sym typeface="Verdana" panose="020B0604030504040204"/>
                        </a:rPr>
                        <a:t>Assigned to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Pendings</a:t>
                      </a:r>
                      <a:endParaRPr lang="en-US" dirty="0"/>
                    </a:p>
                  </a:txBody>
                  <a:tcPr marL="91450" marR="91450" marT="45725" marB="45725"/>
                </a:tc>
              </a:tr>
              <a:tr h="1205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Completed oysterchecks identify verification APIs</a:t>
                      </a:r>
                      <a:endParaRPr lang="en-US"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completed oysterchecks address APIs</a:t>
                      </a:r>
                      <a:endParaRPr lang="en-US"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Completed verification flow UI design to accomodate verification details </a:t>
                      </a:r>
                      <a:endParaRPr lang="en-US"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Configured GRCawards website on localhost for easy updates and reployment </a:t>
                      </a:r>
                      <a:endParaRPr lang="en-US"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Updated all changes on grcawards website as stated by the admin department </a:t>
                      </a:r>
                      <a:endParaRPr lang="en-US"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redesigned mimatt website for shuttle recruiting </a:t>
                      </a:r>
                      <a:endParaRPr lang="en-US"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 updated contents of shuttle website and </a:t>
                      </a:r>
                      <a:r>
                        <a:rPr lang="en-US" sz="1400" dirty="0">
                          <a:sym typeface="+mn-ea"/>
                        </a:rPr>
                        <a:t>deployed </a:t>
                      </a:r>
                      <a:r>
                        <a:rPr lang="en-US" dirty="0"/>
                        <a:t>website</a:t>
                      </a:r>
                      <a:endParaRPr lang="en-US"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completed setting up new staff emails</a:t>
                      </a:r>
                      <a:endParaRPr lang="en-US"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159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100"/>
                        <a:t>Michael</a:t>
                      </a:r>
                      <a:endParaRPr lang="en-US"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latin typeface="Arial Bold" panose="020B0604020202020204" charset="0"/>
                          <a:cs typeface="Arial Bold" panose="020B0604020202020204" charset="0"/>
                        </a:rPr>
                        <a:t>Pendings on Oysterchecks including:</a:t>
                      </a:r>
                      <a:endParaRPr lang="en-US" b="1" dirty="0">
                        <a:latin typeface="Arial Bold" panose="020B0604020202020204" charset="0"/>
                        <a:cs typeface="Arial Bold" panose="020B0604020202020204" charset="0"/>
                      </a:endParaRPr>
                    </a:p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endParaRPr lang="en-US" dirty="0"/>
                    </a:p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dirty="0"/>
                        <a:t>To redesign oysterchecks new staff onboarding processes </a:t>
                      </a:r>
                      <a:endParaRPr lang="en-US" dirty="0"/>
                    </a:p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dirty="0"/>
                        <a:t>To complete client onboarding process</a:t>
                      </a:r>
                      <a:endParaRPr lang="en-US" dirty="0"/>
                    </a:p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dirty="0"/>
                        <a:t>Redesign the users authentication process - have different login logic for different user models </a:t>
                      </a:r>
                      <a:endParaRPr lang="en-US" dirty="0"/>
                    </a:p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dirty="0"/>
                        <a:t>complete admin features - review candidates, update candidates verification process, update address verification process, disable and enable users etc. </a:t>
                      </a:r>
                      <a:endParaRPr lang="en-US" dirty="0"/>
                    </a:p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dirty="0"/>
                        <a:t>Allow clients to download candidates details</a:t>
                      </a:r>
                      <a:endParaRPr lang="en-US" dirty="0"/>
                    </a:p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dirty="0"/>
                        <a:t>Allow admin to manage clients candidates</a:t>
                      </a:r>
                      <a:endParaRPr lang="en-US" dirty="0"/>
                    </a:p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endParaRPr lang="en-US" dirty="0"/>
                    </a:p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endParaRPr lang="en-US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 marL="91450" marR="91450" marT="45725" marB="45725"/>
                </a:tc>
              </a:tr>
              <a:tr h="1205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endParaRPr lang="en-US"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50" marR="91450" marT="45725" marB="45725"/>
                </a:tc>
              </a:tr>
              <a:tr h="107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endParaRPr lang="en-US"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</a:tr>
              <a:tr h="107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endParaRPr lang="en-US"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907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 panose="020B0604030504040204"/>
              <a:buNone/>
            </a:pPr>
            <a:r>
              <a:rPr lang="en-US" sz="2000" b="1">
                <a:solidFill>
                  <a:schemeClr val="lt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Hardware Department Reports</a:t>
            </a:r>
            <a:endParaRPr lang="en-US" sz="2000" b="1">
              <a:solidFill>
                <a:schemeClr val="lt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graphicFrame>
        <p:nvGraphicFramePr>
          <p:cNvPr id="108" name="Google Shape;108;p4"/>
          <p:cNvGraphicFramePr/>
          <p:nvPr/>
        </p:nvGraphicFramePr>
        <p:xfrm>
          <a:off x="119267" y="1272209"/>
          <a:ext cx="7726025" cy="4783775"/>
        </p:xfrm>
        <a:graphic>
          <a:graphicData uri="http://schemas.openxmlformats.org/drawingml/2006/table">
            <a:tbl>
              <a:tblPr firstRow="1" bandRow="1">
                <a:noFill/>
                <a:tableStyleId>{A63E5622-4F05-4ACE-BDEB-47BD73AA8D0F}</a:tableStyleId>
              </a:tblPr>
              <a:tblGrid>
                <a:gridCol w="715625"/>
                <a:gridCol w="2252875"/>
                <a:gridCol w="932600"/>
                <a:gridCol w="949200"/>
                <a:gridCol w="2875725"/>
              </a:tblGrid>
              <a:tr h="638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S/N</a:t>
                      </a:r>
                      <a:endParaRPr lang="en-US"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Task</a:t>
                      </a:r>
                      <a:endParaRPr lang="en-US"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Estimated</a:t>
                      </a:r>
                      <a:endParaRPr lang="en-US" sz="14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Timeline 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Assigned to</a:t>
                      </a:r>
                      <a:endParaRPr lang="en-US"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Notes</a:t>
                      </a:r>
                      <a:endParaRPr lang="en-US" sz="1400"/>
                    </a:p>
                  </a:txBody>
                  <a:tcPr marL="91450" marR="91450" marT="45725" marB="45725"/>
                </a:tc>
              </a:tr>
              <a:tr h="1036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Verdana" panose="020B0604030504040204"/>
                        <a:ea typeface="Verdana" panose="020B0604030504040204"/>
                        <a:cs typeface="Verdana" panose="020B0604030504040204"/>
                        <a:sym typeface="Verdana" panose="020B06040305040402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Verdana" panose="020B0604030504040204"/>
                          <a:ea typeface="Verdana" panose="020B0604030504040204"/>
                          <a:cs typeface="Verdana" panose="020B0604030504040204"/>
                          <a:sym typeface="Verdana" panose="020B0604030504040204"/>
                        </a:rPr>
                        <a:t>-</a:t>
                      </a:r>
                      <a:endParaRPr lang="en-US" sz="1100">
                        <a:latin typeface="Verdana" panose="020B0604030504040204"/>
                        <a:ea typeface="Verdana" panose="020B0604030504040204"/>
                        <a:cs typeface="Verdana" panose="020B0604030504040204"/>
                        <a:sym typeface="Verdana" panose="020B06040305040402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</a:tr>
              <a:tr h="1036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endParaRPr sz="1100">
                        <a:latin typeface="Verdana" panose="020B0604030504040204"/>
                        <a:ea typeface="Verdana" panose="020B0604030504040204"/>
                        <a:cs typeface="Verdana" panose="020B0604030504040204"/>
                        <a:sym typeface="Verdana" panose="020B06040305040402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Verdana" panose="020B0604030504040204"/>
                        <a:ea typeface="Verdana" panose="020B0604030504040204"/>
                        <a:cs typeface="Verdana" panose="020B0604030504040204"/>
                        <a:sym typeface="Verdana" panose="020B06040305040402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</a:tr>
              <a:tr h="1036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</a:tr>
              <a:tr h="1036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0" y="2959768"/>
            <a:ext cx="9144000" cy="38982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5"/>
          <p:cNvSpPr/>
          <p:nvPr/>
        </p:nvSpPr>
        <p:spPr>
          <a:xfrm>
            <a:off x="3055872" y="3013733"/>
            <a:ext cx="4132842" cy="302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C00000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Nigeria: </a:t>
            </a:r>
            <a:endParaRPr lang="en-US" sz="1600" b="1" i="0" u="none" strike="noStrike" cap="none">
              <a:solidFill>
                <a:srgbClr val="C00000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2nd Floor, 1 Adeola Adeoye Street </a:t>
            </a:r>
            <a:endParaRPr lang="en-US" sz="1600" b="0" i="0" u="none" strike="noStrike" cap="none">
              <a:solidFill>
                <a:srgbClr val="000000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Off Toyin Street Ikeja Lagos Nigeria</a:t>
            </a:r>
            <a:endParaRPr lang="en-US" sz="1600" b="0" i="0" u="none" strike="noStrike" cap="none">
              <a:solidFill>
                <a:srgbClr val="000000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Tel: +23417001770, 09153414314</a:t>
            </a:r>
            <a:endParaRPr lang="en-US" sz="1600" b="0" i="0" u="none" strike="noStrike" cap="none">
              <a:solidFill>
                <a:srgbClr val="000000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C00000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United Kingdom: </a:t>
            </a:r>
            <a:endParaRPr lang="en-US" sz="1600" b="1" i="0" u="none" strike="noStrike" cap="none">
              <a:solidFill>
                <a:srgbClr val="C00000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International House, </a:t>
            </a:r>
            <a:endParaRPr lang="en-US" sz="1600" b="0" i="0" u="none" strike="noStrike" cap="none">
              <a:solidFill>
                <a:srgbClr val="000000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24 Holborn Viaduct London EC1A 2BN, </a:t>
            </a:r>
            <a:endParaRPr lang="en-US" sz="1600" b="0" i="0" u="none" strike="noStrike" cap="none">
              <a:solidFill>
                <a:srgbClr val="000000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United Kingdom</a:t>
            </a:r>
            <a:endParaRPr lang="en-US" sz="1600" b="0" i="0" u="none" strike="noStrike" cap="none">
              <a:solidFill>
                <a:srgbClr val="000000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i="0" u="none" strike="noStrike" cap="none">
                <a:solidFill>
                  <a:srgbClr val="000000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US" sz="1600" b="0" i="0" u="none" strike="noStrike" cap="none">
                <a:solidFill>
                  <a:srgbClr val="000000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enquiries@morgansconsortium.com</a:t>
            </a:r>
            <a:endParaRPr lang="en-US" sz="1600" b="0" i="0" u="none" strike="noStrike" cap="none">
              <a:solidFill>
                <a:srgbClr val="000000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www.morgansconsortium.com</a:t>
            </a:r>
            <a:endParaRPr lang="en-US" sz="1600" b="0" i="0" u="none" strike="noStrike" cap="none">
              <a:solidFill>
                <a:srgbClr val="000000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115" name="Google Shape;115;p5"/>
          <p:cNvSpPr/>
          <p:nvPr/>
        </p:nvSpPr>
        <p:spPr>
          <a:xfrm>
            <a:off x="2987134" y="1959830"/>
            <a:ext cx="2940982" cy="90236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117427" y="2111364"/>
            <a:ext cx="2680397" cy="62538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/>
          <p:nvPr/>
        </p:nvSpPr>
        <p:spPr>
          <a:xfrm>
            <a:off x="4672668" y="2483141"/>
            <a:ext cx="796954" cy="18455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2395</Words>
  <Application>WPS Presentation</Application>
  <PresentationFormat>On-screen Show (4:3)</PresentationFormat>
  <Paragraphs>114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Arial</vt:lpstr>
      <vt:lpstr>SimSun</vt:lpstr>
      <vt:lpstr>Wingdings</vt:lpstr>
      <vt:lpstr>Arial</vt:lpstr>
      <vt:lpstr>Calibri</vt:lpstr>
      <vt:lpstr>Helvetica Neue</vt:lpstr>
      <vt:lpstr>Verdana</vt:lpstr>
      <vt:lpstr>Microsoft YaHei</vt:lpstr>
      <vt:lpstr>汉仪旗黑</vt:lpstr>
      <vt:lpstr>Arial Unicode MS</vt:lpstr>
      <vt:lpstr>Arial Bold</vt:lpstr>
      <vt:lpstr>宋体-简</vt:lpstr>
      <vt:lpstr>Office Theme</vt:lpstr>
      <vt:lpstr>Welcome </vt:lpstr>
      <vt:lpstr>Software Department Reports</vt:lpstr>
      <vt:lpstr>Software Department Reports</vt:lpstr>
      <vt:lpstr>Hardware Department Reports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</dc:title>
  <dc:creator>SAMUEL AKINPELU</dc:creator>
  <cp:lastModifiedBy>kachi</cp:lastModifiedBy>
  <cp:revision>13</cp:revision>
  <dcterms:created xsi:type="dcterms:W3CDTF">2023-03-31T12:03:04Z</dcterms:created>
  <dcterms:modified xsi:type="dcterms:W3CDTF">2023-03-31T12:03:04Z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1033-5.0.0.7908</vt:lpwstr>
  </property>
</Properties>
</file>