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8" r:id="rId1"/>
    <p:sldMasterId id="2147483648" r:id="rId2"/>
  </p:sldMasterIdLst>
  <p:notesMasterIdLst>
    <p:notesMasterId r:id="rId32"/>
  </p:notesMasterIdLst>
  <p:handoutMasterIdLst>
    <p:handoutMasterId r:id="rId33"/>
  </p:handoutMasterIdLst>
  <p:sldIdLst>
    <p:sldId id="270" r:id="rId3"/>
    <p:sldId id="257" r:id="rId4"/>
    <p:sldId id="322" r:id="rId5"/>
    <p:sldId id="265" r:id="rId6"/>
    <p:sldId id="278" r:id="rId7"/>
    <p:sldId id="279" r:id="rId8"/>
    <p:sldId id="281" r:id="rId9"/>
    <p:sldId id="280" r:id="rId10"/>
    <p:sldId id="282" r:id="rId11"/>
    <p:sldId id="302" r:id="rId12"/>
    <p:sldId id="313" r:id="rId13"/>
    <p:sldId id="283" r:id="rId14"/>
    <p:sldId id="291" r:id="rId15"/>
    <p:sldId id="314" r:id="rId16"/>
    <p:sldId id="315" r:id="rId17"/>
    <p:sldId id="317" r:id="rId18"/>
    <p:sldId id="321" r:id="rId19"/>
    <p:sldId id="287" r:id="rId20"/>
    <p:sldId id="288" r:id="rId21"/>
    <p:sldId id="318" r:id="rId22"/>
    <p:sldId id="261" r:id="rId23"/>
    <p:sldId id="285" r:id="rId24"/>
    <p:sldId id="320" r:id="rId25"/>
    <p:sldId id="319" r:id="rId26"/>
    <p:sldId id="289" r:id="rId27"/>
    <p:sldId id="290" r:id="rId28"/>
    <p:sldId id="323" r:id="rId29"/>
    <p:sldId id="324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059"/>
    <a:srgbClr val="107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C3B39-9209-F15B-D0A9-892976C1597D}" v="149" dt="2022-02-16T18:36:04.996"/>
    <p1510:client id="{69F2405A-6EC2-3910-F0C3-887E08F69B99}" v="475" dt="2022-02-16T17:23:42.064"/>
    <p1510:client id="{BB0BCFF9-95DF-05CD-6C2E-F8238D7BFD58}" v="99" dt="2022-02-17T00:00:17.86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866B2-37A0-4E9D-96E9-2E253D5277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89BD7271-6F01-4EC2-860E-F0C7F9434CE0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vi-VN" dirty="0"/>
            <a:t>1. </a:t>
          </a:r>
          <a:r>
            <a:rPr lang="vi-VN" dirty="0" err="1"/>
            <a:t>Giới</a:t>
          </a:r>
          <a:r>
            <a:rPr lang="vi-VN" dirty="0"/>
            <a:t> </a:t>
          </a:r>
          <a:r>
            <a:rPr lang="vi-VN" dirty="0" err="1"/>
            <a:t>thiệu</a:t>
          </a:r>
          <a:r>
            <a:rPr lang="vi-VN" dirty="0"/>
            <a:t> </a:t>
          </a:r>
        </a:p>
      </dgm:t>
    </dgm:pt>
    <dgm:pt modelId="{AF777B1B-5BBB-47CF-8F6A-F1F54A50234B}" type="parTrans" cxnId="{987CF929-7490-42A2-8E75-0641885E61D6}">
      <dgm:prSet/>
      <dgm:spPr/>
    </dgm:pt>
    <dgm:pt modelId="{4E193AE0-2CA9-493C-8EC9-8CEBC744C656}" type="sibTrans" cxnId="{987CF929-7490-42A2-8E75-0641885E61D6}">
      <dgm:prSet/>
      <dgm:spPr/>
    </dgm:pt>
    <dgm:pt modelId="{E61BCA41-0D34-4F37-A7D7-387DD0AEE1F2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vi-VN" dirty="0">
              <a:latin typeface="Calibri Light"/>
            </a:rPr>
            <a:t>3</a:t>
          </a:r>
          <a:r>
            <a:rPr lang="vi-VN" dirty="0"/>
            <a:t>.Đề </a:t>
          </a:r>
          <a:r>
            <a:rPr lang="vi-VN" dirty="0" err="1"/>
            <a:t>xuất</a:t>
          </a:r>
          <a:r>
            <a:rPr lang="vi-VN" dirty="0"/>
            <a:t> mô </a:t>
          </a:r>
          <a:r>
            <a:rPr lang="vi-VN" dirty="0" err="1"/>
            <a:t>hình</a:t>
          </a:r>
          <a:r>
            <a:rPr lang="vi-VN" dirty="0"/>
            <a:t> </a:t>
          </a:r>
        </a:p>
      </dgm:t>
    </dgm:pt>
    <dgm:pt modelId="{82C8EC71-4429-499A-BAC9-B05C6B3A26F4}" type="parTrans" cxnId="{C2E9C01F-F8CE-4532-B475-D2A813D2491B}">
      <dgm:prSet/>
      <dgm:spPr/>
    </dgm:pt>
    <dgm:pt modelId="{2659B3EC-9D51-478C-975A-82638D4360E0}" type="sibTrans" cxnId="{C2E9C01F-F8CE-4532-B475-D2A813D2491B}">
      <dgm:prSet/>
      <dgm:spPr/>
    </dgm:pt>
    <dgm:pt modelId="{2FF110CA-3176-41C8-A703-849B4F094B72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vi-VN" dirty="0">
              <a:latin typeface="Calibri Light"/>
            </a:rPr>
            <a:t>4</a:t>
          </a:r>
          <a:r>
            <a:rPr lang="vi-VN" dirty="0"/>
            <a:t>.Thực </a:t>
          </a:r>
          <a:r>
            <a:rPr lang="vi-VN" dirty="0" err="1"/>
            <a:t>hiện</a:t>
          </a:r>
          <a:r>
            <a:rPr lang="vi-VN" dirty="0"/>
            <a:t> </a:t>
          </a:r>
          <a:r>
            <a:rPr lang="vi-VN" dirty="0" err="1"/>
            <a:t>hệ</a:t>
          </a:r>
          <a:r>
            <a:rPr lang="vi-VN" dirty="0"/>
            <a:t> </a:t>
          </a:r>
          <a:r>
            <a:rPr lang="vi-VN" dirty="0" err="1"/>
            <a:t>thống</a:t>
          </a:r>
          <a:r>
            <a:rPr lang="vi-VN" dirty="0"/>
            <a:t> </a:t>
          </a:r>
        </a:p>
      </dgm:t>
    </dgm:pt>
    <dgm:pt modelId="{DE7A8DF1-47A8-4077-96FC-FA102BA58A36}" type="parTrans" cxnId="{F50717EC-C980-430A-8351-0DBA11B7B4EC}">
      <dgm:prSet/>
      <dgm:spPr/>
    </dgm:pt>
    <dgm:pt modelId="{66AE2F75-742B-47F2-BA08-54CAADB81893}" type="sibTrans" cxnId="{F50717EC-C980-430A-8351-0DBA11B7B4EC}">
      <dgm:prSet/>
      <dgm:spPr/>
    </dgm:pt>
    <dgm:pt modelId="{7C12E6D1-78B1-4B8B-8D9D-C86F7B263A6A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vi-VN" dirty="0">
              <a:latin typeface="Calibri Light"/>
            </a:rPr>
            <a:t>5</a:t>
          </a:r>
          <a:r>
            <a:rPr lang="vi-VN" dirty="0"/>
            <a:t>.Các </a:t>
          </a:r>
          <a:r>
            <a:rPr lang="vi-VN" dirty="0" err="1"/>
            <a:t>thử</a:t>
          </a:r>
          <a:r>
            <a:rPr lang="vi-VN" dirty="0"/>
            <a:t> </a:t>
          </a:r>
          <a:r>
            <a:rPr lang="vi-VN" dirty="0" err="1"/>
            <a:t>nghiệm</a:t>
          </a:r>
          <a:r>
            <a:rPr lang="vi-VN" dirty="0"/>
            <a:t>  </a:t>
          </a:r>
        </a:p>
      </dgm:t>
    </dgm:pt>
    <dgm:pt modelId="{C18AC0CD-36F2-4966-93E2-D1EE9B129679}" type="parTrans" cxnId="{A6EC9D98-4863-4527-A781-8B53A2C56E0D}">
      <dgm:prSet/>
      <dgm:spPr/>
    </dgm:pt>
    <dgm:pt modelId="{B71F6FF0-8410-4E43-BF3D-A47A21835BFE}" type="sibTrans" cxnId="{A6EC9D98-4863-4527-A781-8B53A2C56E0D}">
      <dgm:prSet/>
      <dgm:spPr/>
    </dgm:pt>
    <dgm:pt modelId="{784797F2-5DE7-4243-AC40-A8B13933BE92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vi-VN" dirty="0">
              <a:latin typeface="Calibri Light"/>
            </a:rPr>
            <a:t>2.Mô </a:t>
          </a:r>
          <a:r>
            <a:rPr lang="vi-VN" dirty="0" err="1">
              <a:latin typeface="Calibri Light"/>
            </a:rPr>
            <a:t>tả</a:t>
          </a:r>
          <a:r>
            <a:rPr lang="vi-VN" dirty="0">
              <a:latin typeface="Calibri Light"/>
            </a:rPr>
            <a:t> </a:t>
          </a:r>
          <a:r>
            <a:rPr lang="vi-VN" dirty="0" err="1">
              <a:latin typeface="Calibri Light"/>
            </a:rPr>
            <a:t>bài</a:t>
          </a:r>
          <a:r>
            <a:rPr lang="vi-VN" dirty="0">
              <a:latin typeface="Calibri Light"/>
            </a:rPr>
            <a:t> toán</a:t>
          </a:r>
        </a:p>
      </dgm:t>
    </dgm:pt>
    <dgm:pt modelId="{1DE216D9-1152-4739-A0C7-B40CEE49026A}" type="parTrans" cxnId="{D5989141-01D9-4992-86C4-341A94299E74}">
      <dgm:prSet/>
      <dgm:spPr/>
    </dgm:pt>
    <dgm:pt modelId="{6688C36D-A2F3-43BE-9483-71EE0262742F}" type="sibTrans" cxnId="{D5989141-01D9-4992-86C4-341A94299E74}">
      <dgm:prSet/>
      <dgm:spPr/>
    </dgm:pt>
    <dgm:pt modelId="{882EEF8C-7D51-433B-8108-929A295E4F8C}" type="pres">
      <dgm:prSet presAssocID="{1EA866B2-37A0-4E9D-96E9-2E253D52770F}" presName="linear" presStyleCnt="0">
        <dgm:presLayoutVars>
          <dgm:dir/>
          <dgm:animLvl val="lvl"/>
          <dgm:resizeHandles val="exact"/>
        </dgm:presLayoutVars>
      </dgm:prSet>
      <dgm:spPr/>
    </dgm:pt>
    <dgm:pt modelId="{6BED225A-8674-45EA-9344-A5CDB5961EAA}" type="pres">
      <dgm:prSet presAssocID="{89BD7271-6F01-4EC2-860E-F0C7F9434CE0}" presName="parentLin" presStyleCnt="0"/>
      <dgm:spPr/>
    </dgm:pt>
    <dgm:pt modelId="{242B9FDE-2DE9-4F7D-98B6-FDB646471C41}" type="pres">
      <dgm:prSet presAssocID="{89BD7271-6F01-4EC2-860E-F0C7F9434CE0}" presName="parentLeftMargin" presStyleLbl="node1" presStyleIdx="0" presStyleCnt="5"/>
      <dgm:spPr/>
    </dgm:pt>
    <dgm:pt modelId="{BEDEB5F5-D397-49AE-96CA-F393B3168B34}" type="pres">
      <dgm:prSet presAssocID="{89BD7271-6F01-4EC2-860E-F0C7F9434CE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D83BCD7-4AB5-40ED-AA0C-2A0197718F23}" type="pres">
      <dgm:prSet presAssocID="{89BD7271-6F01-4EC2-860E-F0C7F9434CE0}" presName="negativeSpace" presStyleCnt="0"/>
      <dgm:spPr/>
    </dgm:pt>
    <dgm:pt modelId="{330EE1A5-EAD2-4BCA-BA56-9B99879D7500}" type="pres">
      <dgm:prSet presAssocID="{89BD7271-6F01-4EC2-860E-F0C7F9434CE0}" presName="childText" presStyleLbl="conFgAcc1" presStyleIdx="0" presStyleCnt="5">
        <dgm:presLayoutVars>
          <dgm:bulletEnabled val="1"/>
        </dgm:presLayoutVars>
      </dgm:prSet>
      <dgm:spPr/>
    </dgm:pt>
    <dgm:pt modelId="{472856ED-2954-41DB-8795-21D882043A56}" type="pres">
      <dgm:prSet presAssocID="{4E193AE0-2CA9-493C-8EC9-8CEBC744C656}" presName="spaceBetweenRectangles" presStyleCnt="0"/>
      <dgm:spPr/>
    </dgm:pt>
    <dgm:pt modelId="{F6BA3ECD-E077-48EF-AE13-FCE0E0C5F5B1}" type="pres">
      <dgm:prSet presAssocID="{784797F2-5DE7-4243-AC40-A8B13933BE92}" presName="parentLin" presStyleCnt="0"/>
      <dgm:spPr/>
    </dgm:pt>
    <dgm:pt modelId="{55D2E918-4894-46B7-8486-0F0344932569}" type="pres">
      <dgm:prSet presAssocID="{784797F2-5DE7-4243-AC40-A8B13933BE92}" presName="parentLeftMargin" presStyleLbl="node1" presStyleIdx="0" presStyleCnt="5"/>
      <dgm:spPr/>
    </dgm:pt>
    <dgm:pt modelId="{0AFD8C18-D734-454E-A773-4A3C0A837129}" type="pres">
      <dgm:prSet presAssocID="{784797F2-5DE7-4243-AC40-A8B13933BE9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1952D05-0A1B-4EB3-A5E4-E99990E1D2E0}" type="pres">
      <dgm:prSet presAssocID="{784797F2-5DE7-4243-AC40-A8B13933BE92}" presName="negativeSpace" presStyleCnt="0"/>
      <dgm:spPr/>
    </dgm:pt>
    <dgm:pt modelId="{69AB8572-4AD5-4D66-9250-836FAF18BED3}" type="pres">
      <dgm:prSet presAssocID="{784797F2-5DE7-4243-AC40-A8B13933BE92}" presName="childText" presStyleLbl="conFgAcc1" presStyleIdx="1" presStyleCnt="5">
        <dgm:presLayoutVars>
          <dgm:bulletEnabled val="1"/>
        </dgm:presLayoutVars>
      </dgm:prSet>
      <dgm:spPr/>
    </dgm:pt>
    <dgm:pt modelId="{17EE8993-B5F0-416B-A77C-274858FC8377}" type="pres">
      <dgm:prSet presAssocID="{6688C36D-A2F3-43BE-9483-71EE0262742F}" presName="spaceBetweenRectangles" presStyleCnt="0"/>
      <dgm:spPr/>
    </dgm:pt>
    <dgm:pt modelId="{A0F4E18D-8C09-43A9-9834-D4C1AC35B660}" type="pres">
      <dgm:prSet presAssocID="{E61BCA41-0D34-4F37-A7D7-387DD0AEE1F2}" presName="parentLin" presStyleCnt="0"/>
      <dgm:spPr/>
    </dgm:pt>
    <dgm:pt modelId="{E884E352-933E-4845-8919-2434962EB9A6}" type="pres">
      <dgm:prSet presAssocID="{E61BCA41-0D34-4F37-A7D7-387DD0AEE1F2}" presName="parentLeftMargin" presStyleLbl="node1" presStyleIdx="1" presStyleCnt="5"/>
      <dgm:spPr/>
    </dgm:pt>
    <dgm:pt modelId="{E1D6BEAC-B79E-4D17-BF90-C0DBFA4CB4F4}" type="pres">
      <dgm:prSet presAssocID="{E61BCA41-0D34-4F37-A7D7-387DD0AEE1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FE937A9-CA5C-4DCB-B657-DB92A249F47B}" type="pres">
      <dgm:prSet presAssocID="{E61BCA41-0D34-4F37-A7D7-387DD0AEE1F2}" presName="negativeSpace" presStyleCnt="0"/>
      <dgm:spPr/>
    </dgm:pt>
    <dgm:pt modelId="{2F023C07-2B9C-4F46-8986-EF31F71EE041}" type="pres">
      <dgm:prSet presAssocID="{E61BCA41-0D34-4F37-A7D7-387DD0AEE1F2}" presName="childText" presStyleLbl="conFgAcc1" presStyleIdx="2" presStyleCnt="5">
        <dgm:presLayoutVars>
          <dgm:bulletEnabled val="1"/>
        </dgm:presLayoutVars>
      </dgm:prSet>
      <dgm:spPr/>
    </dgm:pt>
    <dgm:pt modelId="{7D4082EA-B267-4399-A875-EDF2B573287D}" type="pres">
      <dgm:prSet presAssocID="{2659B3EC-9D51-478C-975A-82638D4360E0}" presName="spaceBetweenRectangles" presStyleCnt="0"/>
      <dgm:spPr/>
    </dgm:pt>
    <dgm:pt modelId="{97E6C57B-0AD5-4358-9A96-CAD2E437A9C8}" type="pres">
      <dgm:prSet presAssocID="{2FF110CA-3176-41C8-A703-849B4F094B72}" presName="parentLin" presStyleCnt="0"/>
      <dgm:spPr/>
    </dgm:pt>
    <dgm:pt modelId="{B2014735-AA52-4F60-8156-8F3F9A9817A7}" type="pres">
      <dgm:prSet presAssocID="{2FF110CA-3176-41C8-A703-849B4F094B72}" presName="parentLeftMargin" presStyleLbl="node1" presStyleIdx="2" presStyleCnt="5"/>
      <dgm:spPr/>
    </dgm:pt>
    <dgm:pt modelId="{3D269930-3654-4E7C-ACDD-D0548CBE5A4F}" type="pres">
      <dgm:prSet presAssocID="{2FF110CA-3176-41C8-A703-849B4F094B7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DB0797A-8E56-4C0A-97A1-5C880D144A65}" type="pres">
      <dgm:prSet presAssocID="{2FF110CA-3176-41C8-A703-849B4F094B72}" presName="negativeSpace" presStyleCnt="0"/>
      <dgm:spPr/>
    </dgm:pt>
    <dgm:pt modelId="{44E6B3D8-EE58-47DF-8765-F59E30BCCBB8}" type="pres">
      <dgm:prSet presAssocID="{2FF110CA-3176-41C8-A703-849B4F094B72}" presName="childText" presStyleLbl="conFgAcc1" presStyleIdx="3" presStyleCnt="5">
        <dgm:presLayoutVars>
          <dgm:bulletEnabled val="1"/>
        </dgm:presLayoutVars>
      </dgm:prSet>
      <dgm:spPr/>
    </dgm:pt>
    <dgm:pt modelId="{5A21C035-F026-45B5-A6D0-292E91B52BB4}" type="pres">
      <dgm:prSet presAssocID="{66AE2F75-742B-47F2-BA08-54CAADB81893}" presName="spaceBetweenRectangles" presStyleCnt="0"/>
      <dgm:spPr/>
    </dgm:pt>
    <dgm:pt modelId="{12F8D544-8FA8-4B8B-934E-84A9CC2ACF85}" type="pres">
      <dgm:prSet presAssocID="{7C12E6D1-78B1-4B8B-8D9D-C86F7B263A6A}" presName="parentLin" presStyleCnt="0"/>
      <dgm:spPr/>
    </dgm:pt>
    <dgm:pt modelId="{DC02D044-9B9F-4AEB-8DB3-A22FD5931924}" type="pres">
      <dgm:prSet presAssocID="{7C12E6D1-78B1-4B8B-8D9D-C86F7B263A6A}" presName="parentLeftMargin" presStyleLbl="node1" presStyleIdx="3" presStyleCnt="5"/>
      <dgm:spPr/>
    </dgm:pt>
    <dgm:pt modelId="{2B72B048-0F96-46E1-AC89-FBB1ED6CF0B7}" type="pres">
      <dgm:prSet presAssocID="{7C12E6D1-78B1-4B8B-8D9D-C86F7B263A6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3EF4EDB-1E91-43DB-990C-C667B2BB5345}" type="pres">
      <dgm:prSet presAssocID="{7C12E6D1-78B1-4B8B-8D9D-C86F7B263A6A}" presName="negativeSpace" presStyleCnt="0"/>
      <dgm:spPr/>
    </dgm:pt>
    <dgm:pt modelId="{9AE22C61-88FA-452F-ACEC-EF97A6519298}" type="pres">
      <dgm:prSet presAssocID="{7C12E6D1-78B1-4B8B-8D9D-C86F7B263A6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D08CC13-FD3A-4EC8-A66F-2ED44797FB49}" type="presOf" srcId="{2FF110CA-3176-41C8-A703-849B4F094B72}" destId="{B2014735-AA52-4F60-8156-8F3F9A9817A7}" srcOrd="0" destOrd="0" presId="urn:microsoft.com/office/officeart/2005/8/layout/list1"/>
    <dgm:cxn modelId="{666E7916-A70A-4186-A04B-9C01C7E3F431}" type="presOf" srcId="{89BD7271-6F01-4EC2-860E-F0C7F9434CE0}" destId="{BEDEB5F5-D397-49AE-96CA-F393B3168B34}" srcOrd="1" destOrd="0" presId="urn:microsoft.com/office/officeart/2005/8/layout/list1"/>
    <dgm:cxn modelId="{C2E9C01F-F8CE-4532-B475-D2A813D2491B}" srcId="{1EA866B2-37A0-4E9D-96E9-2E253D52770F}" destId="{E61BCA41-0D34-4F37-A7D7-387DD0AEE1F2}" srcOrd="2" destOrd="0" parTransId="{82C8EC71-4429-499A-BAC9-B05C6B3A26F4}" sibTransId="{2659B3EC-9D51-478C-975A-82638D4360E0}"/>
    <dgm:cxn modelId="{987CF929-7490-42A2-8E75-0641885E61D6}" srcId="{1EA866B2-37A0-4E9D-96E9-2E253D52770F}" destId="{89BD7271-6F01-4EC2-860E-F0C7F9434CE0}" srcOrd="0" destOrd="0" parTransId="{AF777B1B-5BBB-47CF-8F6A-F1F54A50234B}" sibTransId="{4E193AE0-2CA9-493C-8EC9-8CEBC744C656}"/>
    <dgm:cxn modelId="{49800438-4B6F-4CEA-BE50-5B61926BA596}" type="presOf" srcId="{1EA866B2-37A0-4E9D-96E9-2E253D52770F}" destId="{882EEF8C-7D51-433B-8108-929A295E4F8C}" srcOrd="0" destOrd="0" presId="urn:microsoft.com/office/officeart/2005/8/layout/list1"/>
    <dgm:cxn modelId="{D5989141-01D9-4992-86C4-341A94299E74}" srcId="{1EA866B2-37A0-4E9D-96E9-2E253D52770F}" destId="{784797F2-5DE7-4243-AC40-A8B13933BE92}" srcOrd="1" destOrd="0" parTransId="{1DE216D9-1152-4739-A0C7-B40CEE49026A}" sibTransId="{6688C36D-A2F3-43BE-9483-71EE0262742F}"/>
    <dgm:cxn modelId="{16E73167-07B3-40C3-ADE4-1C771274CC4C}" type="presOf" srcId="{E61BCA41-0D34-4F37-A7D7-387DD0AEE1F2}" destId="{E1D6BEAC-B79E-4D17-BF90-C0DBFA4CB4F4}" srcOrd="1" destOrd="0" presId="urn:microsoft.com/office/officeart/2005/8/layout/list1"/>
    <dgm:cxn modelId="{129DB24F-2C9F-44BD-B29D-685F24968360}" type="presOf" srcId="{E61BCA41-0D34-4F37-A7D7-387DD0AEE1F2}" destId="{E884E352-933E-4845-8919-2434962EB9A6}" srcOrd="0" destOrd="0" presId="urn:microsoft.com/office/officeart/2005/8/layout/list1"/>
    <dgm:cxn modelId="{E565D870-750A-4C57-9EC9-D62E1F683901}" type="presOf" srcId="{7C12E6D1-78B1-4B8B-8D9D-C86F7B263A6A}" destId="{2B72B048-0F96-46E1-AC89-FBB1ED6CF0B7}" srcOrd="1" destOrd="0" presId="urn:microsoft.com/office/officeart/2005/8/layout/list1"/>
    <dgm:cxn modelId="{78EA0883-E17F-4FBC-AE5F-15BD612D933D}" type="presOf" srcId="{89BD7271-6F01-4EC2-860E-F0C7F9434CE0}" destId="{242B9FDE-2DE9-4F7D-98B6-FDB646471C41}" srcOrd="0" destOrd="0" presId="urn:microsoft.com/office/officeart/2005/8/layout/list1"/>
    <dgm:cxn modelId="{74730286-34A5-417E-A611-3A9CCBDDDACC}" type="presOf" srcId="{784797F2-5DE7-4243-AC40-A8B13933BE92}" destId="{0AFD8C18-D734-454E-A773-4A3C0A837129}" srcOrd="1" destOrd="0" presId="urn:microsoft.com/office/officeart/2005/8/layout/list1"/>
    <dgm:cxn modelId="{A6EC9D98-4863-4527-A781-8B53A2C56E0D}" srcId="{1EA866B2-37A0-4E9D-96E9-2E253D52770F}" destId="{7C12E6D1-78B1-4B8B-8D9D-C86F7B263A6A}" srcOrd="4" destOrd="0" parTransId="{C18AC0CD-36F2-4966-93E2-D1EE9B129679}" sibTransId="{B71F6FF0-8410-4E43-BF3D-A47A21835BFE}"/>
    <dgm:cxn modelId="{13BD1DA9-986E-415F-AD6E-D54E4DD39D4A}" type="presOf" srcId="{2FF110CA-3176-41C8-A703-849B4F094B72}" destId="{3D269930-3654-4E7C-ACDD-D0548CBE5A4F}" srcOrd="1" destOrd="0" presId="urn:microsoft.com/office/officeart/2005/8/layout/list1"/>
    <dgm:cxn modelId="{6337CCCD-E526-4C48-AB25-1669F13A2240}" type="presOf" srcId="{7C12E6D1-78B1-4B8B-8D9D-C86F7B263A6A}" destId="{DC02D044-9B9F-4AEB-8DB3-A22FD5931924}" srcOrd="0" destOrd="0" presId="urn:microsoft.com/office/officeart/2005/8/layout/list1"/>
    <dgm:cxn modelId="{B87729E0-E885-4544-8BD5-6F32C0713FC0}" type="presOf" srcId="{784797F2-5DE7-4243-AC40-A8B13933BE92}" destId="{55D2E918-4894-46B7-8486-0F0344932569}" srcOrd="0" destOrd="0" presId="urn:microsoft.com/office/officeart/2005/8/layout/list1"/>
    <dgm:cxn modelId="{F50717EC-C980-430A-8351-0DBA11B7B4EC}" srcId="{1EA866B2-37A0-4E9D-96E9-2E253D52770F}" destId="{2FF110CA-3176-41C8-A703-849B4F094B72}" srcOrd="3" destOrd="0" parTransId="{DE7A8DF1-47A8-4077-96FC-FA102BA58A36}" sibTransId="{66AE2F75-742B-47F2-BA08-54CAADB81893}"/>
    <dgm:cxn modelId="{D9F89907-402E-47AC-B337-BCF3AC0A56AA}" type="presParOf" srcId="{882EEF8C-7D51-433B-8108-929A295E4F8C}" destId="{6BED225A-8674-45EA-9344-A5CDB5961EAA}" srcOrd="0" destOrd="0" presId="urn:microsoft.com/office/officeart/2005/8/layout/list1"/>
    <dgm:cxn modelId="{4726D325-EB61-494C-A1D2-3F484034BEEF}" type="presParOf" srcId="{6BED225A-8674-45EA-9344-A5CDB5961EAA}" destId="{242B9FDE-2DE9-4F7D-98B6-FDB646471C41}" srcOrd="0" destOrd="0" presId="urn:microsoft.com/office/officeart/2005/8/layout/list1"/>
    <dgm:cxn modelId="{39055508-C070-4A38-89D1-F09B068C349B}" type="presParOf" srcId="{6BED225A-8674-45EA-9344-A5CDB5961EAA}" destId="{BEDEB5F5-D397-49AE-96CA-F393B3168B34}" srcOrd="1" destOrd="0" presId="urn:microsoft.com/office/officeart/2005/8/layout/list1"/>
    <dgm:cxn modelId="{5A3CC320-F6C6-47DD-9CC3-8BB23F38FDD7}" type="presParOf" srcId="{882EEF8C-7D51-433B-8108-929A295E4F8C}" destId="{5D83BCD7-4AB5-40ED-AA0C-2A0197718F23}" srcOrd="1" destOrd="0" presId="urn:microsoft.com/office/officeart/2005/8/layout/list1"/>
    <dgm:cxn modelId="{EFF0C7F7-2F1D-47F7-90D4-480371B2D41F}" type="presParOf" srcId="{882EEF8C-7D51-433B-8108-929A295E4F8C}" destId="{330EE1A5-EAD2-4BCA-BA56-9B99879D7500}" srcOrd="2" destOrd="0" presId="urn:microsoft.com/office/officeart/2005/8/layout/list1"/>
    <dgm:cxn modelId="{BE45914D-14E1-4841-8665-1F33F883D828}" type="presParOf" srcId="{882EEF8C-7D51-433B-8108-929A295E4F8C}" destId="{472856ED-2954-41DB-8795-21D882043A56}" srcOrd="3" destOrd="0" presId="urn:microsoft.com/office/officeart/2005/8/layout/list1"/>
    <dgm:cxn modelId="{2FBCDC49-33A4-4C70-A39C-D55839CD649E}" type="presParOf" srcId="{882EEF8C-7D51-433B-8108-929A295E4F8C}" destId="{F6BA3ECD-E077-48EF-AE13-FCE0E0C5F5B1}" srcOrd="4" destOrd="0" presId="urn:microsoft.com/office/officeart/2005/8/layout/list1"/>
    <dgm:cxn modelId="{299D4B4A-DE16-4038-9AA2-2DBECD21731A}" type="presParOf" srcId="{F6BA3ECD-E077-48EF-AE13-FCE0E0C5F5B1}" destId="{55D2E918-4894-46B7-8486-0F0344932569}" srcOrd="0" destOrd="0" presId="urn:microsoft.com/office/officeart/2005/8/layout/list1"/>
    <dgm:cxn modelId="{AAE9381E-D22C-4195-8939-0C84EF6BDA3A}" type="presParOf" srcId="{F6BA3ECD-E077-48EF-AE13-FCE0E0C5F5B1}" destId="{0AFD8C18-D734-454E-A773-4A3C0A837129}" srcOrd="1" destOrd="0" presId="urn:microsoft.com/office/officeart/2005/8/layout/list1"/>
    <dgm:cxn modelId="{F861BB28-FCA7-4D4E-923A-E2DB7209D6EF}" type="presParOf" srcId="{882EEF8C-7D51-433B-8108-929A295E4F8C}" destId="{41952D05-0A1B-4EB3-A5E4-E99990E1D2E0}" srcOrd="5" destOrd="0" presId="urn:microsoft.com/office/officeart/2005/8/layout/list1"/>
    <dgm:cxn modelId="{09D02FCA-3D62-4AA9-A0C2-54F62657B4B4}" type="presParOf" srcId="{882EEF8C-7D51-433B-8108-929A295E4F8C}" destId="{69AB8572-4AD5-4D66-9250-836FAF18BED3}" srcOrd="6" destOrd="0" presId="urn:microsoft.com/office/officeart/2005/8/layout/list1"/>
    <dgm:cxn modelId="{C0DC8585-AADF-4B27-992B-C783E709BB7E}" type="presParOf" srcId="{882EEF8C-7D51-433B-8108-929A295E4F8C}" destId="{17EE8993-B5F0-416B-A77C-274858FC8377}" srcOrd="7" destOrd="0" presId="urn:microsoft.com/office/officeart/2005/8/layout/list1"/>
    <dgm:cxn modelId="{EF77C258-2F9C-4114-9E37-F64E2F55D7B0}" type="presParOf" srcId="{882EEF8C-7D51-433B-8108-929A295E4F8C}" destId="{A0F4E18D-8C09-43A9-9834-D4C1AC35B660}" srcOrd="8" destOrd="0" presId="urn:microsoft.com/office/officeart/2005/8/layout/list1"/>
    <dgm:cxn modelId="{829EE076-07A9-471B-9049-190404A821B9}" type="presParOf" srcId="{A0F4E18D-8C09-43A9-9834-D4C1AC35B660}" destId="{E884E352-933E-4845-8919-2434962EB9A6}" srcOrd="0" destOrd="0" presId="urn:microsoft.com/office/officeart/2005/8/layout/list1"/>
    <dgm:cxn modelId="{1DE02A4A-05A5-4CD8-B5DD-1B330D42B38C}" type="presParOf" srcId="{A0F4E18D-8C09-43A9-9834-D4C1AC35B660}" destId="{E1D6BEAC-B79E-4D17-BF90-C0DBFA4CB4F4}" srcOrd="1" destOrd="0" presId="urn:microsoft.com/office/officeart/2005/8/layout/list1"/>
    <dgm:cxn modelId="{BBD20286-EE34-48C2-BCFA-DE0D44A7B736}" type="presParOf" srcId="{882EEF8C-7D51-433B-8108-929A295E4F8C}" destId="{CFE937A9-CA5C-4DCB-B657-DB92A249F47B}" srcOrd="9" destOrd="0" presId="urn:microsoft.com/office/officeart/2005/8/layout/list1"/>
    <dgm:cxn modelId="{5A0CD966-CFFE-4333-B664-F38E08B4BD70}" type="presParOf" srcId="{882EEF8C-7D51-433B-8108-929A295E4F8C}" destId="{2F023C07-2B9C-4F46-8986-EF31F71EE041}" srcOrd="10" destOrd="0" presId="urn:microsoft.com/office/officeart/2005/8/layout/list1"/>
    <dgm:cxn modelId="{3B086BD0-8C4D-46B8-9E97-BBFC46D55A90}" type="presParOf" srcId="{882EEF8C-7D51-433B-8108-929A295E4F8C}" destId="{7D4082EA-B267-4399-A875-EDF2B573287D}" srcOrd="11" destOrd="0" presId="urn:microsoft.com/office/officeart/2005/8/layout/list1"/>
    <dgm:cxn modelId="{479EA583-40C0-4CA4-8057-F651DD716F97}" type="presParOf" srcId="{882EEF8C-7D51-433B-8108-929A295E4F8C}" destId="{97E6C57B-0AD5-4358-9A96-CAD2E437A9C8}" srcOrd="12" destOrd="0" presId="urn:microsoft.com/office/officeart/2005/8/layout/list1"/>
    <dgm:cxn modelId="{47BA3696-0EEA-4307-BF09-3E17E0CF3670}" type="presParOf" srcId="{97E6C57B-0AD5-4358-9A96-CAD2E437A9C8}" destId="{B2014735-AA52-4F60-8156-8F3F9A9817A7}" srcOrd="0" destOrd="0" presId="urn:microsoft.com/office/officeart/2005/8/layout/list1"/>
    <dgm:cxn modelId="{BBBAD6BB-E99E-4DB5-AAAF-1DBD3E458007}" type="presParOf" srcId="{97E6C57B-0AD5-4358-9A96-CAD2E437A9C8}" destId="{3D269930-3654-4E7C-ACDD-D0548CBE5A4F}" srcOrd="1" destOrd="0" presId="urn:microsoft.com/office/officeart/2005/8/layout/list1"/>
    <dgm:cxn modelId="{7CF00C25-EB29-4294-92BE-2303218E5D63}" type="presParOf" srcId="{882EEF8C-7D51-433B-8108-929A295E4F8C}" destId="{0DB0797A-8E56-4C0A-97A1-5C880D144A65}" srcOrd="13" destOrd="0" presId="urn:microsoft.com/office/officeart/2005/8/layout/list1"/>
    <dgm:cxn modelId="{932F79C6-EF86-4928-85AD-E4CCB64A0B95}" type="presParOf" srcId="{882EEF8C-7D51-433B-8108-929A295E4F8C}" destId="{44E6B3D8-EE58-47DF-8765-F59E30BCCBB8}" srcOrd="14" destOrd="0" presId="urn:microsoft.com/office/officeart/2005/8/layout/list1"/>
    <dgm:cxn modelId="{A0CA08F7-8249-497F-8BBD-A9C1F3FAB6BA}" type="presParOf" srcId="{882EEF8C-7D51-433B-8108-929A295E4F8C}" destId="{5A21C035-F026-45B5-A6D0-292E91B52BB4}" srcOrd="15" destOrd="0" presId="urn:microsoft.com/office/officeart/2005/8/layout/list1"/>
    <dgm:cxn modelId="{C6B1D2FD-772E-4BB5-B40E-EC74C2E4ADB3}" type="presParOf" srcId="{882EEF8C-7D51-433B-8108-929A295E4F8C}" destId="{12F8D544-8FA8-4B8B-934E-84A9CC2ACF85}" srcOrd="16" destOrd="0" presId="urn:microsoft.com/office/officeart/2005/8/layout/list1"/>
    <dgm:cxn modelId="{1C7041E7-B2FF-4F70-BF8C-D46D4C45FF85}" type="presParOf" srcId="{12F8D544-8FA8-4B8B-934E-84A9CC2ACF85}" destId="{DC02D044-9B9F-4AEB-8DB3-A22FD5931924}" srcOrd="0" destOrd="0" presId="urn:microsoft.com/office/officeart/2005/8/layout/list1"/>
    <dgm:cxn modelId="{71B51DC1-7F70-44A8-ACA5-28F0A4EEF308}" type="presParOf" srcId="{12F8D544-8FA8-4B8B-934E-84A9CC2ACF85}" destId="{2B72B048-0F96-46E1-AC89-FBB1ED6CF0B7}" srcOrd="1" destOrd="0" presId="urn:microsoft.com/office/officeart/2005/8/layout/list1"/>
    <dgm:cxn modelId="{EED33FD1-2AA1-4F2E-AAE9-F0EA437BEEED}" type="presParOf" srcId="{882EEF8C-7D51-433B-8108-929A295E4F8C}" destId="{33EF4EDB-1E91-43DB-990C-C667B2BB5345}" srcOrd="17" destOrd="0" presId="urn:microsoft.com/office/officeart/2005/8/layout/list1"/>
    <dgm:cxn modelId="{2A450ED8-0C1A-46EF-8872-1CAD58C99621}" type="presParOf" srcId="{882EEF8C-7D51-433B-8108-929A295E4F8C}" destId="{9AE22C61-88FA-452F-ACEC-EF97A651929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EE1A5-EAD2-4BCA-BA56-9B99879D7500}">
      <dsp:nvSpPr>
        <dsp:cNvPr id="0" name=""/>
        <dsp:cNvSpPr/>
      </dsp:nvSpPr>
      <dsp:spPr>
        <a:xfrm>
          <a:off x="0" y="334976"/>
          <a:ext cx="588735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EB5F5-D397-49AE-96CA-F393B3168B34}">
      <dsp:nvSpPr>
        <dsp:cNvPr id="0" name=""/>
        <dsp:cNvSpPr/>
      </dsp:nvSpPr>
      <dsp:spPr>
        <a:xfrm>
          <a:off x="294367" y="10256"/>
          <a:ext cx="412114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70" tIns="0" rIns="155770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/>
            <a:t>1. </a:t>
          </a:r>
          <a:r>
            <a:rPr lang="vi-VN" sz="2200" kern="1200" dirty="0" err="1"/>
            <a:t>Giới</a:t>
          </a:r>
          <a:r>
            <a:rPr lang="vi-VN" sz="2200" kern="1200" dirty="0"/>
            <a:t> </a:t>
          </a:r>
          <a:r>
            <a:rPr lang="vi-VN" sz="2200" kern="1200" dirty="0" err="1"/>
            <a:t>thiệu</a:t>
          </a:r>
          <a:r>
            <a:rPr lang="vi-VN" sz="2200" kern="1200" dirty="0"/>
            <a:t> </a:t>
          </a:r>
        </a:p>
      </dsp:txBody>
      <dsp:txXfrm>
        <a:off x="326070" y="41959"/>
        <a:ext cx="4057743" cy="586034"/>
      </dsp:txXfrm>
    </dsp:sp>
    <dsp:sp modelId="{69AB8572-4AD5-4D66-9250-836FAF18BED3}">
      <dsp:nvSpPr>
        <dsp:cNvPr id="0" name=""/>
        <dsp:cNvSpPr/>
      </dsp:nvSpPr>
      <dsp:spPr>
        <a:xfrm>
          <a:off x="0" y="1332896"/>
          <a:ext cx="588735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D8C18-D734-454E-A773-4A3C0A837129}">
      <dsp:nvSpPr>
        <dsp:cNvPr id="0" name=""/>
        <dsp:cNvSpPr/>
      </dsp:nvSpPr>
      <dsp:spPr>
        <a:xfrm>
          <a:off x="294367" y="1008177"/>
          <a:ext cx="412114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70" tIns="0" rIns="155770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>
              <a:latin typeface="Calibri Light"/>
            </a:rPr>
            <a:t>2.Mô </a:t>
          </a:r>
          <a:r>
            <a:rPr lang="vi-VN" sz="2200" kern="1200" dirty="0" err="1">
              <a:latin typeface="Calibri Light"/>
            </a:rPr>
            <a:t>tả</a:t>
          </a:r>
          <a:r>
            <a:rPr lang="vi-VN" sz="2200" kern="1200" dirty="0">
              <a:latin typeface="Calibri Light"/>
            </a:rPr>
            <a:t> </a:t>
          </a:r>
          <a:r>
            <a:rPr lang="vi-VN" sz="2200" kern="1200" dirty="0" err="1">
              <a:latin typeface="Calibri Light"/>
            </a:rPr>
            <a:t>bài</a:t>
          </a:r>
          <a:r>
            <a:rPr lang="vi-VN" sz="2200" kern="1200" dirty="0">
              <a:latin typeface="Calibri Light"/>
            </a:rPr>
            <a:t> toán</a:t>
          </a:r>
        </a:p>
      </dsp:txBody>
      <dsp:txXfrm>
        <a:off x="326070" y="1039880"/>
        <a:ext cx="4057743" cy="586034"/>
      </dsp:txXfrm>
    </dsp:sp>
    <dsp:sp modelId="{2F023C07-2B9C-4F46-8986-EF31F71EE041}">
      <dsp:nvSpPr>
        <dsp:cNvPr id="0" name=""/>
        <dsp:cNvSpPr/>
      </dsp:nvSpPr>
      <dsp:spPr>
        <a:xfrm>
          <a:off x="0" y="2330817"/>
          <a:ext cx="588735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6BEAC-B79E-4D17-BF90-C0DBFA4CB4F4}">
      <dsp:nvSpPr>
        <dsp:cNvPr id="0" name=""/>
        <dsp:cNvSpPr/>
      </dsp:nvSpPr>
      <dsp:spPr>
        <a:xfrm>
          <a:off x="294367" y="2006096"/>
          <a:ext cx="412114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70" tIns="0" rIns="15577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>
              <a:latin typeface="Calibri Light"/>
            </a:rPr>
            <a:t>3</a:t>
          </a:r>
          <a:r>
            <a:rPr lang="vi-VN" sz="2200" kern="1200" dirty="0"/>
            <a:t>.Đề </a:t>
          </a:r>
          <a:r>
            <a:rPr lang="vi-VN" sz="2200" kern="1200" dirty="0" err="1"/>
            <a:t>xuất</a:t>
          </a:r>
          <a:r>
            <a:rPr lang="vi-VN" sz="2200" kern="1200" dirty="0"/>
            <a:t> mô </a:t>
          </a:r>
          <a:r>
            <a:rPr lang="vi-VN" sz="2200" kern="1200" dirty="0" err="1"/>
            <a:t>hình</a:t>
          </a:r>
          <a:r>
            <a:rPr lang="vi-VN" sz="2200" kern="1200" dirty="0"/>
            <a:t> </a:t>
          </a:r>
        </a:p>
      </dsp:txBody>
      <dsp:txXfrm>
        <a:off x="326070" y="2037799"/>
        <a:ext cx="4057743" cy="586034"/>
      </dsp:txXfrm>
    </dsp:sp>
    <dsp:sp modelId="{44E6B3D8-EE58-47DF-8765-F59E30BCCBB8}">
      <dsp:nvSpPr>
        <dsp:cNvPr id="0" name=""/>
        <dsp:cNvSpPr/>
      </dsp:nvSpPr>
      <dsp:spPr>
        <a:xfrm>
          <a:off x="0" y="3328737"/>
          <a:ext cx="588735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69930-3654-4E7C-ACDD-D0548CBE5A4F}">
      <dsp:nvSpPr>
        <dsp:cNvPr id="0" name=""/>
        <dsp:cNvSpPr/>
      </dsp:nvSpPr>
      <dsp:spPr>
        <a:xfrm>
          <a:off x="294367" y="3004017"/>
          <a:ext cx="412114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70" tIns="0" rIns="15577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>
              <a:latin typeface="Calibri Light"/>
            </a:rPr>
            <a:t>4</a:t>
          </a:r>
          <a:r>
            <a:rPr lang="vi-VN" sz="2200" kern="1200" dirty="0"/>
            <a:t>.Thực </a:t>
          </a:r>
          <a:r>
            <a:rPr lang="vi-VN" sz="2200" kern="1200" dirty="0" err="1"/>
            <a:t>hiện</a:t>
          </a:r>
          <a:r>
            <a:rPr lang="vi-VN" sz="2200" kern="1200" dirty="0"/>
            <a:t> </a:t>
          </a:r>
          <a:r>
            <a:rPr lang="vi-VN" sz="2200" kern="1200" dirty="0" err="1"/>
            <a:t>hệ</a:t>
          </a:r>
          <a:r>
            <a:rPr lang="vi-VN" sz="2200" kern="1200" dirty="0"/>
            <a:t> </a:t>
          </a:r>
          <a:r>
            <a:rPr lang="vi-VN" sz="2200" kern="1200" dirty="0" err="1"/>
            <a:t>thống</a:t>
          </a:r>
          <a:r>
            <a:rPr lang="vi-VN" sz="2200" kern="1200" dirty="0"/>
            <a:t> </a:t>
          </a:r>
        </a:p>
      </dsp:txBody>
      <dsp:txXfrm>
        <a:off x="326070" y="3035720"/>
        <a:ext cx="4057743" cy="586034"/>
      </dsp:txXfrm>
    </dsp:sp>
    <dsp:sp modelId="{9AE22C61-88FA-452F-ACEC-EF97A6519298}">
      <dsp:nvSpPr>
        <dsp:cNvPr id="0" name=""/>
        <dsp:cNvSpPr/>
      </dsp:nvSpPr>
      <dsp:spPr>
        <a:xfrm>
          <a:off x="0" y="4326657"/>
          <a:ext cx="5887357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2B048-0F96-46E1-AC89-FBB1ED6CF0B7}">
      <dsp:nvSpPr>
        <dsp:cNvPr id="0" name=""/>
        <dsp:cNvSpPr/>
      </dsp:nvSpPr>
      <dsp:spPr>
        <a:xfrm>
          <a:off x="294367" y="4001937"/>
          <a:ext cx="412114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770" tIns="0" rIns="15577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>
              <a:latin typeface="Calibri Light"/>
            </a:rPr>
            <a:t>5</a:t>
          </a:r>
          <a:r>
            <a:rPr lang="vi-VN" sz="2200" kern="1200" dirty="0"/>
            <a:t>.Các </a:t>
          </a:r>
          <a:r>
            <a:rPr lang="vi-VN" sz="2200" kern="1200" dirty="0" err="1"/>
            <a:t>thử</a:t>
          </a:r>
          <a:r>
            <a:rPr lang="vi-VN" sz="2200" kern="1200" dirty="0"/>
            <a:t> </a:t>
          </a:r>
          <a:r>
            <a:rPr lang="vi-VN" sz="2200" kern="1200" dirty="0" err="1"/>
            <a:t>nghiệm</a:t>
          </a:r>
          <a:r>
            <a:rPr lang="vi-VN" sz="2200" kern="1200" dirty="0"/>
            <a:t>  </a:t>
          </a:r>
        </a:p>
      </dsp:txBody>
      <dsp:txXfrm>
        <a:off x="326070" y="4033640"/>
        <a:ext cx="4057743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7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t>2/17/2022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 ………………………………………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 ………………………………………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t>2/17/2022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 ………………………………………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t>2/17/2022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1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/>
                <a:cs typeface="Times New Roman"/>
              </a:rPr>
              <a:t>3.Đề </a:t>
            </a:r>
            <a:r>
              <a:rPr lang="vi-VN" dirty="0" err="1">
                <a:latin typeface="Times New Roman"/>
                <a:cs typeface="Times New Roman"/>
              </a:rPr>
              <a:t>xuất</a:t>
            </a:r>
            <a:r>
              <a:rPr lang="vi-VN" dirty="0">
                <a:latin typeface="Times New Roman"/>
                <a:cs typeface="Times New Roman"/>
              </a:rPr>
              <a:t> mô </a:t>
            </a:r>
            <a:r>
              <a:rPr lang="vi-VN" dirty="0" err="1">
                <a:latin typeface="Times New Roman"/>
                <a:cs typeface="Times New Roman"/>
              </a:rPr>
              <a:t>hình</a:t>
            </a:r>
            <a:endParaRPr lang="en-US" dirty="0" err="1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1039" y="1532710"/>
            <a:ext cx="4493623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dirty="0" err="1">
                <a:latin typeface="Lato"/>
                <a:ea typeface="Lato"/>
                <a:cs typeface="Lato"/>
              </a:rPr>
              <a:t>Tải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bộ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dữ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liệu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peptide</a:t>
            </a:r>
            <a:r>
              <a:rPr lang="vi-VN" dirty="0">
                <a:latin typeface="Lato"/>
                <a:ea typeface="Lato"/>
                <a:cs typeface="Lato"/>
              </a:rPr>
              <a:t> bao </a:t>
            </a:r>
            <a:r>
              <a:rPr lang="vi-VN" dirty="0" err="1">
                <a:latin typeface="Lato"/>
                <a:ea typeface="Lato"/>
                <a:cs typeface="Lato"/>
              </a:rPr>
              <a:t>gồm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bộ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Antiangio</a:t>
            </a:r>
            <a:r>
              <a:rPr lang="vi-VN" dirty="0">
                <a:latin typeface="Lato"/>
                <a:ea typeface="Lato"/>
                <a:cs typeface="Lato"/>
              </a:rPr>
              <a:t> - </a:t>
            </a:r>
            <a:r>
              <a:rPr lang="vi-VN" dirty="0" err="1">
                <a:latin typeface="Lato"/>
                <a:ea typeface="Lato"/>
                <a:cs typeface="Lato"/>
              </a:rPr>
              <a:t>peptide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chống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tạo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mạch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và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negative</a:t>
            </a:r>
            <a:r>
              <a:rPr lang="vi-VN" dirty="0">
                <a:latin typeface="Lato"/>
                <a:ea typeface="Lato"/>
                <a:cs typeface="Lato"/>
              </a:rPr>
              <a:t> - không </a:t>
            </a:r>
            <a:r>
              <a:rPr lang="vi-VN" dirty="0" err="1">
                <a:latin typeface="Lato"/>
                <a:ea typeface="Lato"/>
                <a:cs typeface="Lato"/>
              </a:rPr>
              <a:t>phải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peptide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chống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tạo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mạch</a:t>
            </a:r>
            <a:endParaRPr lang="vi-VN" dirty="0">
              <a:latin typeface="Lato"/>
              <a:ea typeface="Lato"/>
              <a:cs typeface="La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dirty="0" err="1">
                <a:latin typeface="Lato"/>
                <a:ea typeface="Lato"/>
                <a:cs typeface="Lato"/>
              </a:rPr>
              <a:t>Sử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dụng</a:t>
            </a:r>
            <a:r>
              <a:rPr lang="vi-VN" dirty="0">
                <a:latin typeface="Lato"/>
                <a:ea typeface="Lato"/>
                <a:cs typeface="Lato"/>
              </a:rPr>
              <a:t> CD-HIT </a:t>
            </a:r>
            <a:r>
              <a:rPr lang="vi-VN" dirty="0" err="1">
                <a:latin typeface="Lato"/>
                <a:ea typeface="Lato"/>
                <a:cs typeface="Lato"/>
              </a:rPr>
              <a:t>để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loại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bỏ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các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tập</a:t>
            </a:r>
            <a:r>
              <a:rPr lang="vi-VN" dirty="0">
                <a:latin typeface="Lato"/>
                <a:ea typeface="Lato"/>
                <a:cs typeface="Lato"/>
              </a:rPr>
              <a:t> con dư </a:t>
            </a:r>
            <a:r>
              <a:rPr lang="vi-VN" dirty="0" err="1">
                <a:latin typeface="Lato"/>
                <a:ea typeface="Lato"/>
                <a:cs typeface="Lato"/>
              </a:rPr>
              <a:t>thừa</a:t>
            </a:r>
            <a:endParaRPr lang="vi-VN" dirty="0">
              <a:latin typeface="Lato"/>
              <a:ea typeface="Lato"/>
              <a:cs typeface="Lat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dirty="0" err="1">
                <a:latin typeface="Lato"/>
                <a:ea typeface="Lato"/>
                <a:cs typeface="Lato"/>
              </a:rPr>
              <a:t>Tính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toán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các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đặc</a:t>
            </a:r>
            <a:r>
              <a:rPr lang="vi-VN" dirty="0">
                <a:latin typeface="Lato"/>
                <a:ea typeface="Lato"/>
                <a:cs typeface="Lato"/>
              </a:rPr>
              <a:t> trưng </a:t>
            </a:r>
            <a:r>
              <a:rPr lang="vi-VN" dirty="0" err="1">
                <a:latin typeface="Lato"/>
                <a:ea typeface="Lato"/>
                <a:cs typeface="Lato"/>
              </a:rPr>
              <a:t>bằng</a:t>
            </a:r>
            <a:r>
              <a:rPr lang="vi-VN" dirty="0">
                <a:latin typeface="Lato"/>
                <a:ea typeface="Lato"/>
                <a:cs typeface="Lato"/>
              </a:rPr>
              <a:t> thư </a:t>
            </a:r>
            <a:r>
              <a:rPr lang="vi-VN" dirty="0" err="1">
                <a:latin typeface="Lato"/>
                <a:ea typeface="Lato"/>
                <a:cs typeface="Lato"/>
              </a:rPr>
              <a:t>viện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Pfeature</a:t>
            </a:r>
            <a:r>
              <a:rPr lang="vi-VN" dirty="0">
                <a:latin typeface="Lato"/>
                <a:ea typeface="Lato"/>
                <a:cs typeface="Lato"/>
              </a:rPr>
              <a:t>:</a:t>
            </a:r>
          </a:p>
          <a:p>
            <a:r>
              <a:rPr lang="vi-VN" dirty="0">
                <a:latin typeface="Lato"/>
                <a:ea typeface="Lato"/>
                <a:cs typeface="Lato"/>
              </a:rPr>
              <a:t>     - </a:t>
            </a:r>
            <a:r>
              <a:rPr lang="vi-VN" dirty="0" err="1">
                <a:latin typeface="Lato"/>
                <a:ea typeface="Lato"/>
                <a:cs typeface="Lato"/>
              </a:rPr>
              <a:t>Xác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định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các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hàm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để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tính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toán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các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đặc</a:t>
            </a:r>
            <a:r>
              <a:rPr lang="vi-VN" dirty="0">
                <a:latin typeface="Lato"/>
                <a:ea typeface="Lato"/>
                <a:cs typeface="Lato"/>
              </a:rPr>
              <a:t> trưng </a:t>
            </a:r>
            <a:r>
              <a:rPr lang="vi-VN" dirty="0" err="1">
                <a:latin typeface="Lato"/>
                <a:ea typeface="Lato"/>
                <a:cs typeface="Lato"/>
              </a:rPr>
              <a:t>khác</a:t>
            </a:r>
            <a:r>
              <a:rPr lang="vi-VN" dirty="0">
                <a:latin typeface="Lato"/>
                <a:ea typeface="Lato"/>
                <a:cs typeface="Lato"/>
              </a:rPr>
              <a:t> nhau</a:t>
            </a:r>
          </a:p>
          <a:p>
            <a:r>
              <a:rPr lang="vi-VN" dirty="0">
                <a:latin typeface="Lato"/>
                <a:ea typeface="Lato"/>
                <a:cs typeface="Lato"/>
              </a:rPr>
              <a:t>     - </a:t>
            </a:r>
            <a:r>
              <a:rPr lang="vi-VN" dirty="0" err="1">
                <a:latin typeface="Lato"/>
                <a:ea typeface="Lato"/>
                <a:cs typeface="Lato"/>
              </a:rPr>
              <a:t>Tính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toán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Arial"/>
              </a:rPr>
              <a:t>đặc</a:t>
            </a:r>
            <a:r>
              <a:rPr lang="en-US" dirty="0">
                <a:latin typeface="Lato"/>
                <a:ea typeface="Lato"/>
                <a:cs typeface="Arial"/>
              </a:rPr>
              <a:t> </a:t>
            </a:r>
            <a:r>
              <a:rPr lang="en-US" dirty="0" err="1">
                <a:latin typeface="Lato"/>
                <a:ea typeface="Lato"/>
                <a:cs typeface="Arial"/>
              </a:rPr>
              <a:t>trưng</a:t>
            </a:r>
            <a:r>
              <a:rPr lang="vi-VN" dirty="0">
                <a:latin typeface="Lato"/>
                <a:ea typeface="Lato"/>
                <a:cs typeface="Arial"/>
              </a:rPr>
              <a:t> cho </a:t>
            </a:r>
            <a:r>
              <a:rPr lang="vi-VN" dirty="0" err="1">
                <a:latin typeface="Lato"/>
                <a:ea typeface="Lato"/>
                <a:cs typeface="Arial"/>
              </a:rPr>
              <a:t>cả</a:t>
            </a:r>
            <a:r>
              <a:rPr lang="vi-VN" dirty="0">
                <a:latin typeface="Lato"/>
                <a:ea typeface="Lato"/>
                <a:cs typeface="Arial"/>
              </a:rPr>
              <a:t> </a:t>
            </a:r>
            <a:r>
              <a:rPr lang="en-US" dirty="0" err="1">
                <a:latin typeface="Lato"/>
                <a:ea typeface="Lato"/>
                <a:cs typeface="Arial"/>
              </a:rPr>
              <a:t>tập</a:t>
            </a:r>
            <a:r>
              <a:rPr lang="en-US" dirty="0">
                <a:latin typeface="Lato"/>
                <a:ea typeface="Lato"/>
                <a:cs typeface="Arial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Antiangio</a:t>
            </a:r>
            <a:r>
              <a:rPr lang="en-US" dirty="0">
                <a:latin typeface="Lato"/>
                <a:ea typeface="Lato"/>
                <a:cs typeface="Arial"/>
              </a:rPr>
              <a:t> </a:t>
            </a:r>
            <a:r>
              <a:rPr lang="en-US" dirty="0" err="1">
                <a:latin typeface="Lato"/>
                <a:ea typeface="Lato"/>
                <a:cs typeface="Arial"/>
              </a:rPr>
              <a:t>và</a:t>
            </a:r>
            <a:r>
              <a:rPr lang="en-US" dirty="0">
                <a:latin typeface="Lato"/>
                <a:ea typeface="Lato"/>
                <a:cs typeface="Arial"/>
              </a:rPr>
              <a:t> </a:t>
            </a:r>
            <a:r>
              <a:rPr lang="en-US" dirty="0" err="1">
                <a:latin typeface="Lato"/>
                <a:ea typeface="Lato"/>
                <a:cs typeface="Arial"/>
              </a:rPr>
              <a:t>tập</a:t>
            </a:r>
            <a:r>
              <a:rPr lang="en-US" dirty="0">
                <a:latin typeface="Lato"/>
                <a:ea typeface="Lato"/>
                <a:cs typeface="Arial"/>
              </a:rPr>
              <a:t> negative</a:t>
            </a:r>
            <a:r>
              <a:rPr lang="en-US" dirty="0">
                <a:latin typeface="Lato"/>
                <a:ea typeface="Lato"/>
                <a:cs typeface="Lato"/>
              </a:rPr>
              <a:t>, </a:t>
            </a:r>
            <a:r>
              <a:rPr lang="vi-VN" dirty="0" err="1">
                <a:latin typeface="Lato"/>
                <a:ea typeface="Lato"/>
                <a:cs typeface="Lato"/>
              </a:rPr>
              <a:t>kết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hợp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Arial"/>
              </a:rPr>
              <a:t>lại</a:t>
            </a:r>
            <a:r>
              <a:rPr lang="en-US" dirty="0">
                <a:latin typeface="Lato"/>
                <a:ea typeface="Lato"/>
                <a:cs typeface="Arial"/>
              </a:rPr>
              <a:t> </a:t>
            </a:r>
            <a:r>
              <a:rPr lang="en-US" dirty="0" err="1">
                <a:latin typeface="Lato"/>
                <a:ea typeface="Lato"/>
                <a:cs typeface="Arial"/>
              </a:rPr>
              <a:t>và</a:t>
            </a:r>
            <a:r>
              <a:rPr lang="en-US" dirty="0">
                <a:latin typeface="Lato"/>
                <a:ea typeface="Lato"/>
                <a:cs typeface="Arial"/>
              </a:rPr>
              <a:t> </a:t>
            </a:r>
            <a:r>
              <a:rPr lang="en-US" dirty="0" err="1">
                <a:latin typeface="Lato"/>
                <a:ea typeface="Lato"/>
                <a:cs typeface="Arial"/>
              </a:rPr>
              <a:t>thêm</a:t>
            </a:r>
            <a:r>
              <a:rPr lang="vi-VN" dirty="0">
                <a:latin typeface="Lato"/>
                <a:ea typeface="Lato"/>
                <a:cs typeface="Arial"/>
              </a:rPr>
              <a:t> </a:t>
            </a:r>
            <a:r>
              <a:rPr lang="en-US" dirty="0">
                <a:latin typeface="Lato"/>
                <a:ea typeface="Lato"/>
                <a:cs typeface="Arial"/>
              </a:rPr>
              <a:t>1 </a:t>
            </a:r>
            <a:r>
              <a:rPr lang="en-US" dirty="0" err="1">
                <a:latin typeface="Lato"/>
                <a:ea typeface="Lato"/>
                <a:cs typeface="Arial"/>
              </a:rPr>
              <a:t>cột</a:t>
            </a:r>
            <a:r>
              <a:rPr lang="en-US" dirty="0">
                <a:latin typeface="Lato"/>
                <a:ea typeface="Lato"/>
                <a:cs typeface="Arial"/>
              </a:rPr>
              <a:t> </a:t>
            </a:r>
            <a:r>
              <a:rPr lang="en-US" dirty="0" err="1">
                <a:latin typeface="Lato"/>
                <a:ea typeface="Lato"/>
                <a:cs typeface="Arial"/>
              </a:rPr>
              <a:t>đánh</a:t>
            </a:r>
            <a:r>
              <a:rPr lang="en-US" dirty="0">
                <a:latin typeface="Lato"/>
                <a:ea typeface="Lato"/>
                <a:cs typeface="Arial"/>
              </a:rPr>
              <a:t> </a:t>
            </a:r>
            <a:r>
              <a:rPr lang="en-US" dirty="0" err="1">
                <a:latin typeface="Lato"/>
                <a:ea typeface="Lato"/>
                <a:cs typeface="Arial"/>
              </a:rPr>
              <a:t>nhận</a:t>
            </a:r>
            <a:r>
              <a:rPr lang="en-US" dirty="0">
                <a:latin typeface="Lato"/>
                <a:ea typeface="Lato"/>
                <a:cs typeface="Arial"/>
              </a:rPr>
              <a:t>.</a:t>
            </a:r>
            <a:endParaRPr lang="vi-VN" dirty="0">
              <a:latin typeface="Lato"/>
              <a:ea typeface="Lato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dirty="0" err="1">
                <a:latin typeface="Lato"/>
                <a:ea typeface="Lato"/>
                <a:cs typeface="Lato"/>
              </a:rPr>
              <a:t>Áp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dụng</a:t>
            </a:r>
            <a:r>
              <a:rPr lang="vi-VN" dirty="0">
                <a:latin typeface="Lato"/>
                <a:ea typeface="Lato"/>
                <a:cs typeface="Lato"/>
              </a:rPr>
              <a:t> mô </a:t>
            </a:r>
            <a:r>
              <a:rPr lang="vi-VN" dirty="0" err="1">
                <a:latin typeface="Lato"/>
                <a:ea typeface="Lato"/>
                <a:cs typeface="Lato"/>
              </a:rPr>
              <a:t>hình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tối</a:t>
            </a:r>
            <a:r>
              <a:rPr lang="vi-VN" dirty="0">
                <a:latin typeface="Lato"/>
                <a:ea typeface="Lato"/>
                <a:cs typeface="Lato"/>
              </a:rPr>
              <a:t> ưu đưa ra </a:t>
            </a:r>
            <a:r>
              <a:rPr lang="vi-VN" dirty="0" err="1">
                <a:latin typeface="Lato"/>
                <a:ea typeface="Lato"/>
                <a:cs typeface="Lato"/>
              </a:rPr>
              <a:t>kết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quả</a:t>
            </a:r>
            <a:r>
              <a:rPr lang="vi-VN" dirty="0">
                <a:latin typeface="Lato"/>
                <a:ea typeface="Lato"/>
                <a:cs typeface="Lato"/>
              </a:rPr>
              <a:t> phân </a:t>
            </a:r>
            <a:r>
              <a:rPr lang="vi-VN" dirty="0" err="1">
                <a:latin typeface="Lato"/>
                <a:ea typeface="Lato"/>
                <a:cs typeface="Lato"/>
              </a:rPr>
              <a:t>loại</a:t>
            </a:r>
            <a:endParaRPr lang="vi-VN" dirty="0">
              <a:latin typeface="Lato"/>
              <a:ea typeface="Lato"/>
              <a:cs typeface="Lato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219" y="1343767"/>
            <a:ext cx="4226362" cy="4902200"/>
          </a:xfrm>
        </p:spPr>
      </p:pic>
      <p:cxnSp>
        <p:nvCxnSpPr>
          <p:cNvPr id="9" name="Đường kết nối: Mũi tên Gấp khúc 8">
            <a:extLst>
              <a:ext uri="{FF2B5EF4-FFF2-40B4-BE49-F238E27FC236}">
                <a16:creationId xmlns:a16="http://schemas.microsoft.com/office/drawing/2014/main" id="{4B9DF43E-AE49-41D5-9252-1A1FF1DBCE78}"/>
              </a:ext>
            </a:extLst>
          </p:cNvPr>
          <p:cNvCxnSpPr>
            <a:cxnSpLocks/>
          </p:cNvCxnSpPr>
          <p:nvPr/>
        </p:nvCxnSpPr>
        <p:spPr>
          <a:xfrm>
            <a:off x="1615736" y="4651899"/>
            <a:ext cx="1145219" cy="399495"/>
          </a:xfrm>
          <a:prstGeom prst="bentConnector3">
            <a:avLst>
              <a:gd name="adj1" fmla="val 388"/>
            </a:avLst>
          </a:prstGeom>
          <a:ln w="28575">
            <a:solidFill>
              <a:srgbClr val="1E405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7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4.Thực hiện hệ thống: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234950" y="2886710"/>
            <a:ext cx="8674100" cy="841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617220" y="1274445"/>
            <a:ext cx="465201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 err="1"/>
              <a:t>Tải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:</a:t>
            </a:r>
            <a:endParaRPr lang="en-US" sz="2000" dirty="0">
              <a:cs typeface="Calibri"/>
            </a:endParaRPr>
          </a:p>
        </p:txBody>
      </p:sp>
      <p:pic>
        <p:nvPicPr>
          <p:cNvPr id="10" name="Picture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" y="1751330"/>
            <a:ext cx="7504430" cy="407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4.Thực hiện hệ thống: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611584" y="1386281"/>
            <a:ext cx="3079656" cy="5132832"/>
          </a:xfrm>
        </p:spPr>
        <p:txBody>
          <a:bodyPr lIns="91440" tIns="45720" rIns="91440" bIns="45720" anchor="t"/>
          <a:lstStyle/>
          <a:p>
            <a:pPr algn="just"/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4.1.Tiền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xử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lý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dữ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liệu</a:t>
            </a:r>
            <a:endParaRPr lang="en-US" sz="2000" dirty="0">
              <a:latin typeface="Lato"/>
              <a:ea typeface="Lato"/>
              <a:cs typeface="Lato"/>
            </a:endParaRPr>
          </a:p>
          <a:p>
            <a:pPr algn="just"/>
            <a:endParaRPr lang="en-US" sz="2000" dirty="0">
              <a:latin typeface="Lato"/>
              <a:ea typeface="Lato"/>
              <a:cs typeface="Lato"/>
              <a:sym typeface="+mn-ea"/>
            </a:endParaRPr>
          </a:p>
          <a:p>
            <a:pPr algn="just"/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Ban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đầu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benchmark dataset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chứa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257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trình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tự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peptides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thuộc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lớp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peptides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chống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tạo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mạch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.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dữ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liệu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được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tiền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xử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lý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bằng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cách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sử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dụng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CD-HIT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lọc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các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peptide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có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trình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tự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giống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nhau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trên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99%. </a:t>
            </a:r>
            <a:br>
              <a:rPr lang="en-US" sz="2000" dirty="0">
                <a:latin typeface="Lato"/>
                <a:ea typeface="Lato"/>
                <a:cs typeface="Lato"/>
                <a:sym typeface="+mn-ea"/>
              </a:rPr>
            </a:b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234950" y="1682115"/>
            <a:ext cx="8674100" cy="4533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0B39126-074F-4EEC-9AEC-7249412588C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40" y="1386281"/>
            <a:ext cx="4949105" cy="408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13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79950" y="981168"/>
            <a:ext cx="8674100" cy="5132832"/>
          </a:xfrm>
        </p:spPr>
        <p:txBody>
          <a:bodyPr/>
          <a:lstStyle/>
          <a:p>
            <a:r>
              <a:rPr lang="en-US">
                <a:sym typeface="+mn-ea"/>
              </a:rPr>
              <a:t>4.2.Xử lý đầu vào :</a:t>
            </a:r>
          </a:p>
          <a:p>
            <a:r>
              <a:rPr lang="en-US"/>
              <a:t>Đặc trưng AAC: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Đặc trưng DPC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4.Thực hiện hệ thống: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234950" y="1682115"/>
            <a:ext cx="8674100" cy="4533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2394950" y="2670710"/>
            <a:ext cx="8674100" cy="2468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/>
              <a:t>Với   f(a) là đặc trưng AAC của aminoacid loại a trong trình tự </a:t>
            </a:r>
          </a:p>
          <a:p>
            <a:pPr marL="0" indent="0">
              <a:buNone/>
            </a:pPr>
            <a:r>
              <a:rPr lang="en-US" sz="1400"/>
              <a:t> 	   Na = tổng số lượng aminoacid loại a </a:t>
            </a:r>
          </a:p>
          <a:p>
            <a:pPr marL="0" indent="0">
              <a:buNone/>
            </a:pPr>
            <a:r>
              <a:rPr lang="en-US" sz="1400"/>
              <a:t>N = tổng số lượng aminoacid trên toàn bộ trình tự .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f(a,b) là đặc trưng AAC của depeptit loại ab trong trình tự </a:t>
            </a:r>
          </a:p>
          <a:p>
            <a:pPr marL="0" indent="0">
              <a:buNone/>
            </a:pPr>
            <a:r>
              <a:rPr lang="en-US" sz="1400"/>
              <a:t> 	   Nab = tổng số lượng depeptit loại ab </a:t>
            </a:r>
          </a:p>
          <a:p>
            <a:pPr marL="0" indent="0">
              <a:buNone/>
            </a:pPr>
            <a:r>
              <a:rPr lang="en-US" sz="1400"/>
              <a:t>N = tổng số lượng aminoacid trên toàn bộ trình tự .</a:t>
            </a:r>
          </a:p>
        </p:txBody>
      </p:sp>
      <p:pic>
        <p:nvPicPr>
          <p:cNvPr id="21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35" y="1953260"/>
            <a:ext cx="303276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35" y="4432910"/>
            <a:ext cx="3909060" cy="86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Xử lí dữ liệu đầu vào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762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vi-VN" sz="2000" dirty="0" err="1">
                <a:latin typeface="Lato"/>
                <a:ea typeface="Lato"/>
                <a:cs typeface="Lato"/>
              </a:rPr>
              <a:t>Tiến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hành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trích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chọn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đặc</a:t>
            </a:r>
            <a:r>
              <a:rPr lang="vi-VN" sz="2000" dirty="0">
                <a:latin typeface="Lato"/>
                <a:ea typeface="Lato"/>
                <a:cs typeface="Lato"/>
              </a:rPr>
              <a:t> trưng AAC(</a:t>
            </a:r>
            <a:r>
              <a:rPr lang="vi-VN" sz="2000" dirty="0" err="1">
                <a:latin typeface="Lato"/>
                <a:ea typeface="Lato"/>
                <a:cs typeface="Lato"/>
              </a:rPr>
              <a:t>Amino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acid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composition</a:t>
            </a:r>
            <a:r>
              <a:rPr lang="vi-VN" sz="2000" dirty="0">
                <a:latin typeface="Lato"/>
                <a:ea typeface="Lato"/>
                <a:cs typeface="Lato"/>
              </a:rPr>
              <a:t>) do thư </a:t>
            </a:r>
            <a:r>
              <a:rPr lang="vi-VN" sz="2000" dirty="0" err="1">
                <a:latin typeface="Lato"/>
                <a:ea typeface="Lato"/>
                <a:cs typeface="Lato"/>
              </a:rPr>
              <a:t>viện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Pfeature</a:t>
            </a:r>
            <a:r>
              <a:rPr lang="vi-VN" sz="2000" dirty="0">
                <a:latin typeface="Lato"/>
                <a:ea typeface="Lato"/>
                <a:cs typeface="Lato"/>
              </a:rPr>
              <a:t> cung </a:t>
            </a:r>
            <a:r>
              <a:rPr lang="vi-VN" sz="2000" dirty="0" err="1">
                <a:latin typeface="Lato"/>
                <a:ea typeface="Lato"/>
                <a:cs typeface="Lato"/>
              </a:rPr>
              <a:t>cấp</a:t>
            </a:r>
            <a:r>
              <a:rPr lang="vi-VN" sz="2000" dirty="0">
                <a:latin typeface="Lato"/>
                <a:ea typeface="Lato"/>
                <a:cs typeface="Lato"/>
              </a:rPr>
              <a:t>. </a:t>
            </a:r>
            <a:r>
              <a:rPr lang="vi-VN" sz="2000" dirty="0" err="1">
                <a:latin typeface="Lato"/>
                <a:ea typeface="Lato"/>
                <a:cs typeface="Lato"/>
              </a:rPr>
              <a:t>Đặc</a:t>
            </a:r>
            <a:r>
              <a:rPr lang="vi-VN" sz="2000" dirty="0">
                <a:latin typeface="Lato"/>
                <a:ea typeface="Lato"/>
                <a:cs typeface="Lato"/>
              </a:rPr>
              <a:t> trưng </a:t>
            </a:r>
            <a:r>
              <a:rPr lang="vi-VN" sz="2000" dirty="0" err="1">
                <a:latin typeface="Lato"/>
                <a:ea typeface="Lato"/>
                <a:cs typeface="Lato"/>
              </a:rPr>
              <a:t>này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tính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toán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tỉ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lệ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xuất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hiện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của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từng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amino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axit</a:t>
            </a:r>
            <a:r>
              <a:rPr lang="vi-VN" sz="2000" dirty="0">
                <a:latin typeface="Lato"/>
                <a:ea typeface="Lato"/>
                <a:cs typeface="Lato"/>
              </a:rPr>
              <a:t> trong 20 </a:t>
            </a:r>
            <a:r>
              <a:rPr lang="vi-VN" sz="2000" dirty="0" err="1">
                <a:latin typeface="Lato"/>
                <a:ea typeface="Lato"/>
                <a:cs typeface="Lato"/>
              </a:rPr>
              <a:t>amino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acid</a:t>
            </a:r>
            <a:r>
              <a:rPr lang="vi-VN" sz="2000" dirty="0">
                <a:latin typeface="Lato"/>
                <a:ea typeface="Lato"/>
                <a:cs typeface="Lato"/>
              </a:rPr>
              <a:t> trong </a:t>
            </a:r>
            <a:r>
              <a:rPr lang="vi-VN" sz="2000" dirty="0" err="1">
                <a:latin typeface="Lato"/>
                <a:ea typeface="Lato"/>
                <a:cs typeface="Lato"/>
              </a:rPr>
              <a:t>chuỗi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peptide</a:t>
            </a:r>
            <a:endParaRPr lang="vi-VN" sz="2000" dirty="0">
              <a:latin typeface="Lato"/>
              <a:ea typeface="Lato"/>
              <a:cs typeface="Lato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vi-VN" sz="2000" dirty="0" err="1">
                <a:latin typeface="Lato"/>
                <a:ea typeface="Lato"/>
                <a:cs typeface="Lato"/>
              </a:rPr>
              <a:t>Tính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toán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đặc</a:t>
            </a:r>
            <a:r>
              <a:rPr lang="vi-VN" sz="2000" dirty="0">
                <a:latin typeface="Lato"/>
                <a:ea typeface="Lato"/>
                <a:cs typeface="Lato"/>
              </a:rPr>
              <a:t> trưng AAC cho 2 </a:t>
            </a:r>
            <a:r>
              <a:rPr lang="vi-VN" sz="2000" dirty="0" err="1">
                <a:latin typeface="Lato"/>
                <a:ea typeface="Lato"/>
                <a:cs typeface="Lato"/>
              </a:rPr>
              <a:t>tập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Antiangio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và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negative</a:t>
            </a:r>
            <a:r>
              <a:rPr lang="vi-VN" sz="2000" dirty="0">
                <a:latin typeface="Lato"/>
                <a:ea typeface="Lato"/>
                <a:cs typeface="Lato"/>
              </a:rPr>
              <a:t>, sau </a:t>
            </a:r>
            <a:r>
              <a:rPr lang="vi-VN" sz="2000" dirty="0" err="1">
                <a:latin typeface="Lato"/>
                <a:ea typeface="Lato"/>
                <a:cs typeface="Lato"/>
              </a:rPr>
              <a:t>đó</a:t>
            </a:r>
            <a:r>
              <a:rPr lang="vi-VN" sz="2000" dirty="0">
                <a:latin typeface="Lato"/>
                <a:ea typeface="Lato"/>
                <a:cs typeface="Arial"/>
              </a:rPr>
              <a:t> </a:t>
            </a:r>
            <a:r>
              <a:rPr lang="vi-VN" sz="2000" dirty="0" err="1">
                <a:latin typeface="Lato"/>
                <a:ea typeface="Lato"/>
                <a:cs typeface="Arial"/>
              </a:rPr>
              <a:t>tổng</a:t>
            </a:r>
            <a:r>
              <a:rPr lang="vi-VN" sz="2000" dirty="0">
                <a:latin typeface="Lato"/>
                <a:ea typeface="Lato"/>
                <a:cs typeface="Arial"/>
              </a:rPr>
              <a:t> </a:t>
            </a:r>
            <a:r>
              <a:rPr lang="vi-VN" sz="2000" dirty="0" err="1">
                <a:latin typeface="Lato"/>
                <a:ea typeface="Lato"/>
                <a:cs typeface="Arial"/>
              </a:rPr>
              <a:t>hợp</a:t>
            </a:r>
            <a:r>
              <a:rPr lang="vi-VN" sz="2000" dirty="0">
                <a:latin typeface="Lato"/>
                <a:ea typeface="Lato"/>
                <a:cs typeface="Arial"/>
              </a:rPr>
              <a:t> </a:t>
            </a:r>
            <a:r>
              <a:rPr lang="vi-VN" sz="2000" dirty="0" err="1">
                <a:latin typeface="Lato"/>
                <a:ea typeface="Lato"/>
                <a:cs typeface="Arial"/>
              </a:rPr>
              <a:t>lại</a:t>
            </a:r>
            <a:r>
              <a:rPr lang="vi-VN" sz="2000" dirty="0">
                <a:latin typeface="Lato"/>
                <a:ea typeface="Lato"/>
                <a:cs typeface="Arial"/>
              </a:rPr>
              <a:t> </a:t>
            </a:r>
            <a:r>
              <a:rPr lang="vi-VN" sz="2000" dirty="0" err="1">
                <a:latin typeface="Lato"/>
                <a:ea typeface="Lato"/>
                <a:cs typeface="Arial"/>
              </a:rPr>
              <a:t>thành</a:t>
            </a:r>
            <a:r>
              <a:rPr lang="vi-VN" sz="2000" dirty="0">
                <a:latin typeface="Lato"/>
                <a:ea typeface="Lato"/>
                <a:cs typeface="Arial"/>
              </a:rPr>
              <a:t> 1 </a:t>
            </a:r>
            <a:r>
              <a:rPr lang="vi-VN" sz="2000" dirty="0" err="1">
                <a:latin typeface="Lato"/>
                <a:ea typeface="Lato"/>
                <a:cs typeface="Arial"/>
              </a:rPr>
              <a:t>file</a:t>
            </a:r>
            <a:r>
              <a:rPr lang="vi-VN" sz="2000" dirty="0">
                <a:latin typeface="Lato"/>
                <a:ea typeface="Lato"/>
                <a:cs typeface="Arial"/>
              </a:rPr>
              <a:t> chung </a:t>
            </a:r>
            <a:r>
              <a:rPr lang="vi-VN" sz="2000" dirty="0" err="1">
                <a:latin typeface="Lato"/>
                <a:ea typeface="Lato"/>
                <a:cs typeface="Arial"/>
              </a:rPr>
              <a:t>và</a:t>
            </a:r>
            <a:r>
              <a:rPr lang="vi-VN" sz="2000" dirty="0">
                <a:latin typeface="Lato"/>
                <a:ea typeface="Lato"/>
                <a:cs typeface="Arial"/>
              </a:rPr>
              <a:t> thêm 1 </a:t>
            </a:r>
            <a:r>
              <a:rPr lang="vi-VN" sz="2000" dirty="0" err="1">
                <a:latin typeface="Lato"/>
                <a:ea typeface="Lato"/>
                <a:cs typeface="Arial"/>
              </a:rPr>
              <a:t>cột</a:t>
            </a:r>
            <a:r>
              <a:rPr lang="vi-VN" sz="2000" dirty="0">
                <a:latin typeface="Lato"/>
                <a:ea typeface="Lato"/>
                <a:cs typeface="Arial"/>
              </a:rPr>
              <a:t> </a:t>
            </a:r>
            <a:r>
              <a:rPr lang="vi-VN" sz="2000" dirty="0" err="1">
                <a:latin typeface="Lato"/>
                <a:ea typeface="Lato"/>
                <a:cs typeface="Arial"/>
              </a:rPr>
              <a:t>gán</a:t>
            </a:r>
            <a:r>
              <a:rPr lang="vi-VN" sz="2000" dirty="0">
                <a:latin typeface="Lato"/>
                <a:ea typeface="Lato"/>
                <a:cs typeface="Arial"/>
              </a:rPr>
              <a:t> </a:t>
            </a:r>
            <a:r>
              <a:rPr lang="vi-VN" sz="2000" dirty="0" err="1">
                <a:latin typeface="Lato"/>
                <a:ea typeface="Lato"/>
                <a:cs typeface="Arial"/>
              </a:rPr>
              <a:t>nhãn</a:t>
            </a:r>
            <a:endParaRPr lang="vi-VN" sz="2000" dirty="0">
              <a:latin typeface="Lato"/>
              <a:ea typeface="Lato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7094" y="5950286"/>
            <a:ext cx="798893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vi-VN" sz="2000" dirty="0" err="1">
                <a:latin typeface="Lato"/>
                <a:ea typeface="Lato"/>
                <a:cs typeface="Lato"/>
              </a:rPr>
              <a:t>Tiến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hành</a:t>
            </a:r>
            <a:r>
              <a:rPr lang="vi-VN" sz="2000" dirty="0">
                <a:latin typeface="Lato"/>
                <a:ea typeface="Lato"/>
                <a:cs typeface="Lato"/>
              </a:rPr>
              <a:t> phân </a:t>
            </a:r>
            <a:r>
              <a:rPr lang="vi-VN" sz="2000" dirty="0" err="1">
                <a:latin typeface="Lato"/>
                <a:ea typeface="Lato"/>
                <a:cs typeface="Lato"/>
              </a:rPr>
              <a:t>tách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đặc</a:t>
            </a:r>
            <a:r>
              <a:rPr lang="vi-VN" sz="2000" dirty="0">
                <a:latin typeface="Lato"/>
                <a:ea typeface="Lato"/>
                <a:cs typeface="Lato"/>
              </a:rPr>
              <a:t> trưng </a:t>
            </a:r>
            <a:r>
              <a:rPr lang="vi-VN" sz="2000" dirty="0" err="1">
                <a:latin typeface="Lato"/>
                <a:ea typeface="Lato"/>
                <a:cs typeface="Lato"/>
              </a:rPr>
              <a:t>thành</a:t>
            </a:r>
            <a:r>
              <a:rPr lang="vi-VN" sz="2000" dirty="0">
                <a:latin typeface="Lato"/>
                <a:ea typeface="Lato"/>
                <a:cs typeface="Lato"/>
              </a:rPr>
              <a:t> X, </a:t>
            </a:r>
            <a:r>
              <a:rPr lang="vi-VN" sz="2000" dirty="0" err="1">
                <a:latin typeface="Lato"/>
                <a:ea typeface="Lato"/>
                <a:cs typeface="Lato"/>
              </a:rPr>
              <a:t>cột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nhãn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thành</a:t>
            </a:r>
            <a:r>
              <a:rPr lang="vi-VN" sz="2000" dirty="0">
                <a:latin typeface="Lato"/>
                <a:ea typeface="Lato"/>
                <a:cs typeface="Lato"/>
              </a:rPr>
              <a:t> Y </a:t>
            </a:r>
            <a:r>
              <a:rPr lang="vi-VN" sz="2000" dirty="0" err="1">
                <a:latin typeface="Lato"/>
                <a:ea typeface="Lato"/>
                <a:cs typeface="Lato"/>
              </a:rPr>
              <a:t>để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có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thể</a:t>
            </a:r>
            <a:r>
              <a:rPr lang="vi-VN" sz="2000" dirty="0">
                <a:latin typeface="Lato"/>
                <a:ea typeface="Lato"/>
                <a:cs typeface="Lato"/>
              </a:rPr>
              <a:t> xây </a:t>
            </a:r>
            <a:r>
              <a:rPr lang="vi-VN" sz="2000" dirty="0" err="1">
                <a:latin typeface="Lato"/>
                <a:ea typeface="Lato"/>
                <a:cs typeface="Lato"/>
              </a:rPr>
              <a:t>dựng</a:t>
            </a:r>
            <a:r>
              <a:rPr lang="vi-VN" sz="2000" dirty="0">
                <a:latin typeface="Lato"/>
                <a:ea typeface="Lato"/>
                <a:cs typeface="Lato"/>
              </a:rPr>
              <a:t> mô </a:t>
            </a:r>
            <a:r>
              <a:rPr lang="vi-VN" sz="2000" dirty="0" err="1">
                <a:latin typeface="Lato"/>
                <a:ea typeface="Lato"/>
                <a:cs typeface="Lato"/>
              </a:rPr>
              <a:t>hình</a:t>
            </a:r>
            <a:r>
              <a:rPr lang="vi-VN" sz="2000" dirty="0">
                <a:latin typeface="Lato"/>
                <a:ea typeface="Lato"/>
                <a:cs typeface="Lato"/>
              </a:rPr>
              <a:t> sau </a:t>
            </a:r>
            <a:r>
              <a:rPr lang="vi-VN" sz="2000" dirty="0" err="1">
                <a:latin typeface="Lato"/>
                <a:ea typeface="Lato"/>
                <a:cs typeface="Lato"/>
              </a:rPr>
              <a:t>này</a:t>
            </a:r>
            <a:r>
              <a:rPr lang="vi-VN" sz="2000" dirty="0">
                <a:latin typeface="Lato"/>
                <a:ea typeface="Lato"/>
                <a:cs typeface="Lato"/>
              </a:rPr>
              <a:t>.</a:t>
            </a:r>
            <a:endParaRPr lang="en-US" sz="2000" dirty="0">
              <a:latin typeface="Lato"/>
              <a:ea typeface="Lato"/>
              <a:cs typeface="Lato"/>
            </a:endParaRPr>
          </a:p>
        </p:txBody>
      </p:sp>
      <p:pic>
        <p:nvPicPr>
          <p:cNvPr id="7" name="Hình ảnh 6" descr="Ảnh có chứa văn bản, thiết bị điện tử, bàn phím&#10;&#10;Mô tả được tạo tự động">
            <a:extLst>
              <a:ext uri="{FF2B5EF4-FFF2-40B4-BE49-F238E27FC236}">
                <a16:creationId xmlns:a16="http://schemas.microsoft.com/office/drawing/2014/main" id="{B9FB15EE-95F7-4A48-87C4-6E01C134A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7" y="2945185"/>
            <a:ext cx="8409628" cy="293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9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Thực hiện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620400" cy="787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vi-VN" dirty="0" err="1">
                <a:latin typeface="Lato"/>
                <a:ea typeface="Lato"/>
                <a:cs typeface="Lato"/>
              </a:rPr>
              <a:t>Từ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bước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xử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lý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dữ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liệu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đầu</a:t>
            </a:r>
            <a:r>
              <a:rPr lang="vi-VN" dirty="0">
                <a:latin typeface="Lato"/>
                <a:ea typeface="Lato"/>
                <a:cs typeface="Lato"/>
              </a:rPr>
              <a:t> </a:t>
            </a:r>
            <a:r>
              <a:rPr lang="vi-VN" dirty="0" err="1">
                <a:latin typeface="Lato"/>
                <a:ea typeface="Lato"/>
                <a:cs typeface="Lato"/>
              </a:rPr>
              <a:t>vào</a:t>
            </a:r>
            <a:r>
              <a:rPr lang="vi-VN" dirty="0">
                <a:latin typeface="Lato"/>
                <a:ea typeface="Lato"/>
                <a:cs typeface="Lato"/>
              </a:rPr>
              <a:t> trên, ta đang </a:t>
            </a:r>
            <a:r>
              <a:rPr lang="vi-VN" dirty="0" err="1">
                <a:latin typeface="Lato"/>
                <a:ea typeface="Lato"/>
                <a:cs typeface="Lato"/>
              </a:rPr>
              <a:t>có</a:t>
            </a:r>
            <a:r>
              <a:rPr lang="vi-VN" dirty="0">
                <a:latin typeface="Lato"/>
                <a:ea typeface="Lato"/>
                <a:cs typeface="Lato"/>
              </a:rPr>
              <a:t> ma </a:t>
            </a:r>
            <a:r>
              <a:rPr lang="vi-VN" dirty="0" err="1">
                <a:latin typeface="Lato"/>
                <a:ea typeface="Lato"/>
                <a:cs typeface="Lato"/>
              </a:rPr>
              <a:t>trận</a:t>
            </a:r>
            <a:r>
              <a:rPr lang="vi-VN" dirty="0">
                <a:latin typeface="Lato"/>
                <a:ea typeface="Lato"/>
                <a:cs typeface="Lato"/>
              </a:rPr>
              <a:t> X </a:t>
            </a:r>
            <a:r>
              <a:rPr lang="vi-VN" dirty="0" err="1">
                <a:latin typeface="Lato"/>
                <a:ea typeface="Lato"/>
                <a:cs typeface="Lato"/>
              </a:rPr>
              <a:t>và</a:t>
            </a:r>
            <a:r>
              <a:rPr lang="vi-VN" dirty="0">
                <a:latin typeface="Lato"/>
                <a:ea typeface="Lato"/>
                <a:cs typeface="Lato"/>
              </a:rPr>
              <a:t> y như sau: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4D5138C-EC1E-4A28-B85D-EB1D6233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33" y="4245348"/>
            <a:ext cx="2839795" cy="238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Hình ảnh 6" descr="Ảnh có chứa văn bản, thiết bị điện tử, bàn phím&#10;&#10;Mô tả được tạo tự động">
            <a:extLst>
              <a:ext uri="{FF2B5EF4-FFF2-40B4-BE49-F238E27FC236}">
                <a16:creationId xmlns:a16="http://schemas.microsoft.com/office/drawing/2014/main" id="{2B844035-5CAB-4A48-86D8-AD62BCDC4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33" y="1866458"/>
            <a:ext cx="6644081" cy="23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5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Thực hiện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787400"/>
          </a:xfrm>
        </p:spPr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Huấn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luyện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mô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hình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kiểm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kết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dự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đoán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tập</a:t>
            </a:r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test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518CC-8422-4EBE-96D1-07A3A413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84" y="1739901"/>
            <a:ext cx="5834231" cy="4799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14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ym typeface="+mn-ea"/>
              </a:rPr>
              <a:t>Các kết quả :</a:t>
            </a:r>
            <a:br>
              <a:rPr lang="en-US"/>
            </a:br>
            <a:endParaRPr lang="en-US"/>
          </a:p>
        </p:txBody>
      </p:sp>
      <p:pic>
        <p:nvPicPr>
          <p:cNvPr id="9" name="Picture 2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8677" b="50211"/>
          <a:stretch/>
        </p:blipFill>
        <p:spPr>
          <a:xfrm>
            <a:off x="770153" y="4488088"/>
            <a:ext cx="7605848" cy="12063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7"/>
          <p:cNvSpPr>
            <a:spLocks noGrp="1"/>
          </p:cNvSpPr>
          <p:nvPr/>
        </p:nvSpPr>
        <p:spPr>
          <a:xfrm>
            <a:off x="626019" y="3157673"/>
            <a:ext cx="7688942" cy="10310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err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DE9D591-F00C-431D-AD3D-784FB72F7B29}"/>
              </a:ext>
            </a:extLst>
          </p:cNvPr>
          <p:cNvSpPr>
            <a:spLocks noGrp="1"/>
          </p:cNvSpPr>
          <p:nvPr/>
        </p:nvSpPr>
        <p:spPr>
          <a:xfrm>
            <a:off x="725804" y="1298029"/>
            <a:ext cx="7407728" cy="275462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Lato"/>
                <a:ea typeface="Lato"/>
                <a:cs typeface="Lato"/>
                <a:sym typeface="+mn-ea"/>
              </a:rPr>
              <a:t>Kết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quả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đạt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được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:</a:t>
            </a:r>
            <a:endParaRPr lang="en-US" err="1">
              <a:sym typeface="+mn-ea"/>
            </a:endParaRPr>
          </a:p>
          <a:p>
            <a:r>
              <a:rPr lang="en-US" err="1">
                <a:latin typeface="Lato"/>
                <a:ea typeface="Lato"/>
                <a:cs typeface="Lato"/>
              </a:rPr>
              <a:t>Độ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chính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xác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khá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cao</a:t>
            </a:r>
            <a:r>
              <a:rPr lang="en-US">
                <a:latin typeface="Lato"/>
                <a:ea typeface="Lato"/>
                <a:cs typeface="Lato"/>
              </a:rPr>
              <a:t> : 86%</a:t>
            </a:r>
          </a:p>
          <a:p>
            <a:r>
              <a:rPr lang="en-US" err="1">
                <a:latin typeface="Lato"/>
                <a:ea typeface="Lato"/>
                <a:cs typeface="Lato"/>
              </a:rPr>
              <a:t>Chỉ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số</a:t>
            </a:r>
            <a:r>
              <a:rPr lang="en-US">
                <a:latin typeface="Lato"/>
                <a:ea typeface="Lato"/>
                <a:cs typeface="Lato"/>
              </a:rPr>
              <a:t> Sn, </a:t>
            </a:r>
            <a:r>
              <a:rPr lang="en-US" err="1">
                <a:latin typeface="Lato"/>
                <a:ea typeface="Lato"/>
                <a:cs typeface="Lato"/>
              </a:rPr>
              <a:t>Sp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cao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và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xấp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xỉ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nhau</a:t>
            </a:r>
            <a:r>
              <a:rPr lang="en-US">
                <a:latin typeface="Lato"/>
                <a:ea typeface="Lato"/>
                <a:cs typeface="Lato"/>
              </a:rPr>
              <a:t> : 0.85,0.86</a:t>
            </a:r>
          </a:p>
          <a:p>
            <a:r>
              <a:rPr lang="en-US">
                <a:latin typeface="Lato"/>
                <a:ea typeface="Lato"/>
                <a:cs typeface="Lato"/>
              </a:rPr>
              <a:t>Cho </a:t>
            </a:r>
            <a:r>
              <a:rPr lang="en-US" err="1">
                <a:latin typeface="Lato"/>
                <a:ea typeface="Lato"/>
                <a:cs typeface="Lato"/>
              </a:rPr>
              <a:t>thấy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tỉ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lệ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dự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đoán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đúng</a:t>
            </a:r>
            <a:r>
              <a:rPr lang="en-US">
                <a:latin typeface="Lato"/>
                <a:ea typeface="Lato"/>
                <a:cs typeface="Lato"/>
              </a:rPr>
              <a:t> peptides </a:t>
            </a:r>
            <a:r>
              <a:rPr lang="en-US" err="1">
                <a:latin typeface="Lato"/>
                <a:ea typeface="Lato"/>
                <a:cs typeface="Lato"/>
              </a:rPr>
              <a:t>chống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tạo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mạch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và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dự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đoán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đúng</a:t>
            </a:r>
            <a:r>
              <a:rPr lang="en-US">
                <a:latin typeface="Lato"/>
                <a:ea typeface="Lato"/>
                <a:cs typeface="Lato"/>
              </a:rPr>
              <a:t> peptides </a:t>
            </a:r>
            <a:r>
              <a:rPr lang="en-US" err="1">
                <a:latin typeface="Lato"/>
                <a:ea typeface="Lato"/>
                <a:cs typeface="Lato"/>
              </a:rPr>
              <a:t>không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chống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tạo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mạch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khá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cao</a:t>
            </a:r>
          </a:p>
        </p:txBody>
      </p:sp>
    </p:spTree>
    <p:extLst>
      <p:ext uri="{BB962C8B-B14F-4D97-AF65-F5344CB8AC3E}">
        <p14:creationId xmlns:p14="http://schemas.microsoft.com/office/powerpoint/2010/main" val="38340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ym typeface="+mn-ea"/>
              </a:rPr>
              <a:t>Các kết quả :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-424815" y="862330"/>
            <a:ext cx="8674100" cy="2468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6" name="Text Placeholder 7"/>
          <p:cNvSpPr>
            <a:spLocks noGrp="1"/>
          </p:cNvSpPr>
          <p:nvPr/>
        </p:nvSpPr>
        <p:spPr>
          <a:xfrm>
            <a:off x="354965" y="2567940"/>
            <a:ext cx="3902710" cy="27285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ym typeface="+mn-ea"/>
              </a:rPr>
              <a:t>Những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đặc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trưng</a:t>
            </a:r>
            <a:r>
              <a:rPr lang="en-US" dirty="0">
                <a:sym typeface="+mn-ea"/>
              </a:rPr>
              <a:t> AAC </a:t>
            </a:r>
            <a:r>
              <a:rPr lang="en-US" dirty="0" err="1">
                <a:sym typeface="+mn-ea"/>
              </a:rPr>
              <a:t>quan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trọng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trong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việc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dự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đoán</a:t>
            </a:r>
            <a:r>
              <a:rPr lang="en-US" dirty="0">
                <a:sym typeface="+mn-ea"/>
              </a:rPr>
              <a:t> peptide </a:t>
            </a:r>
            <a:r>
              <a:rPr lang="en-US" dirty="0" err="1">
                <a:sym typeface="+mn-ea"/>
              </a:rPr>
              <a:t>chống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tạo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mạch</a:t>
            </a:r>
            <a:endParaRPr lang="en-US" dirty="0"/>
          </a:p>
        </p:txBody>
      </p:sp>
      <p:pic>
        <p:nvPicPr>
          <p:cNvPr id="17" name="Picture 10" descr="IMG_25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4070" y="899160"/>
            <a:ext cx="3195955" cy="5303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090" y="2705862"/>
            <a:ext cx="5397627" cy="451739"/>
          </a:xfrm>
        </p:spPr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5.Các </a:t>
            </a:r>
            <a:r>
              <a:rPr lang="en-US" dirty="0" err="1">
                <a:latin typeface="Lato"/>
                <a:ea typeface="Lato"/>
                <a:cs typeface="Lato"/>
              </a:rPr>
              <a:t>thử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nghiệm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khác</a:t>
            </a:r>
            <a:r>
              <a:rPr lang="en-US" dirty="0">
                <a:latin typeface="Lato"/>
                <a:ea typeface="Lato"/>
                <a:cs typeface="Lato"/>
              </a:rPr>
              <a:t> 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/>
          <p:cNvSpPr txBox="1"/>
          <p:nvPr/>
        </p:nvSpPr>
        <p:spPr>
          <a:xfrm>
            <a:off x="413013" y="1959997"/>
            <a:ext cx="5250940" cy="11459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000" err="1"/>
              <a:t>Tin sinh học</a:t>
            </a:r>
            <a:endParaRPr lang="en-US" sz="4000"/>
          </a:p>
        </p:txBody>
      </p:sp>
      <p:sp>
        <p:nvSpPr>
          <p:cNvPr id="12" name="Title 6"/>
          <p:cNvSpPr txBox="1"/>
          <p:nvPr/>
        </p:nvSpPr>
        <p:spPr>
          <a:xfrm>
            <a:off x="413012" y="3327622"/>
            <a:ext cx="7342482" cy="6939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 b="0" dirty="0" err="1">
                <a:latin typeface="Lato"/>
                <a:ea typeface="Lato"/>
                <a:cs typeface="Lato"/>
              </a:rPr>
              <a:t>Xây</a:t>
            </a:r>
            <a:r>
              <a:rPr lang="en-US" sz="2400" b="0" dirty="0">
                <a:latin typeface="Lato"/>
                <a:ea typeface="Lato"/>
                <a:cs typeface="Lato"/>
              </a:rPr>
              <a:t> </a:t>
            </a:r>
            <a:r>
              <a:rPr lang="en-US" sz="2400" b="0" dirty="0" err="1">
                <a:latin typeface="Lato"/>
                <a:ea typeface="Lato"/>
                <a:cs typeface="Lato"/>
              </a:rPr>
              <a:t>dựng</a:t>
            </a:r>
            <a:r>
              <a:rPr lang="en-US" sz="2400" b="0" dirty="0">
                <a:latin typeface="Lato"/>
                <a:ea typeface="Lato"/>
                <a:cs typeface="Lato"/>
              </a:rPr>
              <a:t> </a:t>
            </a:r>
            <a:r>
              <a:rPr lang="en-US" sz="2400" b="0" dirty="0" err="1">
                <a:latin typeface="Lato"/>
                <a:ea typeface="Lato"/>
                <a:cs typeface="Lato"/>
              </a:rPr>
              <a:t>mô</a:t>
            </a:r>
            <a:r>
              <a:rPr lang="en-US" sz="2400" b="0" dirty="0">
                <a:latin typeface="Lato"/>
                <a:ea typeface="Lato"/>
                <a:cs typeface="Lato"/>
              </a:rPr>
              <a:t> </a:t>
            </a:r>
            <a:r>
              <a:rPr lang="en-US" sz="2400" b="0" dirty="0" err="1">
                <a:latin typeface="Lato"/>
                <a:ea typeface="Lato"/>
                <a:cs typeface="Lato"/>
              </a:rPr>
              <a:t>hình</a:t>
            </a:r>
            <a:r>
              <a:rPr lang="en-US" sz="2400" b="0" dirty="0">
                <a:latin typeface="Lato"/>
                <a:ea typeface="Lato"/>
                <a:cs typeface="Lato"/>
              </a:rPr>
              <a:t> </a:t>
            </a:r>
            <a:r>
              <a:rPr lang="en-US" sz="2400" b="0" dirty="0" err="1">
                <a:latin typeface="Lato"/>
                <a:ea typeface="Lato"/>
                <a:cs typeface="Lato"/>
              </a:rPr>
              <a:t>dự</a:t>
            </a:r>
            <a:r>
              <a:rPr lang="en-US" sz="2400" b="0" dirty="0">
                <a:latin typeface="Lato"/>
                <a:ea typeface="Lato"/>
                <a:cs typeface="Lato"/>
              </a:rPr>
              <a:t> </a:t>
            </a:r>
            <a:r>
              <a:rPr lang="en-US" sz="2400" b="0" dirty="0" err="1">
                <a:latin typeface="Lato"/>
                <a:ea typeface="Lato"/>
                <a:cs typeface="Lato"/>
              </a:rPr>
              <a:t>đoán</a:t>
            </a:r>
            <a:r>
              <a:rPr lang="en-US" sz="2400" b="0" dirty="0">
                <a:latin typeface="Lato"/>
                <a:ea typeface="Lato"/>
                <a:cs typeface="Lato"/>
              </a:rPr>
              <a:t> peptides </a:t>
            </a:r>
            <a:r>
              <a:rPr lang="en-US" sz="2400" b="0" dirty="0" err="1">
                <a:latin typeface="Lato"/>
                <a:ea typeface="Lato"/>
                <a:cs typeface="Lato"/>
              </a:rPr>
              <a:t>chống</a:t>
            </a:r>
            <a:r>
              <a:rPr lang="en-US" sz="2400" b="0" dirty="0">
                <a:latin typeface="Lato"/>
                <a:ea typeface="Lato"/>
                <a:cs typeface="Lato"/>
              </a:rPr>
              <a:t> </a:t>
            </a:r>
            <a:r>
              <a:rPr lang="en-US" sz="2400" b="0" dirty="0" err="1">
                <a:latin typeface="Lato"/>
                <a:ea typeface="Lato"/>
                <a:cs typeface="Lato"/>
              </a:rPr>
              <a:t>tạo</a:t>
            </a:r>
            <a:r>
              <a:rPr lang="en-US" sz="2400" b="0" dirty="0">
                <a:latin typeface="Lato"/>
                <a:ea typeface="Lato"/>
                <a:cs typeface="Lato"/>
              </a:rPr>
              <a:t> </a:t>
            </a:r>
            <a:r>
              <a:rPr lang="en-US" sz="2400" b="0" dirty="0" err="1">
                <a:latin typeface="Lato"/>
                <a:ea typeface="Lato"/>
                <a:cs typeface="Lato"/>
              </a:rPr>
              <a:t>mạch</a:t>
            </a:r>
            <a:endParaRPr lang="en-US" sz="2800" b="0">
              <a:latin typeface="Lato"/>
              <a:ea typeface="Lato"/>
              <a:cs typeface="Lato"/>
            </a:endParaRPr>
          </a:p>
          <a:p>
            <a:r>
              <a:rPr lang="en-US" sz="1600" b="0" dirty="0">
                <a:latin typeface="Lato"/>
                <a:ea typeface="Lato"/>
                <a:cs typeface="Lato"/>
              </a:rPr>
              <a:t>                                                            </a:t>
            </a:r>
            <a:r>
              <a:rPr lang="en-US" sz="1400" dirty="0" err="1">
                <a:solidFill>
                  <a:schemeClr val="tx1"/>
                </a:solidFill>
                <a:latin typeface="Lato"/>
                <a:ea typeface="Lato"/>
                <a:cs typeface="Lato"/>
              </a:rPr>
              <a:t>Giảng</a:t>
            </a:r>
            <a:r>
              <a:rPr lang="en-US" sz="1400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"/>
                <a:ea typeface="Lato"/>
                <a:cs typeface="Lato"/>
              </a:rPr>
              <a:t>viên</a:t>
            </a:r>
            <a:r>
              <a:rPr lang="en-US" sz="1400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"/>
                <a:ea typeface="Lato"/>
                <a:cs typeface="Lato"/>
              </a:rPr>
              <a:t>hướng</a:t>
            </a:r>
            <a:r>
              <a:rPr lang="en-US" sz="1400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Lato"/>
                <a:ea typeface="Lato"/>
                <a:cs typeface="Lato"/>
              </a:rPr>
              <a:t>dẫn</a:t>
            </a:r>
            <a:r>
              <a:rPr lang="en-US" sz="1400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: TS. Nguyễn Hồng Quang</a:t>
            </a:r>
          </a:p>
          <a:p>
            <a:r>
              <a:rPr lang="en-US" sz="1400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                                                                          </a:t>
            </a:r>
            <a:endParaRPr lang="en-US" sz="1400" dirty="0">
              <a:solidFill>
                <a:schemeClr val="tx1"/>
              </a:solidFill>
            </a:endParaRPr>
          </a:p>
          <a:p>
            <a:pPr algn="r"/>
            <a:r>
              <a:rPr lang="en-US" sz="1400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                                                                          </a:t>
            </a:r>
            <a:r>
              <a:rPr lang="en-US" sz="1400" dirty="0" err="1">
                <a:solidFill>
                  <a:schemeClr val="tx1"/>
                </a:solidFill>
                <a:latin typeface="Lato"/>
                <a:ea typeface="Lato"/>
                <a:cs typeface="Lato"/>
              </a:rPr>
              <a:t>Tống</a:t>
            </a:r>
            <a:r>
              <a:rPr lang="en-US" sz="1400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 Mạnh Đạt, MSSV : 20173008</a:t>
            </a:r>
          </a:p>
          <a:p>
            <a:pPr algn="r"/>
            <a:r>
              <a:rPr lang="en-US" sz="1400" dirty="0" err="1">
                <a:solidFill>
                  <a:schemeClr val="tx1"/>
                </a:solidFill>
                <a:latin typeface="Lato"/>
                <a:ea typeface="Lato"/>
                <a:cs typeface="Lato"/>
              </a:rPr>
              <a:t>Lớp</a:t>
            </a:r>
            <a:r>
              <a:rPr lang="en-US" sz="1400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 : KTMT 06, K62</a:t>
            </a:r>
          </a:p>
          <a:p>
            <a:pPr algn="r"/>
            <a:r>
              <a:rPr lang="en-US" sz="1400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Đặng Quang Anh : 20172942</a:t>
            </a:r>
          </a:p>
          <a:p>
            <a:pPr algn="r"/>
            <a:r>
              <a:rPr lang="en-US" sz="1400" dirty="0" err="1">
                <a:solidFill>
                  <a:schemeClr val="tx1"/>
                </a:solidFill>
                <a:latin typeface="Lato"/>
                <a:ea typeface="Lato"/>
                <a:cs typeface="Lato"/>
              </a:rPr>
              <a:t>Lớp</a:t>
            </a:r>
            <a:r>
              <a:rPr lang="en-US" sz="1400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 : KTMT07-K62</a:t>
            </a:r>
          </a:p>
          <a:p>
            <a:r>
              <a:rPr lang="en-US" sz="1400" dirty="0">
                <a:solidFill>
                  <a:schemeClr val="tx1"/>
                </a:solidFill>
                <a:latin typeface="Lato"/>
                <a:ea typeface="Lato"/>
                <a:cs typeface="Lato"/>
              </a:rPr>
              <a:t>				      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Times New Roman"/>
                <a:cs typeface="Times New Roman"/>
              </a:rPr>
              <a:t>Các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thử</a:t>
            </a:r>
            <a:r>
              <a:rPr lang="vi-VN">
                <a:latin typeface="Times New Roman"/>
                <a:cs typeface="Times New Roman"/>
              </a:rPr>
              <a:t> </a:t>
            </a:r>
            <a:r>
              <a:rPr lang="vi-VN" err="1">
                <a:latin typeface="Times New Roman"/>
                <a:cs typeface="Times New Roman"/>
              </a:rPr>
              <a:t>nghiệm</a:t>
            </a:r>
            <a:endParaRPr lang="vi-VN" err="1"/>
          </a:p>
        </p:txBody>
      </p:sp>
      <p:sp>
        <p:nvSpPr>
          <p:cNvPr id="4" name="TextBox 3"/>
          <p:cNvSpPr txBox="1"/>
          <p:nvPr/>
        </p:nvSpPr>
        <p:spPr>
          <a:xfrm>
            <a:off x="488950" y="1351296"/>
            <a:ext cx="773049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sz="2000" dirty="0" err="1">
                <a:latin typeface="Lato"/>
                <a:ea typeface="Lato"/>
                <a:cs typeface="Lato"/>
              </a:rPr>
              <a:t>Thử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nghiệm</a:t>
            </a:r>
            <a:r>
              <a:rPr lang="vi-VN" sz="2000" dirty="0">
                <a:latin typeface="Lato"/>
                <a:ea typeface="Lato"/>
                <a:cs typeface="Lato"/>
              </a:rPr>
              <a:t> xây </a:t>
            </a:r>
            <a:r>
              <a:rPr lang="vi-VN" sz="2000" dirty="0" err="1">
                <a:latin typeface="Lato"/>
                <a:ea typeface="Lato"/>
                <a:cs typeface="Lato"/>
              </a:rPr>
              <a:t>dựng</a:t>
            </a:r>
            <a:r>
              <a:rPr lang="vi-VN" sz="2000" dirty="0">
                <a:latin typeface="Lato"/>
                <a:ea typeface="Lato"/>
                <a:cs typeface="Lato"/>
              </a:rPr>
              <a:t> mô </a:t>
            </a:r>
            <a:r>
              <a:rPr lang="vi-VN" sz="2000" dirty="0" err="1">
                <a:latin typeface="Lato"/>
                <a:ea typeface="Lato"/>
                <a:cs typeface="Lato"/>
              </a:rPr>
              <a:t>hình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với</a:t>
            </a:r>
            <a:r>
              <a:rPr lang="vi-VN" sz="2000" dirty="0">
                <a:latin typeface="Lato"/>
                <a:ea typeface="Lato"/>
                <a:cs typeface="Lato"/>
              </a:rPr>
              <a:t> hơn 30 </a:t>
            </a:r>
            <a:r>
              <a:rPr lang="vi-VN" sz="2000" dirty="0" err="1">
                <a:latin typeface="Lato"/>
                <a:ea typeface="Lato"/>
                <a:cs typeface="Lato"/>
              </a:rPr>
              <a:t>thuật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toán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học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máy</a:t>
            </a:r>
            <a:r>
              <a:rPr lang="vi-VN" sz="2000" dirty="0">
                <a:latin typeface="Lato"/>
                <a:ea typeface="Lato"/>
                <a:cs typeface="Lato"/>
              </a:rPr>
              <a:t>, đưa ra mô </a:t>
            </a:r>
            <a:r>
              <a:rPr lang="vi-VN" sz="2000" dirty="0" err="1">
                <a:latin typeface="Lato"/>
                <a:ea typeface="Lato"/>
                <a:cs typeface="Lato"/>
              </a:rPr>
              <a:t>hình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kết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quả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tốt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nhất</a:t>
            </a:r>
            <a:r>
              <a:rPr lang="vi-VN" sz="2000" dirty="0">
                <a:latin typeface="Lato"/>
                <a:ea typeface="Lato"/>
                <a:cs typeface="Lato"/>
              </a:rPr>
              <a:t> trên </a:t>
            </a:r>
            <a:r>
              <a:rPr lang="vi-VN" sz="2000" dirty="0" err="1">
                <a:latin typeface="Lato"/>
                <a:ea typeface="Lato"/>
                <a:cs typeface="Lato"/>
              </a:rPr>
              <a:t>tập</a:t>
            </a:r>
            <a:r>
              <a:rPr lang="vi-VN" sz="2000" dirty="0">
                <a:latin typeface="Lato"/>
                <a:ea typeface="Lato"/>
                <a:cs typeface="Lato"/>
              </a:rPr>
              <a:t> </a:t>
            </a:r>
            <a:r>
              <a:rPr lang="vi-VN" sz="2000" dirty="0" err="1">
                <a:latin typeface="Lato"/>
                <a:ea typeface="Lato"/>
                <a:cs typeface="Lato"/>
              </a:rPr>
              <a:t>train</a:t>
            </a:r>
            <a:endParaRPr lang="en-US" sz="2000" dirty="0" err="1">
              <a:latin typeface="Lato"/>
              <a:ea typeface="Lato"/>
              <a:cs typeface="Lato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0A176D0-A79E-4E13-A6A0-391EC85A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97" y="2110674"/>
            <a:ext cx="7443915" cy="4447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969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>
                <a:sym typeface="+mn-ea"/>
              </a:rPr>
              <a:t>Các kết quả :</a:t>
            </a:r>
            <a:br>
              <a:rPr lang="en-US"/>
            </a:br>
            <a:endParaRPr lang="en-US"/>
          </a:p>
        </p:txBody>
      </p:sp>
      <p:pic>
        <p:nvPicPr>
          <p:cNvPr id="6" name="Picture Placeholder 5" descr="IMG_256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604113" y="1115435"/>
            <a:ext cx="4163060" cy="49669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DFF8FEA-EEEE-40BA-A59D-2A12035B81EE}"/>
              </a:ext>
            </a:extLst>
          </p:cNvPr>
          <p:cNvSpPr txBox="1"/>
          <p:nvPr/>
        </p:nvSpPr>
        <p:spPr>
          <a:xfrm>
            <a:off x="788829" y="1857829"/>
            <a:ext cx="3760200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latin typeface="Lato"/>
                <a:ea typeface="Lato"/>
                <a:cs typeface="Lato"/>
              </a:rPr>
              <a:t>29 </a:t>
            </a:r>
            <a:r>
              <a:rPr lang="en-US" sz="2000" dirty="0" err="1">
                <a:latin typeface="Lato"/>
                <a:ea typeface="Lato"/>
                <a:cs typeface="Lato"/>
              </a:rPr>
              <a:t>mô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hình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với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tập</a:t>
            </a:r>
            <a:r>
              <a:rPr lang="en-US" sz="2000" dirty="0">
                <a:latin typeface="Lato"/>
                <a:ea typeface="Lato"/>
                <a:cs typeface="Lato"/>
              </a:rPr>
              <a:t> train </a:t>
            </a:r>
            <a:r>
              <a:rPr lang="en-US" sz="2000" dirty="0" err="1">
                <a:latin typeface="Lato"/>
                <a:ea typeface="Lato"/>
                <a:cs typeface="Lato"/>
              </a:rPr>
              <a:t>và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tập</a:t>
            </a:r>
            <a:r>
              <a:rPr lang="en-US" sz="2000" dirty="0">
                <a:latin typeface="Lato"/>
                <a:ea typeface="Lato"/>
                <a:cs typeface="Lato"/>
              </a:rPr>
              <a:t> test </a:t>
            </a:r>
            <a:r>
              <a:rPr lang="en-US" sz="2000" dirty="0" err="1">
                <a:latin typeface="Lato"/>
                <a:ea typeface="Lato"/>
                <a:cs typeface="Lato"/>
              </a:rPr>
              <a:t>được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lấy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ra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từ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tập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dữ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liệu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kết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hợp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của</a:t>
            </a:r>
            <a:r>
              <a:rPr lang="en-US" sz="2000" dirty="0">
                <a:latin typeface="Lato"/>
                <a:ea typeface="Lato"/>
                <a:cs typeface="Lato"/>
              </a:rPr>
              <a:t> benchmark </a:t>
            </a:r>
            <a:r>
              <a:rPr lang="en-US" sz="2000" dirty="0" err="1">
                <a:latin typeface="Lato"/>
                <a:ea typeface="Lato"/>
                <a:cs typeface="Lato"/>
              </a:rPr>
              <a:t>và</a:t>
            </a:r>
            <a:r>
              <a:rPr lang="en-US" sz="2000" dirty="0">
                <a:latin typeface="Lato"/>
                <a:ea typeface="Lato"/>
                <a:cs typeface="Lato"/>
              </a:rPr>
              <a:t> NT15 </a:t>
            </a:r>
            <a:r>
              <a:rPr lang="en-US" sz="2000" dirty="0" err="1">
                <a:latin typeface="Lato"/>
                <a:ea typeface="Lato"/>
                <a:cs typeface="Lato"/>
              </a:rPr>
              <a:t>với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tỷ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lệ</a:t>
            </a:r>
            <a:r>
              <a:rPr lang="en-US" sz="2000" dirty="0">
                <a:latin typeface="Lato"/>
                <a:ea typeface="Lato"/>
                <a:cs typeface="Lato"/>
              </a:rPr>
              <a:t> 8-2 </a:t>
            </a:r>
          </a:p>
          <a:p>
            <a:pPr algn="just"/>
            <a:endParaRPr lang="en-US" sz="2000" dirty="0">
              <a:latin typeface="Lato"/>
              <a:ea typeface="Lato"/>
              <a:cs typeface="Lato"/>
            </a:endParaRPr>
          </a:p>
          <a:p>
            <a:pPr algn="just"/>
            <a:r>
              <a:rPr lang="en-US" sz="2000" dirty="0">
                <a:latin typeface="Lato"/>
                <a:ea typeface="Lato"/>
                <a:cs typeface="Lato"/>
              </a:rPr>
              <a:t>ta </a:t>
            </a:r>
            <a:r>
              <a:rPr lang="en-US" sz="2000" dirty="0" err="1">
                <a:latin typeface="Lato"/>
                <a:ea typeface="Lato"/>
                <a:cs typeface="Lato"/>
              </a:rPr>
              <a:t>thấy</a:t>
            </a:r>
            <a:r>
              <a:rPr lang="en-US" sz="2000" dirty="0">
                <a:latin typeface="Lato"/>
                <a:ea typeface="Lato"/>
                <a:cs typeface="Lato"/>
              </a:rPr>
              <a:t> 2 </a:t>
            </a:r>
            <a:r>
              <a:rPr lang="en-US" sz="2000" dirty="0" err="1">
                <a:latin typeface="Lato"/>
                <a:ea typeface="Lato"/>
                <a:cs typeface="Lato"/>
              </a:rPr>
              <a:t>giải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thuật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như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phân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lớp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adaboost</a:t>
            </a:r>
            <a:r>
              <a:rPr lang="en-US" sz="2000" dirty="0">
                <a:latin typeface="Lato"/>
                <a:ea typeface="Lato"/>
                <a:cs typeface="Lato"/>
              </a:rPr>
              <a:t>,  </a:t>
            </a:r>
            <a:r>
              <a:rPr lang="en-US" sz="2000" dirty="0" err="1">
                <a:latin typeface="Lato"/>
                <a:ea typeface="Lato"/>
                <a:cs typeface="Lato"/>
              </a:rPr>
              <a:t>extratrees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có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độ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chính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xác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cao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nhất</a:t>
            </a:r>
            <a:r>
              <a:rPr lang="en-US" sz="2000" dirty="0">
                <a:latin typeface="Lato"/>
                <a:ea typeface="Lato"/>
                <a:cs typeface="Lato"/>
              </a:rPr>
              <a:t>.</a:t>
            </a:r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>
                <a:sym typeface="+mn-ea"/>
              </a:rPr>
              <a:t>Các kết quả :</a:t>
            </a:r>
            <a:br>
              <a:rPr lang="en-US"/>
            </a:br>
            <a:endParaRPr lang="en-US"/>
          </a:p>
        </p:txBody>
      </p:sp>
      <p:pic>
        <p:nvPicPr>
          <p:cNvPr id="8" name="Picture 6" descr="IMG_256"/>
          <p:cNvPicPr>
            <a:picLocks noGrp="1" noChangeAspect="1"/>
          </p:cNvPicPr>
          <p:nvPr>
            <p:ph type="chart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704352" y="1158512"/>
            <a:ext cx="4105275" cy="4897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C6323C1-D247-4E9F-BA81-4C7028E3DAC2}"/>
              </a:ext>
            </a:extLst>
          </p:cNvPr>
          <p:cNvSpPr txBox="1"/>
          <p:nvPr/>
        </p:nvSpPr>
        <p:spPr>
          <a:xfrm>
            <a:off x="805542" y="2175329"/>
            <a:ext cx="3688200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latin typeface="Lato"/>
                <a:ea typeface="Lato"/>
                <a:cs typeface="Lato"/>
              </a:rPr>
              <a:t>Tuy </a:t>
            </a:r>
            <a:r>
              <a:rPr lang="en-US" sz="2000" dirty="0" err="1">
                <a:latin typeface="Lato"/>
                <a:ea typeface="Lato"/>
                <a:cs typeface="Lato"/>
              </a:rPr>
              <a:t>nhiên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khi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sử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dụng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tập</a:t>
            </a:r>
            <a:r>
              <a:rPr lang="en-US" sz="2000" dirty="0">
                <a:latin typeface="Lato"/>
                <a:ea typeface="Lato"/>
                <a:cs typeface="Lato"/>
              </a:rPr>
              <a:t> benchmark </a:t>
            </a:r>
            <a:r>
              <a:rPr lang="en-US" sz="2000" dirty="0" err="1">
                <a:latin typeface="Lato"/>
                <a:ea typeface="Lato"/>
                <a:cs typeface="Lato"/>
              </a:rPr>
              <a:t>làm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tập</a:t>
            </a:r>
            <a:r>
              <a:rPr lang="en-US" sz="2000" dirty="0">
                <a:latin typeface="Lato"/>
                <a:ea typeface="Lato"/>
                <a:cs typeface="Lato"/>
              </a:rPr>
              <a:t> train </a:t>
            </a:r>
            <a:r>
              <a:rPr lang="en-US" sz="2000" dirty="0" err="1">
                <a:latin typeface="Lato"/>
                <a:ea typeface="Lato"/>
                <a:cs typeface="Lato"/>
              </a:rPr>
              <a:t>và</a:t>
            </a:r>
            <a:r>
              <a:rPr lang="en-US" sz="2000" dirty="0">
                <a:latin typeface="Lato"/>
                <a:ea typeface="Lato"/>
                <a:cs typeface="Lato"/>
              </a:rPr>
              <a:t> NT15 </a:t>
            </a:r>
            <a:r>
              <a:rPr lang="en-US" sz="2000" dirty="0" err="1">
                <a:latin typeface="Lato"/>
                <a:ea typeface="Lato"/>
                <a:cs typeface="Lato"/>
              </a:rPr>
              <a:t>làm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tập</a:t>
            </a:r>
            <a:r>
              <a:rPr lang="en-US" sz="2000" dirty="0">
                <a:latin typeface="Lato"/>
                <a:ea typeface="Lato"/>
                <a:cs typeface="Lato"/>
              </a:rPr>
              <a:t> test </a:t>
            </a:r>
            <a:r>
              <a:rPr lang="en-US" sz="2000" dirty="0" err="1">
                <a:latin typeface="Lato"/>
                <a:ea typeface="Lato"/>
                <a:cs typeface="Lato"/>
              </a:rPr>
              <a:t>thì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giải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thuật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phân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lớp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adaboost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cũng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như</a:t>
            </a:r>
            <a:r>
              <a:rPr lang="en-US" sz="2000" dirty="0">
                <a:latin typeface="Lato"/>
                <a:ea typeface="Lato"/>
                <a:cs typeface="Lato"/>
              </a:rPr>
              <a:t> random forest </a:t>
            </a:r>
            <a:r>
              <a:rPr lang="en-US" sz="2000" dirty="0" err="1">
                <a:latin typeface="Lato"/>
                <a:ea typeface="Lato"/>
                <a:cs typeface="Lato"/>
              </a:rPr>
              <a:t>giảm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độ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chính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xác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đáng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kể</a:t>
            </a:r>
            <a:r>
              <a:rPr lang="en-US" sz="2000" dirty="0">
                <a:latin typeface="Lato"/>
                <a:ea typeface="Lato"/>
                <a:cs typeface="Lato"/>
              </a:rPr>
              <a:t>, </a:t>
            </a:r>
            <a:r>
              <a:rPr lang="en-US" sz="2000" dirty="0" err="1">
                <a:latin typeface="Lato"/>
                <a:ea typeface="Lato"/>
                <a:cs typeface="Lato"/>
              </a:rPr>
              <a:t>còn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phân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lớp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extratrees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vẫn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khá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cao</a:t>
            </a:r>
            <a:r>
              <a:rPr lang="en-US" sz="2000" dirty="0">
                <a:latin typeface="Lato"/>
                <a:ea typeface="Lato"/>
                <a:cs typeface="Lato"/>
              </a:rPr>
              <a:t>.</a:t>
            </a:r>
          </a:p>
          <a:p>
            <a:pPr algn="just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23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468268" y="1643845"/>
            <a:ext cx="5445744" cy="4730977"/>
          </a:xfrm>
        </p:spPr>
        <p:txBody>
          <a:bodyPr lIns="91440" tIns="45720" rIns="91440" bIns="45720" anchor="ctr"/>
          <a:lstStyle/>
          <a:p>
            <a:pPr algn="just"/>
            <a:r>
              <a:rPr lang="en-US" dirty="0">
                <a:latin typeface="Lato"/>
                <a:ea typeface="Lato"/>
                <a:cs typeface="Lato"/>
              </a:rPr>
              <a:t>Do </a:t>
            </a:r>
            <a:r>
              <a:rPr lang="en-US" dirty="0" err="1">
                <a:latin typeface="Lato"/>
                <a:ea typeface="Lato"/>
                <a:cs typeface="Lato"/>
              </a:rPr>
              <a:t>đó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em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nghiệm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thêm</a:t>
            </a:r>
            <a:r>
              <a:rPr lang="en-US" dirty="0">
                <a:latin typeface="Lato"/>
                <a:ea typeface="Lato"/>
                <a:cs typeface="Lato"/>
              </a:rPr>
              <a:t> 2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sử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dụng</a:t>
            </a:r>
            <a:r>
              <a:rPr lang="en-US" dirty="0">
                <a:latin typeface="Lato"/>
                <a:ea typeface="Lato"/>
                <a:cs typeface="Lato"/>
              </a:rPr>
              <a:t> 2 </a:t>
            </a:r>
            <a:r>
              <a:rPr lang="en-US" dirty="0" err="1">
                <a:latin typeface="Lato"/>
                <a:ea typeface="Lato"/>
                <a:cs typeface="Lato"/>
              </a:rPr>
              <a:t>giải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thuật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phân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lớp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và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kiểm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tra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kết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quả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dự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đoán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trên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tập</a:t>
            </a:r>
            <a:r>
              <a:rPr lang="en-US" dirty="0">
                <a:latin typeface="Lato"/>
                <a:ea typeface="Lato"/>
                <a:cs typeface="Lato"/>
              </a:rPr>
              <a:t> test. </a:t>
            </a:r>
            <a:r>
              <a:rPr lang="en-US" dirty="0" err="1">
                <a:latin typeface="Lato"/>
                <a:ea typeface="Lato"/>
                <a:cs typeface="Lato"/>
              </a:rPr>
              <a:t>Tương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tự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cách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huấn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luyện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mô</a:t>
            </a:r>
            <a:r>
              <a:rPr lang="en-US" dirty="0">
                <a:latin typeface="Lato"/>
                <a:ea typeface="Lato"/>
                <a:cs typeface="Lato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</a:rPr>
              <a:t>hình</a:t>
            </a:r>
            <a:r>
              <a:rPr lang="en-US" dirty="0">
                <a:latin typeface="Lato"/>
                <a:ea typeface="Lato"/>
                <a:cs typeface="Lato"/>
              </a:rPr>
              <a:t> random forest.</a:t>
            </a:r>
          </a:p>
          <a:p>
            <a:pPr algn="just"/>
            <a:r>
              <a:rPr lang="en-US" dirty="0" err="1">
                <a:latin typeface="Lato"/>
                <a:ea typeface="Lato"/>
                <a:cs typeface="Lato"/>
                <a:sym typeface="+mn-ea"/>
              </a:rPr>
              <a:t>với</a:t>
            </a:r>
            <a:r>
              <a:rPr lang="en-US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 dirty="0">
                <a:latin typeface="Lato"/>
                <a:ea typeface="Lato"/>
                <a:cs typeface="Lato"/>
                <a:sym typeface="+mn-ea"/>
              </a:rPr>
              <a:t> train </a:t>
            </a:r>
            <a:r>
              <a:rPr lang="en-US" dirty="0" err="1">
                <a:latin typeface="Lato"/>
                <a:ea typeface="Lato"/>
                <a:cs typeface="Lato"/>
                <a:sym typeface="+mn-ea"/>
              </a:rPr>
              <a:t>và</a:t>
            </a:r>
            <a:r>
              <a:rPr lang="en-US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 dirty="0">
                <a:latin typeface="Lato"/>
                <a:ea typeface="Lato"/>
                <a:cs typeface="Lato"/>
                <a:sym typeface="+mn-ea"/>
              </a:rPr>
              <a:t> test </a:t>
            </a:r>
            <a:r>
              <a:rPr lang="en-US" dirty="0" err="1">
                <a:latin typeface="Lato"/>
                <a:ea typeface="Lato"/>
                <a:cs typeface="Lato"/>
                <a:sym typeface="+mn-ea"/>
              </a:rPr>
              <a:t>được</a:t>
            </a:r>
            <a:r>
              <a:rPr lang="en-US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  <a:sym typeface="+mn-ea"/>
              </a:rPr>
              <a:t>lấy</a:t>
            </a:r>
            <a:r>
              <a:rPr lang="en-US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  <a:sym typeface="+mn-ea"/>
              </a:rPr>
              <a:t>ra</a:t>
            </a:r>
            <a:r>
              <a:rPr lang="en-US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dirty="0" err="1">
                <a:latin typeface="Lato"/>
                <a:ea typeface="Lato"/>
                <a:cs typeface="Lato"/>
                <a:sym typeface="+mn-ea"/>
              </a:rPr>
              <a:t>bằng</a:t>
            </a:r>
            <a:r>
              <a:rPr lang="en-US" dirty="0">
                <a:latin typeface="Lato"/>
                <a:ea typeface="Lato"/>
                <a:cs typeface="Lato"/>
                <a:sym typeface="+mn-ea"/>
              </a:rPr>
              <a:t> 2 </a:t>
            </a:r>
            <a:r>
              <a:rPr lang="en-US" dirty="0" err="1">
                <a:latin typeface="Lato"/>
                <a:ea typeface="Lato"/>
                <a:cs typeface="Lato"/>
                <a:sym typeface="+mn-ea"/>
              </a:rPr>
              <a:t>cách</a:t>
            </a:r>
            <a:endParaRPr lang="en-US" dirty="0" err="1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234950" y="1682115"/>
            <a:ext cx="8674100" cy="4533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iêu đề 5">
            <a:extLst>
              <a:ext uri="{FF2B5EF4-FFF2-40B4-BE49-F238E27FC236}">
                <a16:creationId xmlns:a16="http://schemas.microsoft.com/office/drawing/2014/main" id="{0B554A0D-5017-4FF8-B4F7-6F574550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4308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ym typeface="+mn-ea"/>
              </a:rPr>
              <a:t>Các kết quả :</a:t>
            </a:r>
            <a:br>
              <a:rPr lang="en-US"/>
            </a:br>
            <a:endParaRPr lang="en-US"/>
          </a:p>
        </p:txBody>
      </p:sp>
      <p:pic>
        <p:nvPicPr>
          <p:cNvPr id="9" name="Picture 2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69448" y="1530803"/>
            <a:ext cx="5799909" cy="16778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/>
        </p:nvSpPr>
        <p:spPr>
          <a:xfrm>
            <a:off x="-488315" y="-135527"/>
            <a:ext cx="8674100" cy="2468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6" name="Text Placeholder 7"/>
          <p:cNvSpPr>
            <a:spLocks noGrp="1"/>
          </p:cNvSpPr>
          <p:nvPr/>
        </p:nvSpPr>
        <p:spPr>
          <a:xfrm>
            <a:off x="626019" y="3157673"/>
            <a:ext cx="7688942" cy="10310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Lato"/>
                <a:ea typeface="Lato"/>
                <a:cs typeface="Lato"/>
                <a:sym typeface="+mn-ea"/>
              </a:rPr>
              <a:t>So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sánh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các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độ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đo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của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3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mô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hình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với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train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và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test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được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lấy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ra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từ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dữ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liệu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kết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hợp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của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benchmark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và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NT15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với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tỷ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lệ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8-2 </a:t>
            </a:r>
            <a:endParaRPr lang="en-US" err="1"/>
          </a:p>
        </p:txBody>
      </p:sp>
      <p:pic>
        <p:nvPicPr>
          <p:cNvPr id="3" name="Picture 13" descr="Ảnh có chứa văn bản&#10;&#10;Mô tả được tự động tạo">
            <a:extLst>
              <a:ext uri="{FF2B5EF4-FFF2-40B4-BE49-F238E27FC236}">
                <a16:creationId xmlns:a16="http://schemas.microsoft.com/office/drawing/2014/main" id="{D12950EC-57FE-4A74-83F0-C58838826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753" y="4507411"/>
            <a:ext cx="5782128" cy="1673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DE9D591-F00C-431D-AD3D-784FB72F7B29}"/>
              </a:ext>
            </a:extLst>
          </p:cNvPr>
          <p:cNvSpPr>
            <a:spLocks noGrp="1"/>
          </p:cNvSpPr>
          <p:nvPr/>
        </p:nvSpPr>
        <p:spPr>
          <a:xfrm>
            <a:off x="789304" y="681172"/>
            <a:ext cx="7171871" cy="103105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Lato"/>
                <a:ea typeface="Lato"/>
                <a:cs typeface="Lato"/>
                <a:sym typeface="+mn-ea"/>
              </a:rPr>
              <a:t>So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sánh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các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độ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đo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của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3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mô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hình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với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train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là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benmark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còn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test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là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NT15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03979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ym typeface="+mn-ea"/>
              </a:rPr>
              <a:t>Các kết quả :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-424815" y="862330"/>
            <a:ext cx="8674100" cy="2468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6" name="Text Placeholder 7"/>
          <p:cNvSpPr>
            <a:spLocks noGrp="1"/>
          </p:cNvSpPr>
          <p:nvPr/>
        </p:nvSpPr>
        <p:spPr>
          <a:xfrm>
            <a:off x="330291" y="1156698"/>
            <a:ext cx="8174990" cy="272859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>
                <a:latin typeface="Lato"/>
                <a:ea typeface="Lato"/>
                <a:cs typeface="Lato"/>
                <a:sym typeface="+mn-ea"/>
              </a:rPr>
              <a:t>Kết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quả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Xây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dựng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3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mô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hình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và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kiểm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tra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kết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quả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dự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đoán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trên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 test 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khi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sử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dụng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train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và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test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được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lấy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ra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từ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dữ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liệu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kết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hợp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của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benchmark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và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NT15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với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tỷ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lệ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8-2 (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lấy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ngẫu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nhiên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) </a:t>
            </a:r>
            <a:r>
              <a:rPr lang="en-US" err="1">
                <a:latin typeface="Lato"/>
                <a:ea typeface="Lato"/>
                <a:cs typeface="Lato"/>
                <a:sym typeface="+mn-ea"/>
              </a:rPr>
              <a:t>với</a:t>
            </a:r>
            <a:r>
              <a:rPr lang="en-US">
                <a:latin typeface="Lato"/>
                <a:ea typeface="Lato"/>
                <a:cs typeface="Lato"/>
                <a:sym typeface="+mn-ea"/>
              </a:rPr>
              <a:t> :</a:t>
            </a: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3780790"/>
            <a:ext cx="3886200" cy="105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325" y="3736340"/>
            <a:ext cx="3886200" cy="11385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7"/>
          <p:cNvSpPr>
            <a:spLocks noGrp="1"/>
          </p:cNvSpPr>
          <p:nvPr/>
        </p:nvSpPr>
        <p:spPr>
          <a:xfrm>
            <a:off x="544830" y="3298190"/>
            <a:ext cx="3870325" cy="27285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ym typeface="+mn-ea"/>
              </a:rPr>
              <a:t>Đặc trưng DPC</a:t>
            </a:r>
          </a:p>
        </p:txBody>
      </p:sp>
      <p:sp>
        <p:nvSpPr>
          <p:cNvPr id="12" name="Text Placeholder 7"/>
          <p:cNvSpPr>
            <a:spLocks noGrp="1"/>
          </p:cNvSpPr>
          <p:nvPr/>
        </p:nvSpPr>
        <p:spPr>
          <a:xfrm>
            <a:off x="4632325" y="3298190"/>
            <a:ext cx="3885565" cy="27285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ym typeface="+mn-ea"/>
              </a:rPr>
              <a:t>Đặc trưng AAC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ym typeface="+mn-ea"/>
              </a:rPr>
              <a:t>Các kết quả :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-424815" y="862330"/>
            <a:ext cx="8674100" cy="2468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sp>
        <p:nvSpPr>
          <p:cNvPr id="6" name="Text Placeholder 7"/>
          <p:cNvSpPr>
            <a:spLocks noGrp="1"/>
          </p:cNvSpPr>
          <p:nvPr/>
        </p:nvSpPr>
        <p:spPr>
          <a:xfrm>
            <a:off x="354965" y="2567940"/>
            <a:ext cx="3902710" cy="27285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ym typeface="+mn-ea"/>
              </a:rPr>
              <a:t>Những đặc trưng DPC quan trọng trong việc dự đoán peptide chống tạo mạch</a:t>
            </a:r>
            <a:endParaRPr lang="en-US"/>
          </a:p>
        </p:txBody>
      </p:sp>
      <p:pic>
        <p:nvPicPr>
          <p:cNvPr id="18" name="Picture 11" descr="IMG_25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49240" y="862330"/>
            <a:ext cx="3321050" cy="5303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Thảo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429836"/>
            <a:ext cx="8026400" cy="4902199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Nhóm xin tự đánh giá những thứ mà chúng em tự thu nhận và đóng góp được cho bản thân sau đề tài: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Ứng dụng được kiến thức môn Tin sinh học vào một đề tài thực tiễn.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Cải thiện kiến thức, kỹ năng về mảng học máy và trí tuệ nhân tạo.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Rèn luyện kỹ năng làm việc nhóm.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Rèn luyện kỹ năng nghiên cứu và viết một báo cáo theo hướng nghiên cứu khoa học.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8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Tổng kết và phương 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 Nhóm đã hoàn thành mục tiêu đề ra: xây dựng một mô hình học máy dự đoán </a:t>
            </a:r>
            <a:r>
              <a:rPr lang="vi-VN" dirty="0" err="1"/>
              <a:t>peptide</a:t>
            </a:r>
            <a:r>
              <a:rPr lang="vi-VN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vi-VN" dirty="0" err="1"/>
              <a:t>từ</a:t>
            </a:r>
            <a:r>
              <a:rPr lang="vi-VN" dirty="0"/>
              <a:t> đó hiểu hơn về môn Tin sinh học và những ứng dụng thực tiễn của nó trong cuộc sống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/>
              <a:t>Về phương hướng phát triển trong tương lai: tìm cách cải thiện mô hình bằng cách sử dụng tập dữ liệu lớn hơn, thử xây dựng mô hình bằng phương pháp Deep learning.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1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29</a:t>
            </a:fld>
            <a:endParaRPr lang="en-US"/>
          </a:p>
        </p:txBody>
      </p:sp>
      <p:sp>
        <p:nvSpPr>
          <p:cNvPr id="3" name="Title 10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846509-7581-4F54-A3EE-F932ED89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1510F0-D548-4917-B05A-C963728BEA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endParaRPr lang="vi-VN" dirty="0"/>
          </a:p>
        </p:txBody>
      </p:sp>
      <p:graphicFrame>
        <p:nvGraphicFramePr>
          <p:cNvPr id="4" name="Sơ đồ 4">
            <a:extLst>
              <a:ext uri="{FF2B5EF4-FFF2-40B4-BE49-F238E27FC236}">
                <a16:creationId xmlns:a16="http://schemas.microsoft.com/office/drawing/2014/main" id="{4E5801F5-177B-4173-9A2D-F777E5E8E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256932"/>
              </p:ext>
            </p:extLst>
          </p:nvPr>
        </p:nvGraphicFramePr>
        <p:xfrm>
          <a:off x="1623785" y="983343"/>
          <a:ext cx="5887357" cy="489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95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1.Giới thiệu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35077" y="1268602"/>
            <a:ext cx="8674100" cy="5303393"/>
          </a:xfrm>
        </p:spPr>
        <p:txBody>
          <a:bodyPr lIns="91440" tIns="45720" rIns="91440" bIns="45720" anchor="t"/>
          <a:lstStyle/>
          <a:p>
            <a:pPr algn="just"/>
            <a:r>
              <a:rPr lang="en-US" sz="2600" dirty="0">
                <a:latin typeface="Lato"/>
                <a:ea typeface="Lato"/>
                <a:cs typeface="Lato"/>
              </a:rPr>
              <a:t>Dù </a:t>
            </a:r>
            <a:r>
              <a:rPr lang="en-US" sz="2600" dirty="0" err="1">
                <a:latin typeface="Lato"/>
                <a:ea typeface="Lato"/>
                <a:cs typeface="Lato"/>
              </a:rPr>
              <a:t>công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nghệ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phát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triển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rất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nhanh</a:t>
            </a:r>
            <a:r>
              <a:rPr lang="en-US" sz="2600" dirty="0">
                <a:latin typeface="Lato"/>
                <a:ea typeface="Lato"/>
                <a:cs typeface="Lato"/>
              </a:rPr>
              <a:t>, </a:t>
            </a:r>
            <a:r>
              <a:rPr lang="en-US" sz="2600" dirty="0" err="1">
                <a:latin typeface="Lato"/>
                <a:ea typeface="Lato"/>
                <a:cs typeface="Lato"/>
              </a:rPr>
              <a:t>nhưng</a:t>
            </a:r>
            <a:r>
              <a:rPr lang="en-US" sz="2600" dirty="0">
                <a:latin typeface="Lato"/>
                <a:ea typeface="Lato"/>
                <a:cs typeface="Lato"/>
              </a:rPr>
              <a:t> Ung </a:t>
            </a:r>
            <a:r>
              <a:rPr lang="en-US" sz="2600" dirty="0" err="1">
                <a:latin typeface="Lato"/>
                <a:ea typeface="Lato"/>
                <a:cs typeface="Lato"/>
              </a:rPr>
              <a:t>thư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vẫn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là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một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trong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các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bệnh</a:t>
            </a:r>
            <a:r>
              <a:rPr lang="en-US" sz="2600" dirty="0">
                <a:latin typeface="Lato"/>
                <a:ea typeface="Lato"/>
                <a:cs typeface="Lato"/>
              </a:rPr>
              <a:t> nan y </a:t>
            </a:r>
            <a:r>
              <a:rPr lang="en-US" sz="2600" dirty="0" err="1">
                <a:latin typeface="Lato"/>
                <a:ea typeface="Lato"/>
                <a:cs typeface="Lato"/>
              </a:rPr>
              <a:t>khó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chữa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và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gây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tử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vong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nhất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nếu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không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được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phát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hiện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ra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sớm</a:t>
            </a:r>
            <a:r>
              <a:rPr lang="en-US" sz="2600" dirty="0">
                <a:latin typeface="Lato"/>
                <a:ea typeface="Lato"/>
                <a:cs typeface="Lato"/>
              </a:rPr>
              <a:t>. </a:t>
            </a:r>
            <a:endParaRPr lang="en-US" sz="2600"/>
          </a:p>
          <a:p>
            <a:pPr algn="just"/>
            <a:r>
              <a:rPr lang="en-US" sz="2600" dirty="0" err="1">
                <a:latin typeface="Lato"/>
                <a:ea typeface="Lato"/>
                <a:cs typeface="Lato"/>
              </a:rPr>
              <a:t>Peptit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được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coi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là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một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liệu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pháp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điều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trị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quan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trọng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đang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được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thử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nghiệm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đối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với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các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bệnh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phụ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thuộc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vào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quá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trình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tạo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mạch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bởi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độc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tính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thấp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cùng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hiệu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quả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cao</a:t>
            </a:r>
            <a:r>
              <a:rPr lang="en-US" sz="2600" dirty="0">
                <a:latin typeface="Lato"/>
                <a:ea typeface="Lato"/>
                <a:cs typeface="Lato"/>
              </a:rPr>
              <a:t>. Các peptides </a:t>
            </a:r>
            <a:r>
              <a:rPr lang="en-US" sz="2600" dirty="0" err="1">
                <a:latin typeface="Lato"/>
                <a:ea typeface="Lato"/>
                <a:cs typeface="Lato"/>
              </a:rPr>
              <a:t>chống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tạo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mạch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nhiều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triển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vọng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trong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các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nghiên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cứu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tiền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lâm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sàng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và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lâm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sàng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đối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với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bệnh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ung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thư</a:t>
            </a:r>
            <a:r>
              <a:rPr lang="en-US" sz="2600" dirty="0">
                <a:latin typeface="Lato"/>
                <a:ea typeface="Lato"/>
                <a:cs typeface="Lato"/>
              </a:rPr>
              <a:t> . Do </a:t>
            </a:r>
            <a:r>
              <a:rPr lang="en-US" sz="2600" dirty="0" err="1">
                <a:latin typeface="Lato"/>
                <a:ea typeface="Lato"/>
                <a:cs typeface="Lato"/>
              </a:rPr>
              <a:t>đó</a:t>
            </a:r>
            <a:r>
              <a:rPr lang="en-US" sz="2600" dirty="0">
                <a:latin typeface="Lato"/>
                <a:ea typeface="Lato"/>
                <a:cs typeface="Lato"/>
              </a:rPr>
              <a:t>,  </a:t>
            </a:r>
            <a:r>
              <a:rPr lang="en-US" sz="2600" dirty="0" err="1">
                <a:latin typeface="Lato"/>
                <a:ea typeface="Lato"/>
                <a:cs typeface="Lato"/>
              </a:rPr>
              <a:t>việc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dự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đoán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được</a:t>
            </a:r>
            <a:r>
              <a:rPr lang="en-US" sz="2600" dirty="0">
                <a:latin typeface="Lato"/>
                <a:ea typeface="Lato"/>
                <a:cs typeface="Lato"/>
              </a:rPr>
              <a:t> peptide </a:t>
            </a:r>
            <a:r>
              <a:rPr lang="en-US" sz="2600" dirty="0" err="1">
                <a:latin typeface="Lato"/>
                <a:ea typeface="Lato"/>
                <a:cs typeface="Lato"/>
              </a:rPr>
              <a:t>chống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tạo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mạch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là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những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ứng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cử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viên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đầy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hứa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hẹn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trong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điều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trị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ung</a:t>
            </a:r>
            <a:r>
              <a:rPr lang="en-US" sz="2600" dirty="0">
                <a:latin typeface="Lato"/>
                <a:ea typeface="Lato"/>
                <a:cs typeface="Lato"/>
              </a:rPr>
              <a:t> </a:t>
            </a:r>
            <a:r>
              <a:rPr lang="en-US" sz="2600" dirty="0" err="1">
                <a:latin typeface="Lato"/>
                <a:ea typeface="Lato"/>
                <a:cs typeface="Lato"/>
              </a:rPr>
              <a:t>thư</a:t>
            </a:r>
            <a:r>
              <a:rPr lang="en-US" sz="2600" dirty="0">
                <a:latin typeface="Lato"/>
                <a:ea typeface="Lato"/>
                <a:cs typeface="Lato"/>
              </a:rPr>
              <a:t>. </a:t>
            </a:r>
            <a:endParaRPr lang="en-US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1.Giới thiệu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</p:nvPr>
        </p:nvGraphicFramePr>
        <p:xfrm>
          <a:off x="250825" y="2313305"/>
          <a:ext cx="8674100" cy="397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Phương pháp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Mô hình phân lớp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Đặc trưng của Sequence 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Independent Test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Web Server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AntiAngioPred 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SVM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AAC (20)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Có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Có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Blanco et al.’s method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glmnet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AAC, DPC, TC (200)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Không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Không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AntAngioCOOL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PART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PseAAC, k-mer composition, RAAC, PCP, AC (2,343)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Không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Không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TargetAntiAngio 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RF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AAC, PseAAC, Am-PseAAC (48)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Có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Có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Nghiên cứu này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RF, Ada boost, extratrees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AAC,dpc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Không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Không</a:t>
                      </a:r>
                      <a:endParaRPr 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/>
        </p:nvSpPr>
        <p:spPr>
          <a:xfrm>
            <a:off x="183515" y="1367155"/>
            <a:ext cx="8674100" cy="4533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Các nghiên cứu đã có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2.Mô tả bài toán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250825" y="1242695"/>
            <a:ext cx="8674100" cy="4533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2.1.Chi tiết bài toán :</a:t>
            </a: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368935" y="2042160"/>
            <a:ext cx="8674100" cy="367601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latin typeface="Lato"/>
                <a:ea typeface="Lato"/>
                <a:cs typeface="Lato"/>
              </a:rPr>
              <a:t> </a:t>
            </a:r>
            <a:r>
              <a:rPr lang="en-US" sz="1800" b="1" dirty="0" err="1">
                <a:latin typeface="Lato"/>
                <a:ea typeface="Lato"/>
                <a:cs typeface="Lato"/>
              </a:rPr>
              <a:t>Đầu</a:t>
            </a:r>
            <a:r>
              <a:rPr lang="en-US" sz="1800" b="1" dirty="0">
                <a:latin typeface="Lato"/>
                <a:ea typeface="Lato"/>
                <a:cs typeface="Lato"/>
              </a:rPr>
              <a:t> </a:t>
            </a:r>
            <a:r>
              <a:rPr lang="en-US" sz="1800" b="1" dirty="0" err="1">
                <a:latin typeface="Lato"/>
                <a:ea typeface="Lato"/>
                <a:cs typeface="Lato"/>
              </a:rPr>
              <a:t>vào</a:t>
            </a:r>
            <a:r>
              <a:rPr lang="en-US" sz="1800" b="1" dirty="0">
                <a:latin typeface="Lato"/>
                <a:ea typeface="Lato"/>
                <a:cs typeface="Lato"/>
              </a:rPr>
              <a:t> :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cho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mỗi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chuỗi</a:t>
            </a:r>
            <a:r>
              <a:rPr lang="en-US" sz="1800" dirty="0">
                <a:latin typeface="Lato"/>
                <a:ea typeface="Lato"/>
                <a:cs typeface="Lato"/>
              </a:rPr>
              <a:t> peptides </a:t>
            </a:r>
            <a:r>
              <a:rPr lang="en-US" sz="1800" dirty="0" err="1">
                <a:latin typeface="Lato"/>
                <a:ea typeface="Lato"/>
                <a:cs typeface="Lato"/>
              </a:rPr>
              <a:t>ngắn</a:t>
            </a:r>
            <a:r>
              <a:rPr lang="en-US" sz="1800" dirty="0">
                <a:latin typeface="Lato"/>
                <a:ea typeface="Lato"/>
                <a:cs typeface="Lato"/>
              </a:rPr>
              <a:t>. </a:t>
            </a:r>
            <a:r>
              <a:rPr lang="en-US" sz="1800" dirty="0" err="1">
                <a:latin typeface="Lato"/>
                <a:ea typeface="Lato"/>
                <a:cs typeface="Lato"/>
              </a:rPr>
              <a:t>ví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dụ</a:t>
            </a:r>
            <a:r>
              <a:rPr lang="en-US" sz="1800" dirty="0">
                <a:latin typeface="Lato"/>
                <a:ea typeface="Lato"/>
                <a:cs typeface="Lato"/>
              </a:rPr>
              <a:t> : ADNWQSFDRWKDH.</a:t>
            </a:r>
            <a:endParaRPr lang="en-US" dirty="0"/>
          </a:p>
          <a:p>
            <a:pPr marL="0" indent="0" algn="just">
              <a:buNone/>
            </a:pPr>
            <a:r>
              <a:rPr lang="en-US" sz="1800" dirty="0">
                <a:latin typeface="Lato"/>
                <a:ea typeface="Lato"/>
                <a:cs typeface="Lato"/>
              </a:rPr>
              <a:t>Định </a:t>
            </a:r>
            <a:r>
              <a:rPr lang="en-US" sz="1800" dirty="0" err="1">
                <a:latin typeface="Lato"/>
                <a:ea typeface="Lato"/>
                <a:cs typeface="Lato"/>
              </a:rPr>
              <a:t>dạng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dữ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liệu</a:t>
            </a:r>
            <a:r>
              <a:rPr lang="en-US" sz="1800" dirty="0">
                <a:latin typeface="Lato"/>
                <a:ea typeface="Lato"/>
                <a:cs typeface="Lato"/>
              </a:rPr>
              <a:t>: 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>
                <a:latin typeface="Lato"/>
                <a:ea typeface="Lato"/>
                <a:cs typeface="Lato"/>
              </a:rPr>
              <a:t>&gt;AA135</a:t>
            </a:r>
          </a:p>
          <a:p>
            <a:pPr marL="0" indent="0" algn="just">
              <a:buNone/>
            </a:pPr>
            <a:r>
              <a:rPr lang="en-US" sz="1800" dirty="0">
                <a:latin typeface="Lato"/>
                <a:ea typeface="Lato"/>
                <a:cs typeface="Lato"/>
              </a:rPr>
              <a:t>YTMNPRKLFDY</a:t>
            </a:r>
          </a:p>
          <a:p>
            <a:pPr marL="0" indent="0" algn="just">
              <a:buNone/>
            </a:pPr>
            <a:r>
              <a:rPr lang="en-US" sz="1800" dirty="0">
                <a:latin typeface="Lato"/>
                <a:ea typeface="Lato"/>
                <a:cs typeface="Lato"/>
              </a:rPr>
              <a:t>&gt;neg1</a:t>
            </a:r>
          </a:p>
          <a:p>
            <a:pPr marL="0" indent="0" algn="just">
              <a:buNone/>
            </a:pPr>
            <a:r>
              <a:rPr lang="en-US" sz="1800" dirty="0">
                <a:latin typeface="Lato"/>
                <a:ea typeface="Lato"/>
                <a:cs typeface="Lato"/>
              </a:rPr>
              <a:t>ADNWQSFDRWKDH</a:t>
            </a:r>
          </a:p>
          <a:p>
            <a:pPr marL="0" indent="0" algn="just">
              <a:buNone/>
            </a:pPr>
            <a:r>
              <a:rPr lang="en-US" sz="1800" dirty="0" err="1">
                <a:latin typeface="Lato"/>
                <a:ea typeface="Lato"/>
                <a:cs typeface="Lato"/>
              </a:rPr>
              <a:t>Với</a:t>
            </a:r>
            <a:r>
              <a:rPr lang="en-US" sz="1800" dirty="0">
                <a:latin typeface="Lato"/>
                <a:ea typeface="Lato"/>
                <a:cs typeface="Lato"/>
              </a:rPr>
              <a:t> “AA135”, “neg1” </a:t>
            </a:r>
            <a:r>
              <a:rPr lang="en-US" sz="1800" dirty="0" err="1">
                <a:latin typeface="Lato"/>
                <a:ea typeface="Lato"/>
                <a:cs typeface="Lato"/>
              </a:rPr>
              <a:t>là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tên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các</a:t>
            </a:r>
            <a:r>
              <a:rPr lang="en-US" sz="1800" dirty="0">
                <a:latin typeface="Lato"/>
                <a:ea typeface="Lato"/>
                <a:cs typeface="Lato"/>
              </a:rPr>
              <a:t> peptide </a:t>
            </a:r>
            <a:r>
              <a:rPr lang="en-US" sz="1800" dirty="0" err="1">
                <a:latin typeface="Lato"/>
                <a:ea typeface="Lato"/>
                <a:cs typeface="Lato"/>
              </a:rPr>
              <a:t>và</a:t>
            </a:r>
            <a:r>
              <a:rPr lang="en-US" sz="1800" dirty="0">
                <a:latin typeface="Lato"/>
                <a:ea typeface="Lato"/>
                <a:cs typeface="Lato"/>
              </a:rPr>
              <a:t> “YTMNPRKLFDY”, “ADNWQSFDRWKDH” </a:t>
            </a:r>
            <a:r>
              <a:rPr lang="en-US" sz="1800" dirty="0" err="1">
                <a:latin typeface="Lato"/>
                <a:ea typeface="Lato"/>
                <a:cs typeface="Lato"/>
              </a:rPr>
              <a:t>là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trình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tự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của</a:t>
            </a:r>
            <a:r>
              <a:rPr lang="en-US" sz="1800" dirty="0">
                <a:latin typeface="Lato"/>
                <a:ea typeface="Lato"/>
                <a:cs typeface="Lato"/>
              </a:rPr>
              <a:t> peptide </a:t>
            </a:r>
            <a:r>
              <a:rPr lang="en-US" sz="1800" dirty="0" err="1">
                <a:latin typeface="Lato"/>
                <a:ea typeface="Lato"/>
                <a:cs typeface="Lato"/>
              </a:rPr>
              <a:t>tương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ứng</a:t>
            </a:r>
            <a:r>
              <a:rPr lang="en-US" sz="1800" dirty="0">
                <a:latin typeface="Lato"/>
                <a:ea typeface="Lato"/>
                <a:cs typeface="Lato"/>
              </a:rPr>
              <a:t>.</a:t>
            </a:r>
          </a:p>
          <a:p>
            <a:pPr marL="0" indent="0" algn="just">
              <a:buNone/>
            </a:pP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Đầu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ra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: </a:t>
            </a: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dự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đoán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có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phải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có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chức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năng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chống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tạo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mạch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(anti-angiogenic peptides: </a:t>
            </a: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Antiangio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- 1) hay </a:t>
            </a:r>
            <a:r>
              <a:rPr lang="en-US" sz="1800" dirty="0" err="1">
                <a:latin typeface="Lato"/>
                <a:ea typeface="Lato"/>
                <a:cs typeface="Lato"/>
                <a:sym typeface="+mn-ea"/>
              </a:rPr>
              <a:t>không</a:t>
            </a:r>
            <a:r>
              <a:rPr lang="en-US" sz="1800" dirty="0">
                <a:latin typeface="Lato"/>
                <a:ea typeface="Lato"/>
                <a:cs typeface="Lato"/>
                <a:sym typeface="+mn-ea"/>
              </a:rPr>
              <a:t> (non-antiangiogenic peptides: Negative - 0).</a:t>
            </a:r>
            <a:endParaRPr lang="en-US" sz="1800" dirty="0">
              <a:latin typeface="Lato"/>
              <a:ea typeface="Lato"/>
              <a:cs typeface="Lato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2.Mô tả bài toán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250825" y="1242695"/>
            <a:ext cx="8674100" cy="4533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2.1.Tập dữ liệu :</a:t>
            </a: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233935" y="1781160"/>
            <a:ext cx="8674100" cy="367601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Lato"/>
                <a:ea typeface="Lato"/>
                <a:cs typeface="Lato"/>
              </a:rPr>
              <a:t> </a:t>
            </a:r>
            <a:r>
              <a:rPr lang="en-US" sz="1800" dirty="0" err="1">
                <a:latin typeface="Lato"/>
                <a:ea typeface="Lato"/>
                <a:cs typeface="Lato"/>
              </a:rPr>
              <a:t>Tập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dữ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liệu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gồm</a:t>
            </a:r>
            <a:r>
              <a:rPr lang="en-US" sz="1800" dirty="0">
                <a:latin typeface="Lato"/>
                <a:ea typeface="Lato"/>
                <a:cs typeface="Lato"/>
              </a:rPr>
              <a:t> 2 file </a:t>
            </a:r>
            <a:r>
              <a:rPr lang="en-US" sz="1800" dirty="0" err="1">
                <a:latin typeface="Lato"/>
                <a:ea typeface="Lato"/>
                <a:cs typeface="Lato"/>
              </a:rPr>
              <a:t>fasta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được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lấy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từ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nghiên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cứu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TargetAntiAngio</a:t>
            </a:r>
            <a:r>
              <a:rPr lang="en-US" sz="1800" dirty="0">
                <a:latin typeface="Lato"/>
                <a:ea typeface="Lato"/>
                <a:cs typeface="Lato"/>
              </a:rPr>
              <a:t> - </a:t>
            </a:r>
            <a:r>
              <a:rPr lang="en-US" sz="1800" dirty="0" err="1">
                <a:latin typeface="Lato"/>
                <a:ea typeface="Lato"/>
                <a:cs typeface="Lato"/>
              </a:rPr>
              <a:t>Dự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đoán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và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phân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tích</a:t>
            </a:r>
            <a:r>
              <a:rPr lang="en-US" sz="1800" dirty="0">
                <a:latin typeface="Lato"/>
                <a:ea typeface="Lato"/>
                <a:cs typeface="Lato"/>
              </a:rPr>
              <a:t> peptides </a:t>
            </a:r>
            <a:r>
              <a:rPr lang="en-US" sz="1800" dirty="0" err="1">
                <a:latin typeface="Lato"/>
                <a:ea typeface="Lato"/>
                <a:cs typeface="Lato"/>
              </a:rPr>
              <a:t>chống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tạo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mạch</a:t>
            </a:r>
            <a:r>
              <a:rPr lang="en-US" sz="1800" dirty="0">
                <a:latin typeface="Lato"/>
                <a:ea typeface="Lato"/>
                <a:cs typeface="Lato"/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latin typeface="Lato"/>
                <a:ea typeface="Lato"/>
                <a:cs typeface="Lato"/>
              </a:rPr>
              <a:t>benchmarkdataset.fasta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làm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tập</a:t>
            </a:r>
            <a:r>
              <a:rPr lang="en-US" sz="1800" dirty="0">
                <a:latin typeface="Lato"/>
                <a:ea typeface="Lato"/>
                <a:cs typeface="Lato"/>
              </a:rPr>
              <a:t> Train : 135 peptide sequences </a:t>
            </a:r>
            <a:r>
              <a:rPr lang="en-US" sz="1800" dirty="0" err="1">
                <a:latin typeface="Lato"/>
                <a:ea typeface="Lato"/>
                <a:cs typeface="Lato"/>
              </a:rPr>
              <a:t>Thuộc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lớp</a:t>
            </a:r>
            <a:r>
              <a:rPr lang="en-US" sz="1800" dirty="0">
                <a:latin typeface="Lato"/>
                <a:ea typeface="Lato"/>
                <a:cs typeface="Lato"/>
              </a:rPr>
              <a:t> peptide </a:t>
            </a:r>
            <a:r>
              <a:rPr lang="en-US" sz="1800" dirty="0" err="1">
                <a:latin typeface="Lato"/>
                <a:ea typeface="Lato"/>
                <a:cs typeface="Lato"/>
              </a:rPr>
              <a:t>chống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tạo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mạch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và</a:t>
            </a:r>
            <a:r>
              <a:rPr lang="en-US" sz="1800" dirty="0">
                <a:latin typeface="Lato"/>
                <a:ea typeface="Lato"/>
                <a:cs typeface="Lato"/>
              </a:rPr>
              <a:t> 135 peptides </a:t>
            </a:r>
            <a:r>
              <a:rPr lang="en-US" sz="1800" dirty="0" err="1">
                <a:latin typeface="Lato"/>
                <a:ea typeface="Lato"/>
                <a:cs typeface="Lato"/>
              </a:rPr>
              <a:t>ngẫu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nhiên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sử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dụng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làm</a:t>
            </a:r>
            <a:r>
              <a:rPr lang="en-US" sz="1800" dirty="0">
                <a:latin typeface="Lato"/>
                <a:ea typeface="Lato"/>
                <a:cs typeface="Lato"/>
              </a:rPr>
              <a:t> peptides </a:t>
            </a:r>
            <a:r>
              <a:rPr lang="en-US" sz="1800" dirty="0" err="1">
                <a:latin typeface="Lato"/>
                <a:ea typeface="Lato"/>
                <a:cs typeface="Lato"/>
              </a:rPr>
              <a:t>không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chống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tạo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mạch</a:t>
            </a:r>
            <a:r>
              <a:rPr lang="en-US" sz="1800" dirty="0">
                <a:latin typeface="Lato"/>
                <a:ea typeface="Lato"/>
                <a:cs typeface="Lato"/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Lato"/>
                <a:ea typeface="Lato"/>
                <a:cs typeface="Lato"/>
              </a:rPr>
              <a:t>NT15dataset.fasta </a:t>
            </a:r>
            <a:r>
              <a:rPr lang="en-US" sz="1800" dirty="0" err="1">
                <a:latin typeface="Lato"/>
                <a:ea typeface="Lato"/>
                <a:cs typeface="Lato"/>
              </a:rPr>
              <a:t>làm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tập</a:t>
            </a:r>
            <a:r>
              <a:rPr lang="en-US" sz="1800" dirty="0">
                <a:latin typeface="Lato"/>
                <a:ea typeface="Lato"/>
                <a:cs typeface="Lato"/>
              </a:rPr>
              <a:t> Test: it </a:t>
            </a:r>
            <a:r>
              <a:rPr lang="en-US" sz="1800" dirty="0" err="1">
                <a:latin typeface="Lato"/>
                <a:ea typeface="Lato"/>
                <a:cs typeface="Lato"/>
              </a:rPr>
              <a:t>chứa</a:t>
            </a:r>
            <a:r>
              <a:rPr lang="en-US" sz="1800" dirty="0">
                <a:latin typeface="Lato"/>
                <a:ea typeface="Lato"/>
                <a:cs typeface="Lato"/>
              </a:rPr>
              <a:t> 99 peptides </a:t>
            </a:r>
            <a:r>
              <a:rPr lang="en-US" sz="1800" dirty="0" err="1">
                <a:latin typeface="Lato"/>
                <a:ea typeface="Lato"/>
                <a:cs typeface="Lato"/>
              </a:rPr>
              <a:t>chống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tạo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mạch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và</a:t>
            </a:r>
            <a:r>
              <a:rPr lang="en-US" sz="1800" dirty="0">
                <a:latin typeface="Lato"/>
                <a:ea typeface="Lato"/>
                <a:cs typeface="Lato"/>
              </a:rPr>
              <a:t> 101 </a:t>
            </a:r>
            <a:r>
              <a:rPr lang="en-US" sz="1800" dirty="0" err="1">
                <a:latin typeface="Lato"/>
                <a:ea typeface="Lato"/>
                <a:cs typeface="Lato"/>
              </a:rPr>
              <a:t>Không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chống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tạo</a:t>
            </a:r>
            <a:r>
              <a:rPr lang="en-US" sz="1800" dirty="0"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latin typeface="Lato"/>
                <a:ea typeface="Lato"/>
                <a:cs typeface="Lato"/>
              </a:rPr>
              <a:t>mạch</a:t>
            </a:r>
            <a:r>
              <a:rPr lang="en-US" sz="1800" dirty="0">
                <a:latin typeface="Lato"/>
                <a:ea typeface="Lato"/>
                <a:cs typeface="Lato"/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0867620"/>
              </p:ext>
            </p:extLst>
          </p:nvPr>
        </p:nvGraphicFramePr>
        <p:xfrm>
          <a:off x="368935" y="3975735"/>
          <a:ext cx="8194040" cy="2068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961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Dataset</a:t>
                      </a:r>
                      <a:endParaRPr lang="en-US" sz="1800" b="0" dirty="0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Benchmarkdataset</a:t>
                      </a:r>
                      <a:r>
                        <a:rPr lang="en-US" sz="1800" b="0" dirty="0">
                          <a:latin typeface="Calibri"/>
                          <a:cs typeface="Calibri"/>
                        </a:rPr>
                        <a:t> - 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tập</a:t>
                      </a:r>
                      <a:r>
                        <a:rPr lang="en-US" sz="1800" b="0" dirty="0">
                          <a:latin typeface="Calibri"/>
                          <a:cs typeface="Calibri"/>
                        </a:rPr>
                        <a:t> train</a:t>
                      </a:r>
                      <a:endParaRPr lang="en-US" sz="1800" b="0" dirty="0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NT15dataset - 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tập</a:t>
                      </a:r>
                      <a:r>
                        <a:rPr lang="en-US" sz="1800" b="0" dirty="0">
                          <a:latin typeface="Calibri"/>
                          <a:cs typeface="Calibri"/>
                        </a:rPr>
                        <a:t> test</a:t>
                      </a:r>
                      <a:endParaRPr lang="en-US" sz="1800" b="0" dirty="0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Anti-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anigo</a:t>
                      </a:r>
                      <a:endParaRPr lang="en-US" sz="1800" b="0" dirty="0" err="1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Non-anti-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anigo</a:t>
                      </a:r>
                      <a:endParaRPr lang="en-US" sz="1800" b="0" dirty="0" err="1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Anti-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anigo</a:t>
                      </a:r>
                      <a:endParaRPr lang="en-US" sz="1800" b="0" dirty="0" err="1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Non-anti-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anigo</a:t>
                      </a:r>
                      <a:endParaRPr lang="en-US" sz="1800" b="0" dirty="0" err="1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Tổng</a:t>
                      </a:r>
                      <a:r>
                        <a:rPr lang="en-US" sz="1800" b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dữ</a:t>
                      </a:r>
                      <a:r>
                        <a:rPr lang="en-US" sz="1800" b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liệu</a:t>
                      </a:r>
                      <a:endParaRPr lang="en-US" sz="1800" b="0" dirty="0" err="1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135</a:t>
                      </a:r>
                      <a:endParaRPr lang="en-US" sz="18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135</a:t>
                      </a:r>
                      <a:endParaRPr lang="en-US" sz="18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99</a:t>
                      </a:r>
                      <a:endParaRPr lang="en-US" sz="1800" b="0" dirty="0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101</a:t>
                      </a:r>
                      <a:endParaRPr lang="en-US" sz="1800" b="0" dirty="0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2.Mô tả bài toán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250825" y="1242695"/>
            <a:ext cx="8674100" cy="4533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2.2.Tập dữ liệu :</a:t>
            </a: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495950" y="2274710"/>
            <a:ext cx="8062100" cy="8413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Lato"/>
                <a:ea typeface="Lato"/>
                <a:cs typeface="Lato"/>
              </a:rPr>
              <a:t>Cách</a:t>
            </a:r>
            <a:r>
              <a:rPr lang="en-US" sz="2000" dirty="0">
                <a:latin typeface="Lato"/>
                <a:ea typeface="Lato"/>
                <a:cs typeface="Lato"/>
              </a:rPr>
              <a:t> chia </a:t>
            </a:r>
            <a:r>
              <a:rPr lang="en-US" sz="2000" dirty="0" err="1">
                <a:latin typeface="Lato"/>
                <a:ea typeface="Lato"/>
                <a:cs typeface="Lato"/>
              </a:rPr>
              <a:t>tập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dữ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liệu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</a:rPr>
              <a:t>khác</a:t>
            </a:r>
            <a:r>
              <a:rPr lang="en-US" sz="2000" dirty="0">
                <a:latin typeface="Lato"/>
                <a:ea typeface="Lato"/>
                <a:cs typeface="Lato"/>
              </a:rPr>
              <a:t> : </a:t>
            </a:r>
            <a:r>
              <a:rPr lang="en-US" sz="2000" dirty="0" err="1">
                <a:latin typeface="Lato"/>
                <a:ea typeface="Lato"/>
                <a:cs typeface="Lato"/>
              </a:rPr>
              <a:t>Gộp</a:t>
            </a:r>
            <a:r>
              <a:rPr lang="en-US" sz="2000" dirty="0">
                <a:latin typeface="Lato"/>
                <a:ea typeface="Lato"/>
                <a:cs typeface="Lato"/>
              </a:rPr>
              <a:t> 2 </a:t>
            </a:r>
            <a:r>
              <a:rPr lang="en-US" sz="2000" dirty="0" err="1">
                <a:latin typeface="Lato"/>
                <a:ea typeface="Lato"/>
                <a:cs typeface="Lato"/>
              </a:rPr>
              <a:t>tập</a:t>
            </a:r>
            <a:r>
              <a:rPr lang="en-US" sz="2000" dirty="0"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benchmarkdataset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và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NT15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sau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đó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chia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ngẫu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nhiên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thành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2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tập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dữ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liệu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train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và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test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với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tỷ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</a:t>
            </a:r>
            <a:r>
              <a:rPr lang="en-US" sz="2000" dirty="0" err="1">
                <a:latin typeface="Lato"/>
                <a:ea typeface="Lato"/>
                <a:cs typeface="Lato"/>
                <a:sym typeface="+mn-ea"/>
              </a:rPr>
              <a:t>lệ</a:t>
            </a:r>
            <a:r>
              <a:rPr lang="en-US" sz="2000" dirty="0">
                <a:latin typeface="Lato"/>
                <a:ea typeface="Lato"/>
                <a:cs typeface="Lato"/>
                <a:sym typeface="+mn-ea"/>
              </a:rPr>
              <a:t> ( 8 -2 )</a:t>
            </a:r>
            <a:r>
              <a:rPr lang="en-US" sz="2000" dirty="0">
                <a:latin typeface="Lato"/>
                <a:ea typeface="Lato"/>
                <a:cs typeface="Lato"/>
              </a:rPr>
              <a:t> </a:t>
            </a:r>
            <a:endParaRPr lang="en-US" sz="2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65056892"/>
              </p:ext>
            </p:extLst>
          </p:nvPr>
        </p:nvGraphicFramePr>
        <p:xfrm>
          <a:off x="549000" y="3429000"/>
          <a:ext cx="8194040" cy="215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00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Dataset</a:t>
                      </a:r>
                      <a:endParaRPr lang="en-US" sz="1800" b="0" dirty="0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Tập</a:t>
                      </a:r>
                      <a:r>
                        <a:rPr lang="en-US" sz="1800" b="0" dirty="0">
                          <a:latin typeface="Calibri"/>
                          <a:cs typeface="Calibri"/>
                        </a:rPr>
                        <a:t> train</a:t>
                      </a:r>
                      <a:endParaRPr lang="en-US" sz="1800" b="0" dirty="0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Tập</a:t>
                      </a:r>
                      <a:r>
                        <a:rPr lang="en-US" sz="1800" b="0" dirty="0">
                          <a:latin typeface="Calibri"/>
                          <a:cs typeface="Calibri"/>
                        </a:rPr>
                        <a:t> test</a:t>
                      </a:r>
                      <a:endParaRPr lang="en-US" sz="1800" b="0" dirty="0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Anti-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anigo</a:t>
                      </a:r>
                      <a:endParaRPr lang="en-US" sz="1800" b="0" dirty="0" err="1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Non-anti-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anigo</a:t>
                      </a:r>
                      <a:endParaRPr lang="en-US" sz="1800" b="0" dirty="0" err="1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Anti-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anigo</a:t>
                      </a:r>
                      <a:endParaRPr lang="en-US" sz="1800" b="0" dirty="0" err="1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Non-anti-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anigo</a:t>
                      </a:r>
                      <a:endParaRPr lang="en-US" sz="1800" b="0" dirty="0" err="1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Tổng</a:t>
                      </a:r>
                      <a:r>
                        <a:rPr lang="en-US" sz="1800" b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dữ</a:t>
                      </a:r>
                      <a:r>
                        <a:rPr lang="en-US" sz="1800" b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dirty="0" err="1">
                          <a:latin typeface="Calibri"/>
                          <a:cs typeface="Calibri"/>
                        </a:rPr>
                        <a:t>liệu</a:t>
                      </a:r>
                      <a:endParaRPr lang="en-US" sz="1800" b="0" dirty="0" err="1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187</a:t>
                      </a:r>
                      <a:endParaRPr lang="en-US" sz="18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189</a:t>
                      </a:r>
                      <a:endParaRPr lang="en-US" sz="1800" b="0" dirty="0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47</a:t>
                      </a:r>
                      <a:endParaRPr lang="en-US" sz="1800" b="0" dirty="0">
                        <a:latin typeface="Calibri"/>
                        <a:ea typeface="Calibri" panose="020F0502020204030204" charset="0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Calibri"/>
                          <a:cs typeface="Calibri"/>
                        </a:rPr>
                        <a:t>47</a:t>
                      </a:r>
                      <a:endParaRPr lang="en-US" sz="18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2.Mô tả bài toán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/>
        </p:nvSpPr>
        <p:spPr>
          <a:xfrm>
            <a:off x="250825" y="1242695"/>
            <a:ext cx="8674100" cy="4533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2.2.Các độ đo :</a:t>
            </a: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234950" y="2886710"/>
            <a:ext cx="8674100" cy="841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</p:txBody>
      </p:sp>
      <p:pic>
        <p:nvPicPr>
          <p:cNvPr id="8" name="Content Placeholder 7" descr="Table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5870" y="1863725"/>
            <a:ext cx="5985510" cy="4176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1560</Words>
  <Application>Microsoft Office PowerPoint</Application>
  <PresentationFormat>Trình chiếu Trên màn hình (4:3)</PresentationFormat>
  <Paragraphs>189</Paragraphs>
  <Slides>29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Lato</vt:lpstr>
      <vt:lpstr>Times New Roman</vt:lpstr>
      <vt:lpstr>Wingdings</vt:lpstr>
      <vt:lpstr>Office Theme</vt:lpstr>
      <vt:lpstr>Office Theme</vt:lpstr>
      <vt:lpstr>Bản trình bày PowerPoint</vt:lpstr>
      <vt:lpstr>Bản trình bày PowerPoint</vt:lpstr>
      <vt:lpstr>Bản trình bày PowerPoint</vt:lpstr>
      <vt:lpstr>1.Giới thiệu</vt:lpstr>
      <vt:lpstr>1.Giới thiệu</vt:lpstr>
      <vt:lpstr>2.Mô tả bài toán</vt:lpstr>
      <vt:lpstr>2.Mô tả bài toán</vt:lpstr>
      <vt:lpstr>2.Mô tả bài toán</vt:lpstr>
      <vt:lpstr>2.Mô tả bài toán</vt:lpstr>
      <vt:lpstr>3.Đề xuất mô hình</vt:lpstr>
      <vt:lpstr>4.Thực hiện hệ thống:</vt:lpstr>
      <vt:lpstr>4.Thực hiện hệ thống:</vt:lpstr>
      <vt:lpstr>4.Thực hiện hệ thống:</vt:lpstr>
      <vt:lpstr>Xử lí dữ liệu đầu vào</vt:lpstr>
      <vt:lpstr>Thực hiện hệ thống</vt:lpstr>
      <vt:lpstr>Thực hiện hệ thống</vt:lpstr>
      <vt:lpstr>Các kết quả : </vt:lpstr>
      <vt:lpstr>Các kết quả : </vt:lpstr>
      <vt:lpstr>5.Các thử nghiệm khác :</vt:lpstr>
      <vt:lpstr>Các thử nghiệm</vt:lpstr>
      <vt:lpstr>Các kết quả : </vt:lpstr>
      <vt:lpstr>Các kết quả : </vt:lpstr>
      <vt:lpstr>Bản trình bày PowerPoint</vt:lpstr>
      <vt:lpstr>Các kết quả : </vt:lpstr>
      <vt:lpstr>Các kết quả : </vt:lpstr>
      <vt:lpstr>Các kết quả : </vt:lpstr>
      <vt:lpstr>Thảo luận</vt:lpstr>
      <vt:lpstr>Tổng kết và phương hướng phát triển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Dang Quang Anh 20172942</cp:lastModifiedBy>
  <cp:revision>120</cp:revision>
  <dcterms:created xsi:type="dcterms:W3CDTF">2021-05-28T04:32:00Z</dcterms:created>
  <dcterms:modified xsi:type="dcterms:W3CDTF">2022-02-17T04:44:35Z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E01871B66F69472EAC6A26EBAA61FCFD</vt:lpwstr>
  </property>
  <property fmtid="{D5CDD505-2E9C-101B-9397-08002B2CF9AE}" pid="3" name="KSOProductBuildVer">
    <vt:lpwstr>1033-11.2.0.10463</vt:lpwstr>
  </property>
</Properties>
</file>