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70" r:id="rId3"/>
    <p:sldId id="257" r:id="rId4"/>
    <p:sldId id="265" r:id="rId5"/>
    <p:sldId id="278" r:id="rId6"/>
    <p:sldId id="279" r:id="rId7"/>
    <p:sldId id="281" r:id="rId8"/>
    <p:sldId id="280" r:id="rId9"/>
    <p:sldId id="282" r:id="rId10"/>
    <p:sldId id="283" r:id="rId11"/>
    <p:sldId id="291" r:id="rId12"/>
    <p:sldId id="284" r:id="rId13"/>
    <p:sldId id="261" r:id="rId14"/>
    <p:sldId id="285" r:id="rId15"/>
    <p:sldId id="286" r:id="rId16"/>
    <p:sldId id="287" r:id="rId17"/>
    <p:sldId id="288" r:id="rId18"/>
    <p:sldId id="289" r:id="rId19"/>
    <p:sldId id="290" r:id="rId20"/>
    <p:sldId id="2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13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5"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
        <p:nvSpPr>
          <p:cNvPr id="10"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endParaRPr lang="en-US" dirty="0"/>
          </a:p>
        </p:txBody>
      </p:sp>
      <p:sp>
        <p:nvSpPr>
          <p:cNvPr id="11" name="Content Placeholder 8"/>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15"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
        <p:nvSpPr>
          <p:cNvPr id="17" name="Content Placeholder 2"/>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3"/>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8"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
        <p:nvSpPr>
          <p:cNvPr id="11"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endParaRPr lang="en-US" dirty="0"/>
          </a:p>
        </p:txBody>
      </p:sp>
      <p:sp>
        <p:nvSpPr>
          <p:cNvPr id="16" name="Text Placeholder 11"/>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endParaRPr lang="en-US" dirty="0"/>
          </a:p>
        </p:txBody>
      </p:sp>
      <p:sp>
        <p:nvSpPr>
          <p:cNvPr id="12" name="Text Placeholder 7"/>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14"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 ………………………………………</a:t>
            </a:r>
            <a:endParaRPr lang="en-US" dirty="0"/>
          </a:p>
        </p:txBody>
      </p:sp>
      <p:sp>
        <p:nvSpPr>
          <p:cNvPr id="14" name="Content Placeholder 2"/>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3"/>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17"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6"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8" name="Text Placeholder 7"/>
          <p:cNvSpPr>
            <a:spLocks noGrp="1"/>
          </p:cNvSpPr>
          <p:nvPr>
            <p:ph type="body" sz="quarter" idx="13"/>
          </p:nvPr>
        </p:nvSpPr>
        <p:spPr/>
        <p:txBody>
          <a:bodyPr/>
          <a:p>
            <a:r>
              <a:rPr lang="en-US">
                <a:sym typeface="+mn-ea"/>
              </a:rPr>
              <a:t>4.2.Xử lý đầu vào :</a:t>
            </a:r>
            <a:endParaRPr lang="en-US">
              <a:sym typeface="+mn-ea"/>
            </a:endParaRPr>
          </a:p>
          <a:p>
            <a:r>
              <a:rPr lang="en-US"/>
              <a:t>Đặc trưng AAC:</a:t>
            </a:r>
            <a:endParaRPr lang="en-US"/>
          </a:p>
          <a:p>
            <a:endParaRPr lang="en-US"/>
          </a:p>
          <a:p>
            <a:endParaRPr lang="en-US"/>
          </a:p>
          <a:p>
            <a:endParaRPr lang="en-US"/>
          </a:p>
          <a:p>
            <a:endParaRPr lang="en-US"/>
          </a:p>
          <a:p>
            <a:r>
              <a:rPr lang="en-US"/>
              <a:t>Đặc trưng DPC</a:t>
            </a:r>
            <a:endParaRPr lang="en-US"/>
          </a:p>
          <a:p>
            <a:endParaRPr lang="en-US"/>
          </a:p>
        </p:txBody>
      </p:sp>
      <p:sp>
        <p:nvSpPr>
          <p:cNvPr id="3" name="Title 2"/>
          <p:cNvSpPr>
            <a:spLocks noGrp="1"/>
          </p:cNvSpPr>
          <p:nvPr>
            <p:ph type="title"/>
          </p:nvPr>
        </p:nvSpPr>
        <p:spPr/>
        <p:txBody>
          <a:bodyPr/>
          <a:lstStyle/>
          <a:p>
            <a:r>
              <a:rPr lang="en-US">
                <a:sym typeface="+mn-ea"/>
              </a:rPr>
              <a:t>4.Thực hiện hệ thống:</a:t>
            </a:r>
            <a:endParaRPr lang="en-US"/>
          </a:p>
        </p:txBody>
      </p:sp>
      <p:sp>
        <p:nvSpPr>
          <p:cNvPr id="7" name="Content Placeholder 3"/>
          <p:cNvSpPr>
            <a:spLocks noGrp="1"/>
          </p:cNvSpPr>
          <p:nvPr/>
        </p:nvSpPr>
        <p:spPr>
          <a:xfrm>
            <a:off x="234950" y="168211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3"/>
          <p:cNvSpPr>
            <a:spLocks noGrp="1"/>
          </p:cNvSpPr>
          <p:nvPr/>
        </p:nvSpPr>
        <p:spPr>
          <a:xfrm>
            <a:off x="234950" y="288671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t>Với   f(a) là đặc trưng AAC của aminoacid loại a trong trình tự </a:t>
            </a:r>
            <a:endParaRPr lang="en-US" sz="1400"/>
          </a:p>
          <a:p>
            <a:pPr marL="0" indent="0">
              <a:buNone/>
            </a:pPr>
            <a:r>
              <a:rPr lang="en-US" sz="1400"/>
              <a:t> 	   Na = tổng số lượng aminoacid loại a </a:t>
            </a:r>
            <a:endParaRPr lang="en-US" sz="1400"/>
          </a:p>
          <a:p>
            <a:pPr marL="0" indent="0">
              <a:buNone/>
            </a:pPr>
            <a:r>
              <a:rPr lang="en-US" sz="1400"/>
              <a:t>N = tổng số lượng aminoacid trên toàn bộ trình tự .</a:t>
            </a: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r>
              <a:rPr lang="en-US" sz="1400"/>
              <a:t>f(a,b) là đặc trưng AAC của depeptit loại ab trong trình tự </a:t>
            </a:r>
            <a:endParaRPr lang="en-US" sz="1400"/>
          </a:p>
          <a:p>
            <a:pPr marL="0" indent="0">
              <a:buNone/>
            </a:pPr>
            <a:r>
              <a:rPr lang="en-US" sz="1400"/>
              <a:t> 	   Nab = tổng số lượng depeptit loại ab </a:t>
            </a:r>
            <a:endParaRPr lang="en-US" sz="1400"/>
          </a:p>
          <a:p>
            <a:pPr marL="0" indent="0">
              <a:buNone/>
            </a:pPr>
            <a:r>
              <a:rPr lang="en-US" sz="1400"/>
              <a:t>N = tổng số lượng aminoacid trên toàn bộ trình tự .</a:t>
            </a:r>
            <a:endParaRPr lang="en-US" sz="1400"/>
          </a:p>
        </p:txBody>
      </p:sp>
      <p:pic>
        <p:nvPicPr>
          <p:cNvPr id="21" name="Picture 14"/>
          <p:cNvPicPr>
            <a:picLocks noChangeAspect="1"/>
          </p:cNvPicPr>
          <p:nvPr/>
        </p:nvPicPr>
        <p:blipFill>
          <a:blip r:embed="rId1"/>
          <a:stretch>
            <a:fillRect/>
          </a:stretch>
        </p:blipFill>
        <p:spPr>
          <a:xfrm>
            <a:off x="2299335" y="1953260"/>
            <a:ext cx="3032760" cy="762000"/>
          </a:xfrm>
          <a:prstGeom prst="rect">
            <a:avLst/>
          </a:prstGeom>
          <a:noFill/>
          <a:ln>
            <a:noFill/>
          </a:ln>
        </p:spPr>
      </p:pic>
      <p:pic>
        <p:nvPicPr>
          <p:cNvPr id="4" name="Picture 15"/>
          <p:cNvPicPr>
            <a:picLocks noChangeAspect="1"/>
          </p:cNvPicPr>
          <p:nvPr/>
        </p:nvPicPr>
        <p:blipFill>
          <a:blip r:embed="rId2"/>
          <a:stretch>
            <a:fillRect/>
          </a:stretch>
        </p:blipFill>
        <p:spPr>
          <a:xfrm>
            <a:off x="2299335" y="4486910"/>
            <a:ext cx="3909060" cy="8686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8" name="Text Placeholder 7"/>
          <p:cNvSpPr>
            <a:spLocks noGrp="1"/>
          </p:cNvSpPr>
          <p:nvPr>
            <p:ph type="body" sz="quarter" idx="13"/>
          </p:nvPr>
        </p:nvSpPr>
        <p:spPr>
          <a:xfrm>
            <a:off x="3540126" y="2699703"/>
            <a:ext cx="5384672" cy="5529262"/>
          </a:xfrm>
        </p:spPr>
        <p:txBody>
          <a:bodyPr/>
          <a:p>
            <a:r>
              <a:rPr lang="en-US">
                <a:sym typeface="+mn-ea"/>
              </a:rPr>
              <a:t>4.3 Xây dựng mô hình và các kết quả :</a:t>
            </a:r>
            <a:endParaRPr lang="en-US"/>
          </a:p>
          <a:p>
            <a:endParaRPr lang="en-US"/>
          </a:p>
        </p:txBody>
      </p:sp>
      <p:sp>
        <p:nvSpPr>
          <p:cNvPr id="3" name="Title 2"/>
          <p:cNvSpPr>
            <a:spLocks noGrp="1"/>
          </p:cNvSpPr>
          <p:nvPr>
            <p:ph type="title"/>
          </p:nvPr>
        </p:nvSpPr>
        <p:spPr>
          <a:xfrm>
            <a:off x="3746245" y="2135632"/>
            <a:ext cx="5397627" cy="451739"/>
          </a:xfrm>
        </p:spPr>
        <p:txBody>
          <a:bodyPr/>
          <a:lstStyle/>
          <a:p>
            <a:r>
              <a:rPr lang="en-US">
                <a:sym typeface="+mn-ea"/>
              </a:rPr>
              <a:t>4.Thực hiện hệ thống:</a:t>
            </a:r>
            <a:endParaRPr lang="en-US"/>
          </a:p>
        </p:txBody>
      </p:sp>
      <p:sp>
        <p:nvSpPr>
          <p:cNvPr id="7" name="Content Placeholder 3"/>
          <p:cNvSpPr>
            <a:spLocks noGrp="1"/>
          </p:cNvSpPr>
          <p:nvPr/>
        </p:nvSpPr>
        <p:spPr>
          <a:xfrm>
            <a:off x="234950" y="168211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3"/>
          <p:cNvSpPr>
            <a:spLocks noGrp="1"/>
          </p:cNvSpPr>
          <p:nvPr/>
        </p:nvSpPr>
        <p:spPr>
          <a:xfrm>
            <a:off x="234950" y="288671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fld>
            <a:endParaRPr lang="en-US"/>
          </a:p>
        </p:txBody>
      </p:sp>
      <p:sp>
        <p:nvSpPr>
          <p:cNvPr id="2" name="Title 1"/>
          <p:cNvSpPr>
            <a:spLocks noGrp="1"/>
          </p:cNvSpPr>
          <p:nvPr>
            <p:ph type="title"/>
          </p:nvPr>
        </p:nvSpPr>
        <p:spPr>
          <a:xfrm>
            <a:off x="254052" y="82063"/>
            <a:ext cx="8635896" cy="436098"/>
          </a:xfrm>
          <a:prstGeom prst="rect">
            <a:avLst/>
          </a:prstGeom>
        </p:spPr>
        <p:txBody>
          <a:bodyPr/>
          <a:lstStyle/>
          <a:p>
            <a:r>
              <a:rPr lang="en-US">
                <a:sym typeface="+mn-ea"/>
              </a:rPr>
              <a:t>Các kết quả :</a:t>
            </a:r>
            <a:br>
              <a:rPr lang="en-US"/>
            </a:br>
            <a:endParaRPr lang="en-US"/>
          </a:p>
        </p:txBody>
      </p:sp>
      <p:sp>
        <p:nvSpPr>
          <p:cNvPr id="3" name="Chart Placeholder 2"/>
          <p:cNvSpPr>
            <a:spLocks noGrp="1"/>
          </p:cNvSpPr>
          <p:nvPr>
            <p:ph type="chart" sz="quarter" idx="4294967295"/>
          </p:nvPr>
        </p:nvSpPr>
        <p:spPr>
          <a:xfrm>
            <a:off x="247651" y="1406769"/>
            <a:ext cx="4324350" cy="4655894"/>
          </a:xfrm>
          <a:prstGeom prst="rect">
            <a:avLst/>
          </a:prstGeom>
        </p:spPr>
      </p:sp>
      <p:pic>
        <p:nvPicPr>
          <p:cNvPr id="6" name="Picture Placeholder 5" descr="IMG_256"/>
          <p:cNvPicPr>
            <a:picLocks noChangeAspect="1"/>
          </p:cNvPicPr>
          <p:nvPr>
            <p:ph type="pic" sz="quarter" idx="4294967295"/>
          </p:nvPr>
        </p:nvPicPr>
        <p:blipFill>
          <a:blip r:embed="rId1"/>
          <a:stretch>
            <a:fillRect/>
          </a:stretch>
        </p:blipFill>
        <p:spPr>
          <a:xfrm>
            <a:off x="2320925" y="1096010"/>
            <a:ext cx="4163060" cy="496697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fld>
            <a:endParaRPr lang="en-US"/>
          </a:p>
        </p:txBody>
      </p:sp>
      <p:sp>
        <p:nvSpPr>
          <p:cNvPr id="2" name="Title 1"/>
          <p:cNvSpPr>
            <a:spLocks noGrp="1"/>
          </p:cNvSpPr>
          <p:nvPr>
            <p:ph type="title"/>
          </p:nvPr>
        </p:nvSpPr>
        <p:spPr>
          <a:xfrm>
            <a:off x="254052" y="82063"/>
            <a:ext cx="8635896" cy="436098"/>
          </a:xfrm>
          <a:prstGeom prst="rect">
            <a:avLst/>
          </a:prstGeom>
        </p:spPr>
        <p:txBody>
          <a:bodyPr/>
          <a:lstStyle/>
          <a:p>
            <a:r>
              <a:rPr lang="en-US">
                <a:sym typeface="+mn-ea"/>
              </a:rPr>
              <a:t>Các kết quả :</a:t>
            </a:r>
            <a:br>
              <a:rPr lang="en-US"/>
            </a:br>
            <a:endParaRPr lang="en-US"/>
          </a:p>
        </p:txBody>
      </p:sp>
      <p:pic>
        <p:nvPicPr>
          <p:cNvPr id="8" name="Picture 6" descr="IMG_256"/>
          <p:cNvPicPr>
            <a:picLocks noChangeAspect="1"/>
          </p:cNvPicPr>
          <p:nvPr>
            <p:ph type="chart" sz="quarter" idx="4294967295"/>
          </p:nvPr>
        </p:nvPicPr>
        <p:blipFill>
          <a:blip r:embed="rId1"/>
          <a:stretch>
            <a:fillRect/>
          </a:stretch>
        </p:blipFill>
        <p:spPr>
          <a:xfrm>
            <a:off x="2309495" y="1113155"/>
            <a:ext cx="4105275" cy="489775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a:lstStyle/>
          <a:p>
            <a:fld id="{9EA0BE3B-158A-4EDF-80DC-E394A0D1600F}" type="slidenum">
              <a:rPr lang="en-US" smtClean="0"/>
            </a:fld>
            <a:endParaRPr lang="en-US"/>
          </a:p>
        </p:txBody>
      </p:sp>
      <p:sp>
        <p:nvSpPr>
          <p:cNvPr id="2" name="Title 1"/>
          <p:cNvSpPr>
            <a:spLocks noGrp="1"/>
          </p:cNvSpPr>
          <p:nvPr>
            <p:ph type="title"/>
          </p:nvPr>
        </p:nvSpPr>
        <p:spPr>
          <a:prstGeom prst="rect">
            <a:avLst/>
          </a:prstGeom>
        </p:spPr>
        <p:txBody>
          <a:bodyPr/>
          <a:lstStyle/>
          <a:p>
            <a:r>
              <a:rPr lang="en-US">
                <a:sym typeface="+mn-ea"/>
              </a:rPr>
              <a:t>Các kết quả :</a:t>
            </a:r>
            <a:br>
              <a:rPr lang="en-US"/>
            </a:br>
            <a:endParaRPr lang="en-US"/>
          </a:p>
        </p:txBody>
      </p:sp>
      <p:pic>
        <p:nvPicPr>
          <p:cNvPr id="9" name="Picture 2"/>
          <p:cNvPicPr>
            <a:picLocks noChangeAspect="1"/>
          </p:cNvPicPr>
          <p:nvPr>
            <p:ph sz="quarter" idx="13"/>
          </p:nvPr>
        </p:nvPicPr>
        <p:blipFill>
          <a:blip r:embed="rId1"/>
          <a:stretch>
            <a:fillRect/>
          </a:stretch>
        </p:blipFill>
        <p:spPr>
          <a:xfrm>
            <a:off x="725805" y="2746375"/>
            <a:ext cx="7523480" cy="2176780"/>
          </a:xfrm>
          <a:prstGeom prst="rect">
            <a:avLst/>
          </a:prstGeom>
          <a:noFill/>
          <a:ln>
            <a:noFill/>
          </a:ln>
        </p:spPr>
      </p:pic>
      <p:sp>
        <p:nvSpPr>
          <p:cNvPr id="4" name="Content Placeholder 3"/>
          <p:cNvSpPr>
            <a:spLocks noGrp="1"/>
          </p:cNvSpPr>
          <p:nvPr/>
        </p:nvSpPr>
        <p:spPr>
          <a:xfrm>
            <a:off x="-424815" y="86233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sp>
        <p:nvSpPr>
          <p:cNvPr id="6" name="Text Placeholder 7"/>
          <p:cNvSpPr>
            <a:spLocks noGrp="1"/>
          </p:cNvSpPr>
          <p:nvPr/>
        </p:nvSpPr>
        <p:spPr>
          <a:xfrm>
            <a:off x="725805" y="1706245"/>
            <a:ext cx="5384800" cy="10401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So sánh các độ đo của 3 phương pháp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a:lstStyle/>
          <a:p>
            <a:fld id="{9EA0BE3B-158A-4EDF-80DC-E394A0D1600F}" type="slidenum">
              <a:rPr lang="en-US" smtClean="0"/>
            </a:fld>
            <a:endParaRPr lang="en-US"/>
          </a:p>
        </p:txBody>
      </p:sp>
      <p:sp>
        <p:nvSpPr>
          <p:cNvPr id="2" name="Title 1"/>
          <p:cNvSpPr>
            <a:spLocks noGrp="1"/>
          </p:cNvSpPr>
          <p:nvPr>
            <p:ph type="title"/>
          </p:nvPr>
        </p:nvSpPr>
        <p:spPr>
          <a:prstGeom prst="rect">
            <a:avLst/>
          </a:prstGeom>
        </p:spPr>
        <p:txBody>
          <a:bodyPr/>
          <a:lstStyle/>
          <a:p>
            <a:r>
              <a:rPr lang="en-US">
                <a:sym typeface="+mn-ea"/>
              </a:rPr>
              <a:t>Các kết quả :</a:t>
            </a:r>
            <a:br>
              <a:rPr lang="en-US"/>
            </a:br>
            <a:endParaRPr lang="en-US"/>
          </a:p>
        </p:txBody>
      </p:sp>
      <p:sp>
        <p:nvSpPr>
          <p:cNvPr id="4" name="Content Placeholder 3"/>
          <p:cNvSpPr>
            <a:spLocks noGrp="1"/>
          </p:cNvSpPr>
          <p:nvPr/>
        </p:nvSpPr>
        <p:spPr>
          <a:xfrm>
            <a:off x="-424815" y="86233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sp>
        <p:nvSpPr>
          <p:cNvPr id="6" name="Text Placeholder 7"/>
          <p:cNvSpPr>
            <a:spLocks noGrp="1"/>
          </p:cNvSpPr>
          <p:nvPr/>
        </p:nvSpPr>
        <p:spPr>
          <a:xfrm>
            <a:off x="354965" y="2567940"/>
            <a:ext cx="3902710" cy="2728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Những đặc trưng AAC quan trọng trong việc dự đoán peptide chống tạo mạch</a:t>
            </a:r>
            <a:endParaRPr lang="en-US"/>
          </a:p>
        </p:txBody>
      </p:sp>
      <p:pic>
        <p:nvPicPr>
          <p:cNvPr id="17" name="Picture 10" descr="IMG_256"/>
          <p:cNvPicPr>
            <a:picLocks noChangeAspect="1"/>
          </p:cNvPicPr>
          <p:nvPr>
            <p:ph sz="quarter" idx="13"/>
          </p:nvPr>
        </p:nvPicPr>
        <p:blipFill>
          <a:blip r:embed="rId1"/>
          <a:stretch>
            <a:fillRect/>
          </a:stretch>
        </p:blipFill>
        <p:spPr>
          <a:xfrm>
            <a:off x="5386070" y="899160"/>
            <a:ext cx="3195955" cy="530352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49090" y="2705862"/>
            <a:ext cx="5397627" cy="451739"/>
          </a:xfrm>
        </p:spPr>
        <p:txBody>
          <a:bodyPr/>
          <a:p>
            <a:r>
              <a:rPr lang="en-US"/>
              <a:t>Các thử nghiệm khác :</a:t>
            </a:r>
            <a:endParaRPr lang="en-US"/>
          </a:p>
        </p:txBody>
      </p:sp>
      <p:sp>
        <p:nvSpPr>
          <p:cNvPr id="3" name="Text Placeholder 2"/>
          <p:cNvSpPr>
            <a:spLocks noGrp="1"/>
          </p:cNvSpPr>
          <p:nvPr>
            <p:ph type="body" sz="quarter" idx="13"/>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a:lstStyle/>
          <a:p>
            <a:fld id="{9EA0BE3B-158A-4EDF-80DC-E394A0D1600F}" type="slidenum">
              <a:rPr lang="en-US" smtClean="0"/>
            </a:fld>
            <a:endParaRPr lang="en-US"/>
          </a:p>
        </p:txBody>
      </p:sp>
      <p:sp>
        <p:nvSpPr>
          <p:cNvPr id="2" name="Title 1"/>
          <p:cNvSpPr>
            <a:spLocks noGrp="1"/>
          </p:cNvSpPr>
          <p:nvPr>
            <p:ph type="title"/>
          </p:nvPr>
        </p:nvSpPr>
        <p:spPr>
          <a:prstGeom prst="rect">
            <a:avLst/>
          </a:prstGeom>
        </p:spPr>
        <p:txBody>
          <a:bodyPr/>
          <a:lstStyle/>
          <a:p>
            <a:r>
              <a:rPr lang="en-US">
                <a:sym typeface="+mn-ea"/>
              </a:rPr>
              <a:t>Các kết quả :</a:t>
            </a:r>
            <a:br>
              <a:rPr lang="en-US"/>
            </a:br>
            <a:endParaRPr lang="en-US"/>
          </a:p>
        </p:txBody>
      </p:sp>
      <p:sp>
        <p:nvSpPr>
          <p:cNvPr id="4" name="Content Placeholder 3"/>
          <p:cNvSpPr>
            <a:spLocks noGrp="1"/>
          </p:cNvSpPr>
          <p:nvPr/>
        </p:nvSpPr>
        <p:spPr>
          <a:xfrm>
            <a:off x="-424815" y="86233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sp>
        <p:nvSpPr>
          <p:cNvPr id="6" name="Text Placeholder 7"/>
          <p:cNvSpPr>
            <a:spLocks noGrp="1"/>
          </p:cNvSpPr>
          <p:nvPr/>
        </p:nvSpPr>
        <p:spPr>
          <a:xfrm>
            <a:off x="484505" y="1646555"/>
            <a:ext cx="8174990" cy="2728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Kết quả khi sử dụng tập train và tập test được lấy ra từ tập dữ liệu kết hợp của benchmark và NT15 với tỷ lệ 8-2 (lấy ngẫu nhiên) với :</a:t>
            </a:r>
            <a:endParaRPr lang="en-US">
              <a:sym typeface="+mn-ea"/>
            </a:endParaRPr>
          </a:p>
        </p:txBody>
      </p:sp>
      <p:pic>
        <p:nvPicPr>
          <p:cNvPr id="7" name="Picture 12"/>
          <p:cNvPicPr>
            <a:picLocks noChangeAspect="1"/>
          </p:cNvPicPr>
          <p:nvPr/>
        </p:nvPicPr>
        <p:blipFill>
          <a:blip r:embed="rId1"/>
          <a:stretch>
            <a:fillRect/>
          </a:stretch>
        </p:blipFill>
        <p:spPr>
          <a:xfrm>
            <a:off x="589280" y="3780790"/>
            <a:ext cx="3886200" cy="1050290"/>
          </a:xfrm>
          <a:prstGeom prst="rect">
            <a:avLst/>
          </a:prstGeom>
          <a:noFill/>
          <a:ln>
            <a:noFill/>
          </a:ln>
        </p:spPr>
      </p:pic>
      <p:pic>
        <p:nvPicPr>
          <p:cNvPr id="8" name="Picture 13"/>
          <p:cNvPicPr>
            <a:picLocks noChangeAspect="1"/>
          </p:cNvPicPr>
          <p:nvPr/>
        </p:nvPicPr>
        <p:blipFill>
          <a:blip r:embed="rId2"/>
          <a:stretch>
            <a:fillRect/>
          </a:stretch>
        </p:blipFill>
        <p:spPr>
          <a:xfrm>
            <a:off x="4632325" y="3736340"/>
            <a:ext cx="3886200" cy="1138555"/>
          </a:xfrm>
          <a:prstGeom prst="rect">
            <a:avLst/>
          </a:prstGeom>
          <a:noFill/>
          <a:ln>
            <a:noFill/>
          </a:ln>
        </p:spPr>
      </p:pic>
      <p:sp>
        <p:nvSpPr>
          <p:cNvPr id="11" name="Text Placeholder 7"/>
          <p:cNvSpPr>
            <a:spLocks noGrp="1"/>
          </p:cNvSpPr>
          <p:nvPr/>
        </p:nvSpPr>
        <p:spPr>
          <a:xfrm>
            <a:off x="544830" y="3298190"/>
            <a:ext cx="3870325" cy="2728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Đặc trưng DPC</a:t>
            </a:r>
            <a:endParaRPr lang="en-US">
              <a:sym typeface="+mn-ea"/>
            </a:endParaRPr>
          </a:p>
        </p:txBody>
      </p:sp>
      <p:sp>
        <p:nvSpPr>
          <p:cNvPr id="12" name="Text Placeholder 7"/>
          <p:cNvSpPr>
            <a:spLocks noGrp="1"/>
          </p:cNvSpPr>
          <p:nvPr/>
        </p:nvSpPr>
        <p:spPr>
          <a:xfrm>
            <a:off x="4632325" y="3298190"/>
            <a:ext cx="3885565" cy="2728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Đặc trưng AAC </a:t>
            </a:r>
            <a:endParaRPr lang="en-U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prstGeom prst="rect">
            <a:avLst/>
          </a:prstGeom>
        </p:spPr>
        <p:txBody>
          <a:bodyPr/>
          <a:lstStyle/>
          <a:p>
            <a:fld id="{9EA0BE3B-158A-4EDF-80DC-E394A0D1600F}" type="slidenum">
              <a:rPr lang="en-US" smtClean="0"/>
            </a:fld>
            <a:endParaRPr lang="en-US"/>
          </a:p>
        </p:txBody>
      </p:sp>
      <p:sp>
        <p:nvSpPr>
          <p:cNvPr id="2" name="Title 1"/>
          <p:cNvSpPr>
            <a:spLocks noGrp="1"/>
          </p:cNvSpPr>
          <p:nvPr>
            <p:ph type="title"/>
          </p:nvPr>
        </p:nvSpPr>
        <p:spPr>
          <a:prstGeom prst="rect">
            <a:avLst/>
          </a:prstGeom>
        </p:spPr>
        <p:txBody>
          <a:bodyPr/>
          <a:lstStyle/>
          <a:p>
            <a:r>
              <a:rPr lang="en-US">
                <a:sym typeface="+mn-ea"/>
              </a:rPr>
              <a:t>Các kết quả :</a:t>
            </a:r>
            <a:br>
              <a:rPr lang="en-US"/>
            </a:br>
            <a:endParaRPr lang="en-US"/>
          </a:p>
        </p:txBody>
      </p:sp>
      <p:sp>
        <p:nvSpPr>
          <p:cNvPr id="4" name="Content Placeholder 3"/>
          <p:cNvSpPr>
            <a:spLocks noGrp="1"/>
          </p:cNvSpPr>
          <p:nvPr/>
        </p:nvSpPr>
        <p:spPr>
          <a:xfrm>
            <a:off x="-424815" y="86233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sp>
        <p:nvSpPr>
          <p:cNvPr id="6" name="Text Placeholder 7"/>
          <p:cNvSpPr>
            <a:spLocks noGrp="1"/>
          </p:cNvSpPr>
          <p:nvPr/>
        </p:nvSpPr>
        <p:spPr>
          <a:xfrm>
            <a:off x="354965" y="2567940"/>
            <a:ext cx="3902710" cy="27285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ym typeface="+mn-ea"/>
              </a:rPr>
              <a:t>Những đặc trưng DPC quan trọng trong việc dự đoán peptide chống tạo mạch</a:t>
            </a:r>
            <a:endParaRPr lang="en-US"/>
          </a:p>
        </p:txBody>
      </p:sp>
      <p:pic>
        <p:nvPicPr>
          <p:cNvPr id="18" name="Picture 11" descr="IMG_256"/>
          <p:cNvPicPr>
            <a:picLocks noChangeAspect="1"/>
          </p:cNvPicPr>
          <p:nvPr>
            <p:ph sz="quarter" idx="13"/>
          </p:nvPr>
        </p:nvPicPr>
        <p:blipFill>
          <a:blip r:embed="rId1"/>
          <a:stretch>
            <a:fillRect/>
          </a:stretch>
        </p:blipFill>
        <p:spPr>
          <a:xfrm>
            <a:off x="5349240" y="862330"/>
            <a:ext cx="3321050" cy="530352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10"/>
          <p:cNvSpPr txBox="1"/>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p:cNvSpPr txBox="1"/>
          <p:nvPr/>
        </p:nvSpPr>
        <p:spPr>
          <a:xfrm>
            <a:off x="413013" y="1959997"/>
            <a:ext cx="5250940" cy="1145986"/>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000" dirty="0" err="1"/>
              <a:t>Tin sinh học</a:t>
            </a:r>
            <a:endParaRPr lang="en-US" sz="4000" dirty="0"/>
          </a:p>
        </p:txBody>
      </p:sp>
      <p:sp>
        <p:nvSpPr>
          <p:cNvPr id="12" name="Title 6"/>
          <p:cNvSpPr txBox="1"/>
          <p:nvPr/>
        </p:nvSpPr>
        <p:spPr>
          <a:xfrm>
            <a:off x="413012" y="3327622"/>
            <a:ext cx="7342482" cy="69396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400" b="0" dirty="0" err="1"/>
              <a:t>Xây dựng mô hình dự đoán peptides chống tạo mạch</a:t>
            </a:r>
            <a:endParaRPr lang="en-US" sz="2800" b="0" dirty="0"/>
          </a:p>
          <a:p>
            <a:r>
              <a:rPr lang="en-US" sz="1600" b="0" dirty="0"/>
              <a:t>                                                            </a:t>
            </a:r>
            <a:r>
              <a:rPr lang="en-US" sz="1400" dirty="0" err="1">
                <a:solidFill>
                  <a:schemeClr val="tx1"/>
                </a:solidFill>
              </a:rPr>
              <a:t>Giảng</a:t>
            </a:r>
            <a:r>
              <a:rPr lang="en-US" sz="1400" dirty="0">
                <a:solidFill>
                  <a:schemeClr val="tx1"/>
                </a:solidFill>
              </a:rPr>
              <a:t> </a:t>
            </a:r>
            <a:r>
              <a:rPr lang="en-US" sz="1400" dirty="0" err="1">
                <a:solidFill>
                  <a:schemeClr val="tx1"/>
                </a:solidFill>
              </a:rPr>
              <a:t>viên</a:t>
            </a:r>
            <a:r>
              <a:rPr lang="en-US" sz="1400" dirty="0">
                <a:solidFill>
                  <a:schemeClr val="tx1"/>
                </a:solidFill>
              </a:rPr>
              <a:t> </a:t>
            </a:r>
            <a:r>
              <a:rPr lang="en-US" sz="1400" dirty="0" err="1">
                <a:solidFill>
                  <a:schemeClr val="tx1"/>
                </a:solidFill>
              </a:rPr>
              <a:t>hướng</a:t>
            </a:r>
            <a:r>
              <a:rPr lang="en-US" sz="1400" dirty="0">
                <a:solidFill>
                  <a:schemeClr val="tx1"/>
                </a:solidFill>
              </a:rPr>
              <a:t> </a:t>
            </a:r>
            <a:r>
              <a:rPr lang="en-US" sz="1400" dirty="0" err="1">
                <a:solidFill>
                  <a:schemeClr val="tx1"/>
                </a:solidFill>
              </a:rPr>
              <a:t>dẫn</a:t>
            </a:r>
            <a:r>
              <a:rPr lang="en-US" sz="1400" dirty="0">
                <a:solidFill>
                  <a:schemeClr val="tx1"/>
                </a:solidFill>
              </a:rPr>
              <a:t>: </a:t>
            </a:r>
            <a:r>
              <a:rPr lang="en-US" sz="1400">
                <a:solidFill>
                  <a:schemeClr val="tx1"/>
                </a:solidFill>
              </a:rPr>
              <a:t>TS. Nguyễn Hồng Quang</a:t>
            </a:r>
            <a:endParaRPr lang="en-US" sz="1400">
              <a:solidFill>
                <a:schemeClr val="tx1"/>
              </a:solidFill>
            </a:endParaRPr>
          </a:p>
          <a:p>
            <a:r>
              <a:rPr lang="en-US" sz="1400" dirty="0">
                <a:solidFill>
                  <a:schemeClr val="tx1"/>
                </a:solidFill>
              </a:rPr>
              <a:t>                                                                          </a:t>
            </a:r>
            <a:endParaRPr lang="en-US" sz="1400" dirty="0">
              <a:solidFill>
                <a:schemeClr val="tx1"/>
              </a:solidFill>
            </a:endParaRPr>
          </a:p>
          <a:p>
            <a:r>
              <a:rPr lang="en-US" sz="1400" dirty="0">
                <a:solidFill>
                  <a:schemeClr val="tx1"/>
                </a:solidFill>
              </a:rPr>
              <a:t>                                                                          </a:t>
            </a:r>
            <a:r>
              <a:rPr lang="en-US" sz="1400" dirty="0" err="1">
                <a:solidFill>
                  <a:schemeClr val="tx1"/>
                </a:solidFill>
              </a:rPr>
              <a:t>S</a:t>
            </a:r>
            <a:r>
              <a:rPr lang="en-US" sz="1400" dirty="0" err="1">
                <a:solidFill>
                  <a:schemeClr val="tx1"/>
                </a:solidFill>
              </a:rPr>
              <a:t>inh</a:t>
            </a:r>
            <a:r>
              <a:rPr lang="en-US" sz="1400" dirty="0">
                <a:solidFill>
                  <a:schemeClr val="tx1"/>
                </a:solidFill>
              </a:rPr>
              <a:t> </a:t>
            </a:r>
            <a:r>
              <a:rPr lang="en-US" sz="1400" dirty="0" err="1">
                <a:solidFill>
                  <a:schemeClr val="tx1"/>
                </a:solidFill>
              </a:rPr>
              <a:t>viên</a:t>
            </a:r>
            <a:r>
              <a:rPr lang="en-US" sz="1400" dirty="0">
                <a:solidFill>
                  <a:schemeClr val="tx1"/>
                </a:solidFill>
              </a:rPr>
              <a:t> </a:t>
            </a:r>
            <a:r>
              <a:rPr lang="en-US" sz="1400" dirty="0" err="1">
                <a:solidFill>
                  <a:schemeClr val="tx1"/>
                </a:solidFill>
              </a:rPr>
              <a:t>thực</a:t>
            </a:r>
            <a:r>
              <a:rPr lang="en-US" sz="1400" dirty="0">
                <a:solidFill>
                  <a:schemeClr val="tx1"/>
                </a:solidFill>
              </a:rPr>
              <a:t> </a:t>
            </a:r>
            <a:r>
              <a:rPr lang="en-US" sz="1400" dirty="0" err="1">
                <a:solidFill>
                  <a:schemeClr val="tx1"/>
                </a:solidFill>
              </a:rPr>
              <a:t>hiện</a:t>
            </a:r>
            <a:r>
              <a:rPr lang="en-US" sz="1400" dirty="0">
                <a:solidFill>
                  <a:schemeClr val="tx1"/>
                </a:solidFill>
              </a:rPr>
              <a:t>:</a:t>
            </a:r>
            <a:endParaRPr lang="en-US" sz="1400" dirty="0">
              <a:solidFill>
                <a:schemeClr val="tx1"/>
              </a:solidFill>
            </a:endParaRPr>
          </a:p>
          <a:p>
            <a:r>
              <a:rPr lang="en-US" sz="1400" dirty="0">
                <a:solidFill>
                  <a:schemeClr val="tx1"/>
                </a:solidFill>
              </a:rPr>
              <a:t>				      </a:t>
            </a:r>
            <a:r>
              <a:rPr lang="en-US" sz="1400" dirty="0" err="1">
                <a:solidFill>
                  <a:schemeClr val="tx1"/>
                </a:solidFill>
              </a:rPr>
              <a:t>Tống Mạnh Đạt</a:t>
            </a:r>
            <a:r>
              <a:rPr lang="en-US" sz="1400" dirty="0">
                <a:solidFill>
                  <a:schemeClr val="tx1"/>
                </a:solidFill>
              </a:rPr>
              <a:t>                           20173008</a:t>
            </a:r>
            <a:endParaRPr lang="en-US" sz="1400" dirty="0">
              <a:solidFill>
                <a:schemeClr val="tx1"/>
              </a:solidFill>
            </a:endParaRPr>
          </a:p>
          <a:p>
            <a:r>
              <a:rPr lang="en-US" sz="1400" dirty="0">
                <a:solidFill>
                  <a:schemeClr val="tx1"/>
                </a:solidFill>
              </a:rPr>
              <a:t>				      </a:t>
            </a:r>
            <a:endParaRPr lang="en-US" sz="1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t>1.Giới thiệu</a:t>
            </a:r>
            <a:endParaRPr lang="en-US"/>
          </a:p>
        </p:txBody>
      </p:sp>
      <p:sp>
        <p:nvSpPr>
          <p:cNvPr id="4" name="Content Placeholder 3"/>
          <p:cNvSpPr>
            <a:spLocks noGrp="1"/>
          </p:cNvSpPr>
          <p:nvPr>
            <p:ph sz="quarter" idx="13"/>
          </p:nvPr>
        </p:nvSpPr>
        <p:spPr>
          <a:xfrm>
            <a:off x="235077" y="1268602"/>
            <a:ext cx="8674100" cy="5303393"/>
          </a:xfrm>
        </p:spPr>
        <p:txBody>
          <a:bodyPr/>
          <a:lstStyle/>
          <a:p>
            <a:r>
              <a:rPr lang="en-US"/>
              <a:t>Dù công nghệ phát triển rất nhanh, nhưng Ung thư vẫn là một trong các bệnh nan y khó chữa và gây tử vong nhất nếu không được phát hiện ra sớm. </a:t>
            </a:r>
            <a:endParaRPr lang="en-US"/>
          </a:p>
          <a:p>
            <a:r>
              <a:rPr lang="en-US"/>
              <a:t>Peptit được coi là một liệu pháp điều trị quna trọng đang được thử nghiệm đối với các bệnh phụ thuộc vào quá trình tạo mạch bởi độc tính thấp cùng hiệu quả cao. Các peptides chống tạo mạch nhiều triển vọng trong các nghiên cứu tiền lâm sàng và lâm sàng đối với bệnh ung thư . Do đó,  việc dự đoán được peptide chống tạo mạch là những ứng cử viên đầy hứa hẹn trong điều trị ung thư.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t>1.Giới thiệu</a:t>
            </a:r>
            <a:endParaRPr lang="en-US"/>
          </a:p>
        </p:txBody>
      </p:sp>
      <p:graphicFrame>
        <p:nvGraphicFramePr>
          <p:cNvPr id="6" name="Content Placeholder 5"/>
          <p:cNvGraphicFramePr/>
          <p:nvPr>
            <p:ph sz="quarter" idx="13"/>
          </p:nvPr>
        </p:nvGraphicFramePr>
        <p:xfrm>
          <a:off x="250825" y="2313305"/>
          <a:ext cx="8674100" cy="1889760"/>
        </p:xfrm>
        <a:graphic>
          <a:graphicData uri="http://schemas.openxmlformats.org/drawingml/2006/table">
            <a:tbl>
              <a:tblPr firstRow="1" bandRow="1">
                <a:tableStyleId>{5940675A-B579-460E-94D1-54222C63F5DA}</a:tableStyleId>
              </a:tblPr>
              <a:tblGrid>
                <a:gridCol w="1828800"/>
                <a:gridCol w="1553845"/>
                <a:gridCol w="2729230"/>
                <a:gridCol w="1381125"/>
                <a:gridCol w="1181100"/>
              </a:tblGrid>
              <a:tr h="314960">
                <a:tc>
                  <a:txBody>
                    <a:bodyPr/>
                    <a:p>
                      <a:pPr indent="0">
                        <a:buNone/>
                      </a:pPr>
                      <a:r>
                        <a:rPr lang="en-US" sz="2000" b="0">
                          <a:latin typeface="Calibri" panose="020F0502020204030204" charset="0"/>
                          <a:cs typeface="Calibri" panose="020F0502020204030204" charset="0"/>
                        </a:rPr>
                        <a:t>Phương pháp</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Calibri" panose="020F0502020204030204" charset="0"/>
                          <a:cs typeface="Calibri" panose="020F0502020204030204" charset="0"/>
                        </a:rPr>
                        <a:t>Mô hình phân lớp</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Đặc trưng của Sequence </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Independent Test</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Web Server</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buNone/>
                      </a:pPr>
                      <a:r>
                        <a:rPr lang="en-US" sz="2000" b="0">
                          <a:latin typeface="Calibri" panose="020F0502020204030204" charset="0"/>
                          <a:cs typeface="Calibri" panose="020F0502020204030204" charset="0"/>
                        </a:rPr>
                        <a:t>AntiAngioPred </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SVM</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AAC (20)</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Có</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Có</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indent="0" algn="ctr">
                        <a:buNone/>
                      </a:pPr>
                      <a:r>
                        <a:rPr lang="en-US" sz="2000" b="0">
                          <a:latin typeface="Calibri" panose="020F0502020204030204" charset="0"/>
                          <a:cs typeface="Calibri" panose="020F0502020204030204" charset="0"/>
                        </a:rPr>
                        <a:t>Blanco et al.’s method</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glmnet</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AAC, DPC, TC (200)</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Không</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Không</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buNone/>
                      </a:pPr>
                      <a:r>
                        <a:rPr lang="en-US" sz="2000" b="0">
                          <a:latin typeface="Calibri" panose="020F0502020204030204" charset="0"/>
                          <a:cs typeface="Calibri" panose="020F0502020204030204" charset="0"/>
                        </a:rPr>
                        <a:t>AntAngioCOOL</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PART</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PseAAC, k-mer composition, RAAC, PCP, AC (2,343)</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Không</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Không</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buNone/>
                      </a:pPr>
                      <a:r>
                        <a:rPr lang="en-US" sz="2000" b="0">
                          <a:latin typeface="Calibri" panose="020F0502020204030204" charset="0"/>
                          <a:cs typeface="Calibri" panose="020F0502020204030204" charset="0"/>
                        </a:rPr>
                        <a:t>TargetAntiAngio </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RF</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AAC, PseAAC, Am-PseAAC (48)</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Có</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Có</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buNone/>
                      </a:pPr>
                      <a:r>
                        <a:rPr lang="en-US" sz="2000" b="0">
                          <a:latin typeface="Calibri" panose="020F0502020204030204" charset="0"/>
                          <a:cs typeface="Calibri" panose="020F0502020204030204" charset="0"/>
                        </a:rPr>
                        <a:t>Nghiên cứu này</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RF, Ada boost, extratrees</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AAC,dpc</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Không</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Không</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Content Placeholder 3"/>
          <p:cNvSpPr>
            <a:spLocks noGrp="1"/>
          </p:cNvSpPr>
          <p:nvPr/>
        </p:nvSpPr>
        <p:spPr>
          <a:xfrm>
            <a:off x="183515" y="136715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Các nghiên cứu đã có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sym typeface="+mn-ea"/>
              </a:rPr>
              <a:t>2.Mô tả bài toán</a:t>
            </a:r>
            <a:endParaRPr lang="en-US"/>
          </a:p>
        </p:txBody>
      </p:sp>
      <p:sp>
        <p:nvSpPr>
          <p:cNvPr id="7" name="Content Placeholder 3"/>
          <p:cNvSpPr>
            <a:spLocks noGrp="1"/>
          </p:cNvSpPr>
          <p:nvPr/>
        </p:nvSpPr>
        <p:spPr>
          <a:xfrm>
            <a:off x="250825" y="124269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2.1.Chi tiết bài toán :</a:t>
            </a:r>
            <a:endParaRPr lang="en-US"/>
          </a:p>
        </p:txBody>
      </p:sp>
      <p:sp>
        <p:nvSpPr>
          <p:cNvPr id="4" name="Content Placeholder 3"/>
          <p:cNvSpPr/>
          <p:nvPr>
            <p:ph sz="quarter" idx="13"/>
          </p:nvPr>
        </p:nvSpPr>
        <p:spPr>
          <a:xfrm>
            <a:off x="234950" y="841375"/>
            <a:ext cx="8674100" cy="401320"/>
          </a:xfrm>
        </p:spPr>
        <p:txBody>
          <a:bodyPr/>
          <a:p>
            <a:endParaRPr lang="en-US"/>
          </a:p>
        </p:txBody>
      </p:sp>
      <p:sp>
        <p:nvSpPr>
          <p:cNvPr id="5" name="Content Placeholder 3"/>
          <p:cNvSpPr>
            <a:spLocks noGrp="1"/>
          </p:cNvSpPr>
          <p:nvPr/>
        </p:nvSpPr>
        <p:spPr>
          <a:xfrm>
            <a:off x="368935" y="2042160"/>
            <a:ext cx="8674100" cy="36760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 Đầu vào : cho mỗi chuỗi peptides ngắn. ví dụ : ADNWQSFDRWKDH.</a:t>
            </a:r>
            <a:endParaRPr lang="en-US" sz="1800"/>
          </a:p>
          <a:p>
            <a:pPr marL="0" indent="0">
              <a:buNone/>
            </a:pPr>
            <a:r>
              <a:rPr lang="en-US" sz="1800"/>
              <a:t>Định dạng dữ liệu: </a:t>
            </a:r>
            <a:endParaRPr lang="en-US" sz="1800"/>
          </a:p>
          <a:p>
            <a:pPr marL="0" indent="0">
              <a:buNone/>
            </a:pPr>
            <a:r>
              <a:rPr lang="en-US" sz="1800"/>
              <a:t>&gt;AA135</a:t>
            </a:r>
            <a:endParaRPr lang="en-US" sz="1800"/>
          </a:p>
          <a:p>
            <a:pPr marL="0" indent="0">
              <a:buNone/>
            </a:pPr>
            <a:r>
              <a:rPr lang="en-US" sz="1800"/>
              <a:t>YTMNPRKLFDY</a:t>
            </a:r>
            <a:endParaRPr lang="en-US" sz="1800"/>
          </a:p>
          <a:p>
            <a:pPr marL="0" indent="0">
              <a:buNone/>
            </a:pPr>
            <a:r>
              <a:rPr lang="en-US" sz="1800"/>
              <a:t>&gt;neg1</a:t>
            </a:r>
            <a:endParaRPr lang="en-US" sz="1800"/>
          </a:p>
          <a:p>
            <a:pPr marL="0" indent="0">
              <a:buNone/>
            </a:pPr>
            <a:r>
              <a:rPr lang="en-US" sz="1800"/>
              <a:t>ADNWQSFDRWKDH</a:t>
            </a:r>
            <a:endParaRPr lang="en-US" sz="1800"/>
          </a:p>
          <a:p>
            <a:pPr marL="0" indent="0">
              <a:buNone/>
            </a:pPr>
            <a:r>
              <a:rPr lang="en-US" sz="1800"/>
              <a:t>Với “AA135”, “neg1” là tên các peptide và “YTMNPRKLFDY”, “ADNWQSFDRWKDH” là trình tự của peptide tương ứng.</a:t>
            </a:r>
            <a:endParaRPr lang="en-US" sz="1800"/>
          </a:p>
          <a:p>
            <a:pPr marL="0" indent="0">
              <a:buNone/>
            </a:pPr>
            <a:r>
              <a:rPr lang="en-US" sz="1800">
                <a:sym typeface="+mn-ea"/>
              </a:rPr>
              <a:t>Đầu ra : dự đoán có phải có chức năng chống tạo mạch (anti-angiogenic peptides: Antiangio - 1) hay không (non-antiangiogenic peptides: Negative - 0).</a:t>
            </a:r>
            <a:endParaRPr lang="en-US" sz="1800"/>
          </a:p>
          <a:p>
            <a:pPr marL="0" indent="0">
              <a:buNone/>
            </a:pP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sym typeface="+mn-ea"/>
              </a:rPr>
              <a:t>2.Mô tả bài toán</a:t>
            </a:r>
            <a:endParaRPr lang="en-US"/>
          </a:p>
        </p:txBody>
      </p:sp>
      <p:sp>
        <p:nvSpPr>
          <p:cNvPr id="7" name="Content Placeholder 3"/>
          <p:cNvSpPr>
            <a:spLocks noGrp="1"/>
          </p:cNvSpPr>
          <p:nvPr/>
        </p:nvSpPr>
        <p:spPr>
          <a:xfrm>
            <a:off x="250825" y="124269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2.1.Tập dữ liệu :</a:t>
            </a:r>
            <a:endParaRPr lang="en-US"/>
          </a:p>
        </p:txBody>
      </p:sp>
      <p:sp>
        <p:nvSpPr>
          <p:cNvPr id="5" name="Content Placeholder 3"/>
          <p:cNvSpPr>
            <a:spLocks noGrp="1"/>
          </p:cNvSpPr>
          <p:nvPr/>
        </p:nvSpPr>
        <p:spPr>
          <a:xfrm>
            <a:off x="368935" y="2042160"/>
            <a:ext cx="8674100" cy="36760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 Tập dữ liệu gồm 2 file fasta được lấy từ nghiên cứu TargetAntiAngio - Dự đoán và phân tích peptides chống tạo mạch.</a:t>
            </a:r>
            <a:endParaRPr lang="en-US" sz="1800"/>
          </a:p>
          <a:p>
            <a:pPr marL="0" indent="0">
              <a:buNone/>
            </a:pPr>
            <a:r>
              <a:rPr lang="en-US" sz="1800"/>
              <a:t>benchmarkdataset.fasta làm tập Train : 137 peptide sequences Thuộc lớp peptide chống tạo mạch và 137 peptides ngẫu nhiên sử dụng làm peptides không chống tạo mạch.</a:t>
            </a:r>
            <a:endParaRPr lang="en-US" sz="1800"/>
          </a:p>
          <a:p>
            <a:pPr marL="0" indent="0">
              <a:buNone/>
            </a:pPr>
            <a:r>
              <a:rPr lang="en-US" sz="1800"/>
              <a:t>NT15dataset.fasta làm tập Test: it chứa 99 peptides chống tạo mạch và 101 Không chống tạo mạch.</a:t>
            </a:r>
            <a:endParaRPr lang="en-US" sz="1800"/>
          </a:p>
          <a:p>
            <a:pPr marL="0" indent="0">
              <a:buNone/>
            </a:pPr>
            <a:endParaRPr lang="en-US" sz="1800"/>
          </a:p>
        </p:txBody>
      </p:sp>
      <p:graphicFrame>
        <p:nvGraphicFramePr>
          <p:cNvPr id="6" name="Content Placeholder 5"/>
          <p:cNvGraphicFramePr/>
          <p:nvPr>
            <p:ph sz="half" idx="2"/>
          </p:nvPr>
        </p:nvGraphicFramePr>
        <p:xfrm>
          <a:off x="368935" y="3975735"/>
          <a:ext cx="8194040" cy="2068830"/>
        </p:xfrm>
        <a:graphic>
          <a:graphicData uri="http://schemas.openxmlformats.org/drawingml/2006/table">
            <a:tbl>
              <a:tblPr firstRow="1" bandRow="1">
                <a:tableStyleId>{5940675A-B579-460E-94D1-54222C63F5DA}</a:tableStyleId>
              </a:tblPr>
              <a:tblGrid>
                <a:gridCol w="1637665"/>
                <a:gridCol w="1637030"/>
                <a:gridCol w="1640205"/>
                <a:gridCol w="1638935"/>
                <a:gridCol w="1640205"/>
              </a:tblGrid>
              <a:tr h="689610">
                <a:tc rowSpan="2">
                  <a:txBody>
                    <a:bodyPr/>
                    <a:p>
                      <a:pPr indent="0" algn="ctr">
                        <a:buNone/>
                      </a:pPr>
                      <a:r>
                        <a:rPr lang="en-US" sz="1800" b="0">
                          <a:latin typeface="Calibri" panose="020F0502020204030204" charset="0"/>
                          <a:cs typeface="Calibri" panose="020F0502020204030204" charset="0"/>
                        </a:rPr>
                        <a:t>Dataset</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1800" b="0">
                          <a:latin typeface="Calibri" panose="020F0502020204030204" charset="0"/>
                          <a:cs typeface="Calibri" panose="020F0502020204030204" charset="0"/>
                        </a:rPr>
                        <a:t>Benchmarkdataset - tập train</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sz="1800" b="0">
                          <a:latin typeface="Calibri" panose="020F0502020204030204" charset="0"/>
                          <a:cs typeface="Calibri" panose="020F0502020204030204" charset="0"/>
                        </a:rPr>
                        <a:t>NT15dataset - tập test</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896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800" b="0">
                          <a:latin typeface="Calibri" panose="020F0502020204030204" charset="0"/>
                          <a:cs typeface="Calibri" panose="020F0502020204030204" charset="0"/>
                        </a:rPr>
                        <a:t>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Non-anti-anigo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Non-anti-anigo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9610">
                <a:tc>
                  <a:txBody>
                    <a:bodyPr/>
                    <a:p>
                      <a:pPr indent="0" algn="ctr">
                        <a:buNone/>
                      </a:pPr>
                      <a:r>
                        <a:rPr lang="en-US" sz="1800" b="0">
                          <a:latin typeface="Calibri" panose="020F0502020204030204" charset="0"/>
                          <a:cs typeface="Calibri" panose="020F0502020204030204" charset="0"/>
                        </a:rPr>
                        <a:t>Tổng dữ liệu</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137</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137</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99</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101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sym typeface="+mn-ea"/>
              </a:rPr>
              <a:t>2.Mô tả bài toán</a:t>
            </a:r>
            <a:endParaRPr lang="en-US"/>
          </a:p>
        </p:txBody>
      </p:sp>
      <p:sp>
        <p:nvSpPr>
          <p:cNvPr id="7" name="Content Placeholder 3"/>
          <p:cNvSpPr>
            <a:spLocks noGrp="1"/>
          </p:cNvSpPr>
          <p:nvPr/>
        </p:nvSpPr>
        <p:spPr>
          <a:xfrm>
            <a:off x="250825" y="124269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2.2.Tập dữ liệu :</a:t>
            </a:r>
            <a:endParaRPr lang="en-US"/>
          </a:p>
        </p:txBody>
      </p:sp>
      <p:sp>
        <p:nvSpPr>
          <p:cNvPr id="5" name="Content Placeholder 3"/>
          <p:cNvSpPr>
            <a:spLocks noGrp="1"/>
          </p:cNvSpPr>
          <p:nvPr/>
        </p:nvSpPr>
        <p:spPr>
          <a:xfrm>
            <a:off x="234950" y="2886710"/>
            <a:ext cx="8674100" cy="8413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Cách chia tập dữ liệu khác : Gộp 2 tập </a:t>
            </a:r>
            <a:r>
              <a:rPr lang="en-US" sz="1800">
                <a:sym typeface="+mn-ea"/>
              </a:rPr>
              <a:t>benchmarkdataset và NT15 sau đó chia ngẫu nhiên thành 2 tập dữ liệu train và test với tỷ lệ ( 8 -2 )</a:t>
            </a:r>
            <a:r>
              <a:rPr lang="en-US" sz="1800"/>
              <a:t> </a:t>
            </a:r>
            <a:endParaRPr lang="en-US" sz="1800"/>
          </a:p>
        </p:txBody>
      </p:sp>
      <p:graphicFrame>
        <p:nvGraphicFramePr>
          <p:cNvPr id="6" name="Content Placeholder 5"/>
          <p:cNvGraphicFramePr/>
          <p:nvPr>
            <p:ph sz="half" idx="2"/>
          </p:nvPr>
        </p:nvGraphicFramePr>
        <p:xfrm>
          <a:off x="368935" y="3975735"/>
          <a:ext cx="8194040" cy="2068830"/>
        </p:xfrm>
        <a:graphic>
          <a:graphicData uri="http://schemas.openxmlformats.org/drawingml/2006/table">
            <a:tbl>
              <a:tblPr firstRow="1" bandRow="1">
                <a:tableStyleId>{5940675A-B579-460E-94D1-54222C63F5DA}</a:tableStyleId>
              </a:tblPr>
              <a:tblGrid>
                <a:gridCol w="1637665"/>
                <a:gridCol w="1637030"/>
                <a:gridCol w="1640205"/>
                <a:gridCol w="1638935"/>
                <a:gridCol w="1640205"/>
              </a:tblGrid>
              <a:tr h="689610">
                <a:tc rowSpan="2">
                  <a:txBody>
                    <a:bodyPr/>
                    <a:p>
                      <a:pPr indent="0" algn="ctr">
                        <a:buNone/>
                      </a:pPr>
                      <a:r>
                        <a:rPr lang="en-US" sz="1800" b="0">
                          <a:latin typeface="Calibri" panose="020F0502020204030204" charset="0"/>
                          <a:cs typeface="Calibri" panose="020F0502020204030204" charset="0"/>
                        </a:rPr>
                        <a:t>Dataset</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1800" b="0">
                          <a:latin typeface="Calibri" panose="020F0502020204030204" charset="0"/>
                          <a:cs typeface="Calibri" panose="020F0502020204030204" charset="0"/>
                        </a:rPr>
                        <a:t>Tập train</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sz="1800" b="0">
                          <a:latin typeface="Calibri" panose="020F0502020204030204" charset="0"/>
                          <a:cs typeface="Calibri" panose="020F0502020204030204" charset="0"/>
                        </a:rPr>
                        <a:t>Tập test</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896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800" b="0">
                          <a:latin typeface="Calibri" panose="020F0502020204030204" charset="0"/>
                          <a:cs typeface="Calibri" panose="020F0502020204030204" charset="0"/>
                        </a:rPr>
                        <a:t>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Non-anti-anigo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Non-anti-anigo</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9610">
                <a:tc>
                  <a:txBody>
                    <a:bodyPr/>
                    <a:p>
                      <a:pPr indent="0" algn="ctr">
                        <a:buNone/>
                      </a:pPr>
                      <a:r>
                        <a:rPr lang="en-US" sz="1800" b="0">
                          <a:latin typeface="Calibri" panose="020F0502020204030204" charset="0"/>
                          <a:cs typeface="Calibri" panose="020F0502020204030204" charset="0"/>
                        </a:rPr>
                        <a:t>Tổng dữ liệu</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189</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189</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47</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Calibri" panose="020F0502020204030204" charset="0"/>
                          <a:cs typeface="Calibri" panose="020F0502020204030204" charset="0"/>
                        </a:rPr>
                        <a:t>49</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3" name="Title 2"/>
          <p:cNvSpPr>
            <a:spLocks noGrp="1"/>
          </p:cNvSpPr>
          <p:nvPr>
            <p:ph type="title"/>
          </p:nvPr>
        </p:nvSpPr>
        <p:spPr/>
        <p:txBody>
          <a:bodyPr/>
          <a:lstStyle/>
          <a:p>
            <a:r>
              <a:rPr lang="en-US">
                <a:sym typeface="+mn-ea"/>
              </a:rPr>
              <a:t>2.Mô tả bài toán</a:t>
            </a:r>
            <a:endParaRPr lang="en-US"/>
          </a:p>
        </p:txBody>
      </p:sp>
      <p:sp>
        <p:nvSpPr>
          <p:cNvPr id="7" name="Content Placeholder 3"/>
          <p:cNvSpPr>
            <a:spLocks noGrp="1"/>
          </p:cNvSpPr>
          <p:nvPr/>
        </p:nvSpPr>
        <p:spPr>
          <a:xfrm>
            <a:off x="250825" y="124269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2.2.Các độ đo :</a:t>
            </a:r>
            <a:endParaRPr lang="en-US"/>
          </a:p>
        </p:txBody>
      </p:sp>
      <p:sp>
        <p:nvSpPr>
          <p:cNvPr id="5" name="Content Placeholder 3"/>
          <p:cNvSpPr>
            <a:spLocks noGrp="1"/>
          </p:cNvSpPr>
          <p:nvPr/>
        </p:nvSpPr>
        <p:spPr>
          <a:xfrm>
            <a:off x="234950" y="2886710"/>
            <a:ext cx="8674100" cy="8413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pic>
        <p:nvPicPr>
          <p:cNvPr id="8" name="Picture 7" descr="Table&#10;&#10;Description automatically generated"/>
          <p:cNvPicPr>
            <a:picLocks noChangeAspect="1"/>
          </p:cNvPicPr>
          <p:nvPr>
            <p:ph sz="half" idx="2"/>
          </p:nvPr>
        </p:nvPicPr>
        <p:blipFill>
          <a:blip r:embed="rId1"/>
          <a:stretch>
            <a:fillRect/>
          </a:stretch>
        </p:blipFill>
        <p:spPr>
          <a:xfrm>
            <a:off x="1245870" y="1863725"/>
            <a:ext cx="5985510" cy="41763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dirty="0"/>
          </a:p>
        </p:txBody>
      </p:sp>
      <p:sp>
        <p:nvSpPr>
          <p:cNvPr id="8" name="Text Placeholder 7"/>
          <p:cNvSpPr>
            <a:spLocks noGrp="1"/>
          </p:cNvSpPr>
          <p:nvPr>
            <p:ph type="body" sz="quarter" idx="13"/>
          </p:nvPr>
        </p:nvSpPr>
        <p:spPr/>
        <p:txBody>
          <a:bodyPr/>
          <a:p>
            <a:r>
              <a:rPr lang="en-US">
                <a:sym typeface="+mn-ea"/>
              </a:rPr>
              <a:t>4.1.Tiền xử lý dữ liệu</a:t>
            </a:r>
            <a:endParaRPr lang="en-US">
              <a:sym typeface="+mn-ea"/>
            </a:endParaRPr>
          </a:p>
          <a:p>
            <a:r>
              <a:rPr lang="en-US">
                <a:sym typeface="+mn-ea"/>
              </a:rPr>
              <a:t>Ban đầu tập benchmark dataset chứa 257 trình tự peptides thuộc lớp peptides chống tạo mạch. Tập dữ liệu được tiền xử lý bằng cách sử dụng CD-HIT lọc các peptide có trình tự giống nhau trên 90%. Sau đó là các peptide chứa ký tự đặc biệt như U, X. </a:t>
            </a:r>
            <a:endParaRPr lang="en-US"/>
          </a:p>
          <a:p>
            <a:endParaRPr lang="en-US"/>
          </a:p>
          <a:p>
            <a:endParaRPr lang="en-US"/>
          </a:p>
        </p:txBody>
      </p:sp>
      <p:sp>
        <p:nvSpPr>
          <p:cNvPr id="3" name="Title 2"/>
          <p:cNvSpPr>
            <a:spLocks noGrp="1"/>
          </p:cNvSpPr>
          <p:nvPr>
            <p:ph type="title"/>
          </p:nvPr>
        </p:nvSpPr>
        <p:spPr/>
        <p:txBody>
          <a:bodyPr/>
          <a:lstStyle/>
          <a:p>
            <a:r>
              <a:rPr lang="en-US">
                <a:sym typeface="+mn-ea"/>
              </a:rPr>
              <a:t>4.Thực hiện hệ thống:</a:t>
            </a:r>
            <a:endParaRPr lang="en-US"/>
          </a:p>
        </p:txBody>
      </p:sp>
      <p:sp>
        <p:nvSpPr>
          <p:cNvPr id="7" name="Content Placeholder 3"/>
          <p:cNvSpPr>
            <a:spLocks noGrp="1"/>
          </p:cNvSpPr>
          <p:nvPr/>
        </p:nvSpPr>
        <p:spPr>
          <a:xfrm>
            <a:off x="234950" y="1682115"/>
            <a:ext cx="8674100" cy="4533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3"/>
          <p:cNvSpPr>
            <a:spLocks noGrp="1"/>
          </p:cNvSpPr>
          <p:nvPr/>
        </p:nvSpPr>
        <p:spPr>
          <a:xfrm>
            <a:off x="234950" y="2886710"/>
            <a:ext cx="8674100" cy="2468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3833</Words>
  <Application>WPS Presentation</Application>
  <PresentationFormat>On-screen Show (4:3)</PresentationFormat>
  <Paragraphs>266</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Lato</vt:lpstr>
      <vt:lpstr>Calibri</vt:lpstr>
      <vt:lpstr>Microsoft YaHei</vt:lpstr>
      <vt:lpstr>Arial Unicode MS</vt:lpstr>
      <vt:lpstr>Calibri Light</vt:lpstr>
      <vt:lpstr>Office Theme</vt:lpstr>
      <vt:lpstr>PowerPoint 演示文稿</vt:lpstr>
      <vt:lpstr>PowerPoint 演示文稿</vt:lpstr>
      <vt:lpstr>PowerPoint 演示文稿</vt:lpstr>
      <vt:lpstr>1.Giới thiệu</vt:lpstr>
      <vt:lpstr>1.Giới thiệu</vt:lpstr>
      <vt:lpstr>1.Giới thiệu</vt:lpstr>
      <vt:lpstr>1.Giới thiệu</vt:lpstr>
      <vt:lpstr>1.Giới thiệu</vt:lpstr>
      <vt:lpstr>1.Giới thiệu</vt:lpstr>
      <vt:lpstr>4.Thực hiện hệ thống:</vt:lpstr>
      <vt:lpstr>1.Giới thiệu</vt:lpstr>
      <vt:lpstr>PowerPoint 演示文稿</vt:lpstr>
      <vt:lpstr>các kết quả : </vt:lpstr>
      <vt:lpstr>Các kết quả : </vt:lpstr>
      <vt:lpstr>Các kết quả : </vt:lpstr>
      <vt:lpstr>PowerPoint 演示文稿</vt:lpstr>
      <vt:lpstr>Các kết quả : </vt:lpstr>
      <vt:lpstr>Các kết quả :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DMX</cp:lastModifiedBy>
  <cp:revision>24</cp:revision>
  <dcterms:created xsi:type="dcterms:W3CDTF">2021-05-28T04:32:00Z</dcterms:created>
  <dcterms:modified xsi:type="dcterms:W3CDTF">2022-02-15T12:52:33Z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E01871B66F69472EAC6A26EBAA61FCFD</vt:lpwstr>
  </property>
  <property fmtid="{D5CDD505-2E9C-101B-9397-08002B2CF9AE}" pid="3" name="KSOProductBuildVer">
    <vt:lpwstr>1033-11.2.0.10463</vt:lpwstr>
  </property>
</Properties>
</file>