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DAE0E-2B0F-4F7E-A0C8-5E5B873C0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92A34B-9BDD-4A9A-A70E-63BD9F212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E77AB-B11D-48CF-BF2F-501D5042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E7C2-B56E-448D-B853-8939A65D7A25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8FEC0-43BB-4463-BCBE-27390814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895AD-A27B-48CB-9E54-A42D1A92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2AE2-0A56-4857-9D06-DC7106018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11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29C29-7F1D-42E8-99C5-6E67D2C8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0BF070-5A14-4B61-8CF5-07D2D9971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987A0-6774-4D0C-91AE-D259C892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E7C2-B56E-448D-B853-8939A65D7A25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4E838-FDF4-4D43-972C-8A1E191A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EB045-315B-4730-9692-066755F0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2AE2-0A56-4857-9D06-DC7106018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07B45B-E53F-404D-92ED-7B6EE5C38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EA3A5-CBEE-4020-83E7-7630A404F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E3FF5-B9E3-4496-8ED1-BD4CF423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E7C2-B56E-448D-B853-8939A65D7A25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2AEEC-92F4-4728-BBD7-1AA2EF48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5F9FB-F493-4BD5-82FE-41F8737E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2AE2-0A56-4857-9D06-DC7106018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8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D14E9-19C0-41C3-B985-44A578C2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0AFB5-8CF6-47C6-A921-EC7C789CA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CFF03-90BD-4541-B323-B849B6E0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E7C2-B56E-448D-B853-8939A65D7A25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11CCA-2925-4C82-A1C3-9470FAC3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7C6CD-DBB8-476C-B0EA-12890EC4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2AE2-0A56-4857-9D06-DC7106018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6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9BDC5-6AC1-41DF-8D86-9864F679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DF06B-07BE-4F8F-8414-D1C455476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C9E84-F4BB-4688-A5DD-910F0B0E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E7C2-B56E-448D-B853-8939A65D7A25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86E47-AAC8-4498-9477-82BB497D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8EC48-A002-4BCD-8171-1BE1DFDD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2AE2-0A56-4857-9D06-DC7106018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4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B6250-90F9-41D3-8262-B8F3B4A6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2AFC4-8558-4895-8E2E-0CB3EEE32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C84373-201D-4F33-BA1F-CBF8E54AA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89C24C-6B8F-4484-A862-4F8085A3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E7C2-B56E-448D-B853-8939A65D7A25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D4BDCD-76B5-46B9-9289-2F14847D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22A0A0-FABE-45E7-84FF-13D63885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2AE2-0A56-4857-9D06-DC7106018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8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DFDC5-3095-4BFF-9F22-A9C8ED63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18379-2584-4991-8253-291CAF57C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630A9-5504-4284-9D4C-54B05A70A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20BCE0-867F-4DA9-831D-AB0E43E55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91E7CD-3581-471C-8D43-8040AEE77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44C300-3ACC-4B6C-9E47-81B81BFE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E7C2-B56E-448D-B853-8939A65D7A25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FC646B-2FB2-4288-B31C-9DB59294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294696-81ED-421E-894B-824A79C3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2AE2-0A56-4857-9D06-DC7106018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5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5B88-3E22-438D-AA66-EE41A319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0227FB-39B8-4501-8330-D26D9FE2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E7C2-B56E-448D-B853-8939A65D7A25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218EB6-80F0-4FCF-8E77-DD2DD972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105E16-8FB3-4CAA-BC8A-D81B7536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2AE2-0A56-4857-9D06-DC7106018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3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B8E1FD-C052-4DBA-AAF2-B5C32EEA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E7C2-B56E-448D-B853-8939A65D7A25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238D90-26CC-4967-AF6B-A5EDDC39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01C387-79DE-466E-92B0-A32EF7DC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2AE2-0A56-4857-9D06-DC7106018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8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6904D-EDF7-4C2D-A07B-305779F3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708E9-3408-4522-A219-66728CB6A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52177F-BE6C-4BF4-8829-5BF03857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9AC0F8-1CEE-4B52-9813-7E26FDD2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E7C2-B56E-448D-B853-8939A65D7A25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27FE8E-C2C7-4109-9AC6-A9541AE9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5E11F-C451-4F15-8382-7BBDDB54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2AE2-0A56-4857-9D06-DC7106018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5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BCF19-5282-4453-851E-DAA65619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0EFEC1-97F6-4D10-9C99-134860CAF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9C5EFB-0E5C-4107-BE32-A153D2908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D7FC7-CE73-4049-8C87-E3CA4CEA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E7C2-B56E-448D-B853-8939A65D7A25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C29062-4239-47EC-BF03-718F1167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78D785-3433-40D0-B1ED-63706DFE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2AE2-0A56-4857-9D06-DC7106018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1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203367-9481-4063-BB1C-C50C8758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CED18-3C7F-4283-9B4B-A431DC56C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1BA9C-E88E-4B06-A2E4-C0D0E6E00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9E7C2-B56E-448D-B853-8939A65D7A25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19F23-8B58-4357-B186-05058FED7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DB74B-BB5F-41EE-B0B7-3EAB8DDE5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2AE2-0A56-4857-9D06-DC7106018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A8345-7516-4DA0-BA32-2120101C9020}"/>
              </a:ext>
            </a:extLst>
          </p:cNvPr>
          <p:cNvSpPr txBox="1"/>
          <p:nvPr/>
        </p:nvSpPr>
        <p:spPr>
          <a:xfrm>
            <a:off x="289249" y="251927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프로젝트 이름 </a:t>
            </a:r>
            <a:r>
              <a:rPr lang="en-US" altLang="ko-KR"/>
              <a:t>: PlayUs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511CD-F2E8-492F-9AE4-4BF26A4F9378}"/>
              </a:ext>
            </a:extLst>
          </p:cNvPr>
          <p:cNvSpPr txBox="1"/>
          <p:nvPr/>
        </p:nvSpPr>
        <p:spPr>
          <a:xfrm>
            <a:off x="289249" y="895738"/>
            <a:ext cx="105224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개요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데이터를 이용하는 온라인 서비스에서는 서버가 필수로 필요함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서버의 종류가 다양하지만 그 중 가장 간편한 것은 웹서버이다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큰 규모의 프로젝트에서는 직접 웹서버를 구현하는 것이 제일 좋지만</a:t>
            </a:r>
            <a:endParaRPr lang="en-US" altLang="ko-KR" dirty="0"/>
          </a:p>
          <a:p>
            <a:r>
              <a:rPr lang="ko-KR" altLang="en-US" dirty="0"/>
              <a:t>작은 규모에서</a:t>
            </a:r>
            <a:r>
              <a:rPr lang="en-US" altLang="ko-KR" dirty="0"/>
              <a:t>, </a:t>
            </a:r>
            <a:r>
              <a:rPr lang="ko-KR" altLang="en-US" dirty="0"/>
              <a:t>또는 적은 데이터양을 다룰 때에는 직접 구현하는 것이 매우 번거로운 일이다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웹서버 구현 기술을 모르면 공부가 필요하며</a:t>
            </a:r>
            <a:r>
              <a:rPr lang="en-US" altLang="ko-KR" dirty="0"/>
              <a:t>, </a:t>
            </a:r>
            <a:r>
              <a:rPr lang="ko-KR" altLang="en-US" dirty="0"/>
              <a:t>구현에도 꽤나 시간이 필요하기 때문이다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PlayUs</a:t>
            </a:r>
            <a:r>
              <a:rPr lang="ko-KR" altLang="en-US" dirty="0"/>
              <a:t>는 웹서버 구현을 공부하지 않고도 데이터를 조작하고 웹을 통해 리턴 할 수 있도록 도와준다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4A08D-9557-4C83-99F4-C844831A2AAA}"/>
              </a:ext>
            </a:extLst>
          </p:cNvPr>
          <p:cNvSpPr txBox="1"/>
          <p:nvPr/>
        </p:nvSpPr>
        <p:spPr>
          <a:xfrm>
            <a:off x="289249" y="3481061"/>
            <a:ext cx="99068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요구사항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 err="1"/>
              <a:t>PlayUs</a:t>
            </a:r>
            <a:r>
              <a:rPr lang="ko-KR" altLang="en-US" dirty="0"/>
              <a:t>는 웹서버 구현시에 필요한 데이터베이스 조작 및 </a:t>
            </a:r>
            <a:r>
              <a:rPr lang="en-US" altLang="ko-KR" dirty="0"/>
              <a:t>REST API</a:t>
            </a:r>
            <a:r>
              <a:rPr lang="ko-KR" altLang="en-US" dirty="0"/>
              <a:t> 개발을 최소화 시켜준다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</a:t>
            </a:r>
            <a:r>
              <a:rPr lang="en-US" altLang="ko-KR" dirty="0" err="1"/>
              <a:t>PlayUs</a:t>
            </a:r>
            <a:r>
              <a:rPr lang="ko-KR" altLang="en-US" dirty="0"/>
              <a:t>의 웹페이지를 통해 데이터베이스를 원격으로 조작하며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특정 </a:t>
            </a:r>
            <a:r>
              <a:rPr lang="en-US" altLang="ko-KR" dirty="0"/>
              <a:t>URL</a:t>
            </a:r>
            <a:r>
              <a:rPr lang="ko-KR" altLang="en-US" dirty="0"/>
              <a:t>을 통해 원하는 데이터를 받을 수 있도록 도와준다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사용자가 최대한 빠르고 간편하게 할 수 있도록 개발이 필요하며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직접 개발하는 것과 큰 차이가 없도록 서버에 많은 설정 목록이나 통계 등을 제공해야한다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사용자가 여러 개의 프로젝트를 사용할 수 있으니 프로젝트들 간의 통계도 제공해야한다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3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EB00BD-095C-4AA8-9599-C6A27F1F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1388"/>
            <a:ext cx="12192000" cy="6258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7410B3-AFF1-4682-B053-AF61190D6B3F}"/>
              </a:ext>
            </a:extLst>
          </p:cNvPr>
          <p:cNvSpPr txBox="1"/>
          <p:nvPr/>
        </p:nvSpPr>
        <p:spPr>
          <a:xfrm>
            <a:off x="0" y="11668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파이어베이스</a:t>
            </a:r>
            <a:r>
              <a:rPr lang="ko-KR" altLang="en-US" dirty="0"/>
              <a:t> 데모 사이트 통계 예시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505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7410B3-AFF1-4682-B053-AF61190D6B3F}"/>
              </a:ext>
            </a:extLst>
          </p:cNvPr>
          <p:cNvSpPr txBox="1"/>
          <p:nvPr/>
        </p:nvSpPr>
        <p:spPr>
          <a:xfrm>
            <a:off x="0" y="11668"/>
            <a:ext cx="5113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파이어베이스</a:t>
            </a:r>
            <a:endParaRPr lang="en-US" altLang="ko-KR" dirty="0"/>
          </a:p>
          <a:p>
            <a:r>
              <a:rPr lang="ko-KR" altLang="en-US" dirty="0"/>
              <a:t> 데모 사이트</a:t>
            </a:r>
            <a:endParaRPr lang="en-US" altLang="ko-KR" dirty="0"/>
          </a:p>
          <a:p>
            <a:r>
              <a:rPr lang="ko-KR" altLang="en-US" dirty="0"/>
              <a:t> 통계 예시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902B4B-9C35-494E-B8F8-908C6745D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18" y="-11668"/>
            <a:ext cx="10804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7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ADA105-5EA0-4F37-9C6A-60BADE7F5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090286"/>
            <a:ext cx="5582429" cy="4677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CE43BB-BDC1-4037-8EB3-56BB12B42A40}"/>
              </a:ext>
            </a:extLst>
          </p:cNvPr>
          <p:cNvSpPr txBox="1"/>
          <p:nvPr/>
        </p:nvSpPr>
        <p:spPr>
          <a:xfrm>
            <a:off x="1219200" y="38100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차트 참고 디자인</a:t>
            </a:r>
          </a:p>
        </p:txBody>
      </p:sp>
    </p:spTree>
    <p:extLst>
      <p:ext uri="{BB962C8B-B14F-4D97-AF65-F5344CB8AC3E}">
        <p14:creationId xmlns:p14="http://schemas.microsoft.com/office/powerpoint/2010/main" val="14777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11F98A-EB11-45CA-B230-DB4002259BAB}"/>
              </a:ext>
            </a:extLst>
          </p:cNvPr>
          <p:cNvSpPr/>
          <p:nvPr/>
        </p:nvSpPr>
        <p:spPr>
          <a:xfrm>
            <a:off x="922190" y="603408"/>
            <a:ext cx="1284115" cy="3864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PlayUs</a:t>
            </a:r>
            <a:endParaRPr lang="ko-KR" altLang="en-US" sz="12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DFEF7FE-4982-4076-8667-410EA98FFC19}"/>
              </a:ext>
            </a:extLst>
          </p:cNvPr>
          <p:cNvSpPr/>
          <p:nvPr/>
        </p:nvSpPr>
        <p:spPr>
          <a:xfrm>
            <a:off x="5687735" y="602808"/>
            <a:ext cx="1284115" cy="3864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프로젝트 생성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C65C019-2553-4EE6-8BD5-C6423B5D8C61}"/>
              </a:ext>
            </a:extLst>
          </p:cNvPr>
          <p:cNvSpPr/>
          <p:nvPr/>
        </p:nvSpPr>
        <p:spPr>
          <a:xfrm>
            <a:off x="8496248" y="602808"/>
            <a:ext cx="1284115" cy="3864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프로젝트 목록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3EC5127-F0C5-4530-A524-9E417C38BB77}"/>
              </a:ext>
            </a:extLst>
          </p:cNvPr>
          <p:cNvSpPr/>
          <p:nvPr/>
        </p:nvSpPr>
        <p:spPr>
          <a:xfrm>
            <a:off x="3221373" y="602808"/>
            <a:ext cx="1284115" cy="3864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  <a:endParaRPr lang="en-US" altLang="ko-KR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97D4DB-52B0-46C4-ADF9-BC939C75BFDD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2206305" y="796055"/>
            <a:ext cx="1015068" cy="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B61D35-43D1-4793-BC01-8196B788DD29}"/>
              </a:ext>
            </a:extLst>
          </p:cNvPr>
          <p:cNvCxnSpPr>
            <a:stCxn id="12" idx="3"/>
            <a:endCxn id="3" idx="1"/>
          </p:cNvCxnSpPr>
          <p:nvPr/>
        </p:nvCxnSpPr>
        <p:spPr>
          <a:xfrm>
            <a:off x="4505488" y="796055"/>
            <a:ext cx="1182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214EDBE-5B18-46F6-9AD1-88E783503655}"/>
              </a:ext>
            </a:extLst>
          </p:cNvPr>
          <p:cNvCxnSpPr>
            <a:stCxn id="12" idx="0"/>
            <a:endCxn id="5" idx="0"/>
          </p:cNvCxnSpPr>
          <p:nvPr/>
        </p:nvCxnSpPr>
        <p:spPr>
          <a:xfrm rot="5400000" flipH="1" flipV="1">
            <a:off x="6500868" y="-2034629"/>
            <a:ext cx="12700" cy="5274875"/>
          </a:xfrm>
          <a:prstGeom prst="bentConnector3">
            <a:avLst>
              <a:gd name="adj1" fmla="val 25926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1F10246-31AB-4A2B-A596-42B5E142136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6971850" y="796055"/>
            <a:ext cx="1524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7C7015-EC32-429E-AB23-BC563CC74D71}"/>
              </a:ext>
            </a:extLst>
          </p:cNvPr>
          <p:cNvSpPr txBox="1"/>
          <p:nvPr/>
        </p:nvSpPr>
        <p:spPr>
          <a:xfrm>
            <a:off x="5545124" y="48536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기존 프로젝트가 있을 경우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0529C01-DB8D-48D3-B94B-1859F13FA319}"/>
              </a:ext>
            </a:extLst>
          </p:cNvPr>
          <p:cNvCxnSpPr>
            <a:cxnSpLocks/>
          </p:cNvCxnSpPr>
          <p:nvPr/>
        </p:nvCxnSpPr>
        <p:spPr>
          <a:xfrm>
            <a:off x="1065402" y="989301"/>
            <a:ext cx="0" cy="1304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4D90FC-D304-4856-A341-5ACAA3F2ACF9}"/>
              </a:ext>
            </a:extLst>
          </p:cNvPr>
          <p:cNvSpPr/>
          <p:nvPr/>
        </p:nvSpPr>
        <p:spPr>
          <a:xfrm>
            <a:off x="1468074" y="1451295"/>
            <a:ext cx="1526796" cy="381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시작하기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3A301A0-1692-4193-BFFC-1C3414DE717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065402" y="1641842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5931B26-58E7-4030-AEE3-FC81E3FBAD7D}"/>
              </a:ext>
            </a:extLst>
          </p:cNvPr>
          <p:cNvSpPr/>
          <p:nvPr/>
        </p:nvSpPr>
        <p:spPr>
          <a:xfrm>
            <a:off x="1468074" y="2103235"/>
            <a:ext cx="1526796" cy="381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사이트 설명</a:t>
            </a:r>
            <a:r>
              <a:rPr lang="en-US" altLang="ko-KR" sz="1000" dirty="0"/>
              <a:t> </a:t>
            </a:r>
            <a:r>
              <a:rPr lang="ko-KR" altLang="en-US" sz="1000" dirty="0"/>
              <a:t>및 특징</a:t>
            </a:r>
            <a:endParaRPr lang="en-US" altLang="ko-KR" sz="1000" dirty="0"/>
          </a:p>
          <a:p>
            <a:pPr algn="ctr"/>
            <a:r>
              <a:rPr lang="ko-KR" altLang="en-US" sz="1000" dirty="0"/>
              <a:t>짧고 심플하게 </a:t>
            </a:r>
            <a:r>
              <a:rPr lang="en-US" altLang="ko-KR" sz="1000" dirty="0"/>
              <a:t>2~3</a:t>
            </a:r>
            <a:r>
              <a:rPr lang="ko-KR" altLang="en-US" sz="1000" dirty="0"/>
              <a:t>개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CD7D8B4-676E-474F-8D46-7AB3D5F98BF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065402" y="2293782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9A59A65-828F-45B5-AD7D-847D2325A1A9}"/>
              </a:ext>
            </a:extLst>
          </p:cNvPr>
          <p:cNvCxnSpPr>
            <a:cxnSpLocks/>
          </p:cNvCxnSpPr>
          <p:nvPr/>
        </p:nvCxnSpPr>
        <p:spPr>
          <a:xfrm>
            <a:off x="3397541" y="989301"/>
            <a:ext cx="0" cy="195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B80F69A-95FD-4744-8D7C-EAAB66965386}"/>
              </a:ext>
            </a:extLst>
          </p:cNvPr>
          <p:cNvSpPr/>
          <p:nvPr/>
        </p:nvSpPr>
        <p:spPr>
          <a:xfrm>
            <a:off x="3800213" y="1451295"/>
            <a:ext cx="1526796" cy="381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이메일 찾기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118BD0F-9D36-40F7-AC3E-3FE8D64FB096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397541" y="1641842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1C54B12-B8D3-4DFF-80C5-7E5B2481FEE3}"/>
              </a:ext>
            </a:extLst>
          </p:cNvPr>
          <p:cNvSpPr/>
          <p:nvPr/>
        </p:nvSpPr>
        <p:spPr>
          <a:xfrm>
            <a:off x="3800213" y="2103235"/>
            <a:ext cx="1526796" cy="381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회원가입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5EE0EDA-624E-4B61-8364-6FE4B61AAA26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397541" y="2293782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51DAC48-18A7-4F65-8280-DDACD5331D7F}"/>
              </a:ext>
            </a:extLst>
          </p:cNvPr>
          <p:cNvSpPr/>
          <p:nvPr/>
        </p:nvSpPr>
        <p:spPr>
          <a:xfrm>
            <a:off x="3800213" y="2755174"/>
            <a:ext cx="1526796" cy="381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네이버</a:t>
            </a:r>
            <a:r>
              <a:rPr lang="en-US" altLang="ko-KR" sz="1000" dirty="0"/>
              <a:t>/</a:t>
            </a:r>
            <a:r>
              <a:rPr lang="ko-KR" altLang="en-US" sz="1000" dirty="0"/>
              <a:t>구글</a:t>
            </a:r>
            <a:r>
              <a:rPr lang="en-US" altLang="ko-KR" sz="1000" dirty="0"/>
              <a:t>/</a:t>
            </a:r>
            <a:r>
              <a:rPr lang="ko-KR" altLang="en-US" sz="1000" dirty="0"/>
              <a:t>카카오로 간편가입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34B57BE-B156-472A-A961-4B03B842694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397541" y="2945721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2B97718-4536-41A1-96D5-69FCCA3D3560}"/>
              </a:ext>
            </a:extLst>
          </p:cNvPr>
          <p:cNvCxnSpPr>
            <a:cxnSpLocks/>
          </p:cNvCxnSpPr>
          <p:nvPr/>
        </p:nvCxnSpPr>
        <p:spPr>
          <a:xfrm>
            <a:off x="5805780" y="978512"/>
            <a:ext cx="0" cy="3099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796832B-0B7A-4A88-A0E1-EBD6B2591ED2}"/>
              </a:ext>
            </a:extLst>
          </p:cNvPr>
          <p:cNvSpPr/>
          <p:nvPr/>
        </p:nvSpPr>
        <p:spPr>
          <a:xfrm>
            <a:off x="6208452" y="1440506"/>
            <a:ext cx="1526796" cy="381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프로젝트 이름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E5E7ED0-88E2-4A4B-9F5E-E6FC7EFF55E0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5805780" y="1631053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1D5B5F-F5BE-451C-A780-35FFD0EEA84C}"/>
              </a:ext>
            </a:extLst>
          </p:cNvPr>
          <p:cNvSpPr/>
          <p:nvPr/>
        </p:nvSpPr>
        <p:spPr>
          <a:xfrm>
            <a:off x="6208452" y="2092446"/>
            <a:ext cx="1526796" cy="381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리턴 타입 설정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라디오 버튼 </a:t>
            </a:r>
            <a:r>
              <a:rPr lang="en-US" altLang="ko-KR" sz="1000" dirty="0"/>
              <a:t>2</a:t>
            </a:r>
            <a:r>
              <a:rPr lang="ko-KR" altLang="en-US" sz="1000" dirty="0"/>
              <a:t>개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27BD13B-A08D-4A12-A23E-4B8F73DCEB72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5805780" y="2282993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548190-2BDD-4525-B14F-799D56C0E4E4}"/>
              </a:ext>
            </a:extLst>
          </p:cNvPr>
          <p:cNvSpPr/>
          <p:nvPr/>
        </p:nvSpPr>
        <p:spPr>
          <a:xfrm>
            <a:off x="6208452" y="2744385"/>
            <a:ext cx="1526796" cy="381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잠금모드</a:t>
            </a:r>
            <a:r>
              <a:rPr lang="ko-KR" altLang="en-US" sz="1000" dirty="0"/>
              <a:t> 여부 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라디오 버튼 </a:t>
            </a:r>
            <a:r>
              <a:rPr lang="en-US" altLang="ko-KR" sz="1000" dirty="0"/>
              <a:t>2</a:t>
            </a:r>
            <a:r>
              <a:rPr lang="ko-KR" altLang="en-US" sz="1000" dirty="0"/>
              <a:t>개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7AA52B9-D7E9-485C-8A4C-ABD6FEAC028B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5805780" y="2934932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475D542-FC94-4F5A-8878-C615A497D870}"/>
              </a:ext>
            </a:extLst>
          </p:cNvPr>
          <p:cNvSpPr/>
          <p:nvPr/>
        </p:nvSpPr>
        <p:spPr>
          <a:xfrm>
            <a:off x="6208452" y="3316025"/>
            <a:ext cx="1526796" cy="381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체크 박스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22E4C74-9BCC-42E8-987E-47C003940EE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805780" y="3506572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D56FA86-EA86-40E0-8785-B6E921D558DD}"/>
              </a:ext>
            </a:extLst>
          </p:cNvPr>
          <p:cNvSpPr txBox="1"/>
          <p:nvPr/>
        </p:nvSpPr>
        <p:spPr>
          <a:xfrm>
            <a:off x="5545124" y="4384653"/>
            <a:ext cx="257153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* </a:t>
            </a:r>
            <a:r>
              <a:rPr lang="ko-KR" altLang="en-US" sz="900" dirty="0">
                <a:solidFill>
                  <a:srgbClr val="FF0000"/>
                </a:solidFill>
              </a:rPr>
              <a:t>필요한 정보가 정리되지 않았으니 임의로</a:t>
            </a:r>
            <a:br>
              <a:rPr lang="en-US" altLang="ko-KR" sz="900" dirty="0">
                <a:solidFill>
                  <a:srgbClr val="FF0000"/>
                </a:solidFill>
              </a:rPr>
            </a:br>
            <a:r>
              <a:rPr lang="en-US" altLang="ko-KR" sz="900" dirty="0">
                <a:solidFill>
                  <a:srgbClr val="FF0000"/>
                </a:solidFill>
              </a:rPr>
              <a:t>  </a:t>
            </a:r>
            <a:r>
              <a:rPr lang="ko-KR" altLang="en-US" sz="900" dirty="0">
                <a:solidFill>
                  <a:srgbClr val="FF0000"/>
                </a:solidFill>
              </a:rPr>
              <a:t>한 줄 텍스트 </a:t>
            </a:r>
            <a:r>
              <a:rPr lang="en-US" altLang="ko-KR" sz="900" dirty="0">
                <a:solidFill>
                  <a:srgbClr val="FF0000"/>
                </a:solidFill>
              </a:rPr>
              <a:t>3~4</a:t>
            </a:r>
            <a:r>
              <a:rPr lang="ko-KR" altLang="en-US" sz="900" dirty="0">
                <a:solidFill>
                  <a:srgbClr val="FF0000"/>
                </a:solidFill>
              </a:rPr>
              <a:t>개</a:t>
            </a:r>
            <a:r>
              <a:rPr lang="en-US" altLang="ko-KR" sz="900" dirty="0">
                <a:solidFill>
                  <a:srgbClr val="FF0000"/>
                </a:solidFill>
              </a:rPr>
              <a:t>, </a:t>
            </a:r>
            <a:r>
              <a:rPr lang="ko-KR" altLang="en-US" sz="900" dirty="0">
                <a:solidFill>
                  <a:srgbClr val="FF0000"/>
                </a:solidFill>
              </a:rPr>
              <a:t>라디오버튼</a:t>
            </a:r>
            <a:r>
              <a:rPr lang="en-US" altLang="ko-KR" sz="900" dirty="0">
                <a:solidFill>
                  <a:srgbClr val="FF0000"/>
                </a:solidFill>
              </a:rPr>
              <a:t>, </a:t>
            </a:r>
            <a:r>
              <a:rPr lang="ko-KR" altLang="en-US" sz="900" dirty="0">
                <a:solidFill>
                  <a:srgbClr val="FF0000"/>
                </a:solidFill>
              </a:rPr>
              <a:t>체크박스로</a:t>
            </a:r>
            <a:br>
              <a:rPr lang="en-US" altLang="ko-KR" sz="900" dirty="0">
                <a:solidFill>
                  <a:srgbClr val="FF0000"/>
                </a:solidFill>
              </a:rPr>
            </a:br>
            <a:r>
              <a:rPr lang="en-US" altLang="ko-KR" sz="900" dirty="0">
                <a:solidFill>
                  <a:srgbClr val="FF0000"/>
                </a:solidFill>
              </a:rPr>
              <a:t>  </a:t>
            </a:r>
            <a:r>
              <a:rPr lang="ko-KR" altLang="en-US" sz="900" dirty="0">
                <a:solidFill>
                  <a:srgbClr val="FF0000"/>
                </a:solidFill>
              </a:rPr>
              <a:t>작업 부탁드립니다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D648AFF-88A0-4AF8-B079-3266A4E261E2}"/>
              </a:ext>
            </a:extLst>
          </p:cNvPr>
          <p:cNvSpPr/>
          <p:nvPr/>
        </p:nvSpPr>
        <p:spPr>
          <a:xfrm>
            <a:off x="6208452" y="3887664"/>
            <a:ext cx="1526796" cy="381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생성하기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E0F1073-6197-46A8-BF30-7B7E06F2BFF8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805780" y="4078211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D56468D-EE8A-4166-B492-8BF2C053ABAB}"/>
              </a:ext>
            </a:extLst>
          </p:cNvPr>
          <p:cNvCxnSpPr>
            <a:cxnSpLocks/>
          </p:cNvCxnSpPr>
          <p:nvPr/>
        </p:nvCxnSpPr>
        <p:spPr>
          <a:xfrm>
            <a:off x="8614293" y="989301"/>
            <a:ext cx="1201" cy="2542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D1F2E72-37A3-441C-945E-1B5F11E0BFA6}"/>
              </a:ext>
            </a:extLst>
          </p:cNvPr>
          <p:cNvSpPr/>
          <p:nvPr/>
        </p:nvSpPr>
        <p:spPr>
          <a:xfrm>
            <a:off x="9016965" y="1451295"/>
            <a:ext cx="1526796" cy="381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프로젝트 리스트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B4762752-8AC2-4D38-8AEF-8B4C7B6B5C26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8614293" y="1641842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B7F7E7A-98C0-4CC4-9601-F7252ADE7039}"/>
              </a:ext>
            </a:extLst>
          </p:cNvPr>
          <p:cNvSpPr/>
          <p:nvPr/>
        </p:nvSpPr>
        <p:spPr>
          <a:xfrm>
            <a:off x="9016965" y="2103235"/>
            <a:ext cx="1526796" cy="381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프로젝트 생성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E6D1E33-51C5-46B9-B79C-3A045009E919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8614293" y="2293782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6EEEB33-A7BE-42B9-82C2-99FC0524D5A7}"/>
              </a:ext>
            </a:extLst>
          </p:cNvPr>
          <p:cNvSpPr/>
          <p:nvPr/>
        </p:nvSpPr>
        <p:spPr>
          <a:xfrm>
            <a:off x="9016965" y="2755174"/>
            <a:ext cx="1526796" cy="381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프로젝트별 사용빈도 차트 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0C90D3D-B6DB-46C1-B7CA-1CA73500A43A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8614293" y="2945721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3041D7F-E147-414C-8F40-09BDE9B0DCE5}"/>
              </a:ext>
            </a:extLst>
          </p:cNvPr>
          <p:cNvSpPr/>
          <p:nvPr/>
        </p:nvSpPr>
        <p:spPr>
          <a:xfrm>
            <a:off x="9016965" y="3326814"/>
            <a:ext cx="1526796" cy="381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프로젝트별 사용용량 차트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EF1DB39-F978-46B5-85D7-BFE2D47C2961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8614293" y="3517361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D311762-580E-4232-9BC9-479915109C2C}"/>
              </a:ext>
            </a:extLst>
          </p:cNvPr>
          <p:cNvSpPr txBox="1"/>
          <p:nvPr/>
        </p:nvSpPr>
        <p:spPr>
          <a:xfrm>
            <a:off x="8331667" y="3836520"/>
            <a:ext cx="29963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* </a:t>
            </a:r>
            <a:r>
              <a:rPr lang="ko-KR" altLang="en-US" sz="900" dirty="0">
                <a:solidFill>
                  <a:srgbClr val="FF0000"/>
                </a:solidFill>
              </a:rPr>
              <a:t>프로젝트별 통계가 더 추가 될 수도 있으니 </a:t>
            </a:r>
            <a:r>
              <a:rPr lang="en-US" altLang="ko-KR" sz="900" dirty="0">
                <a:solidFill>
                  <a:srgbClr val="FF0000"/>
                </a:solidFill>
              </a:rPr>
              <a:t>3~4</a:t>
            </a:r>
            <a:r>
              <a:rPr lang="ko-KR" altLang="en-US" sz="900" dirty="0">
                <a:solidFill>
                  <a:srgbClr val="FF0000"/>
                </a:solidFill>
              </a:rPr>
              <a:t>개를 </a:t>
            </a:r>
            <a:br>
              <a:rPr lang="en-US" altLang="ko-KR" sz="900" dirty="0">
                <a:solidFill>
                  <a:srgbClr val="FF0000"/>
                </a:solidFill>
              </a:rPr>
            </a:br>
            <a:r>
              <a:rPr lang="en-US" altLang="ko-KR" sz="900" dirty="0">
                <a:solidFill>
                  <a:srgbClr val="FF0000"/>
                </a:solidFill>
              </a:rPr>
              <a:t>  </a:t>
            </a:r>
            <a:r>
              <a:rPr lang="ko-KR" altLang="en-US" sz="900" dirty="0">
                <a:solidFill>
                  <a:srgbClr val="FF0000"/>
                </a:solidFill>
              </a:rPr>
              <a:t>기준으로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>
                <a:solidFill>
                  <a:srgbClr val="FF0000"/>
                </a:solidFill>
              </a:rPr>
              <a:t>임의로 작업 부탁드립니다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br>
              <a:rPr lang="en-US" altLang="ko-KR" sz="900" dirty="0">
                <a:solidFill>
                  <a:srgbClr val="FF0000"/>
                </a:solidFill>
              </a:rPr>
            </a:br>
            <a:br>
              <a:rPr lang="en-US" altLang="ko-KR" sz="900" dirty="0">
                <a:solidFill>
                  <a:srgbClr val="FF0000"/>
                </a:solidFill>
              </a:rPr>
            </a:br>
            <a:r>
              <a:rPr lang="en-US" altLang="ko-KR" sz="900" dirty="0">
                <a:solidFill>
                  <a:srgbClr val="FF0000"/>
                </a:solidFill>
              </a:rPr>
              <a:t>* </a:t>
            </a:r>
            <a:r>
              <a:rPr lang="ko-KR" altLang="en-US" sz="900" dirty="0">
                <a:solidFill>
                  <a:srgbClr val="FF0000"/>
                </a:solidFill>
              </a:rPr>
              <a:t>차트 디자인도 지정 가능한지</a:t>
            </a:r>
            <a:r>
              <a:rPr lang="en-US" altLang="ko-KR" sz="900" dirty="0">
                <a:solidFill>
                  <a:srgbClr val="FF0000"/>
                </a:solidFill>
              </a:rPr>
              <a:t>, </a:t>
            </a:r>
            <a:br>
              <a:rPr lang="en-US" altLang="ko-KR" sz="900" dirty="0">
                <a:solidFill>
                  <a:srgbClr val="FF0000"/>
                </a:solidFill>
              </a:rPr>
            </a:br>
            <a:r>
              <a:rPr lang="en-US" altLang="ko-KR" sz="900" dirty="0">
                <a:solidFill>
                  <a:srgbClr val="FF0000"/>
                </a:solidFill>
              </a:rPr>
              <a:t>  </a:t>
            </a:r>
            <a:r>
              <a:rPr lang="ko-KR" altLang="en-US" sz="900" dirty="0">
                <a:solidFill>
                  <a:srgbClr val="FF0000"/>
                </a:solidFill>
              </a:rPr>
              <a:t>종류별로 가능한지 확인하고 싶습니다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BC2354EB-01C0-463D-87ED-39FDEABC2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958" y="4749963"/>
            <a:ext cx="2571538" cy="1844563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245A5569-F4A1-4CF8-8E99-700FA6D39106}"/>
              </a:ext>
            </a:extLst>
          </p:cNvPr>
          <p:cNvSpPr txBox="1"/>
          <p:nvPr/>
        </p:nvSpPr>
        <p:spPr>
          <a:xfrm>
            <a:off x="3196404" y="3247234"/>
            <a:ext cx="23487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* </a:t>
            </a:r>
            <a:r>
              <a:rPr lang="ko-KR" altLang="en-US" sz="900" dirty="0">
                <a:solidFill>
                  <a:srgbClr val="FF0000"/>
                </a:solidFill>
              </a:rPr>
              <a:t>페이지 이동없이 한 페이지 내에서 처리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br>
              <a:rPr lang="en-US" altLang="ko-KR" sz="900" dirty="0">
                <a:solidFill>
                  <a:srgbClr val="FF0000"/>
                </a:solidFill>
              </a:rPr>
            </a:br>
            <a:r>
              <a:rPr lang="en-US" altLang="ko-KR" sz="900" dirty="0">
                <a:solidFill>
                  <a:srgbClr val="FF0000"/>
                </a:solidFill>
              </a:rPr>
              <a:t>  </a:t>
            </a:r>
            <a:r>
              <a:rPr lang="ko-KR" altLang="en-US" sz="900" dirty="0">
                <a:solidFill>
                  <a:srgbClr val="FF0000"/>
                </a:solidFill>
              </a:rPr>
              <a:t>회원가입은 이메일</a:t>
            </a:r>
            <a:r>
              <a:rPr lang="en-US" altLang="ko-KR" sz="900" dirty="0">
                <a:solidFill>
                  <a:srgbClr val="FF0000"/>
                </a:solidFill>
              </a:rPr>
              <a:t>, </a:t>
            </a:r>
            <a:r>
              <a:rPr lang="ko-KR" altLang="en-US" sz="900" dirty="0">
                <a:solidFill>
                  <a:srgbClr val="FF0000"/>
                </a:solidFill>
              </a:rPr>
              <a:t>비밀번호</a:t>
            </a:r>
            <a:r>
              <a:rPr lang="en-US" altLang="ko-KR" sz="900" dirty="0">
                <a:solidFill>
                  <a:srgbClr val="FF0000"/>
                </a:solidFill>
              </a:rPr>
              <a:t>, </a:t>
            </a:r>
            <a:r>
              <a:rPr lang="ko-KR" altLang="en-US" sz="900" dirty="0">
                <a:solidFill>
                  <a:srgbClr val="FF0000"/>
                </a:solidFill>
              </a:rPr>
              <a:t>인증번호</a:t>
            </a:r>
            <a:r>
              <a:rPr lang="en-US" altLang="ko-KR" sz="900" dirty="0">
                <a:solidFill>
                  <a:srgbClr val="FF0000"/>
                </a:solidFill>
              </a:rPr>
              <a:t>, </a:t>
            </a:r>
            <a:br>
              <a:rPr lang="en-US" altLang="ko-KR" sz="900" dirty="0">
                <a:solidFill>
                  <a:srgbClr val="FF0000"/>
                </a:solidFill>
              </a:rPr>
            </a:br>
            <a:r>
              <a:rPr lang="en-US" altLang="ko-KR" sz="900" dirty="0">
                <a:solidFill>
                  <a:srgbClr val="FF0000"/>
                </a:solidFill>
              </a:rPr>
              <a:t>  </a:t>
            </a:r>
            <a:r>
              <a:rPr lang="ko-KR" altLang="en-US" sz="900" dirty="0">
                <a:solidFill>
                  <a:srgbClr val="FF0000"/>
                </a:solidFill>
              </a:rPr>
              <a:t>이메일 수신여부로만</a:t>
            </a:r>
            <a:r>
              <a:rPr lang="en-US" altLang="ko-KR" sz="900" dirty="0">
                <a:solidFill>
                  <a:srgbClr val="FF0000"/>
                </a:solidFill>
              </a:rPr>
              <a:t>. (</a:t>
            </a:r>
            <a:r>
              <a:rPr lang="ko-KR" altLang="en-US" sz="900" dirty="0">
                <a:solidFill>
                  <a:srgbClr val="FF0000"/>
                </a:solidFill>
              </a:rPr>
              <a:t>개인정보 수집 </a:t>
            </a:r>
            <a:r>
              <a:rPr lang="en-US" altLang="ko-KR" sz="900" dirty="0">
                <a:solidFill>
                  <a:srgbClr val="FF0000"/>
                </a:solidFill>
              </a:rPr>
              <a:t>X)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43A1DD2-D839-4986-9B77-25C9F092FBE2}"/>
              </a:ext>
            </a:extLst>
          </p:cNvPr>
          <p:cNvSpPr txBox="1"/>
          <p:nvPr/>
        </p:nvSpPr>
        <p:spPr>
          <a:xfrm>
            <a:off x="834898" y="2564629"/>
            <a:ext cx="19864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* </a:t>
            </a:r>
            <a:r>
              <a:rPr lang="ko-KR" altLang="en-US" sz="900" dirty="0">
                <a:solidFill>
                  <a:srgbClr val="FF0000"/>
                </a:solidFill>
              </a:rPr>
              <a:t>화면이 길 필요 없고</a:t>
            </a:r>
            <a:r>
              <a:rPr lang="en-US" altLang="ko-KR" sz="900" dirty="0">
                <a:solidFill>
                  <a:srgbClr val="FF0000"/>
                </a:solidFill>
              </a:rPr>
              <a:t>, </a:t>
            </a:r>
            <a:br>
              <a:rPr lang="en-US" altLang="ko-KR" sz="900" dirty="0">
                <a:solidFill>
                  <a:srgbClr val="FF0000"/>
                </a:solidFill>
              </a:rPr>
            </a:br>
            <a:r>
              <a:rPr lang="ko-KR" altLang="en-US" sz="900" dirty="0">
                <a:solidFill>
                  <a:srgbClr val="FF0000"/>
                </a:solidFill>
              </a:rPr>
              <a:t>  길게 쓸 문구도 없어서 </a:t>
            </a:r>
            <a:br>
              <a:rPr lang="en-US" altLang="ko-KR" sz="900" dirty="0">
                <a:solidFill>
                  <a:srgbClr val="FF0000"/>
                </a:solidFill>
              </a:rPr>
            </a:br>
            <a:r>
              <a:rPr lang="en-US" altLang="ko-KR" sz="900" dirty="0">
                <a:solidFill>
                  <a:srgbClr val="FF0000"/>
                </a:solidFill>
              </a:rPr>
              <a:t>  </a:t>
            </a:r>
            <a:r>
              <a:rPr lang="ko-KR" altLang="en-US" sz="900" dirty="0">
                <a:solidFill>
                  <a:srgbClr val="FF0000"/>
                </a:solidFill>
              </a:rPr>
              <a:t>심플하고 깔끔하게 부탁드립니다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6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70E616-E1D2-4305-B123-7640D242F4C1}"/>
              </a:ext>
            </a:extLst>
          </p:cNvPr>
          <p:cNvSpPr/>
          <p:nvPr/>
        </p:nvSpPr>
        <p:spPr>
          <a:xfrm>
            <a:off x="1031247" y="1266139"/>
            <a:ext cx="1284115" cy="3864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DB </a:t>
            </a:r>
            <a:r>
              <a:rPr lang="ko-KR" altLang="en-US" sz="1200" dirty="0"/>
              <a:t>관리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A10C455-FE14-456D-BCB8-8999A85337C3}"/>
              </a:ext>
            </a:extLst>
          </p:cNvPr>
          <p:cNvSpPr/>
          <p:nvPr/>
        </p:nvSpPr>
        <p:spPr>
          <a:xfrm>
            <a:off x="5796792" y="1265539"/>
            <a:ext cx="1284115" cy="3864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보안 관리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EE460D2-38B9-4180-B60B-27A1C7CDE5CC}"/>
              </a:ext>
            </a:extLst>
          </p:cNvPr>
          <p:cNvSpPr/>
          <p:nvPr/>
        </p:nvSpPr>
        <p:spPr>
          <a:xfrm>
            <a:off x="8605305" y="1265539"/>
            <a:ext cx="1284115" cy="3864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프로젝트 관리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D888738-637C-45E8-84EF-6D76BD1AA9BA}"/>
              </a:ext>
            </a:extLst>
          </p:cNvPr>
          <p:cNvSpPr/>
          <p:nvPr/>
        </p:nvSpPr>
        <p:spPr>
          <a:xfrm>
            <a:off x="3330430" y="1265539"/>
            <a:ext cx="1284115" cy="3864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API</a:t>
            </a:r>
            <a:r>
              <a:rPr lang="ko-KR" altLang="en-US" sz="1200" dirty="0"/>
              <a:t> 관리</a:t>
            </a:r>
            <a:endParaRPr lang="en-US" altLang="ko-KR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A4DD47C-3B72-4A93-9DA9-45EA26BCB999}"/>
              </a:ext>
            </a:extLst>
          </p:cNvPr>
          <p:cNvCxnSpPr>
            <a:cxnSpLocks/>
          </p:cNvCxnSpPr>
          <p:nvPr/>
        </p:nvCxnSpPr>
        <p:spPr>
          <a:xfrm flipH="1">
            <a:off x="1174462" y="1652032"/>
            <a:ext cx="1" cy="3024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97350A-6D24-4CA7-9BAC-FB7A9FBD7BE5}"/>
              </a:ext>
            </a:extLst>
          </p:cNvPr>
          <p:cNvSpPr/>
          <p:nvPr/>
        </p:nvSpPr>
        <p:spPr>
          <a:xfrm>
            <a:off x="1577131" y="2114026"/>
            <a:ext cx="1526796" cy="381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테이블 리스트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E05BDB1-4A95-4AF0-8551-14FFAF04E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174459" y="2304573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CA629D-78EB-4906-AF1D-5BC9081AD119}"/>
              </a:ext>
            </a:extLst>
          </p:cNvPr>
          <p:cNvSpPr/>
          <p:nvPr/>
        </p:nvSpPr>
        <p:spPr>
          <a:xfrm>
            <a:off x="1577131" y="2739199"/>
            <a:ext cx="1526796" cy="3810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테이블 생성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9215FF0-711A-46C2-B968-857A64E1EC7F}"/>
              </a:ext>
            </a:extLst>
          </p:cNvPr>
          <p:cNvCxnSpPr>
            <a:cxnSpLocks/>
          </p:cNvCxnSpPr>
          <p:nvPr/>
        </p:nvCxnSpPr>
        <p:spPr>
          <a:xfrm>
            <a:off x="1181528" y="2929466"/>
            <a:ext cx="391798" cy="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73EE1D6-94BA-498B-B139-DCB10D028C19}"/>
              </a:ext>
            </a:extLst>
          </p:cNvPr>
          <p:cNvCxnSpPr>
            <a:cxnSpLocks/>
          </p:cNvCxnSpPr>
          <p:nvPr/>
        </p:nvCxnSpPr>
        <p:spPr>
          <a:xfrm>
            <a:off x="3506598" y="1652032"/>
            <a:ext cx="0" cy="3024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4CD1A7-F187-49CD-A425-721FBEAEFA89}"/>
              </a:ext>
            </a:extLst>
          </p:cNvPr>
          <p:cNvSpPr/>
          <p:nvPr/>
        </p:nvSpPr>
        <p:spPr>
          <a:xfrm>
            <a:off x="3909270" y="2114026"/>
            <a:ext cx="1526796" cy="381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페이지 리스트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90C76C-719D-4AAC-B6A0-694E2D94076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506598" y="2304573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9AEEA5-4E36-4B23-A267-9583F9F522A2}"/>
              </a:ext>
            </a:extLst>
          </p:cNvPr>
          <p:cNvSpPr/>
          <p:nvPr/>
        </p:nvSpPr>
        <p:spPr>
          <a:xfrm>
            <a:off x="3909270" y="2739199"/>
            <a:ext cx="1526796" cy="3810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페이지 생성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EFD349F-5C7B-4537-928A-478F4950CE1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513667" y="2929467"/>
            <a:ext cx="395603" cy="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8D8680-B43E-4E51-A287-175AE28FD521}"/>
              </a:ext>
            </a:extLst>
          </p:cNvPr>
          <p:cNvSpPr/>
          <p:nvPr/>
        </p:nvSpPr>
        <p:spPr>
          <a:xfrm>
            <a:off x="3909270" y="4485807"/>
            <a:ext cx="1526796" cy="3810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페이지 조회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1CCBD89-40B7-4141-BDCD-6B8F4DE4198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505200" y="4676354"/>
            <a:ext cx="404070" cy="1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2DA2FBE-86C6-4EB7-A481-EA94C001CF2A}"/>
              </a:ext>
            </a:extLst>
          </p:cNvPr>
          <p:cNvCxnSpPr>
            <a:cxnSpLocks/>
          </p:cNvCxnSpPr>
          <p:nvPr/>
        </p:nvCxnSpPr>
        <p:spPr>
          <a:xfrm>
            <a:off x="5914837" y="1641243"/>
            <a:ext cx="0" cy="1304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E8732D-6BDA-4874-8FBC-EC013A3C3113}"/>
              </a:ext>
            </a:extLst>
          </p:cNvPr>
          <p:cNvSpPr/>
          <p:nvPr/>
        </p:nvSpPr>
        <p:spPr>
          <a:xfrm>
            <a:off x="6317509" y="2103237"/>
            <a:ext cx="1526796" cy="381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서버접속토큰</a:t>
            </a:r>
            <a:r>
              <a:rPr lang="ko-KR" altLang="en-US" sz="1000" dirty="0"/>
              <a:t> 확인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3100582-8817-44BA-B95E-ED4E3075A7B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914837" y="2293784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A5E453-A745-41D4-9773-0361E7043B45}"/>
              </a:ext>
            </a:extLst>
          </p:cNvPr>
          <p:cNvSpPr/>
          <p:nvPr/>
        </p:nvSpPr>
        <p:spPr>
          <a:xfrm>
            <a:off x="6317509" y="2755177"/>
            <a:ext cx="1526796" cy="381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최근접속기록 확인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2C6F307-BACC-42B5-92D8-9954890AEAA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914837" y="2945724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B29B2D-7081-400D-8FA8-9D837917EC52}"/>
              </a:ext>
            </a:extLst>
          </p:cNvPr>
          <p:cNvCxnSpPr>
            <a:cxnSpLocks/>
          </p:cNvCxnSpPr>
          <p:nvPr/>
        </p:nvCxnSpPr>
        <p:spPr>
          <a:xfrm>
            <a:off x="8723350" y="1652032"/>
            <a:ext cx="0" cy="195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D66823-9EF7-4918-BD93-2E02D7D65D9C}"/>
              </a:ext>
            </a:extLst>
          </p:cNvPr>
          <p:cNvSpPr/>
          <p:nvPr/>
        </p:nvSpPr>
        <p:spPr>
          <a:xfrm>
            <a:off x="9126022" y="2114026"/>
            <a:ext cx="1526796" cy="381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리턴타입</a:t>
            </a:r>
            <a:r>
              <a:rPr lang="ko-KR" altLang="en-US" sz="1000" dirty="0"/>
              <a:t> 변경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61C8DFC-1549-4FAE-B7AA-71D08ECE8C5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8723350" y="2304573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02EB28-5DC0-435F-AA56-F9F726618A3F}"/>
              </a:ext>
            </a:extLst>
          </p:cNvPr>
          <p:cNvSpPr/>
          <p:nvPr/>
        </p:nvSpPr>
        <p:spPr>
          <a:xfrm>
            <a:off x="9126022" y="2765966"/>
            <a:ext cx="1526796" cy="381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비공개모드 전환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660ABDC-05F9-4875-BCB5-F50BDC177C96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8723350" y="2956513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D6EA146-5FCA-4E4B-95CC-5D925C38615A}"/>
              </a:ext>
            </a:extLst>
          </p:cNvPr>
          <p:cNvSpPr/>
          <p:nvPr/>
        </p:nvSpPr>
        <p:spPr>
          <a:xfrm>
            <a:off x="9126022" y="3417905"/>
            <a:ext cx="1526796" cy="3810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프로젝트 삭제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4326CEC-9CF0-4EF1-9ACD-B6B791061EE8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723350" y="3608452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FBEF336-3A38-4F16-B130-673BEC0E00B1}"/>
              </a:ext>
            </a:extLst>
          </p:cNvPr>
          <p:cNvSpPr/>
          <p:nvPr/>
        </p:nvSpPr>
        <p:spPr>
          <a:xfrm>
            <a:off x="3439638" y="167814"/>
            <a:ext cx="6618762" cy="4901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메인 </a:t>
            </a:r>
            <a:r>
              <a:rPr lang="en-US" altLang="ko-KR" sz="1000" dirty="0"/>
              <a:t>: </a:t>
            </a:r>
            <a:r>
              <a:rPr lang="ko-KR" altLang="en-US" sz="1000" dirty="0"/>
              <a:t>통계  </a:t>
            </a:r>
            <a:r>
              <a:rPr lang="en-US" altLang="ko-KR" sz="1000" dirty="0"/>
              <a:t>- </a:t>
            </a:r>
            <a:r>
              <a:rPr lang="ko-KR" altLang="en-US" sz="1000" dirty="0"/>
              <a:t>페이지별 사용 빈도</a:t>
            </a:r>
            <a:r>
              <a:rPr lang="en-US" altLang="ko-KR" sz="1000" dirty="0"/>
              <a:t>, DB </a:t>
            </a:r>
            <a:r>
              <a:rPr lang="ko-KR" altLang="en-US" sz="1000" dirty="0"/>
              <a:t>테이블별 사용량 차트</a:t>
            </a:r>
            <a:r>
              <a:rPr lang="en-US" altLang="ko-KR" sz="1000" dirty="0"/>
              <a:t>, DB </a:t>
            </a:r>
            <a:r>
              <a:rPr lang="ko-KR" altLang="en-US" sz="1000" dirty="0"/>
              <a:t>전체</a:t>
            </a:r>
            <a:r>
              <a:rPr lang="en-US" altLang="ko-KR" sz="1000"/>
              <a:t>/</a:t>
            </a:r>
            <a:r>
              <a:rPr lang="ko-KR" altLang="en-US" sz="1000"/>
              <a:t>테이블별 </a:t>
            </a:r>
            <a:r>
              <a:rPr lang="ko-KR" altLang="en-US" sz="1000" dirty="0"/>
              <a:t>용량 차트</a:t>
            </a:r>
            <a:r>
              <a:rPr lang="en-US" altLang="ko-KR" sz="1000" dirty="0"/>
              <a:t>, (</a:t>
            </a:r>
            <a:r>
              <a:rPr lang="ko-KR" altLang="en-US" sz="1000" dirty="0"/>
              <a:t>트래픽</a:t>
            </a:r>
            <a:r>
              <a:rPr lang="en-US" altLang="ko-KR" sz="1000" dirty="0"/>
              <a:t>, </a:t>
            </a:r>
            <a:r>
              <a:rPr lang="ko-KR" altLang="en-US" sz="1000" dirty="0"/>
              <a:t>평균속도</a:t>
            </a:r>
            <a:r>
              <a:rPr lang="en-US" altLang="ko-KR" sz="1000" dirty="0"/>
              <a:t>??)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BF91153-AC06-415F-B21C-D31222736262}"/>
              </a:ext>
            </a:extLst>
          </p:cNvPr>
          <p:cNvCxnSpPr>
            <a:cxnSpLocks/>
          </p:cNvCxnSpPr>
          <p:nvPr/>
        </p:nvCxnSpPr>
        <p:spPr>
          <a:xfrm>
            <a:off x="3036966" y="413380"/>
            <a:ext cx="40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27FAC9-762F-4C52-B330-3F588551E6B0}"/>
              </a:ext>
            </a:extLst>
          </p:cNvPr>
          <p:cNvSpPr/>
          <p:nvPr/>
        </p:nvSpPr>
        <p:spPr>
          <a:xfrm>
            <a:off x="952103" y="220134"/>
            <a:ext cx="2084863" cy="3864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프로젝트 상세 정보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7D88AE-ED8E-4936-872C-B7DD36298921}"/>
              </a:ext>
            </a:extLst>
          </p:cNvPr>
          <p:cNvSpPr/>
          <p:nvPr/>
        </p:nvSpPr>
        <p:spPr>
          <a:xfrm>
            <a:off x="1577131" y="4485807"/>
            <a:ext cx="1526796" cy="3810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테이블 조회</a:t>
            </a:r>
            <a:endParaRPr lang="en-US" altLang="ko-KR" sz="10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A848BA6-D8C1-44C6-AC52-D0237421CE60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1164318" y="4676354"/>
            <a:ext cx="412813" cy="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8873C5A-7DB7-4756-9DFF-90AD6E64598C}"/>
              </a:ext>
            </a:extLst>
          </p:cNvPr>
          <p:cNvSpPr txBox="1"/>
          <p:nvPr/>
        </p:nvSpPr>
        <p:spPr>
          <a:xfrm>
            <a:off x="8782617" y="473295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* </a:t>
            </a:r>
            <a:r>
              <a:rPr lang="ko-KR" altLang="en-US" sz="900" dirty="0">
                <a:solidFill>
                  <a:srgbClr val="FF0000"/>
                </a:solidFill>
              </a:rPr>
              <a:t>프로젝트별 통계가 더 추가 될 수도 있으니 </a:t>
            </a:r>
            <a:r>
              <a:rPr lang="en-US" altLang="ko-KR" sz="900" dirty="0">
                <a:solidFill>
                  <a:srgbClr val="FF0000"/>
                </a:solidFill>
              </a:rPr>
              <a:t>4~5</a:t>
            </a:r>
            <a:r>
              <a:rPr lang="ko-KR" altLang="en-US" sz="900" dirty="0">
                <a:solidFill>
                  <a:srgbClr val="FF0000"/>
                </a:solidFill>
              </a:rPr>
              <a:t>개를 </a:t>
            </a:r>
            <a:br>
              <a:rPr lang="en-US" altLang="ko-KR" sz="900" dirty="0">
                <a:solidFill>
                  <a:srgbClr val="FF0000"/>
                </a:solidFill>
              </a:rPr>
            </a:br>
            <a:r>
              <a:rPr lang="en-US" altLang="ko-KR" sz="900" dirty="0">
                <a:solidFill>
                  <a:srgbClr val="FF0000"/>
                </a:solidFill>
              </a:rPr>
              <a:t>  </a:t>
            </a:r>
            <a:r>
              <a:rPr lang="ko-KR" altLang="en-US" sz="900" dirty="0">
                <a:solidFill>
                  <a:srgbClr val="FF0000"/>
                </a:solidFill>
              </a:rPr>
              <a:t>기준으로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>
                <a:solidFill>
                  <a:srgbClr val="FF0000"/>
                </a:solidFill>
              </a:rPr>
              <a:t>임의로 작업 부탁드립니다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78ADC92-30B3-40EF-A49C-5FA92D5B85B8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662704" y="3397593"/>
            <a:ext cx="3318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169F01E-1773-4CB2-8D9C-12D5B7579ACD}"/>
              </a:ext>
            </a:extLst>
          </p:cNvPr>
          <p:cNvCxnSpPr>
            <a:cxnSpLocks/>
          </p:cNvCxnSpPr>
          <p:nvPr/>
        </p:nvCxnSpPr>
        <p:spPr>
          <a:xfrm>
            <a:off x="1673304" y="3103985"/>
            <a:ext cx="0" cy="1381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14B17E3-23A9-4190-BC47-94552E5FE61E}"/>
              </a:ext>
            </a:extLst>
          </p:cNvPr>
          <p:cNvSpPr/>
          <p:nvPr/>
        </p:nvSpPr>
        <p:spPr>
          <a:xfrm>
            <a:off x="1994535" y="3241910"/>
            <a:ext cx="1109383" cy="3113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029A3D3-B08E-46F9-8CE8-A3090E0DB781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1662704" y="5122333"/>
            <a:ext cx="3318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99EC885-9779-41D9-84CB-79F20458D3B6}"/>
              </a:ext>
            </a:extLst>
          </p:cNvPr>
          <p:cNvCxnSpPr>
            <a:cxnSpLocks/>
          </p:cNvCxnSpPr>
          <p:nvPr/>
        </p:nvCxnSpPr>
        <p:spPr>
          <a:xfrm>
            <a:off x="1673304" y="4828725"/>
            <a:ext cx="0" cy="1381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830738E-F4DB-4632-999A-2AF3C005DFFC}"/>
              </a:ext>
            </a:extLst>
          </p:cNvPr>
          <p:cNvSpPr/>
          <p:nvPr/>
        </p:nvSpPr>
        <p:spPr>
          <a:xfrm>
            <a:off x="1994535" y="4966650"/>
            <a:ext cx="1109383" cy="3113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 업로드</a:t>
            </a:r>
            <a:r>
              <a:rPr lang="en-US" altLang="ko-KR" sz="900" dirty="0"/>
              <a:t>/</a:t>
            </a:r>
            <a:r>
              <a:rPr lang="ko-KR" altLang="en-US" sz="900" dirty="0"/>
              <a:t>다운로드 버튼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29AF655-82B9-46C7-96B2-44CD43E092B0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1662704" y="5532506"/>
            <a:ext cx="3318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82618F4-012D-466A-AFA6-0521F90BC4FA}"/>
              </a:ext>
            </a:extLst>
          </p:cNvPr>
          <p:cNvSpPr/>
          <p:nvPr/>
        </p:nvSpPr>
        <p:spPr>
          <a:xfrm>
            <a:off x="1994535" y="5376823"/>
            <a:ext cx="1109383" cy="3113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BD1ACD9-3F71-433E-AA0F-BB8FB17A8CAC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1662704" y="5942678"/>
            <a:ext cx="3318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19CA160-9D4B-4A84-B827-50741BFA998E}"/>
              </a:ext>
            </a:extLst>
          </p:cNvPr>
          <p:cNvSpPr/>
          <p:nvPr/>
        </p:nvSpPr>
        <p:spPr>
          <a:xfrm>
            <a:off x="1994535" y="5786995"/>
            <a:ext cx="1109383" cy="3113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삭제</a:t>
            </a: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F2669D4E-FEE4-4174-994A-54D4746EC87B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3988162" y="3413238"/>
            <a:ext cx="3318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4991C83B-2D91-4A86-95C5-D2A242F8B7E5}"/>
              </a:ext>
            </a:extLst>
          </p:cNvPr>
          <p:cNvCxnSpPr>
            <a:cxnSpLocks/>
          </p:cNvCxnSpPr>
          <p:nvPr/>
        </p:nvCxnSpPr>
        <p:spPr>
          <a:xfrm>
            <a:off x="3998762" y="3119630"/>
            <a:ext cx="0" cy="1381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029D6CA-AA2F-4500-9037-72D3214C958C}"/>
              </a:ext>
            </a:extLst>
          </p:cNvPr>
          <p:cNvSpPr/>
          <p:nvPr/>
        </p:nvSpPr>
        <p:spPr>
          <a:xfrm>
            <a:off x="4319993" y="3257555"/>
            <a:ext cx="1109383" cy="3113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6674EBA-69CD-42DA-BB2E-FCFE7774721D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3998454" y="5129092"/>
            <a:ext cx="3318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13D0B15-BBE5-42F2-96EE-E1F872737523}"/>
              </a:ext>
            </a:extLst>
          </p:cNvPr>
          <p:cNvSpPr/>
          <p:nvPr/>
        </p:nvSpPr>
        <p:spPr>
          <a:xfrm>
            <a:off x="4330285" y="4973409"/>
            <a:ext cx="1109383" cy="3113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DB </a:t>
            </a:r>
            <a:r>
              <a:rPr lang="ko-KR" altLang="en-US" sz="900" dirty="0"/>
              <a:t>연결 정보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239E19C-C02D-44F5-B7E8-AB90665163D3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3998454" y="5539265"/>
            <a:ext cx="3318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A30F3BB-3F22-4A8E-A6A0-4ED9DFC95E7C}"/>
              </a:ext>
            </a:extLst>
          </p:cNvPr>
          <p:cNvSpPr/>
          <p:nvPr/>
        </p:nvSpPr>
        <p:spPr>
          <a:xfrm>
            <a:off x="4330285" y="5383582"/>
            <a:ext cx="1109383" cy="3113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72ADA9AB-969C-4453-8D7F-59BECC3D5B87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3998454" y="5949437"/>
            <a:ext cx="3318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A938D6E-7EFB-48B2-9605-BACC1DAB3CF5}"/>
              </a:ext>
            </a:extLst>
          </p:cNvPr>
          <p:cNvSpPr/>
          <p:nvPr/>
        </p:nvSpPr>
        <p:spPr>
          <a:xfrm>
            <a:off x="4330285" y="5793754"/>
            <a:ext cx="1109383" cy="3113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삭제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CF610CD-3E1E-4BC3-80CD-0D669C09F37F}"/>
              </a:ext>
            </a:extLst>
          </p:cNvPr>
          <p:cNvCxnSpPr>
            <a:cxnSpLocks/>
          </p:cNvCxnSpPr>
          <p:nvPr/>
        </p:nvCxnSpPr>
        <p:spPr>
          <a:xfrm>
            <a:off x="3998454" y="4866900"/>
            <a:ext cx="0" cy="1381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DC91F23-B095-4C78-A0AA-A7B703239B4F}"/>
              </a:ext>
            </a:extLst>
          </p:cNvPr>
          <p:cNvCxnSpPr/>
          <p:nvPr/>
        </p:nvCxnSpPr>
        <p:spPr>
          <a:xfrm>
            <a:off x="1377427" y="606627"/>
            <a:ext cx="0" cy="65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0DD9137-C6D8-4AAF-A1FF-9A3D50578D47}"/>
              </a:ext>
            </a:extLst>
          </p:cNvPr>
          <p:cNvCxnSpPr/>
          <p:nvPr/>
        </p:nvCxnSpPr>
        <p:spPr>
          <a:xfrm>
            <a:off x="1377427" y="936083"/>
            <a:ext cx="73459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C7F77C66-2171-411B-96F8-7AC56D6FE335}"/>
              </a:ext>
            </a:extLst>
          </p:cNvPr>
          <p:cNvCxnSpPr/>
          <p:nvPr/>
        </p:nvCxnSpPr>
        <p:spPr>
          <a:xfrm>
            <a:off x="3513667" y="936083"/>
            <a:ext cx="0" cy="329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E52BCB11-D353-4C26-B5B6-E4371043D251}"/>
              </a:ext>
            </a:extLst>
          </p:cNvPr>
          <p:cNvCxnSpPr/>
          <p:nvPr/>
        </p:nvCxnSpPr>
        <p:spPr>
          <a:xfrm>
            <a:off x="5914837" y="936083"/>
            <a:ext cx="0" cy="329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D363CD4-E3B0-4ED1-B4FB-E76065E1459D}"/>
              </a:ext>
            </a:extLst>
          </p:cNvPr>
          <p:cNvCxnSpPr/>
          <p:nvPr/>
        </p:nvCxnSpPr>
        <p:spPr>
          <a:xfrm>
            <a:off x="8723350" y="936083"/>
            <a:ext cx="0" cy="329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46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A97B7C-0152-4753-B142-A9EC40EA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A7AEDB-FB79-4407-8E5B-CAFCEF21055E}"/>
              </a:ext>
            </a:extLst>
          </p:cNvPr>
          <p:cNvSpPr txBox="1"/>
          <p:nvPr/>
        </p:nvSpPr>
        <p:spPr>
          <a:xfrm>
            <a:off x="0" y="11668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파이어베이스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프로젝트 목록</a:t>
            </a:r>
          </a:p>
        </p:txBody>
      </p:sp>
    </p:spTree>
    <p:extLst>
      <p:ext uri="{BB962C8B-B14F-4D97-AF65-F5344CB8AC3E}">
        <p14:creationId xmlns:p14="http://schemas.microsoft.com/office/powerpoint/2010/main" val="241091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7B54BA-1693-4DE9-92FD-C056D63C8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BEA79-16AF-4024-950F-59E4C63B624C}"/>
              </a:ext>
            </a:extLst>
          </p:cNvPr>
          <p:cNvSpPr txBox="1"/>
          <p:nvPr/>
        </p:nvSpPr>
        <p:spPr>
          <a:xfrm>
            <a:off x="0" y="11668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파이어베이스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266669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A1ABB7-F7F1-4930-A4E8-86F57A360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8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E07357-0BC8-4B5E-AE1F-4060BD9DD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F352F8-562D-4BBA-AD1E-1AC0129F17FF}"/>
              </a:ext>
            </a:extLst>
          </p:cNvPr>
          <p:cNvSpPr txBox="1"/>
          <p:nvPr/>
        </p:nvSpPr>
        <p:spPr>
          <a:xfrm>
            <a:off x="0" y="11668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파이어베이스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프로젝트 생성 중</a:t>
            </a:r>
          </a:p>
        </p:txBody>
      </p:sp>
    </p:spTree>
    <p:extLst>
      <p:ext uri="{BB962C8B-B14F-4D97-AF65-F5344CB8AC3E}">
        <p14:creationId xmlns:p14="http://schemas.microsoft.com/office/powerpoint/2010/main" val="117448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881AB8-E008-49C7-9BC9-5A8EF81F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317"/>
            <a:ext cx="12192000" cy="60633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DE9D15-2411-4EE3-B3D1-BDD146894580}"/>
              </a:ext>
            </a:extLst>
          </p:cNvPr>
          <p:cNvSpPr txBox="1"/>
          <p:nvPr/>
        </p:nvSpPr>
        <p:spPr>
          <a:xfrm>
            <a:off x="0" y="11668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파이어베이스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프로젝트 상세</a:t>
            </a:r>
          </a:p>
        </p:txBody>
      </p:sp>
    </p:spTree>
    <p:extLst>
      <p:ext uri="{BB962C8B-B14F-4D97-AF65-F5344CB8AC3E}">
        <p14:creationId xmlns:p14="http://schemas.microsoft.com/office/powerpoint/2010/main" val="159842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24C2F5-F07E-4F75-896D-1556CF964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91" y="0"/>
            <a:ext cx="545721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E0BDC4-D4C9-42DB-B99A-FFDFFAFDA225}"/>
              </a:ext>
            </a:extLst>
          </p:cNvPr>
          <p:cNvSpPr txBox="1"/>
          <p:nvPr/>
        </p:nvSpPr>
        <p:spPr>
          <a:xfrm>
            <a:off x="0" y="11668"/>
            <a:ext cx="296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파이어베이스</a:t>
            </a:r>
            <a:r>
              <a:rPr lang="ko-KR" altLang="en-US" dirty="0"/>
              <a:t> 데모 사이트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상세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112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435</Words>
  <Application>Microsoft Office PowerPoint</Application>
  <PresentationFormat>와이드스크린</PresentationFormat>
  <Paragraphs>81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Michael Lewis</dc:creator>
  <cp:lastModifiedBy>Michael Lewis</cp:lastModifiedBy>
  <cp:revision>19</cp:revision>
  <dcterms:created xsi:type="dcterms:W3CDTF">2020-10-06T07:50:17Z</dcterms:created>
  <dcterms:modified xsi:type="dcterms:W3CDTF">2020-10-08T03:23:40Z</dcterms:modified>
</cp:coreProperties>
</file>