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2477413" cy="30481588"/>
  <p:notesSz cx="6858000" cy="10013950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8" autoAdjust="0"/>
    <p:restoredTop sz="94610" autoAdjust="0"/>
  </p:normalViewPr>
  <p:slideViewPr>
    <p:cSldViewPr>
      <p:cViewPr>
        <p:scale>
          <a:sx n="33" d="100"/>
          <a:sy n="33" d="100"/>
        </p:scale>
        <p:origin x="1536" y="-2616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F601676-8E26-4FE6-93F3-80A20249AC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0219398-033A-4E7A-B57F-CD6ED1D453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5906CEA-92FF-4B5D-B6DC-FF0443D5B28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BF24926-55DB-4B6C-936A-0DE2DEC79B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85326661-F61D-4D33-8ADB-CDB5654F28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0CE0FAA-590C-4B0C-8618-26A978358B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15AD8A7-0931-4216-B55C-3FFAB95467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4D3388-4DCD-437C-987B-D86B8C635D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D13D9D9-3658-4C78-A1EF-0092ACF214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B98CB47-792F-4386-B4DD-33692A8EDE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724876A-FB00-4D43-B0F5-D7C7ECBAD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171C92DF-B5EE-4338-A9F9-2C564D04FF6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EEC5A39C-F5D1-42D2-97FB-20B70BE5F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3124291-31AF-45C5-9DE6-A7956B3D7CA2}" type="slidenum">
              <a:rPr lang="en-US" altLang="ko-KR"/>
              <a:pPr eaLnBrk="1" hangingPunct="1"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4099" name="슬라이드 이미지 개체 틀 1">
            <a:extLst>
              <a:ext uri="{FF2B5EF4-FFF2-40B4-BE49-F238E27FC236}">
                <a16:creationId xmlns:a16="http://schemas.microsoft.com/office/drawing/2014/main" id="{268ED962-DBD6-40F0-9B8A-622A0E166B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4100" name="슬라이드 노트 개체 틀 2">
            <a:extLst>
              <a:ext uri="{FF2B5EF4-FFF2-40B4-BE49-F238E27FC236}">
                <a16:creationId xmlns:a16="http://schemas.microsoft.com/office/drawing/2014/main" id="{B4608B33-CAA9-499D-B6F4-AA0A1070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/>
          </a:p>
        </p:txBody>
      </p:sp>
      <p:sp>
        <p:nvSpPr>
          <p:cNvPr id="4101" name="슬라이드 번호 개체 틀 3">
            <a:extLst>
              <a:ext uri="{FF2B5EF4-FFF2-40B4-BE49-F238E27FC236}">
                <a16:creationId xmlns:a16="http://schemas.microsoft.com/office/drawing/2014/main" id="{6B37E24D-836E-4111-802E-52D8D186BB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B8D0F9-7B4F-433A-A3F6-488076915DE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98821D-686E-4350-AB7F-BA7A6C2561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8B90C0-1919-470D-95B6-6D69E6607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DF3A8-E62C-4069-888D-373D89F35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489C6-3EAF-46D0-BCCE-3E4E1581ED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0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BBAEF9-DFE3-409C-BAEE-974A9B97C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70C750-8D12-44EF-B7C9-004EC4679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BA066-2CA7-483D-B06F-0977F569E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D02403-DE05-4F0F-96E2-01F99A95DB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67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CCA9FD-BD90-40C6-80C5-0782E2FA24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DABC2C-C9C2-4518-A25E-BA4CF206E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21B870-CDCA-4D64-B9FE-8ACC1FF0B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561E-DB50-4A36-90AC-149504BAF9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8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5CBB78-0FB3-49EF-B19E-651336CAB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84E768-8C75-4A2F-BDBF-54A308F35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4EF7D3-E3D8-437E-ACFF-56861679D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B5A55-0105-4615-8162-CB177425F7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46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C161B7-8FCC-496F-8FBA-B65A3E7FC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84337B-608F-4EAB-9450-7D25D81B7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0A056-9D96-431C-BF99-DDD685D1A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A49B5-03A7-4885-905C-E27BA85C65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7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E8DCF-7F29-4561-B6E4-A2E31F09F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E9C6F-B1CF-4DB0-BF04-BCE793DEAD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10909-3FD3-40F1-8204-7E89D634D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0751F-E424-457C-A073-05F99A0B85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75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4977E8-CD65-4C9D-AE2F-ED59509BE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3FCA56-FD99-4AE5-B561-2D8A95745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11736D-872D-4AE8-8A74-71545118F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F5991-9081-4994-B4EB-0043516F1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CF87A8-9213-44D6-A054-F67D253A0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E89A90-57CA-472E-83FE-117C485337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B13A28-C73B-415E-AF85-C5D44BB77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16E58-A3C4-4894-B448-588076E47A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36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2A7AF4-9B7C-422F-9A08-9C3BAE73A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845098-289F-4B5D-8158-99632AC53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F4D05A-0E7E-4F1E-96E7-355FACE0B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7F3DE-0720-4A9A-A4EA-1DF2B3190C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6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A76BF-FB8A-4778-85C7-21AC61BC6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FFB5B-D5DD-42E3-86D3-F767846FE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DC480-0F8E-4747-B3BC-3A6C098DC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E4C64-5CA5-46C7-8FC4-999823BBC6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9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7B104-E438-4E92-8B67-B6BD71253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FAB1F-A6F1-47BE-976B-5D5733848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5CF50-3737-4798-8D55-52D4F3EB9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A59AF-83D6-4C0D-BD98-5DA716A2D7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2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FD303E-A035-4F47-A5BE-CA70CECD4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8AB19-29BE-4256-85B2-00C8719A1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C2F4CA-D2CF-4569-AA05-8948E3A37B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0A45ED-E802-405C-A7C6-6704C2823C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E5FE07-CE18-45EF-9B85-8C07AD5EAE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700"/>
            </a:lvl1pPr>
          </a:lstStyle>
          <a:p>
            <a:fld id="{D4AF86BC-C3B5-4FD4-A7CF-05C1D5A9BE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4">
            <a:extLst>
              <a:ext uri="{FF2B5EF4-FFF2-40B4-BE49-F238E27FC236}">
                <a16:creationId xmlns:a16="http://schemas.microsoft.com/office/drawing/2014/main" id="{97BB1D88-75C0-46A8-ABF1-ED7B4224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1" name="Rectangle 185">
            <a:extLst>
              <a:ext uri="{FF2B5EF4-FFF2-40B4-BE49-F238E27FC236}">
                <a16:creationId xmlns:a16="http://schemas.microsoft.com/office/drawing/2014/main" id="{342DFBEF-AAD9-411B-A2C4-48B14584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8075"/>
            <a:ext cx="82819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6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똑디</a:t>
            </a:r>
            <a:r>
              <a:rPr lang="ko-KR" altLang="en-US" sz="96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창문</a:t>
            </a:r>
            <a:endParaRPr lang="en-US" altLang="ko-KR" sz="9600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Ddok</a:t>
            </a:r>
            <a:r>
              <a:rPr lang="en-US" altLang="ko-KR" sz="36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Ddi</a:t>
            </a:r>
            <a:r>
              <a:rPr lang="en-US" altLang="ko-KR" sz="36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Smart Window</a:t>
            </a:r>
          </a:p>
        </p:txBody>
      </p:sp>
      <p:sp>
        <p:nvSpPr>
          <p:cNvPr id="2052" name="Rectangle 188">
            <a:extLst>
              <a:ext uri="{FF2B5EF4-FFF2-40B4-BE49-F238E27FC236}">
                <a16:creationId xmlns:a16="http://schemas.microsoft.com/office/drawing/2014/main" id="{1B3238C3-2BFE-4BC9-9369-482F1F68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525" y="7805738"/>
            <a:ext cx="388868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 </a:t>
            </a:r>
            <a:r>
              <a:rPr lang="ko-KR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6815 </a:t>
            </a:r>
            <a:r>
              <a:rPr lang="ko-KR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5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6589    </a:t>
            </a:r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492FDA-EF3D-40FE-B0A7-DA1947779692}"/>
              </a:ext>
            </a:extLst>
          </p:cNvPr>
          <p:cNvGrpSpPr/>
          <p:nvPr/>
        </p:nvGrpSpPr>
        <p:grpSpPr>
          <a:xfrm>
            <a:off x="1086024" y="8904288"/>
            <a:ext cx="2165350" cy="571500"/>
            <a:chOff x="1086024" y="8904288"/>
            <a:chExt cx="2165350" cy="571500"/>
          </a:xfrm>
        </p:grpSpPr>
        <p:sp>
          <p:nvSpPr>
            <p:cNvPr id="2053" name="Rectangle 208">
              <a:extLst>
                <a:ext uri="{FF2B5EF4-FFF2-40B4-BE49-F238E27FC236}">
                  <a16:creationId xmlns:a16="http://schemas.microsoft.com/office/drawing/2014/main" id="{FE7FD8DD-A6CE-4505-A2D1-7293BED7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24" y="8904288"/>
              <a:ext cx="2165350" cy="5715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808" tIns="144404" rIns="288808" bIns="144404"/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ko-KR" sz="5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4" name="Rectangle 209">
              <a:extLst>
                <a:ext uri="{FF2B5EF4-FFF2-40B4-BE49-F238E27FC236}">
                  <a16:creationId xmlns:a16="http://schemas.microsoft.com/office/drawing/2014/main" id="{20EBA9F4-CDF0-408B-BAD7-235D4028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968" y="8919184"/>
              <a:ext cx="1795462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350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개발배경</a:t>
              </a:r>
              <a:endParaRPr lang="ko-KR" altLang="en-US" sz="5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55" name="Freeform 216">
            <a:extLst>
              <a:ext uri="{FF2B5EF4-FFF2-40B4-BE49-F238E27FC236}">
                <a16:creationId xmlns:a16="http://schemas.microsoft.com/office/drawing/2014/main" id="{54DEE3A0-CFFF-436F-A901-BCFD75672C46}"/>
              </a:ext>
            </a:extLst>
          </p:cNvPr>
          <p:cNvSpPr>
            <a:spLocks/>
          </p:cNvSpPr>
          <p:nvPr/>
        </p:nvSpPr>
        <p:spPr bwMode="auto">
          <a:xfrm>
            <a:off x="1006649" y="10390188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7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2056" name="Line 217">
            <a:extLst>
              <a:ext uri="{FF2B5EF4-FFF2-40B4-BE49-F238E27FC236}">
                <a16:creationId xmlns:a16="http://schemas.microsoft.com/office/drawing/2014/main" id="{F6CD43DE-B7BC-42AB-9BA4-61C9D2181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649" y="10390188"/>
            <a:ext cx="6350" cy="3556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EEADC3-7435-4154-85B2-F9E4341A1A1D}"/>
              </a:ext>
            </a:extLst>
          </p:cNvPr>
          <p:cNvGrpSpPr/>
          <p:nvPr/>
        </p:nvGrpSpPr>
        <p:grpSpPr>
          <a:xfrm>
            <a:off x="12186260" y="22486029"/>
            <a:ext cx="4994275" cy="571500"/>
            <a:chOff x="12174538" y="17184688"/>
            <a:chExt cx="4994275" cy="571500"/>
          </a:xfrm>
        </p:grpSpPr>
        <p:sp>
          <p:nvSpPr>
            <p:cNvPr id="2057" name="Rectangle 222">
              <a:extLst>
                <a:ext uri="{FF2B5EF4-FFF2-40B4-BE49-F238E27FC236}">
                  <a16:creationId xmlns:a16="http://schemas.microsoft.com/office/drawing/2014/main" id="{934722AB-D5F3-431B-B95E-87A3EF79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4538" y="17184688"/>
              <a:ext cx="4994275" cy="5715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808" tIns="144404" rIns="288808" bIns="144404"/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ko-KR" sz="5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8" name="Rectangle 228">
              <a:extLst>
                <a:ext uri="{FF2B5EF4-FFF2-40B4-BE49-F238E27FC236}">
                  <a16:creationId xmlns:a16="http://schemas.microsoft.com/office/drawing/2014/main" id="{65A70A2B-23DC-4817-8CFD-52C05EB5B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7781" y="17203469"/>
              <a:ext cx="38877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350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기대효과</a:t>
              </a:r>
              <a:r>
                <a:rPr lang="ko-KR" altLang="en-US" sz="3500" dirty="0">
                  <a:solidFill>
                    <a:srgbClr val="FFFFFF"/>
                  </a:solidFill>
                  <a:latin typeface="산돌명조 M" pitchFamily="18" charset="-127"/>
                  <a:ea typeface="산돌명조 M" pitchFamily="18" charset="-127"/>
                </a:rPr>
                <a:t> </a:t>
              </a:r>
              <a:r>
                <a:rPr lang="ko-KR" altLang="en-US" sz="350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시장성</a:t>
              </a:r>
              <a:endParaRPr lang="ko-KR" altLang="en-US" sz="5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0" name="Line 233">
            <a:extLst>
              <a:ext uri="{FF2B5EF4-FFF2-40B4-BE49-F238E27FC236}">
                <a16:creationId xmlns:a16="http://schemas.microsoft.com/office/drawing/2014/main" id="{4CE57218-25D9-4AD4-B21A-93462A7A7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62" y="18192725"/>
            <a:ext cx="3867" cy="286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1" name="Freeform 236">
            <a:extLst>
              <a:ext uri="{FF2B5EF4-FFF2-40B4-BE49-F238E27FC236}">
                <a16:creationId xmlns:a16="http://schemas.microsoft.com/office/drawing/2014/main" id="{063EA0E0-DF55-4F12-BE67-4B31C3732FA4}"/>
              </a:ext>
            </a:extLst>
          </p:cNvPr>
          <p:cNvSpPr>
            <a:spLocks/>
          </p:cNvSpPr>
          <p:nvPr/>
        </p:nvSpPr>
        <p:spPr bwMode="auto">
          <a:xfrm>
            <a:off x="11925300" y="23867460"/>
            <a:ext cx="4763" cy="2700337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7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2062" name="Line 237">
            <a:extLst>
              <a:ext uri="{FF2B5EF4-FFF2-40B4-BE49-F238E27FC236}">
                <a16:creationId xmlns:a16="http://schemas.microsoft.com/office/drawing/2014/main" id="{1A659657-B35D-488F-B1E2-27A168929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3867460"/>
            <a:ext cx="4763" cy="27003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3BEF9CA-170D-4A0B-AC28-46785994643F}"/>
              </a:ext>
            </a:extLst>
          </p:cNvPr>
          <p:cNvGrpSpPr/>
          <p:nvPr/>
        </p:nvGrpSpPr>
        <p:grpSpPr>
          <a:xfrm>
            <a:off x="1012999" y="22483648"/>
            <a:ext cx="2089150" cy="576262"/>
            <a:chOff x="837422" y="19093816"/>
            <a:chExt cx="2089150" cy="576262"/>
          </a:xfrm>
        </p:grpSpPr>
        <p:sp>
          <p:nvSpPr>
            <p:cNvPr id="2063" name="Rectangle 243">
              <a:extLst>
                <a:ext uri="{FF2B5EF4-FFF2-40B4-BE49-F238E27FC236}">
                  <a16:creationId xmlns:a16="http://schemas.microsoft.com/office/drawing/2014/main" id="{CBDCE9E2-4663-4B46-9B75-B519AD4F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22" y="19093816"/>
              <a:ext cx="2089150" cy="5762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808" tIns="144404" rIns="288808" bIns="144404"/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ko-KR" sz="5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4" name="Rectangle 246">
              <a:extLst>
                <a:ext uri="{FF2B5EF4-FFF2-40B4-BE49-F238E27FC236}">
                  <a16:creationId xmlns:a16="http://schemas.microsoft.com/office/drawing/2014/main" id="{637B1D8B-4859-49CD-A4F4-1FEF8F49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59" y="19117544"/>
              <a:ext cx="1793875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3500" b="1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개발결과</a:t>
              </a:r>
              <a:endParaRPr lang="ko-KR" altLang="en-US" sz="5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5" name="Rectangle 261">
            <a:extLst>
              <a:ext uri="{FF2B5EF4-FFF2-40B4-BE49-F238E27FC236}">
                <a16:creationId xmlns:a16="http://schemas.microsoft.com/office/drawing/2014/main" id="{BD08310B-573B-437E-8D67-79C82A10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6700" y="7175500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우승완</a:t>
            </a:r>
            <a:endParaRPr lang="ko-KR" altLang="en-US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6" name="Freeform 288">
            <a:extLst>
              <a:ext uri="{FF2B5EF4-FFF2-40B4-BE49-F238E27FC236}">
                <a16:creationId xmlns:a16="http://schemas.microsoft.com/office/drawing/2014/main" id="{4715964B-2047-47D0-B2C4-C219175092E7}"/>
              </a:ext>
            </a:extLst>
          </p:cNvPr>
          <p:cNvSpPr>
            <a:spLocks noEditPoints="1"/>
          </p:cNvSpPr>
          <p:nvPr/>
        </p:nvSpPr>
        <p:spPr bwMode="auto">
          <a:xfrm>
            <a:off x="12690323" y="27292219"/>
            <a:ext cx="769938" cy="552450"/>
          </a:xfrm>
          <a:custGeom>
            <a:avLst/>
            <a:gdLst>
              <a:gd name="T0" fmla="*/ 2147483647 w 83"/>
              <a:gd name="T1" fmla="*/ 0 h 64"/>
              <a:gd name="T2" fmla="*/ 2147483647 w 83"/>
              <a:gd name="T3" fmla="*/ 2147483647 h 64"/>
              <a:gd name="T4" fmla="*/ 0 w 83"/>
              <a:gd name="T5" fmla="*/ 2147483647 h 64"/>
              <a:gd name="T6" fmla="*/ 0 w 83"/>
              <a:gd name="T7" fmla="*/ 2147483647 h 64"/>
              <a:gd name="T8" fmla="*/ 2147483647 w 83"/>
              <a:gd name="T9" fmla="*/ 2147483647 h 64"/>
              <a:gd name="T10" fmla="*/ 2147483647 w 83"/>
              <a:gd name="T11" fmla="*/ 2147483647 h 64"/>
              <a:gd name="T12" fmla="*/ 2147483647 w 83"/>
              <a:gd name="T13" fmla="*/ 2147483647 h 64"/>
              <a:gd name="T14" fmla="*/ 2147483647 w 83"/>
              <a:gd name="T15" fmla="*/ 2147483647 h 64"/>
              <a:gd name="T16" fmla="*/ 2147483647 w 83"/>
              <a:gd name="T17" fmla="*/ 2147483647 h 64"/>
              <a:gd name="T18" fmla="*/ 2147483647 w 83"/>
              <a:gd name="T19" fmla="*/ 0 h 64"/>
              <a:gd name="T20" fmla="*/ 2147483647 w 83"/>
              <a:gd name="T21" fmla="*/ 0 h 64"/>
              <a:gd name="T22" fmla="*/ 2147483647 w 83"/>
              <a:gd name="T23" fmla="*/ 2147483647 h 64"/>
              <a:gd name="T24" fmla="*/ 2147483647 w 83"/>
              <a:gd name="T25" fmla="*/ 2147483647 h 64"/>
              <a:gd name="T26" fmla="*/ 2147483647 w 83"/>
              <a:gd name="T27" fmla="*/ 2147483647 h 64"/>
              <a:gd name="T28" fmla="*/ 2147483647 w 83"/>
              <a:gd name="T29" fmla="*/ 2147483647 h 64"/>
              <a:gd name="T30" fmla="*/ 2147483647 w 83"/>
              <a:gd name="T31" fmla="*/ 2147483647 h 64"/>
              <a:gd name="T32" fmla="*/ 2147483647 w 83"/>
              <a:gd name="T33" fmla="*/ 2147483647 h 64"/>
              <a:gd name="T34" fmla="*/ 2147483647 w 83"/>
              <a:gd name="T35" fmla="*/ 2147483647 h 64"/>
              <a:gd name="T36" fmla="*/ 2147483647 w 83"/>
              <a:gd name="T37" fmla="*/ 2147483647 h 64"/>
              <a:gd name="T38" fmla="*/ 2147483647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2067" name="Freeform 289">
            <a:extLst>
              <a:ext uri="{FF2B5EF4-FFF2-40B4-BE49-F238E27FC236}">
                <a16:creationId xmlns:a16="http://schemas.microsoft.com/office/drawing/2014/main" id="{A62C76F4-B35B-494B-817F-E32E3E3B9B79}"/>
              </a:ext>
            </a:extLst>
          </p:cNvPr>
          <p:cNvSpPr>
            <a:spLocks noEditPoints="1"/>
          </p:cNvSpPr>
          <p:nvPr/>
        </p:nvSpPr>
        <p:spPr bwMode="auto">
          <a:xfrm>
            <a:off x="20827848" y="27436681"/>
            <a:ext cx="720725" cy="576263"/>
          </a:xfrm>
          <a:custGeom>
            <a:avLst/>
            <a:gdLst>
              <a:gd name="T0" fmla="*/ 2147483647 w 114"/>
              <a:gd name="T1" fmla="*/ 0 h 89"/>
              <a:gd name="T2" fmla="*/ 0 w 114"/>
              <a:gd name="T3" fmla="*/ 0 h 89"/>
              <a:gd name="T4" fmla="*/ 0 w 114"/>
              <a:gd name="T5" fmla="*/ 2147483647 h 89"/>
              <a:gd name="T6" fmla="*/ 2147483647 w 114"/>
              <a:gd name="T7" fmla="*/ 2147483647 h 89"/>
              <a:gd name="T8" fmla="*/ 2147483647 w 114"/>
              <a:gd name="T9" fmla="*/ 2147483647 h 89"/>
              <a:gd name="T10" fmla="*/ 2147483647 w 114"/>
              <a:gd name="T11" fmla="*/ 2147483647 h 89"/>
              <a:gd name="T12" fmla="*/ 2147483647 w 114"/>
              <a:gd name="T13" fmla="*/ 2147483647 h 89"/>
              <a:gd name="T14" fmla="*/ 2147483647 w 114"/>
              <a:gd name="T15" fmla="*/ 2147483647 h 89"/>
              <a:gd name="T16" fmla="*/ 2147483647 w 114"/>
              <a:gd name="T17" fmla="*/ 2147483647 h 89"/>
              <a:gd name="T18" fmla="*/ 2147483647 w 114"/>
              <a:gd name="T19" fmla="*/ 0 h 89"/>
              <a:gd name="T20" fmla="*/ 2147483647 w 114"/>
              <a:gd name="T21" fmla="*/ 0 h 89"/>
              <a:gd name="T22" fmla="*/ 2147483647 w 114"/>
              <a:gd name="T23" fmla="*/ 0 h 89"/>
              <a:gd name="T24" fmla="*/ 2147483647 w 114"/>
              <a:gd name="T25" fmla="*/ 2147483647 h 89"/>
              <a:gd name="T26" fmla="*/ 2147483647 w 114"/>
              <a:gd name="T27" fmla="*/ 2147483647 h 89"/>
              <a:gd name="T28" fmla="*/ 2147483647 w 114"/>
              <a:gd name="T29" fmla="*/ 2147483647 h 89"/>
              <a:gd name="T30" fmla="*/ 2147483647 w 114"/>
              <a:gd name="T31" fmla="*/ 2147483647 h 89"/>
              <a:gd name="T32" fmla="*/ 2147483647 w 114"/>
              <a:gd name="T33" fmla="*/ 2147483647 h 89"/>
              <a:gd name="T34" fmla="*/ 2147483647 w 114"/>
              <a:gd name="T35" fmla="*/ 2147483647 h 89"/>
              <a:gd name="T36" fmla="*/ 2147483647 w 114"/>
              <a:gd name="T37" fmla="*/ 2147483647 h 89"/>
              <a:gd name="T38" fmla="*/ 2147483647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2068" name="Rectangle 291">
            <a:extLst>
              <a:ext uri="{FF2B5EF4-FFF2-40B4-BE49-F238E27FC236}">
                <a16:creationId xmlns:a16="http://schemas.microsoft.com/office/drawing/2014/main" id="{65FE6F46-0A4E-4FCE-8BB7-7E8B19A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6311900"/>
            <a:ext cx="398185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공학과 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69" name="Rectangle 293">
            <a:extLst>
              <a:ext uri="{FF2B5EF4-FFF2-40B4-BE49-F238E27FC236}">
                <a16:creationId xmlns:a16="http://schemas.microsoft.com/office/drawing/2014/main" id="{7EEED7CC-2E81-4D25-BF3C-42E10BC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7319963"/>
            <a:ext cx="68024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공기석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70" name="TextBox 298">
            <a:extLst>
              <a:ext uri="{FF2B5EF4-FFF2-40B4-BE49-F238E27FC236}">
                <a16:creationId xmlns:a16="http://schemas.microsoft.com/office/drawing/2014/main" id="{39E40905-F202-45B6-88AA-04A5A4937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29" y="9694426"/>
            <a:ext cx="9832975" cy="287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대기중 미세먼지 증가</a:t>
            </a: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호흡기 질병 발생률 증가</a:t>
            </a:r>
            <a:r>
              <a:rPr kumimoji="0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유아 낙상 사고율 증가</a:t>
            </a: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명절 창문을 통한 절도범 증가</a:t>
            </a: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1" name="TextBox 299">
            <a:extLst>
              <a:ext uri="{FF2B5EF4-FFF2-40B4-BE49-F238E27FC236}">
                <a16:creationId xmlns:a16="http://schemas.microsoft.com/office/drawing/2014/main" id="{5570638C-4339-4159-9908-924FF5F0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024" y="14281421"/>
            <a:ext cx="10542228" cy="693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미세 먼지</a:t>
            </a: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 변화</a:t>
            </a:r>
            <a:r>
              <a:rPr kumimoji="0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침입을 감지하여 대처하기 위한 센서 사용</a:t>
            </a:r>
            <a:endParaRPr kumimoji="0"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kumimoji="0"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창문의 자동 개폐기능을 통해서 실내 오염 방지 기능 구현</a:t>
            </a:r>
            <a:endParaRPr kumimoji="0"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endParaRPr kumimoji="0"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모터를 통한 자동 잠금 장치 및 스피커를 통한 알람 기능 구현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폰 어플을 통한 창문 리모컨기능으로 원격 창문 조작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서버와 스마트폰의 연결을 통해서 실시간 창문 개폐 조작 구현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폰 어플을 통한 날씨와 대기상태 확인으로 기상 변화 대처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센서를 통한 날씨와 대기 상태 확인 및 알림 기능 구현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서버를 화면을 통한 날씨 정보와 대기 상태 확인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기상청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원하는 지역의 날씨와 대기상태 확인 기능 구현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센서와 스마트폰의 창문 개폐 데이터를 시각화 하는 기능 구현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3" name="TextBox 304">
            <a:extLst>
              <a:ext uri="{FF2B5EF4-FFF2-40B4-BE49-F238E27FC236}">
                <a16:creationId xmlns:a16="http://schemas.microsoft.com/office/drawing/2014/main" id="{3AAA4932-F6EC-4E0C-A57A-85390C68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1924" y="27547941"/>
            <a:ext cx="8852741" cy="17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4700" dirty="0">
                <a:solidFill>
                  <a:srgbClr val="376092"/>
                </a:solidFill>
                <a:latin typeface="산돌돌 L" pitchFamily="50" charset="-127"/>
                <a:ea typeface="산돌돌 L" pitchFamily="50" charset="-127"/>
              </a:rPr>
              <a:t> </a:t>
            </a:r>
            <a:r>
              <a:rPr kumimoji="0" lang="ko-KR" altLang="en-US" sz="4700" b="1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스마트하게 자동으로</a:t>
            </a:r>
            <a:endParaRPr kumimoji="0" lang="en-US" altLang="ko-KR" sz="4700" b="1" dirty="0">
              <a:solidFill>
                <a:srgbClr val="3760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4700" b="1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창문을 여닫는 스마트 윈도우 </a:t>
            </a:r>
            <a:r>
              <a:rPr kumimoji="0" lang="en-US" altLang="ko-KR" sz="4700" b="1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A1BE11CC-A11F-420B-BB5F-4DFC5B590564}"/>
              </a:ext>
            </a:extLst>
          </p:cNvPr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3AC38FD1-1420-4A20-B8C4-6DFC57952A70}"/>
              </a:ext>
            </a:extLst>
          </p:cNvPr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48441231-53AC-4875-8F93-723AB3BA5E51}"/>
              </a:ext>
            </a:extLst>
          </p:cNvPr>
          <p:cNvCxnSpPr>
            <a:cxnSpLocks/>
          </p:cNvCxnSpPr>
          <p:nvPr/>
        </p:nvCxnSpPr>
        <p:spPr>
          <a:xfrm>
            <a:off x="1097929" y="9907587"/>
            <a:ext cx="0" cy="252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A77719E1-FD9A-4A59-B59E-6E67751F7A63}"/>
              </a:ext>
            </a:extLst>
          </p:cNvPr>
          <p:cNvCxnSpPr>
            <a:cxnSpLocks/>
          </p:cNvCxnSpPr>
          <p:nvPr/>
        </p:nvCxnSpPr>
        <p:spPr>
          <a:xfrm>
            <a:off x="1099518" y="14442470"/>
            <a:ext cx="0" cy="638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D2D7A707-4424-429F-9364-36866C7AD93E}"/>
              </a:ext>
            </a:extLst>
          </p:cNvPr>
          <p:cNvCxnSpPr>
            <a:cxnSpLocks/>
          </p:cNvCxnSpPr>
          <p:nvPr/>
        </p:nvCxnSpPr>
        <p:spPr>
          <a:xfrm>
            <a:off x="12186260" y="23509014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Rectangle 261">
            <a:extLst>
              <a:ext uri="{FF2B5EF4-FFF2-40B4-BE49-F238E27FC236}">
                <a16:creationId xmlns:a16="http://schemas.microsoft.com/office/drawing/2014/main" id="{6E64DFDE-25A5-40C2-B421-A2E4B600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988" y="7248525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김민철</a:t>
            </a:r>
            <a:endParaRPr lang="en-US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F363DA-9E16-4778-A0B3-45899CACFAF9}"/>
              </a:ext>
            </a:extLst>
          </p:cNvPr>
          <p:cNvGrpSpPr/>
          <p:nvPr/>
        </p:nvGrpSpPr>
        <p:grpSpPr>
          <a:xfrm>
            <a:off x="1012999" y="13584610"/>
            <a:ext cx="3040752" cy="576262"/>
            <a:chOff x="1012999" y="11784410"/>
            <a:chExt cx="3744912" cy="576262"/>
          </a:xfrm>
        </p:grpSpPr>
        <p:sp>
          <p:nvSpPr>
            <p:cNvPr id="2080" name="Rectangle 243">
              <a:extLst>
                <a:ext uri="{FF2B5EF4-FFF2-40B4-BE49-F238E27FC236}">
                  <a16:creationId xmlns:a16="http://schemas.microsoft.com/office/drawing/2014/main" id="{CEA30D10-D09C-44D6-8825-A7D09765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99" y="11784410"/>
              <a:ext cx="3744912" cy="5762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808" tIns="144404" rIns="288808" bIns="144404"/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ko-KR" altLang="ko-KR" sz="57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1" name="Rectangle 246">
              <a:extLst>
                <a:ext uri="{FF2B5EF4-FFF2-40B4-BE49-F238E27FC236}">
                  <a16:creationId xmlns:a16="http://schemas.microsoft.com/office/drawing/2014/main" id="{CD491E22-6552-42C3-9919-A3CDA3E50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260" y="11803460"/>
              <a:ext cx="3484389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2882900" eaLnBrk="0" hangingPunct="0">
                <a:buChar char="•"/>
                <a:defRPr kumimoji="1" sz="10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2882900" eaLnBrk="0" hangingPunct="0">
                <a:buChar char="–"/>
                <a:defRPr kumimoji="1" sz="9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2882900" eaLnBrk="0" hangingPunct="0">
                <a:buChar char="•"/>
                <a:defRPr kumimoji="1" sz="79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2882900" eaLnBrk="0" hangingPunct="0">
                <a:buChar char="–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2882900" eaLnBrk="0" hangingPunct="0"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288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6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3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개발목표 및 내용</a:t>
              </a:r>
            </a:p>
          </p:txBody>
        </p:sp>
      </p:grpSp>
      <p:pic>
        <p:nvPicPr>
          <p:cNvPr id="2082" name="Picture 112">
            <a:extLst>
              <a:ext uri="{FF2B5EF4-FFF2-40B4-BE49-F238E27FC236}">
                <a16:creationId xmlns:a16="http://schemas.microsoft.com/office/drawing/2014/main" id="{DBE55C1B-2D35-41BA-BB27-D44A9FCB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69532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TextBox 303">
            <a:extLst>
              <a:ext uri="{FF2B5EF4-FFF2-40B4-BE49-F238E27FC236}">
                <a16:creationId xmlns:a16="http://schemas.microsoft.com/office/drawing/2014/main" id="{41968AF2-333A-42DA-B88C-5F597A8C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3974" y="17084725"/>
            <a:ext cx="9517804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 화면을 통한 대기 상태와 날씨 정보의 예시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0" name="Freeform 295">
            <a:extLst>
              <a:ext uri="{FF2B5EF4-FFF2-40B4-BE49-F238E27FC236}">
                <a16:creationId xmlns:a16="http://schemas.microsoft.com/office/drawing/2014/main" id="{B43597E8-F909-454C-94F5-EAE27DBD9E6E}"/>
              </a:ext>
            </a:extLst>
          </p:cNvPr>
          <p:cNvSpPr>
            <a:spLocks/>
          </p:cNvSpPr>
          <p:nvPr/>
        </p:nvSpPr>
        <p:spPr bwMode="auto">
          <a:xfrm>
            <a:off x="12576024" y="17278438"/>
            <a:ext cx="215900" cy="288925"/>
          </a:xfrm>
          <a:custGeom>
            <a:avLst/>
            <a:gdLst>
              <a:gd name="T0" fmla="*/ 2147483647 w 30"/>
              <a:gd name="T1" fmla="*/ 2147483647 h 62"/>
              <a:gd name="T2" fmla="*/ 0 w 30"/>
              <a:gd name="T3" fmla="*/ 0 h 62"/>
              <a:gd name="T4" fmla="*/ 0 w 30"/>
              <a:gd name="T5" fmla="*/ 2147483647 h 62"/>
              <a:gd name="T6" fmla="*/ 2147483647 w 3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2096" name="Rectangle 262">
            <a:extLst>
              <a:ext uri="{FF2B5EF4-FFF2-40B4-BE49-F238E27FC236}">
                <a16:creationId xmlns:a16="http://schemas.microsoft.com/office/drawing/2014/main" id="{C652DBE0-CFEC-4FF4-85ED-85DF118D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463" y="3935413"/>
            <a:ext cx="2132012" cy="2925762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7" name="Rectangle 263">
            <a:extLst>
              <a:ext uri="{FF2B5EF4-FFF2-40B4-BE49-F238E27FC236}">
                <a16:creationId xmlns:a16="http://schemas.microsoft.com/office/drawing/2014/main" id="{B18C6DB5-8110-4B4D-8DCC-9ACF196A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725" y="3935413"/>
            <a:ext cx="2138363" cy="2925762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8" name="Rectangle 263">
            <a:extLst>
              <a:ext uri="{FF2B5EF4-FFF2-40B4-BE49-F238E27FC236}">
                <a16:creationId xmlns:a16="http://schemas.microsoft.com/office/drawing/2014/main" id="{FE20C806-6B3C-49C5-AE9D-880C93C17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7013" y="3935413"/>
            <a:ext cx="2138362" cy="2925762"/>
          </a:xfrm>
          <a:prstGeom prst="rect">
            <a:avLst/>
          </a:prstGeom>
          <a:solidFill>
            <a:srgbClr val="E6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9" name="Rectangle 265">
            <a:extLst>
              <a:ext uri="{FF2B5EF4-FFF2-40B4-BE49-F238E27FC236}">
                <a16:creationId xmlns:a16="http://schemas.microsoft.com/office/drawing/2014/main" id="{91DB4E4D-C37F-4217-AA0C-F6DB49D50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6700" y="5159375"/>
            <a:ext cx="107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25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photo</a:t>
            </a:r>
            <a:endParaRPr lang="ko-KR" altLang="ko-KR" sz="5700"/>
          </a:p>
        </p:txBody>
      </p:sp>
      <p:sp>
        <p:nvSpPr>
          <p:cNvPr id="2100" name="Rectangle 265">
            <a:extLst>
              <a:ext uri="{FF2B5EF4-FFF2-40B4-BE49-F238E27FC236}">
                <a16:creationId xmlns:a16="http://schemas.microsoft.com/office/drawing/2014/main" id="{5E5F45D3-3143-47A0-B965-72C849F2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6425" y="5232400"/>
            <a:ext cx="806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25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photo</a:t>
            </a:r>
            <a:endParaRPr lang="ko-KR" altLang="ko-KR" sz="5700"/>
          </a:p>
        </p:txBody>
      </p:sp>
      <p:sp>
        <p:nvSpPr>
          <p:cNvPr id="2101" name="Rectangle 265">
            <a:extLst>
              <a:ext uri="{FF2B5EF4-FFF2-40B4-BE49-F238E27FC236}">
                <a16:creationId xmlns:a16="http://schemas.microsoft.com/office/drawing/2014/main" id="{468DB652-4F68-498E-B136-30F82B8E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6300" y="5159375"/>
            <a:ext cx="8064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25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photo</a:t>
            </a:r>
            <a:endParaRPr lang="ko-KR" altLang="ko-KR" sz="5700"/>
          </a:p>
        </p:txBody>
      </p:sp>
      <p:sp>
        <p:nvSpPr>
          <p:cNvPr id="2102" name="Rectangle 261">
            <a:extLst>
              <a:ext uri="{FF2B5EF4-FFF2-40B4-BE49-F238E27FC236}">
                <a16:creationId xmlns:a16="http://schemas.microsoft.com/office/drawing/2014/main" id="{60A4D033-3216-405A-8746-732ABD51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275" y="7248525"/>
            <a:ext cx="1077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윤재영</a:t>
            </a:r>
            <a:endParaRPr lang="en-US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15FCD-B126-4514-84EB-7C9128A9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27" y="3822676"/>
            <a:ext cx="2507116" cy="3273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6C55A0-5798-4B01-8A02-E4E01A1BB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58" y="3820514"/>
            <a:ext cx="2624672" cy="3273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3A011B-5DB0-4D20-AE3A-5707E2BE2289}"/>
              </a:ext>
            </a:extLst>
          </p:cNvPr>
          <p:cNvSpPr txBox="1"/>
          <p:nvPr/>
        </p:nvSpPr>
        <p:spPr>
          <a:xfrm>
            <a:off x="12238227" y="23509014"/>
            <a:ext cx="8174033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실내 미세먼지의 유입이 억제되면서 질병 발생률 감소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침입에 대한 보안 기능이 강화되어 범죄 피해 감소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낙상사고 발생 예방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창문을 자동으로 열고 닫을 수 있는 편리함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6328F92-415F-4B98-9DB4-A04E19E7C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260" y="13291570"/>
            <a:ext cx="4659596" cy="36470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376AE9D-DD2A-43B1-B9B8-F42B0B40D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940" y="13277012"/>
            <a:ext cx="5943888" cy="3661613"/>
          </a:xfrm>
          <a:prstGeom prst="rect">
            <a:avLst/>
          </a:prstGeom>
        </p:spPr>
      </p:pic>
      <p:sp>
        <p:nvSpPr>
          <p:cNvPr id="52" name="TextBox 303">
            <a:extLst>
              <a:ext uri="{FF2B5EF4-FFF2-40B4-BE49-F238E27FC236}">
                <a16:creationId xmlns:a16="http://schemas.microsoft.com/office/drawing/2014/main" id="{7F94E748-6666-4248-B755-B8FB3E81E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3974" y="21621229"/>
            <a:ext cx="9517804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어플을 통한 날씨 정보와 대기 상태</a:t>
            </a:r>
            <a:r>
              <a:rPr kumimoji="0"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리모컨 예시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Freeform 295">
            <a:extLst>
              <a:ext uri="{FF2B5EF4-FFF2-40B4-BE49-F238E27FC236}">
                <a16:creationId xmlns:a16="http://schemas.microsoft.com/office/drawing/2014/main" id="{C5663318-39A2-4D64-80CA-A8FACB5672EE}"/>
              </a:ext>
            </a:extLst>
          </p:cNvPr>
          <p:cNvSpPr>
            <a:spLocks/>
          </p:cNvSpPr>
          <p:nvPr/>
        </p:nvSpPr>
        <p:spPr bwMode="auto">
          <a:xfrm>
            <a:off x="12576024" y="21814942"/>
            <a:ext cx="215900" cy="288925"/>
          </a:xfrm>
          <a:custGeom>
            <a:avLst/>
            <a:gdLst>
              <a:gd name="T0" fmla="*/ 2147483647 w 30"/>
              <a:gd name="T1" fmla="*/ 2147483647 h 62"/>
              <a:gd name="T2" fmla="*/ 0 w 30"/>
              <a:gd name="T3" fmla="*/ 0 h 62"/>
              <a:gd name="T4" fmla="*/ 0 w 30"/>
              <a:gd name="T5" fmla="*/ 2147483647 h 62"/>
              <a:gd name="T6" fmla="*/ 2147483647 w 3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B4B15AE0-6DA1-4944-A57C-FD23C6FAF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121" y="17902981"/>
            <a:ext cx="4210854" cy="3683475"/>
          </a:xfrm>
          <a:prstGeom prst="rect">
            <a:avLst/>
          </a:prstGeom>
        </p:spPr>
      </p:pic>
      <p:sp>
        <p:nvSpPr>
          <p:cNvPr id="57" name="TextBox 303">
            <a:extLst>
              <a:ext uri="{FF2B5EF4-FFF2-40B4-BE49-F238E27FC236}">
                <a16:creationId xmlns:a16="http://schemas.microsoft.com/office/drawing/2014/main" id="{0F480B52-8980-456D-9C76-201CA706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968" y="28029941"/>
            <a:ext cx="2664296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Freeform 295">
            <a:extLst>
              <a:ext uri="{FF2B5EF4-FFF2-40B4-BE49-F238E27FC236}">
                <a16:creationId xmlns:a16="http://schemas.microsoft.com/office/drawing/2014/main" id="{1196D387-716B-4A59-8CBC-C2B974C1DB42}"/>
              </a:ext>
            </a:extLst>
          </p:cNvPr>
          <p:cNvSpPr>
            <a:spLocks/>
          </p:cNvSpPr>
          <p:nvPr/>
        </p:nvSpPr>
        <p:spPr bwMode="auto">
          <a:xfrm>
            <a:off x="1163018" y="28223654"/>
            <a:ext cx="215900" cy="288925"/>
          </a:xfrm>
          <a:custGeom>
            <a:avLst/>
            <a:gdLst>
              <a:gd name="T0" fmla="*/ 2147483647 w 30"/>
              <a:gd name="T1" fmla="*/ 2147483647 h 62"/>
              <a:gd name="T2" fmla="*/ 0 w 30"/>
              <a:gd name="T3" fmla="*/ 0 h 62"/>
              <a:gd name="T4" fmla="*/ 0 w 30"/>
              <a:gd name="T5" fmla="*/ 2147483647 h 62"/>
              <a:gd name="T6" fmla="*/ 2147483647 w 3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2887F8-C7D8-4E60-B007-9025CD7A6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2" y="23078341"/>
            <a:ext cx="11127646" cy="5153025"/>
          </a:xfrm>
          <a:prstGeom prst="rect">
            <a:avLst/>
          </a:prstGeom>
        </p:spPr>
      </p:pic>
      <p:sp>
        <p:nvSpPr>
          <p:cNvPr id="64" name="TextBox 303">
            <a:extLst>
              <a:ext uri="{FF2B5EF4-FFF2-40B4-BE49-F238E27FC236}">
                <a16:creationId xmlns:a16="http://schemas.microsoft.com/office/drawing/2014/main" id="{5B5C6BD4-43B7-470E-A705-70ABB7EE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3974" y="12710351"/>
            <a:ext cx="9517804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>
            <a:spAutoFit/>
          </a:bodyPr>
          <a:lstStyle>
            <a:lvl1pPr defTabSz="2882900" eaLnBrk="0" hangingPunct="0"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eaLnBrk="0" hangingPunct="0"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eaLnBrk="0" hangingPunct="0"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eaLnBrk="0" hangingPunct="0"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eaLnBrk="0" hangingPunct="0"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창문 모형</a:t>
            </a:r>
            <a:endParaRPr kumimoji="0"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Freeform 295">
            <a:extLst>
              <a:ext uri="{FF2B5EF4-FFF2-40B4-BE49-F238E27FC236}">
                <a16:creationId xmlns:a16="http://schemas.microsoft.com/office/drawing/2014/main" id="{6DC148F0-080C-45BC-A697-57BDEDEC1B9E}"/>
              </a:ext>
            </a:extLst>
          </p:cNvPr>
          <p:cNvSpPr>
            <a:spLocks/>
          </p:cNvSpPr>
          <p:nvPr/>
        </p:nvSpPr>
        <p:spPr bwMode="auto">
          <a:xfrm>
            <a:off x="12576024" y="12904064"/>
            <a:ext cx="215900" cy="288925"/>
          </a:xfrm>
          <a:custGeom>
            <a:avLst/>
            <a:gdLst>
              <a:gd name="T0" fmla="*/ 2147483647 w 30"/>
              <a:gd name="T1" fmla="*/ 2147483647 h 62"/>
              <a:gd name="T2" fmla="*/ 0 w 30"/>
              <a:gd name="T3" fmla="*/ 0 h 62"/>
              <a:gd name="T4" fmla="*/ 0 w 30"/>
              <a:gd name="T5" fmla="*/ 2147483647 h 62"/>
              <a:gd name="T6" fmla="*/ 2147483647 w 3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220</Words>
  <Application>Microsoft Office PowerPoint</Application>
  <PresentationFormat>사용자 지정</PresentationFormat>
  <Paragraphs>56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산돌고딕 L</vt:lpstr>
      <vt:lpstr>산돌돌 L</vt:lpstr>
      <vt:lpstr>산돌명조 M</vt:lpstr>
      <vt:lpstr>Arial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wan woo</cp:lastModifiedBy>
  <cp:revision>78</cp:revision>
  <dcterms:created xsi:type="dcterms:W3CDTF">2005-08-11T07:20:44Z</dcterms:created>
  <dcterms:modified xsi:type="dcterms:W3CDTF">2018-07-23T11:14:52Z</dcterms:modified>
</cp:coreProperties>
</file>