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36" r:id="rId2"/>
    <p:sldId id="366" r:id="rId3"/>
    <p:sldId id="369" r:id="rId4"/>
    <p:sldId id="370" r:id="rId5"/>
    <p:sldId id="371" r:id="rId6"/>
    <p:sldId id="372" r:id="rId7"/>
    <p:sldId id="375" r:id="rId8"/>
    <p:sldId id="373" r:id="rId9"/>
    <p:sldId id="376" r:id="rId1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21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280CB-970C-444D-8BF2-AEDB468CED6E}" type="datetimeFigureOut">
              <a:rPr kumimoji="1" lang="ko-Kore-KR" altLang="en-US" smtClean="0"/>
              <a:t>2022. 2. 11.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B32BA-713D-8E48-B70B-E2887BE2337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304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http://company.lottemart.com/bc/service/htmlView.do?menuCd=BM0307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1EF4-73A8-4260-98E8-C2F82CC17F6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463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1EF4-73A8-4260-98E8-C2F82CC17F6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576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1EF4-73A8-4260-98E8-C2F82CC17F6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441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1EF4-73A8-4260-98E8-C2F82CC17F6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70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1EF4-73A8-4260-98E8-C2F82CC17F6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24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1EF4-73A8-4260-98E8-C2F82CC17F6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722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1EF4-73A8-4260-98E8-C2F82CC17F6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41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1EF4-73A8-4260-98E8-C2F82CC17F6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397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CD543-29B3-4049-8531-95A56E648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C4DC59-C2C0-C049-ACEB-CBD6B75FE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3F4C3D-2C03-FB4B-A075-21C9A0F09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FA65-DC11-2A42-96CB-17EF924116D5}" type="datetimeFigureOut">
              <a:rPr kumimoji="1" lang="ko-Kore-KR" altLang="en-US" smtClean="0"/>
              <a:t>2022. 2. 11.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62FB1-83A3-284F-BB16-22C99E8C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45CB20-DD72-A143-B52A-5FA20AA4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628E-D8ED-FA42-A987-0C2D809C90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0608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3EBA1-BAF2-CC43-9F99-722BCF51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ED19DB-FF82-F340-91DA-92FAAE651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15D3BB-E630-924E-9D50-CDDA039A7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FA65-DC11-2A42-96CB-17EF924116D5}" type="datetimeFigureOut">
              <a:rPr kumimoji="1" lang="ko-Kore-KR" altLang="en-US" smtClean="0"/>
              <a:t>2022. 2. 11.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10630E-87A4-5F45-A932-99A44C0F0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6A26B-F41E-E947-858D-AC56BD0E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628E-D8ED-FA42-A987-0C2D809C90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603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C1B4F1-4BE8-244F-B74D-F1585F955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9FD592-A160-1A47-BFDA-B6F3D003C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FAF4EC-83E0-7745-AE3E-B2F7280F2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FA65-DC11-2A42-96CB-17EF924116D5}" type="datetimeFigureOut">
              <a:rPr kumimoji="1" lang="ko-Kore-KR" altLang="en-US" smtClean="0"/>
              <a:t>2022. 2. 11.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89F9FF-BA34-EC40-8CE6-BEF0CA02D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6DDD3-4A3B-C749-BCDA-521C24E9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628E-D8ED-FA42-A987-0C2D809C90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106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4D8D1-6818-4E4D-84EF-1338615E5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7285F5-6F3B-F047-8185-8BA1DFCFF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40A21A-6208-2D4D-8692-86DFFC9D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FA65-DC11-2A42-96CB-17EF924116D5}" type="datetimeFigureOut">
              <a:rPr kumimoji="1" lang="ko-Kore-KR" altLang="en-US" smtClean="0"/>
              <a:t>2022. 2. 11.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32E65D-DE45-5B48-92FD-D02F48244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697994-CEF2-414C-A14A-D3E8C4B27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628E-D8ED-FA42-A987-0C2D809C90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2671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150FB-F5CB-1340-B343-78D3BE644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F6F24-7869-9D4D-A9D8-419798BC8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E498A-0E0E-D940-92F7-1A5430309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FA65-DC11-2A42-96CB-17EF924116D5}" type="datetimeFigureOut">
              <a:rPr kumimoji="1" lang="ko-Kore-KR" altLang="en-US" smtClean="0"/>
              <a:t>2022. 2. 11.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B8D492-644B-3A42-AB53-C2B36B675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59592-35CF-EA41-9D64-6CB1132F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628E-D8ED-FA42-A987-0C2D809C90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007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FD844-2906-1A40-8196-BDA13865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B3AA67-FA2B-D54B-8126-634E93328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37F088-877A-D24E-80D6-A718B0B55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35D657-F92C-1140-A1BA-A8A5ABB6B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FA65-DC11-2A42-96CB-17EF924116D5}" type="datetimeFigureOut">
              <a:rPr kumimoji="1" lang="ko-Kore-KR" altLang="en-US" smtClean="0"/>
              <a:t>2022. 2. 11.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6BB096-26E6-7D44-9056-F79558AB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66CACF-F890-484F-AB28-93AE49E8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628E-D8ED-FA42-A987-0C2D809C90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867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91656-9FD3-2E4F-AA3B-49DB81DB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B9B1DF-0397-4C45-B3EF-8E0269957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2F0518-5DE3-F44C-9441-E0EDF4588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9178BE-C284-B44B-9F6A-53707958F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D9CC7F-E408-5948-8B32-B6926DE42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22B7AD-8197-A34B-A49D-25396A99F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FA65-DC11-2A42-96CB-17EF924116D5}" type="datetimeFigureOut">
              <a:rPr kumimoji="1" lang="ko-Kore-KR" altLang="en-US" smtClean="0"/>
              <a:t>2022. 2. 11.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57ABDD-5762-3342-8BE1-6036E9C2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8A3420-A878-9745-A774-6FBAF4FD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628E-D8ED-FA42-A987-0C2D809C90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6416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CF1B4-35B5-6A4B-96FF-6721AE52C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D1AA56-2ADE-4A43-A2F8-E2994C3FA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FA65-DC11-2A42-96CB-17EF924116D5}" type="datetimeFigureOut">
              <a:rPr kumimoji="1" lang="ko-Kore-KR" altLang="en-US" smtClean="0"/>
              <a:t>2022. 2. 11.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218486-4B3C-C84D-B767-C05EDFCD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C173D6-7DC4-2E40-8E44-36E8E9D19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628E-D8ED-FA42-A987-0C2D809C90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3278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B5F195-B745-3344-B5D5-8C68951D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FA65-DC11-2A42-96CB-17EF924116D5}" type="datetimeFigureOut">
              <a:rPr kumimoji="1" lang="ko-Kore-KR" altLang="en-US" smtClean="0"/>
              <a:t>2022. 2. 11.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9F1EFA-F254-DF4B-AC36-19B8ED87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B3D284-ABC8-1D4F-A6C6-C1299C3C0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628E-D8ED-FA42-A987-0C2D809C90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119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4B2C0-69EC-624E-AE4D-A0976544B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7CC1C9-E0BB-6741-8B0B-83A4605BB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0EB186-40AF-5A4D-95EB-62183C3B4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600D2D-C6FA-2245-A14F-F0CEE645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FA65-DC11-2A42-96CB-17EF924116D5}" type="datetimeFigureOut">
              <a:rPr kumimoji="1" lang="ko-Kore-KR" altLang="en-US" smtClean="0"/>
              <a:t>2022. 2. 11.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FACF79-A727-F443-85DB-5D3C44E0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539258-EFE3-6748-9232-3FDCFCD2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628E-D8ED-FA42-A987-0C2D809C90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744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58D64-00C8-554F-BA29-A18E43B36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AE6334-093F-124D-84DD-BB90B61F8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698A8A-6A8D-3E47-BDEA-929887203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E25D59-6328-C447-B344-06CCC21B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FA65-DC11-2A42-96CB-17EF924116D5}" type="datetimeFigureOut">
              <a:rPr kumimoji="1" lang="ko-Kore-KR" altLang="en-US" smtClean="0"/>
              <a:t>2022. 2. 11.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5E833E-1ED0-5D40-B101-C600DFF4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3B8676-9F82-3A4C-B8F4-B774751F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628E-D8ED-FA42-A987-0C2D809C90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037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59B0EF-2461-9E4F-A161-DA24889C7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37C4C0-74D0-5A47-9CE3-07C4989CF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873F3E-7FAF-E843-BF70-7487E4822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6FA65-DC11-2A42-96CB-17EF924116D5}" type="datetimeFigureOut">
              <a:rPr kumimoji="1" lang="ko-Kore-KR" altLang="en-US" smtClean="0"/>
              <a:t>2022. 2. 11.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BF605-E2CA-894F-869F-A1FB686FE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30440-2AC3-E941-8FE3-81F02458B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9628E-D8ED-FA42-A987-0C2D809C90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543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-20210"/>
            <a:ext cx="12192000" cy="6878210"/>
          </a:xfrm>
          <a:prstGeom prst="rect">
            <a:avLst/>
          </a:prstGeom>
          <a:solidFill>
            <a:srgbClr val="FF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03200" y="3136"/>
            <a:ext cx="11816080" cy="6471920"/>
          </a:xfrm>
          <a:prstGeom prst="rect">
            <a:avLst/>
          </a:prstGeom>
          <a:solidFill>
            <a:schemeClr val="bg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011832" y="1822035"/>
            <a:ext cx="5961838" cy="3213929"/>
          </a:xfrm>
          <a:prstGeom prst="rect">
            <a:avLst/>
          </a:prstGeom>
          <a:solidFill>
            <a:srgbClr val="C0000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173218" y="1987695"/>
            <a:ext cx="5665983" cy="288910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17300" y="2700487"/>
            <a:ext cx="47878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Multi Processing</a:t>
            </a:r>
            <a:r>
              <a:rPr lang="ko-KR" altLang="en-US" sz="3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을 이용한</a:t>
            </a:r>
            <a:endParaRPr lang="en-US" altLang="ko-KR" sz="32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/>
            <a:r>
              <a:rPr lang="ko-KR" altLang="en-US" sz="32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센서 제어 프로그램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4412196" y="3987444"/>
            <a:ext cx="3600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06009" y="4311244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오승은 </a:t>
            </a:r>
            <a:r>
              <a:rPr lang="en-US" altLang="ko-KR" sz="160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201758074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39240" y="207672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IOT </a:t>
            </a:r>
            <a:r>
              <a:rPr lang="ko-KR" altLang="en-US" sz="20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프로그래밍</a:t>
            </a:r>
            <a:endParaRPr lang="en-US" altLang="ko-KR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09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" y="134834"/>
            <a:ext cx="126124" cy="5429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46434" y="104439"/>
            <a:ext cx="56433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lumMod val="85000"/>
                      <a:lumOff val="15000"/>
                      <a:alpha val="2300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시나리오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5154" y="1059629"/>
            <a:ext cx="11759530" cy="5693932"/>
          </a:xfrm>
          <a:prstGeom prst="rect">
            <a:avLst/>
          </a:prstGeom>
          <a:noFill/>
          <a:ln>
            <a:solidFill>
              <a:srgbClr val="98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89385" y="896590"/>
            <a:ext cx="3540044" cy="326081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23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차 속도에 따른 신호등 프로그램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7316" y="3534321"/>
            <a:ext cx="11422735" cy="3006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● 신호등의 주황색은 파란색으로 대체함</a:t>
            </a:r>
            <a:endParaRPr lang="en-US" altLang="ko-KR" sz="16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● 거리 센서는 다가오는 차의 거리를 측정</a:t>
            </a:r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-&gt; 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현재 차가 신호등을 지나가면 다음 오는 차의 거리에 의해 신호가 바뀜</a:t>
            </a:r>
            <a:endParaRPr lang="en-US" altLang="ko-KR" sz="16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●</a:t>
            </a:r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신호등의 거리 센서는 차 하나만 지나간다고 가정하고 측정</a:t>
            </a:r>
            <a:endParaRPr lang="en-US" altLang="ko-KR" sz="16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● 거리가 </a:t>
            </a:r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20cm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보다 멀리 있으면 빨강 불</a:t>
            </a:r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20cm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이면 파란 불</a:t>
            </a:r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20cm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보다 가까우면 초록 불</a:t>
            </a:r>
            <a:endParaRPr lang="en-US" altLang="ko-KR" sz="16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● </a:t>
            </a:r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번째 신호등에 측정되는 차의 속도가 </a:t>
            </a:r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3cm/s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이상이면 경고 </a:t>
            </a:r>
            <a:r>
              <a:rPr lang="ko-KR" altLang="en-US" sz="1600" dirty="0" err="1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버저를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울림</a:t>
            </a:r>
            <a:endParaRPr lang="en-US" altLang="ko-KR" sz="16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● </a:t>
            </a:r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번째 신호등에 측정되는 차의 </a:t>
            </a:r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20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초 동안의 평균 속도를 계산 </a:t>
            </a:r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-&gt; 2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번째 신호등에서의 차의 거리와 앞에서 구한 차의 평균 속도를 사용하여 </a:t>
            </a:r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번째 신호등이 초록불이 켜져야 되는 시간을 예측하여 계산 </a:t>
            </a:r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초록불이 켜져야 되는 시간 </a:t>
            </a:r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= 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현재 시간 </a:t>
            </a:r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+ (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현재 차의 거리 </a:t>
            </a:r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– 20) / 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평균 속도</a:t>
            </a:r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C28B84B-D355-4444-B422-854EDF3A7730}"/>
              </a:ext>
            </a:extLst>
          </p:cNvPr>
          <p:cNvCxnSpPr/>
          <p:nvPr/>
        </p:nvCxnSpPr>
        <p:spPr>
          <a:xfrm>
            <a:off x="1021977" y="3052483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A3A946E-7C8E-4CEC-94D3-A36718EA47C0}"/>
              </a:ext>
            </a:extLst>
          </p:cNvPr>
          <p:cNvCxnSpPr>
            <a:cxnSpLocks/>
          </p:cNvCxnSpPr>
          <p:nvPr/>
        </p:nvCxnSpPr>
        <p:spPr>
          <a:xfrm flipV="1">
            <a:off x="10336306" y="2424953"/>
            <a:ext cx="0" cy="627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BDB10DE-F3A2-450D-9EDF-809E18F61532}"/>
              </a:ext>
            </a:extLst>
          </p:cNvPr>
          <p:cNvCxnSpPr>
            <a:cxnSpLocks/>
          </p:cNvCxnSpPr>
          <p:nvPr/>
        </p:nvCxnSpPr>
        <p:spPr>
          <a:xfrm flipV="1">
            <a:off x="5316071" y="2424953"/>
            <a:ext cx="0" cy="627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0D20F8D-9A8C-42F9-ADA7-92B01110FDA1}"/>
              </a:ext>
            </a:extLst>
          </p:cNvPr>
          <p:cNvGrpSpPr/>
          <p:nvPr/>
        </p:nvGrpSpPr>
        <p:grpSpPr>
          <a:xfrm>
            <a:off x="4972051" y="1152525"/>
            <a:ext cx="638174" cy="1272398"/>
            <a:chOff x="4972051" y="1685925"/>
            <a:chExt cx="638174" cy="127239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44054D0-B2BA-4446-9068-5C7D30A308C0}"/>
                </a:ext>
              </a:extLst>
            </p:cNvPr>
            <p:cNvSpPr/>
            <p:nvPr/>
          </p:nvSpPr>
          <p:spPr>
            <a:xfrm>
              <a:off x="4972051" y="1685925"/>
              <a:ext cx="638174" cy="12723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52FC4EA-2B83-44F1-8DF1-EADC49EF41BA}"/>
                </a:ext>
              </a:extLst>
            </p:cNvPr>
            <p:cNvGrpSpPr/>
            <p:nvPr/>
          </p:nvGrpSpPr>
          <p:grpSpPr>
            <a:xfrm>
              <a:off x="5120664" y="1776332"/>
              <a:ext cx="360000" cy="1149840"/>
              <a:chOff x="5111138" y="1806379"/>
              <a:chExt cx="360000" cy="114984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859C9FA-A023-47AC-8EBE-53D6B44350B2}"/>
                  </a:ext>
                </a:extLst>
              </p:cNvPr>
              <p:cNvSpPr/>
              <p:nvPr/>
            </p:nvSpPr>
            <p:spPr>
              <a:xfrm>
                <a:off x="5111138" y="1806379"/>
                <a:ext cx="360000" cy="35930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9C81CC3E-7189-40C5-972B-1B0A12F25046}"/>
                  </a:ext>
                </a:extLst>
              </p:cNvPr>
              <p:cNvSpPr/>
              <p:nvPr/>
            </p:nvSpPr>
            <p:spPr>
              <a:xfrm>
                <a:off x="5111138" y="2201646"/>
                <a:ext cx="360000" cy="35930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2E063525-820F-451B-BAEF-3FFBBEA5218D}"/>
                  </a:ext>
                </a:extLst>
              </p:cNvPr>
              <p:cNvSpPr/>
              <p:nvPr/>
            </p:nvSpPr>
            <p:spPr>
              <a:xfrm>
                <a:off x="5111138" y="2596913"/>
                <a:ext cx="360000" cy="35930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A65801F-A40E-4687-BCFB-3EAD4634511D}"/>
              </a:ext>
            </a:extLst>
          </p:cNvPr>
          <p:cNvGrpSpPr/>
          <p:nvPr/>
        </p:nvGrpSpPr>
        <p:grpSpPr>
          <a:xfrm>
            <a:off x="10017219" y="1152525"/>
            <a:ext cx="638174" cy="1272398"/>
            <a:chOff x="4972051" y="1685925"/>
            <a:chExt cx="638174" cy="127239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262A552-AE99-4EE6-B73D-B93C765FE75B}"/>
                </a:ext>
              </a:extLst>
            </p:cNvPr>
            <p:cNvSpPr/>
            <p:nvPr/>
          </p:nvSpPr>
          <p:spPr>
            <a:xfrm>
              <a:off x="4972051" y="1685925"/>
              <a:ext cx="638174" cy="12723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E7320096-EFC4-4C11-97EC-A57248B5C79F}"/>
                </a:ext>
              </a:extLst>
            </p:cNvPr>
            <p:cNvGrpSpPr/>
            <p:nvPr/>
          </p:nvGrpSpPr>
          <p:grpSpPr>
            <a:xfrm>
              <a:off x="5120664" y="1776332"/>
              <a:ext cx="360000" cy="1149840"/>
              <a:chOff x="5111138" y="1806379"/>
              <a:chExt cx="360000" cy="1149840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E81D4520-FAE8-4080-B54E-8140DAF5FF23}"/>
                  </a:ext>
                </a:extLst>
              </p:cNvPr>
              <p:cNvSpPr/>
              <p:nvPr/>
            </p:nvSpPr>
            <p:spPr>
              <a:xfrm>
                <a:off x="5111138" y="1806379"/>
                <a:ext cx="360000" cy="35930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E635381E-1BE7-4863-996B-A8CDCC5D84D9}"/>
                  </a:ext>
                </a:extLst>
              </p:cNvPr>
              <p:cNvSpPr/>
              <p:nvPr/>
            </p:nvSpPr>
            <p:spPr>
              <a:xfrm>
                <a:off x="5111138" y="2201646"/>
                <a:ext cx="360000" cy="35930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1D7A7A2E-9541-4B33-A2E8-2A2E1CF61751}"/>
                  </a:ext>
                </a:extLst>
              </p:cNvPr>
              <p:cNvSpPr/>
              <p:nvPr/>
            </p:nvSpPr>
            <p:spPr>
              <a:xfrm>
                <a:off x="5111138" y="2596913"/>
                <a:ext cx="360000" cy="35930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48AAF88D-5D9F-4120-B6C5-45E8FDC18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795" y="2394154"/>
            <a:ext cx="1266798" cy="627526"/>
          </a:xfrm>
          <a:prstGeom prst="rect">
            <a:avLst/>
          </a:prstGeom>
        </p:spPr>
      </p:pic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5CB5F47A-EC79-4B04-8F2E-8AA5C1C4D513}"/>
              </a:ext>
            </a:extLst>
          </p:cNvPr>
          <p:cNvSpPr/>
          <p:nvPr/>
        </p:nvSpPr>
        <p:spPr>
          <a:xfrm>
            <a:off x="2152076" y="3064601"/>
            <a:ext cx="3164541" cy="449842"/>
          </a:xfrm>
          <a:custGeom>
            <a:avLst/>
            <a:gdLst>
              <a:gd name="connsiteX0" fmla="*/ 0 w 3164541"/>
              <a:gd name="connsiteY0" fmla="*/ 0 h 815789"/>
              <a:gd name="connsiteX1" fmla="*/ 1712259 w 3164541"/>
              <a:gd name="connsiteY1" fmla="*/ 815789 h 815789"/>
              <a:gd name="connsiteX2" fmla="*/ 3164541 w 3164541"/>
              <a:gd name="connsiteY2" fmla="*/ 0 h 81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4541" h="815789">
                <a:moveTo>
                  <a:pt x="0" y="0"/>
                </a:moveTo>
                <a:cubicBezTo>
                  <a:pt x="592418" y="407894"/>
                  <a:pt x="1184836" y="815789"/>
                  <a:pt x="1712259" y="815789"/>
                </a:cubicBezTo>
                <a:cubicBezTo>
                  <a:pt x="2239682" y="815789"/>
                  <a:pt x="2702111" y="407894"/>
                  <a:pt x="316454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20</a:t>
            </a:r>
            <a:endParaRPr lang="ko-KR" altLang="en-US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07CB0B8E-049F-4033-9F39-F6ACEA2D2944}"/>
              </a:ext>
            </a:extLst>
          </p:cNvPr>
          <p:cNvSpPr/>
          <p:nvPr/>
        </p:nvSpPr>
        <p:spPr>
          <a:xfrm>
            <a:off x="7181291" y="3055635"/>
            <a:ext cx="3164541" cy="449842"/>
          </a:xfrm>
          <a:custGeom>
            <a:avLst/>
            <a:gdLst>
              <a:gd name="connsiteX0" fmla="*/ 0 w 3164541"/>
              <a:gd name="connsiteY0" fmla="*/ 0 h 815789"/>
              <a:gd name="connsiteX1" fmla="*/ 1712259 w 3164541"/>
              <a:gd name="connsiteY1" fmla="*/ 815789 h 815789"/>
              <a:gd name="connsiteX2" fmla="*/ 3164541 w 3164541"/>
              <a:gd name="connsiteY2" fmla="*/ 0 h 81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4541" h="815789">
                <a:moveTo>
                  <a:pt x="0" y="0"/>
                </a:moveTo>
                <a:cubicBezTo>
                  <a:pt x="592418" y="407894"/>
                  <a:pt x="1184836" y="815789"/>
                  <a:pt x="1712259" y="815789"/>
                </a:cubicBezTo>
                <a:cubicBezTo>
                  <a:pt x="2239682" y="815789"/>
                  <a:pt x="2702111" y="407894"/>
                  <a:pt x="316454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20</a:t>
            </a:r>
            <a:endParaRPr lang="ko-KR" altLang="en-US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234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85185E-6 L -3.75E-6 0.00023 L 0.06524 -0.00139 C 0.11263 -0.00139 0.13269 -0.00046 0.17396 0.00116 C 0.17592 0.00162 0.178 0.00231 0.17995 0.00254 C 0.20417 0.00486 0.20664 0.0037 0.23399 0.00254 C 0.2431 -0.00023 0.23334 0.00254 0.24675 1.85185E-6 C 0.24844 -0.00046 0.25026 -0.00116 0.25196 -0.00139 C 0.25495 -0.00209 0.25795 -0.00232 0.26094 -0.00278 C 0.2698 -0.00579 0.26198 -0.00347 0.27891 -0.00533 L 0.29922 -0.0081 C 0.30404 -0.01019 0.30456 -0.01065 0.3112 -0.01065 C 0.325 -0.01065 0.3392 -0.00996 0.353 -0.00949 C 0.35586 -0.00834 0.35782 -0.00718 0.36042 -0.00671 C 0.36472 -0.00602 0.36875 -0.00579 0.37266 -0.00533 C 0.38021 -0.00278 0.37305 -0.00509 0.38464 -0.00278 C 0.38646 -0.00255 0.38815 -0.00185 0.38998 -0.00139 C 0.39349 -0.00093 0.39701 -0.0007 0.40052 1.85185E-6 L 0.40951 0.00116 C 0.41172 0.00162 0.41394 0.00208 0.41628 0.00254 C 0.41967 0.00301 0.42318 0.00347 0.4267 0.00393 C 0.4362 0.0081 0.42735 0.00463 0.44922 0.00648 C 0.45248 0.00694 0.4556 0.00741 0.45899 0.00787 C 0.46485 0.01065 0.45886 0.0081 0.46797 0.01065 C 0.46927 0.01088 0.47045 0.01157 0.47175 0.0118 C 0.47409 0.0125 0.4767 0.0125 0.47917 0.01319 C 0.48047 0.01342 0.48164 0.01435 0.48295 0.01458 C 0.49427 0.01528 0.50547 0.01551 0.51667 0.01597 L 0.55052 0.01458 C 0.55547 0.01412 0.5612 0.01342 0.56628 0.0118 L 0.57748 0.00787 C 0.57878 0.00741 0.57995 0.00694 0.58125 0.00648 C 0.58269 0.00602 0.58425 0.00579 0.58568 0.00532 C 0.58646 0.00486 0.58724 0.00416 0.58802 0.00393 C 0.5892 0.00324 0.5905 0.00301 0.5918 0.00254 C 0.59271 0.00208 0.59375 0.00162 0.5948 0.00116 C 0.59675 0.00069 0.5987 0.00046 0.60079 1.85185E-6 C 0.6069 -0.00162 0.60326 -0.00139 0.60756 -0.00139 L 0.60756 -0.00116 " pathEditMode="relative" rAng="0" ptsTypes="AAAAAAAAAAAAAAAAAAAAAAAAAAAAAAAAAAAAA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78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668234"/>
            <a:ext cx="126124" cy="5429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37469" y="180404"/>
            <a:ext cx="680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2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시스템 구성 </a:t>
            </a:r>
            <a:r>
              <a:rPr lang="en-US" altLang="ko-KR" sz="1600" dirty="0">
                <a:ln>
                  <a:solidFill>
                    <a:schemeClr val="tx1">
                      <a:alpha val="2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&gt; </a:t>
            </a:r>
            <a:r>
              <a:rPr lang="ko-KR" altLang="en-US" sz="1600" dirty="0">
                <a:ln>
                  <a:solidFill>
                    <a:schemeClr val="tx1">
                      <a:alpha val="2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클라이언트</a:t>
            </a:r>
            <a:r>
              <a:rPr lang="en-US" altLang="ko-KR" sz="1600" dirty="0">
                <a:ln>
                  <a:solidFill>
                    <a:schemeClr val="tx1">
                      <a:alpha val="2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 </a:t>
            </a:r>
            <a:endParaRPr lang="ko-KR" altLang="en-US" sz="1600" dirty="0">
              <a:ln>
                <a:solidFill>
                  <a:schemeClr val="bg1">
                    <a:lumMod val="50000"/>
                    <a:alpha val="2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6518" y="646804"/>
            <a:ext cx="83651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lumMod val="85000"/>
                      <a:lumOff val="15000"/>
                      <a:alpha val="2300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시스템 구성도 </a:t>
            </a:r>
            <a:r>
              <a:rPr lang="en-US" altLang="ko-KR" sz="3200" dirty="0">
                <a:ln>
                  <a:solidFill>
                    <a:schemeClr val="tx1">
                      <a:lumMod val="85000"/>
                      <a:lumOff val="15000"/>
                      <a:alpha val="2300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tx1">
                      <a:lumMod val="85000"/>
                      <a:lumOff val="15000"/>
                      <a:alpha val="2300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서버</a:t>
            </a:r>
            <a:r>
              <a:rPr lang="en-US" altLang="ko-KR" sz="3200" dirty="0">
                <a:ln>
                  <a:solidFill>
                    <a:schemeClr val="tx1">
                      <a:lumMod val="85000"/>
                      <a:lumOff val="15000"/>
                      <a:alpha val="2300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&lt;-&gt; </a:t>
            </a:r>
            <a:r>
              <a:rPr lang="ko-KR" altLang="en-US" sz="3200" dirty="0">
                <a:ln>
                  <a:solidFill>
                    <a:schemeClr val="tx1">
                      <a:lumMod val="85000"/>
                      <a:lumOff val="15000"/>
                      <a:alpha val="2300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클라이언트</a:t>
            </a:r>
            <a:r>
              <a:rPr lang="en-US" altLang="ko-KR" sz="3200" dirty="0">
                <a:ln>
                  <a:solidFill>
                    <a:schemeClr val="tx1">
                      <a:lumMod val="85000"/>
                      <a:lumOff val="15000"/>
                      <a:alpha val="2300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1)</a:t>
            </a:r>
            <a:endParaRPr lang="ko-KR" altLang="en-US" sz="3200" dirty="0">
              <a:ln>
                <a:solidFill>
                  <a:schemeClr val="tx1">
                    <a:lumMod val="85000"/>
                    <a:lumOff val="15000"/>
                    <a:alpha val="23000"/>
                  </a:schemeClr>
                </a:solidFill>
              </a:ln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8169814" y="2687292"/>
            <a:ext cx="1007758" cy="72132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3049254" y="2145190"/>
            <a:ext cx="1043976" cy="238198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A0D62395-F464-4F3F-986F-A610EFA82A99}"/>
              </a:ext>
            </a:extLst>
          </p:cNvPr>
          <p:cNvGrpSpPr/>
          <p:nvPr/>
        </p:nvGrpSpPr>
        <p:grpSpPr>
          <a:xfrm>
            <a:off x="597508" y="1712214"/>
            <a:ext cx="2781743" cy="1526044"/>
            <a:chOff x="810320" y="1779100"/>
            <a:chExt cx="2781743" cy="1526044"/>
          </a:xfrm>
        </p:grpSpPr>
        <p:cxnSp>
          <p:nvCxnSpPr>
            <p:cNvPr id="14" name="직선 연결선 13"/>
            <p:cNvCxnSpPr/>
            <p:nvPr/>
          </p:nvCxnSpPr>
          <p:spPr>
            <a:xfrm flipV="1">
              <a:off x="951369" y="2215644"/>
              <a:ext cx="2304000" cy="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810320" y="2284928"/>
              <a:ext cx="2781743" cy="1020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 algn="just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400" dirty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20</a:t>
              </a:r>
              <a:r>
                <a:rPr lang="ko-KR" altLang="en-US" sz="1400" dirty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초 평균 속도 구하기</a:t>
              </a:r>
              <a:endPara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342900" lvl="1" indent="-342900" algn="just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400" dirty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거리 별 명령어 확인</a:t>
              </a:r>
              <a:endPara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342900" lvl="1" indent="-342900" algn="just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400" dirty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클라이언트에 명령어 지시</a:t>
              </a:r>
              <a:endPara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942404" y="1779100"/>
              <a:ext cx="2304000" cy="400110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Server - </a:t>
              </a:r>
              <a:r>
                <a:rPr lang="ko-KR" altLang="en-US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부모</a:t>
              </a: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4093230" y="1712214"/>
            <a:ext cx="4076584" cy="37080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23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차 속도에 따른 신호등 프로그램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F78CCC1-39F0-42A6-AFE2-B0DAA5838D73}"/>
              </a:ext>
            </a:extLst>
          </p:cNvPr>
          <p:cNvGrpSpPr/>
          <p:nvPr/>
        </p:nvGrpSpPr>
        <p:grpSpPr>
          <a:xfrm>
            <a:off x="660262" y="4360751"/>
            <a:ext cx="2985615" cy="893960"/>
            <a:chOff x="888074" y="3442972"/>
            <a:chExt cx="2985615" cy="893960"/>
          </a:xfrm>
        </p:grpSpPr>
        <p:sp>
          <p:nvSpPr>
            <p:cNvPr id="44" name="직사각형 43"/>
            <p:cNvSpPr/>
            <p:nvPr/>
          </p:nvSpPr>
          <p:spPr>
            <a:xfrm>
              <a:off x="951369" y="3442972"/>
              <a:ext cx="2304000" cy="400110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Server</a:t>
              </a:r>
              <a:r>
                <a:rPr lang="ko-KR" altLang="en-US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</a:t>
              </a:r>
              <a:r>
                <a:rPr lang="en-US" altLang="ko-KR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– </a:t>
              </a:r>
              <a:r>
                <a:rPr lang="ko-KR" altLang="en-US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자식</a:t>
              </a:r>
              <a:r>
                <a:rPr lang="en-US" altLang="ko-KR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1</a:t>
              </a:r>
              <a:endParaRPr lang="ko-KR" altLang="en-US" sz="2000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cxnSp>
          <p:nvCxnSpPr>
            <p:cNvPr id="59" name="직선 연결선 58"/>
            <p:cNvCxnSpPr>
              <a:cxnSpLocks/>
            </p:cNvCxnSpPr>
            <p:nvPr/>
          </p:nvCxnSpPr>
          <p:spPr>
            <a:xfrm>
              <a:off x="942404" y="3879457"/>
              <a:ext cx="2321930" cy="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888074" y="3915470"/>
              <a:ext cx="2985615" cy="4214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 algn="just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600" dirty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클라이언트 </a:t>
              </a:r>
              <a:r>
                <a:rPr lang="en-US" altLang="ko-KR" sz="1600" dirty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1</a:t>
              </a:r>
              <a:r>
                <a:rPr lang="ko-KR" altLang="en-US" sz="1600" dirty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 송수신 전용</a:t>
              </a:r>
              <a:endPara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4093230" y="2148918"/>
            <a:ext cx="4076584" cy="44580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클라이언트 </a:t>
            </a:r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 </a:t>
            </a:r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접속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차의 거리를 서버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자식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에 전달</a:t>
            </a: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서버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자식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 서버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부모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에게 거리 전달</a:t>
            </a: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거리에 따른 명령어를 서버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자식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에게 전달</a:t>
            </a: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서버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자식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은 자신에게 연결된 클라이언트에게 명령어 전달</a:t>
            </a: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클라이언트는 받은 명령어 수행</a:t>
            </a: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24AA851-10E5-42A6-BDB5-1EAF66183119}"/>
              </a:ext>
            </a:extLst>
          </p:cNvPr>
          <p:cNvCxnSpPr>
            <a:cxnSpLocks/>
          </p:cNvCxnSpPr>
          <p:nvPr/>
        </p:nvCxnSpPr>
        <p:spPr>
          <a:xfrm flipV="1">
            <a:off x="8169814" y="4695080"/>
            <a:ext cx="930004" cy="12126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C7A5D31-29C7-4681-BC12-E525096E64A3}"/>
              </a:ext>
            </a:extLst>
          </p:cNvPr>
          <p:cNvGrpSpPr/>
          <p:nvPr/>
        </p:nvGrpSpPr>
        <p:grpSpPr>
          <a:xfrm>
            <a:off x="9036523" y="2250748"/>
            <a:ext cx="2781743" cy="1202878"/>
            <a:chOff x="810320" y="1779100"/>
            <a:chExt cx="2781743" cy="1202878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7E7CF36-0893-444E-968F-2ED7CA1852A4}"/>
                </a:ext>
              </a:extLst>
            </p:cNvPr>
            <p:cNvCxnSpPr/>
            <p:nvPr/>
          </p:nvCxnSpPr>
          <p:spPr>
            <a:xfrm flipV="1">
              <a:off x="951369" y="2215644"/>
              <a:ext cx="2304000" cy="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1D433D0-6F5B-4CF2-A261-FD18F8ACBA78}"/>
                </a:ext>
              </a:extLst>
            </p:cNvPr>
            <p:cNvSpPr/>
            <p:nvPr/>
          </p:nvSpPr>
          <p:spPr>
            <a:xfrm>
              <a:off x="810320" y="2284928"/>
              <a:ext cx="2781743" cy="6970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 algn="just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400" dirty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센서를 통해 거리 값 받기</a:t>
              </a:r>
              <a:endPara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342900" lvl="1" indent="-342900" algn="just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400" dirty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발신 전용</a:t>
              </a:r>
              <a:endPara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A5D6E00-8B2A-41E5-ACDF-26830D16947A}"/>
                </a:ext>
              </a:extLst>
            </p:cNvPr>
            <p:cNvSpPr/>
            <p:nvPr/>
          </p:nvSpPr>
          <p:spPr>
            <a:xfrm>
              <a:off x="942404" y="1779100"/>
              <a:ext cx="2304000" cy="400110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Client</a:t>
              </a:r>
              <a:r>
                <a:rPr lang="ko-KR" altLang="en-US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</a:t>
              </a:r>
              <a:r>
                <a:rPr lang="en-US" altLang="ko-KR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-</a:t>
              </a:r>
              <a:r>
                <a:rPr lang="ko-KR" altLang="en-US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부모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6D90F6A-3D9C-40B1-A2EC-7975606181FF}"/>
              </a:ext>
            </a:extLst>
          </p:cNvPr>
          <p:cNvGrpSpPr/>
          <p:nvPr/>
        </p:nvGrpSpPr>
        <p:grpSpPr>
          <a:xfrm>
            <a:off x="9036523" y="4258595"/>
            <a:ext cx="2781743" cy="1203532"/>
            <a:chOff x="888074" y="3442972"/>
            <a:chExt cx="2781743" cy="120353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46676A0-9C1B-4419-98EE-7188554A0296}"/>
                </a:ext>
              </a:extLst>
            </p:cNvPr>
            <p:cNvSpPr/>
            <p:nvPr/>
          </p:nvSpPr>
          <p:spPr>
            <a:xfrm>
              <a:off x="951369" y="3442972"/>
              <a:ext cx="2304000" cy="400110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Client - </a:t>
              </a:r>
              <a:r>
                <a:rPr lang="ko-KR" altLang="en-US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자식</a:t>
              </a: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B0FB58CB-0AED-4A24-B0B9-501F3552D5DB}"/>
                </a:ext>
              </a:extLst>
            </p:cNvPr>
            <p:cNvCxnSpPr>
              <a:cxnSpLocks/>
            </p:cNvCxnSpPr>
            <p:nvPr/>
          </p:nvCxnSpPr>
          <p:spPr>
            <a:xfrm>
              <a:off x="942404" y="3879457"/>
              <a:ext cx="2321930" cy="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7A35744-5978-4FF3-955F-B6105284B517}"/>
                </a:ext>
              </a:extLst>
            </p:cNvPr>
            <p:cNvSpPr/>
            <p:nvPr/>
          </p:nvSpPr>
          <p:spPr>
            <a:xfrm>
              <a:off x="888074" y="3915470"/>
              <a:ext cx="2781743" cy="7310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 algn="just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500" dirty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서버로 온 명령어 수행</a:t>
              </a:r>
              <a:endParaRPr lang="en-US" altLang="ko-KR" sz="15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pPr marL="342900" lvl="1" indent="-342900" algn="just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500" dirty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수신 전용</a:t>
              </a:r>
              <a:endParaRPr lang="en-US" altLang="ko-KR" sz="15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012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668234"/>
            <a:ext cx="126124" cy="5429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37469" y="180404"/>
            <a:ext cx="680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2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시스템 구성 </a:t>
            </a:r>
            <a:r>
              <a:rPr lang="en-US" altLang="ko-KR" sz="1600" dirty="0">
                <a:ln>
                  <a:solidFill>
                    <a:schemeClr val="tx1">
                      <a:alpha val="2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&gt; </a:t>
            </a:r>
            <a:r>
              <a:rPr lang="ko-KR" altLang="en-US" sz="1600" dirty="0">
                <a:ln>
                  <a:solidFill>
                    <a:schemeClr val="tx1">
                      <a:alpha val="2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클라이언트</a:t>
            </a:r>
            <a:r>
              <a:rPr lang="en-US" altLang="ko-KR" sz="1600" dirty="0">
                <a:ln>
                  <a:solidFill>
                    <a:schemeClr val="tx1">
                      <a:alpha val="2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 </a:t>
            </a:r>
            <a:endParaRPr lang="ko-KR" altLang="en-US" sz="1600" dirty="0">
              <a:ln>
                <a:solidFill>
                  <a:schemeClr val="bg1">
                    <a:lumMod val="50000"/>
                    <a:alpha val="2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6518" y="646804"/>
            <a:ext cx="82762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lumMod val="85000"/>
                      <a:lumOff val="15000"/>
                      <a:alpha val="2300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시스템 구성도 </a:t>
            </a:r>
            <a:r>
              <a:rPr lang="en-US" altLang="ko-KR" sz="3200" dirty="0">
                <a:ln>
                  <a:solidFill>
                    <a:schemeClr val="tx1">
                      <a:lumMod val="85000"/>
                      <a:lumOff val="15000"/>
                      <a:alpha val="2300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tx1">
                      <a:lumMod val="85000"/>
                      <a:lumOff val="15000"/>
                      <a:alpha val="2300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서버</a:t>
            </a:r>
            <a:r>
              <a:rPr lang="en-US" altLang="ko-KR" sz="3200" dirty="0">
                <a:ln>
                  <a:solidFill>
                    <a:schemeClr val="tx1">
                      <a:lumMod val="85000"/>
                      <a:lumOff val="15000"/>
                      <a:alpha val="2300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&lt;-&gt; </a:t>
            </a:r>
            <a:r>
              <a:rPr lang="ko-KR" altLang="en-US" sz="3200" dirty="0">
                <a:ln>
                  <a:solidFill>
                    <a:schemeClr val="tx1">
                      <a:lumMod val="85000"/>
                      <a:lumOff val="15000"/>
                      <a:alpha val="2300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클라이언트</a:t>
            </a:r>
            <a:r>
              <a:rPr lang="en-US" altLang="ko-KR" sz="3200" dirty="0">
                <a:ln>
                  <a:solidFill>
                    <a:schemeClr val="tx1">
                      <a:lumMod val="85000"/>
                      <a:lumOff val="15000"/>
                      <a:alpha val="2300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2)</a:t>
            </a:r>
            <a:endParaRPr lang="ko-KR" altLang="en-US" sz="3200" dirty="0">
              <a:ln>
                <a:solidFill>
                  <a:schemeClr val="tx1">
                    <a:lumMod val="85000"/>
                    <a:lumOff val="15000"/>
                    <a:alpha val="23000"/>
                  </a:schemeClr>
                </a:solidFill>
              </a:ln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 flipV="1">
            <a:off x="8169814" y="2687292"/>
            <a:ext cx="1007758" cy="151985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A0D62395-F464-4F3F-986F-A610EFA82A99}"/>
              </a:ext>
            </a:extLst>
          </p:cNvPr>
          <p:cNvGrpSpPr/>
          <p:nvPr/>
        </p:nvGrpSpPr>
        <p:grpSpPr>
          <a:xfrm>
            <a:off x="597508" y="1712214"/>
            <a:ext cx="2781743" cy="1526044"/>
            <a:chOff x="810320" y="1779100"/>
            <a:chExt cx="2781743" cy="1526044"/>
          </a:xfrm>
        </p:grpSpPr>
        <p:cxnSp>
          <p:nvCxnSpPr>
            <p:cNvPr id="14" name="직선 연결선 13"/>
            <p:cNvCxnSpPr/>
            <p:nvPr/>
          </p:nvCxnSpPr>
          <p:spPr>
            <a:xfrm flipV="1">
              <a:off x="951369" y="2215644"/>
              <a:ext cx="2304000" cy="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810320" y="2284928"/>
              <a:ext cx="2781743" cy="1020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 algn="just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400" dirty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20</a:t>
              </a:r>
              <a:r>
                <a:rPr lang="ko-KR" altLang="en-US" sz="1400" dirty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초 평균 속도 구하기</a:t>
              </a:r>
            </a:p>
            <a:p>
              <a:pPr marL="342900" lvl="1" indent="-342900" algn="just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400" dirty="0" err="1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거리별</a:t>
              </a:r>
              <a:r>
                <a:rPr lang="ko-KR" altLang="en-US" sz="1400" dirty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명령어 확인</a:t>
              </a:r>
              <a:endPara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342900" lvl="1" indent="-342900" algn="just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400" dirty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클라이언트에 명령어 지시</a:t>
              </a:r>
              <a:endPara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942404" y="1779100"/>
              <a:ext cx="2304000" cy="400110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Server - </a:t>
              </a:r>
              <a:r>
                <a:rPr lang="ko-KR" altLang="en-US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부모</a:t>
              </a: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4093230" y="1712214"/>
            <a:ext cx="4076584" cy="37080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23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차 속도에 따른 신호등 프로그램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093230" y="2148918"/>
            <a:ext cx="4076584" cy="44580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클라이언트 </a:t>
            </a:r>
            <a:r>
              <a:rPr lang="en-US" altLang="ko-KR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 </a:t>
            </a:r>
            <a:r>
              <a:rPr lang="ko-KR" altLang="en-US" dirty="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접속</a:t>
            </a:r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서버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자식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으로부터 클라이언트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의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20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초간 평균 속도를 수신</a:t>
            </a: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차의 거리 확인</a:t>
            </a: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평균속도에 따른 시간을 계산하여 그 시간이 지난 후에 초록불을 킴</a:t>
            </a: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평균속도에 따른 거리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20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을 지나가는 시간이 지난 후에 빨강불을 킴</a:t>
            </a:r>
            <a:endParaRPr lang="en-US" altLang="ko-KR" b="1" dirty="0">
              <a:solidFill>
                <a:schemeClr val="accent2">
                  <a:lumMod val="7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1920AA0-B89C-4E20-A326-0AE808BA6BCF}"/>
              </a:ext>
            </a:extLst>
          </p:cNvPr>
          <p:cNvGrpSpPr/>
          <p:nvPr/>
        </p:nvGrpSpPr>
        <p:grpSpPr>
          <a:xfrm>
            <a:off x="597507" y="4351336"/>
            <a:ext cx="2966308" cy="893960"/>
            <a:chOff x="810320" y="4927227"/>
            <a:chExt cx="2966308" cy="893960"/>
          </a:xfrm>
        </p:grpSpPr>
        <p:cxnSp>
          <p:nvCxnSpPr>
            <p:cNvPr id="12" name="직선 연결선 11"/>
            <p:cNvCxnSpPr>
              <a:cxnSpLocks/>
            </p:cNvCxnSpPr>
            <p:nvPr/>
          </p:nvCxnSpPr>
          <p:spPr>
            <a:xfrm flipV="1">
              <a:off x="941775" y="5350627"/>
              <a:ext cx="2304001" cy="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941776" y="4927227"/>
              <a:ext cx="2304000" cy="400110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Server</a:t>
              </a:r>
              <a:r>
                <a:rPr lang="ko-KR" altLang="en-US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</a:t>
              </a:r>
              <a:r>
                <a:rPr lang="en-US" altLang="ko-KR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– </a:t>
              </a:r>
              <a:r>
                <a:rPr lang="ko-KR" altLang="en-US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자식</a:t>
              </a:r>
              <a:r>
                <a:rPr lang="en-US" altLang="ko-KR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2</a:t>
              </a:r>
              <a:endParaRPr lang="ko-KR" altLang="en-US" sz="2000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CCE0638-9F67-4366-9350-5B491B5FE191}"/>
                </a:ext>
              </a:extLst>
            </p:cNvPr>
            <p:cNvSpPr/>
            <p:nvPr/>
          </p:nvSpPr>
          <p:spPr>
            <a:xfrm>
              <a:off x="810320" y="5399725"/>
              <a:ext cx="2966308" cy="4214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 algn="just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600" dirty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클라이언트 </a:t>
              </a:r>
              <a:r>
                <a:rPr lang="en-US" altLang="ko-KR" sz="1600" dirty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2</a:t>
              </a:r>
              <a:r>
                <a:rPr lang="ko-KR" altLang="en-US" sz="1600" dirty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 송수신 전용</a:t>
              </a:r>
              <a:endPara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24AA851-10E5-42A6-BDB5-1EAF66183119}"/>
              </a:ext>
            </a:extLst>
          </p:cNvPr>
          <p:cNvCxnSpPr>
            <a:cxnSpLocks/>
          </p:cNvCxnSpPr>
          <p:nvPr/>
        </p:nvCxnSpPr>
        <p:spPr>
          <a:xfrm flipV="1">
            <a:off x="8169814" y="4695080"/>
            <a:ext cx="930004" cy="108715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C7A5D31-29C7-4681-BC12-E525096E64A3}"/>
              </a:ext>
            </a:extLst>
          </p:cNvPr>
          <p:cNvGrpSpPr/>
          <p:nvPr/>
        </p:nvGrpSpPr>
        <p:grpSpPr>
          <a:xfrm>
            <a:off x="9036523" y="2250748"/>
            <a:ext cx="2781743" cy="1202878"/>
            <a:chOff x="810320" y="1779100"/>
            <a:chExt cx="2781743" cy="1202878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7E7CF36-0893-444E-968F-2ED7CA1852A4}"/>
                </a:ext>
              </a:extLst>
            </p:cNvPr>
            <p:cNvCxnSpPr/>
            <p:nvPr/>
          </p:nvCxnSpPr>
          <p:spPr>
            <a:xfrm flipV="1">
              <a:off x="951369" y="2215644"/>
              <a:ext cx="2304000" cy="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1D433D0-6F5B-4CF2-A261-FD18F8ACBA78}"/>
                </a:ext>
              </a:extLst>
            </p:cNvPr>
            <p:cNvSpPr/>
            <p:nvPr/>
          </p:nvSpPr>
          <p:spPr>
            <a:xfrm>
              <a:off x="810320" y="2284928"/>
              <a:ext cx="2781743" cy="6970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 algn="just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400" dirty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센서를 통해 </a:t>
              </a:r>
              <a:r>
                <a:rPr lang="ko-KR" altLang="en-US" sz="1400" dirty="0" err="1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거리값</a:t>
              </a:r>
              <a:r>
                <a:rPr lang="ko-KR" altLang="en-US" sz="1400" dirty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받기</a:t>
              </a:r>
              <a:endPara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342900" lvl="1" indent="-342900" algn="just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400" dirty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발신 전용</a:t>
              </a:r>
              <a:endPara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A5D6E00-8B2A-41E5-ACDF-26830D16947A}"/>
                </a:ext>
              </a:extLst>
            </p:cNvPr>
            <p:cNvSpPr/>
            <p:nvPr/>
          </p:nvSpPr>
          <p:spPr>
            <a:xfrm>
              <a:off x="942404" y="1779100"/>
              <a:ext cx="2304000" cy="400110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Client</a:t>
              </a:r>
              <a:r>
                <a:rPr lang="ko-KR" altLang="en-US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</a:t>
              </a:r>
              <a:r>
                <a:rPr lang="en-US" altLang="ko-KR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-</a:t>
              </a:r>
              <a:r>
                <a:rPr lang="ko-KR" altLang="en-US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부모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6D90F6A-3D9C-40B1-A2EC-7975606181FF}"/>
              </a:ext>
            </a:extLst>
          </p:cNvPr>
          <p:cNvGrpSpPr/>
          <p:nvPr/>
        </p:nvGrpSpPr>
        <p:grpSpPr>
          <a:xfrm>
            <a:off x="9036523" y="4258595"/>
            <a:ext cx="2781742" cy="1912187"/>
            <a:chOff x="888074" y="3442972"/>
            <a:chExt cx="2781742" cy="191218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46676A0-9C1B-4419-98EE-7188554A0296}"/>
                </a:ext>
              </a:extLst>
            </p:cNvPr>
            <p:cNvSpPr/>
            <p:nvPr/>
          </p:nvSpPr>
          <p:spPr>
            <a:xfrm>
              <a:off x="951369" y="3442972"/>
              <a:ext cx="2304000" cy="400110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Client - </a:t>
              </a:r>
              <a:r>
                <a:rPr lang="ko-KR" altLang="en-US" sz="2000" spc="-15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자식</a:t>
              </a: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B0FB58CB-0AED-4A24-B0B9-501F3552D5DB}"/>
                </a:ext>
              </a:extLst>
            </p:cNvPr>
            <p:cNvCxnSpPr>
              <a:cxnSpLocks/>
            </p:cNvCxnSpPr>
            <p:nvPr/>
          </p:nvCxnSpPr>
          <p:spPr>
            <a:xfrm>
              <a:off x="942404" y="3879457"/>
              <a:ext cx="2321930" cy="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7A35744-5978-4FF3-955F-B6105284B517}"/>
                </a:ext>
              </a:extLst>
            </p:cNvPr>
            <p:cNvSpPr/>
            <p:nvPr/>
          </p:nvSpPr>
          <p:spPr>
            <a:xfrm>
              <a:off x="888074" y="3915470"/>
              <a:ext cx="2781742" cy="14396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1" indent="-342900" algn="just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500" dirty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평균 속도를 통해 초록불과 빨강불이 켜질 시간 확인 후 수행 </a:t>
              </a:r>
              <a:endParaRPr lang="en-US" altLang="ko-KR" sz="15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pPr marL="342900" lvl="1" indent="-342900" algn="just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500" dirty="0">
                  <a:ln>
                    <a:solidFill>
                      <a:schemeClr val="tx1">
                        <a:lumMod val="85000"/>
                        <a:lumOff val="15000"/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수신 전용</a:t>
              </a:r>
              <a:endParaRPr lang="en-US" altLang="ko-KR" sz="15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5712B73-EA24-442C-A434-51394E475B7A}"/>
              </a:ext>
            </a:extLst>
          </p:cNvPr>
          <p:cNvCxnSpPr>
            <a:cxnSpLocks/>
          </p:cNvCxnSpPr>
          <p:nvPr/>
        </p:nvCxnSpPr>
        <p:spPr>
          <a:xfrm flipV="1">
            <a:off x="8169814" y="4695080"/>
            <a:ext cx="930004" cy="12875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633ACA6-8E03-4F09-AA8F-1A6C29E9D02C}"/>
              </a:ext>
            </a:extLst>
          </p:cNvPr>
          <p:cNvCxnSpPr>
            <a:cxnSpLocks/>
          </p:cNvCxnSpPr>
          <p:nvPr/>
        </p:nvCxnSpPr>
        <p:spPr>
          <a:xfrm>
            <a:off x="8169814" y="3407255"/>
            <a:ext cx="921039" cy="128746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30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18A2185-C7EE-43B3-93C0-578C5889F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92" y="1963130"/>
            <a:ext cx="4512831" cy="40611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640051" y="498957"/>
            <a:ext cx="538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alpha val="23000"/>
                    </a:schemeClr>
                  </a:solidFill>
                </a:ln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#1</a:t>
            </a:r>
            <a:endParaRPr lang="ko-KR" altLang="en-US" sz="1600" b="1" dirty="0">
              <a:ln>
                <a:solidFill>
                  <a:schemeClr val="bg1">
                    <a:alpha val="23000"/>
                  </a:schemeClr>
                </a:solidFill>
              </a:ln>
              <a:solidFill>
                <a:schemeClr val="lt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" y="668234"/>
            <a:ext cx="126124" cy="5429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cxnSpLocks/>
          </p:cNvCxnSpPr>
          <p:nvPr/>
        </p:nvCxnSpPr>
        <p:spPr>
          <a:xfrm>
            <a:off x="5506558" y="1323488"/>
            <a:ext cx="0" cy="532265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80894" y="1977771"/>
            <a:ext cx="5117412" cy="400110"/>
          </a:xfrm>
          <a:prstGeom prst="rect">
            <a:avLst/>
          </a:prstGeom>
          <a:solidFill>
            <a:srgbClr val="FF7C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void </a:t>
            </a:r>
            <a:r>
              <a:rPr lang="en-US" altLang="ko-KR" sz="2000" spc="-150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red_order</a:t>
            </a:r>
            <a:r>
              <a:rPr lang="en-US" altLang="ko-KR" sz="2000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(char *buffer, double </a:t>
            </a:r>
            <a:r>
              <a:rPr lang="en-US" altLang="ko-KR" sz="2000" spc="-150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sp</a:t>
            </a:r>
            <a:r>
              <a:rPr lang="en-US" altLang="ko-KR" sz="2000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 </a:t>
            </a:r>
            <a:r>
              <a:rPr lang="ko-KR" altLang="en-US" sz="2000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함수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9E51A2-37C9-48C3-9082-197A88BF756A}"/>
              </a:ext>
            </a:extLst>
          </p:cNvPr>
          <p:cNvSpPr txBox="1"/>
          <p:nvPr/>
        </p:nvSpPr>
        <p:spPr>
          <a:xfrm>
            <a:off x="144698" y="173761"/>
            <a:ext cx="680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2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코드 설명 </a:t>
            </a:r>
            <a:r>
              <a:rPr lang="en-US" altLang="ko-KR" sz="1600" dirty="0">
                <a:ln>
                  <a:solidFill>
                    <a:schemeClr val="tx1">
                      <a:alpha val="2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&gt; server-</a:t>
            </a:r>
            <a:r>
              <a:rPr lang="ko-KR" altLang="en-US" sz="1600" dirty="0">
                <a:ln>
                  <a:solidFill>
                    <a:schemeClr val="tx1">
                      <a:alpha val="2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부모</a:t>
            </a:r>
            <a:endParaRPr lang="ko-KR" altLang="en-US" sz="1600" dirty="0">
              <a:ln>
                <a:solidFill>
                  <a:schemeClr val="bg1">
                    <a:lumMod val="50000"/>
                    <a:alpha val="2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9DA624-BA3F-4B05-B490-24143C534F7C}"/>
              </a:ext>
            </a:extLst>
          </p:cNvPr>
          <p:cNvSpPr/>
          <p:nvPr/>
        </p:nvSpPr>
        <p:spPr>
          <a:xfrm>
            <a:off x="185094" y="644564"/>
            <a:ext cx="56433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85000"/>
                      <a:lumOff val="15000"/>
                      <a:alpha val="2300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Server - </a:t>
            </a:r>
            <a:r>
              <a:rPr lang="ko-KR" altLang="en-US" sz="3200" dirty="0">
                <a:ln>
                  <a:solidFill>
                    <a:schemeClr val="tx1">
                      <a:lumMod val="85000"/>
                      <a:lumOff val="15000"/>
                      <a:alpha val="2300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부모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12388" y="1320763"/>
            <a:ext cx="4769214" cy="532265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83974D-F109-41BC-8562-92F5B8EF0D06}"/>
              </a:ext>
            </a:extLst>
          </p:cNvPr>
          <p:cNvSpPr/>
          <p:nvPr/>
        </p:nvSpPr>
        <p:spPr>
          <a:xfrm>
            <a:off x="1233768" y="4399097"/>
            <a:ext cx="2163856" cy="3342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1E76634-8DF8-4A4C-A26E-47D66D1EC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111" y="2600827"/>
            <a:ext cx="4158189" cy="19762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3580C2B-2E13-4F5D-B632-91C112CEE10B}"/>
              </a:ext>
            </a:extLst>
          </p:cNvPr>
          <p:cNvSpPr txBox="1"/>
          <p:nvPr/>
        </p:nvSpPr>
        <p:spPr>
          <a:xfrm>
            <a:off x="6096000" y="4785830"/>
            <a:ext cx="4400627" cy="404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● </a:t>
            </a:r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20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초간의 평균 속도를 구함</a:t>
            </a:r>
            <a:endParaRPr lang="en-US" altLang="ko-KR" sz="16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3353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74AB751-40F0-4F5C-A095-262FDCA5A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997" y="1362712"/>
            <a:ext cx="4133850" cy="52807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640051" y="498957"/>
            <a:ext cx="538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alpha val="23000"/>
                    </a:schemeClr>
                  </a:solidFill>
                </a:ln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#1</a:t>
            </a:r>
            <a:endParaRPr lang="ko-KR" altLang="en-US" sz="1600" b="1" dirty="0">
              <a:ln>
                <a:solidFill>
                  <a:schemeClr val="bg1">
                    <a:alpha val="23000"/>
                  </a:schemeClr>
                </a:solidFill>
              </a:ln>
              <a:solidFill>
                <a:schemeClr val="lt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" y="668234"/>
            <a:ext cx="126124" cy="5429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cxnSpLocks/>
          </p:cNvCxnSpPr>
          <p:nvPr/>
        </p:nvCxnSpPr>
        <p:spPr>
          <a:xfrm>
            <a:off x="5506558" y="1323488"/>
            <a:ext cx="0" cy="532265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12589" y="1673111"/>
            <a:ext cx="4534704" cy="461665"/>
          </a:xfrm>
          <a:prstGeom prst="rect">
            <a:avLst/>
          </a:prstGeom>
          <a:solidFill>
            <a:srgbClr val="FF7C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20</a:t>
            </a:r>
            <a:r>
              <a:rPr lang="ko-KR" altLang="en-US" sz="2400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초가 지나지 않았을 때 </a:t>
            </a:r>
            <a:r>
              <a:rPr lang="en-US" altLang="ko-KR" sz="2400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sz="2400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빨강 박스</a:t>
            </a:r>
            <a:r>
              <a:rPr lang="en-US" altLang="ko-KR" sz="2400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endParaRPr lang="ko-KR" altLang="en-US" sz="2400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12588" y="2305914"/>
            <a:ext cx="4400627" cy="79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● 거리 값을 배열에 저장함</a:t>
            </a:r>
            <a:endParaRPr lang="en-US" altLang="ko-KR" sz="16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● 거리에 대한 명령을 클라이언트</a:t>
            </a:r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에게 전달</a:t>
            </a:r>
            <a:endParaRPr lang="en-US" altLang="ko-KR" sz="16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12588" y="4130535"/>
            <a:ext cx="4534702" cy="461665"/>
          </a:xfrm>
          <a:prstGeom prst="rect">
            <a:avLst/>
          </a:prstGeom>
          <a:solidFill>
            <a:srgbClr val="FF7C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20</a:t>
            </a:r>
            <a:r>
              <a:rPr lang="ko-KR" altLang="en-US" sz="2400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초가 지났을 때 </a:t>
            </a:r>
            <a:r>
              <a:rPr lang="en-US" altLang="ko-KR" sz="2400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sz="2400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파랑 박스</a:t>
            </a:r>
            <a:r>
              <a:rPr lang="en-US" altLang="ko-KR" sz="2400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endParaRPr lang="ko-KR" altLang="en-US" sz="2400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9E51A2-37C9-48C3-9082-197A88BF756A}"/>
              </a:ext>
            </a:extLst>
          </p:cNvPr>
          <p:cNvSpPr txBox="1"/>
          <p:nvPr/>
        </p:nvSpPr>
        <p:spPr>
          <a:xfrm>
            <a:off x="144698" y="173761"/>
            <a:ext cx="680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2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코드 설명 </a:t>
            </a:r>
            <a:r>
              <a:rPr lang="en-US" altLang="ko-KR" sz="1600" dirty="0">
                <a:ln>
                  <a:solidFill>
                    <a:schemeClr val="tx1">
                      <a:alpha val="2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&gt; server-</a:t>
            </a:r>
            <a:r>
              <a:rPr lang="ko-KR" altLang="en-US" sz="1600" dirty="0">
                <a:ln>
                  <a:solidFill>
                    <a:schemeClr val="tx1">
                      <a:alpha val="2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자식</a:t>
            </a:r>
            <a:r>
              <a:rPr lang="en-US" altLang="ko-KR" sz="1600" dirty="0">
                <a:ln>
                  <a:solidFill>
                    <a:schemeClr val="tx1">
                      <a:alpha val="2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1(</a:t>
            </a:r>
            <a:r>
              <a:rPr lang="ko-KR" altLang="en-US" sz="1600" dirty="0">
                <a:ln>
                  <a:solidFill>
                    <a:schemeClr val="tx1">
                      <a:alpha val="2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클라이언트</a:t>
            </a:r>
            <a:r>
              <a:rPr lang="en-US" altLang="ko-KR" sz="1600" dirty="0">
                <a:ln>
                  <a:solidFill>
                    <a:schemeClr val="tx1">
                      <a:alpha val="2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1)</a:t>
            </a:r>
            <a:endParaRPr lang="ko-KR" altLang="en-US" sz="1600" dirty="0">
              <a:ln>
                <a:solidFill>
                  <a:schemeClr val="bg1">
                    <a:lumMod val="50000"/>
                    <a:alpha val="2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9DA624-BA3F-4B05-B490-24143C534F7C}"/>
              </a:ext>
            </a:extLst>
          </p:cNvPr>
          <p:cNvSpPr/>
          <p:nvPr/>
        </p:nvSpPr>
        <p:spPr>
          <a:xfrm>
            <a:off x="185094" y="644564"/>
            <a:ext cx="56433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85000"/>
                      <a:lumOff val="15000"/>
                      <a:alpha val="2300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Server – </a:t>
            </a:r>
            <a:r>
              <a:rPr lang="ko-KR" altLang="en-US" sz="3200" dirty="0">
                <a:ln>
                  <a:solidFill>
                    <a:schemeClr val="tx1">
                      <a:lumMod val="85000"/>
                      <a:lumOff val="15000"/>
                      <a:alpha val="2300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자식</a:t>
            </a:r>
            <a:r>
              <a:rPr lang="en-US" altLang="ko-KR" sz="3200" dirty="0">
                <a:ln>
                  <a:solidFill>
                    <a:schemeClr val="tx1">
                      <a:lumMod val="85000"/>
                      <a:lumOff val="15000"/>
                      <a:alpha val="2300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 (</a:t>
            </a:r>
            <a:r>
              <a:rPr lang="ko-KR" altLang="en-US" sz="3200" dirty="0">
                <a:ln>
                  <a:solidFill>
                    <a:schemeClr val="tx1">
                      <a:lumMod val="85000"/>
                      <a:lumOff val="15000"/>
                      <a:alpha val="2300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클라이언트</a:t>
            </a:r>
            <a:r>
              <a:rPr lang="en-US" altLang="ko-KR" sz="3200" dirty="0">
                <a:ln>
                  <a:solidFill>
                    <a:schemeClr val="tx1">
                      <a:lumMod val="85000"/>
                      <a:lumOff val="15000"/>
                      <a:alpha val="2300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1)</a:t>
            </a:r>
            <a:endParaRPr lang="ko-KR" altLang="en-US" sz="3200" dirty="0">
              <a:ln>
                <a:solidFill>
                  <a:schemeClr val="tx1">
                    <a:lumMod val="85000"/>
                    <a:lumOff val="15000"/>
                    <a:alpha val="23000"/>
                  </a:schemeClr>
                </a:solidFill>
              </a:ln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14404" y="1320763"/>
            <a:ext cx="4267197" cy="532265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86AF0A-B894-4827-826E-3577522B996C}"/>
              </a:ext>
            </a:extLst>
          </p:cNvPr>
          <p:cNvSpPr/>
          <p:nvPr/>
        </p:nvSpPr>
        <p:spPr>
          <a:xfrm>
            <a:off x="1292038" y="2259106"/>
            <a:ext cx="3674407" cy="11284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888BF57-9D16-4F83-B361-AFF82696F99F}"/>
              </a:ext>
            </a:extLst>
          </p:cNvPr>
          <p:cNvSpPr/>
          <p:nvPr/>
        </p:nvSpPr>
        <p:spPr>
          <a:xfrm>
            <a:off x="1292039" y="3419397"/>
            <a:ext cx="3674408" cy="1600838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6A8AC8-7296-4489-A922-D4F5466316A2}"/>
              </a:ext>
            </a:extLst>
          </p:cNvPr>
          <p:cNvSpPr txBox="1"/>
          <p:nvPr/>
        </p:nvSpPr>
        <p:spPr>
          <a:xfrm>
            <a:off x="6312587" y="4801800"/>
            <a:ext cx="4400627" cy="79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● 서버</a:t>
            </a:r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부모</a:t>
            </a:r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에게 </a:t>
            </a:r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20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초 동안의 거리 값을 전달</a:t>
            </a:r>
            <a:endParaRPr lang="en-US" altLang="ko-KR" sz="16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● 거리에 대한 명령을 클라이언트</a:t>
            </a:r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에게 전달</a:t>
            </a:r>
            <a:endParaRPr lang="en-US" altLang="ko-KR" sz="16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4390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C494BAC-9ED8-4D08-B6E4-77C2262DA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2" y="1930848"/>
            <a:ext cx="4114800" cy="36445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640051" y="498957"/>
            <a:ext cx="538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alpha val="23000"/>
                    </a:schemeClr>
                  </a:solidFill>
                </a:ln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#1</a:t>
            </a:r>
            <a:endParaRPr lang="ko-KR" altLang="en-US" sz="1600" b="1" dirty="0">
              <a:ln>
                <a:solidFill>
                  <a:schemeClr val="bg1">
                    <a:alpha val="23000"/>
                  </a:schemeClr>
                </a:solidFill>
              </a:ln>
              <a:solidFill>
                <a:schemeClr val="lt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" y="668234"/>
            <a:ext cx="126124" cy="5429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cxnSpLocks/>
          </p:cNvCxnSpPr>
          <p:nvPr/>
        </p:nvCxnSpPr>
        <p:spPr>
          <a:xfrm>
            <a:off x="5506558" y="1323488"/>
            <a:ext cx="0" cy="532265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98823" y="2898121"/>
            <a:ext cx="4534704" cy="461665"/>
          </a:xfrm>
          <a:prstGeom prst="rect">
            <a:avLst/>
          </a:prstGeom>
          <a:solidFill>
            <a:srgbClr val="FF7C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20</a:t>
            </a:r>
            <a:r>
              <a:rPr lang="ko-KR" altLang="en-US" sz="2400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초가 지났을 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28492" y="3498214"/>
            <a:ext cx="5081552" cy="404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● 서버</a:t>
            </a:r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부모</a:t>
            </a:r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가 계산한 평균 속도를 클라이언트</a:t>
            </a:r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에게 전달</a:t>
            </a:r>
            <a:endParaRPr lang="en-US" altLang="ko-KR" sz="16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9E51A2-37C9-48C3-9082-197A88BF756A}"/>
              </a:ext>
            </a:extLst>
          </p:cNvPr>
          <p:cNvSpPr txBox="1"/>
          <p:nvPr/>
        </p:nvSpPr>
        <p:spPr>
          <a:xfrm>
            <a:off x="144698" y="173761"/>
            <a:ext cx="680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2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코드 설명 </a:t>
            </a:r>
            <a:r>
              <a:rPr lang="en-US" altLang="ko-KR" sz="1600" dirty="0">
                <a:ln>
                  <a:solidFill>
                    <a:schemeClr val="tx1">
                      <a:alpha val="2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&gt; server-</a:t>
            </a:r>
            <a:r>
              <a:rPr lang="ko-KR" altLang="en-US" sz="1600" dirty="0">
                <a:ln>
                  <a:solidFill>
                    <a:schemeClr val="tx1">
                      <a:alpha val="2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자식</a:t>
            </a:r>
            <a:r>
              <a:rPr lang="en-US" altLang="ko-KR" sz="1600" dirty="0">
                <a:ln>
                  <a:solidFill>
                    <a:schemeClr val="tx1">
                      <a:alpha val="2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2(</a:t>
            </a:r>
            <a:r>
              <a:rPr lang="ko-KR" altLang="en-US" sz="1600" dirty="0">
                <a:ln>
                  <a:solidFill>
                    <a:schemeClr val="tx1">
                      <a:alpha val="2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클라이언트</a:t>
            </a:r>
            <a:r>
              <a:rPr lang="en-US" altLang="ko-KR" sz="1600" dirty="0">
                <a:ln>
                  <a:solidFill>
                    <a:schemeClr val="tx1">
                      <a:alpha val="2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2)</a:t>
            </a:r>
            <a:endParaRPr lang="ko-KR" altLang="en-US" sz="1600" dirty="0">
              <a:ln>
                <a:solidFill>
                  <a:schemeClr val="bg1">
                    <a:lumMod val="50000"/>
                    <a:alpha val="2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9DA624-BA3F-4B05-B490-24143C534F7C}"/>
              </a:ext>
            </a:extLst>
          </p:cNvPr>
          <p:cNvSpPr/>
          <p:nvPr/>
        </p:nvSpPr>
        <p:spPr>
          <a:xfrm>
            <a:off x="185094" y="644564"/>
            <a:ext cx="56433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85000"/>
                      <a:lumOff val="15000"/>
                      <a:alpha val="2300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Server – </a:t>
            </a:r>
            <a:r>
              <a:rPr lang="ko-KR" altLang="en-US" sz="3200" dirty="0">
                <a:ln>
                  <a:solidFill>
                    <a:schemeClr val="tx1">
                      <a:lumMod val="85000"/>
                      <a:lumOff val="15000"/>
                      <a:alpha val="2300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자식</a:t>
            </a:r>
            <a:r>
              <a:rPr lang="en-US" altLang="ko-KR" sz="3200" dirty="0">
                <a:ln>
                  <a:solidFill>
                    <a:schemeClr val="tx1">
                      <a:lumMod val="85000"/>
                      <a:lumOff val="15000"/>
                      <a:alpha val="2300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 (</a:t>
            </a:r>
            <a:r>
              <a:rPr lang="ko-KR" altLang="en-US" sz="3200" dirty="0">
                <a:ln>
                  <a:solidFill>
                    <a:schemeClr val="tx1">
                      <a:lumMod val="85000"/>
                      <a:lumOff val="15000"/>
                      <a:alpha val="2300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클라이언트</a:t>
            </a:r>
            <a:r>
              <a:rPr lang="en-US" altLang="ko-KR" sz="3200" dirty="0">
                <a:ln>
                  <a:solidFill>
                    <a:schemeClr val="tx1">
                      <a:lumMod val="85000"/>
                      <a:lumOff val="15000"/>
                      <a:alpha val="2300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2)</a:t>
            </a:r>
            <a:endParaRPr lang="ko-KR" altLang="en-US" sz="3200" dirty="0">
              <a:ln>
                <a:solidFill>
                  <a:schemeClr val="tx1">
                    <a:lumMod val="85000"/>
                    <a:lumOff val="15000"/>
                    <a:alpha val="23000"/>
                  </a:schemeClr>
                </a:solidFill>
              </a:ln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14404" y="1320763"/>
            <a:ext cx="4267197" cy="532265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195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640051" y="498957"/>
            <a:ext cx="538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alpha val="23000"/>
                    </a:schemeClr>
                  </a:solidFill>
                </a:ln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#1</a:t>
            </a:r>
            <a:endParaRPr lang="ko-KR" altLang="en-US" sz="1600" b="1" dirty="0">
              <a:ln>
                <a:solidFill>
                  <a:schemeClr val="bg1">
                    <a:alpha val="23000"/>
                  </a:schemeClr>
                </a:solidFill>
              </a:ln>
              <a:solidFill>
                <a:schemeClr val="lt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" y="668234"/>
            <a:ext cx="126124" cy="5429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cxnSpLocks/>
          </p:cNvCxnSpPr>
          <p:nvPr/>
        </p:nvCxnSpPr>
        <p:spPr>
          <a:xfrm>
            <a:off x="5948698" y="1361587"/>
            <a:ext cx="0" cy="532265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D9E51A2-37C9-48C3-9082-197A88BF756A}"/>
              </a:ext>
            </a:extLst>
          </p:cNvPr>
          <p:cNvSpPr txBox="1"/>
          <p:nvPr/>
        </p:nvSpPr>
        <p:spPr>
          <a:xfrm>
            <a:off x="144698" y="173761"/>
            <a:ext cx="680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2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코드 설명 </a:t>
            </a:r>
            <a:r>
              <a:rPr lang="en-US" altLang="ko-KR" sz="1600" dirty="0">
                <a:ln>
                  <a:solidFill>
                    <a:schemeClr val="tx1">
                      <a:alpha val="2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&gt; client1-</a:t>
            </a:r>
            <a:r>
              <a:rPr lang="ko-KR" altLang="en-US" sz="1600" dirty="0">
                <a:ln>
                  <a:solidFill>
                    <a:schemeClr val="tx1">
                      <a:alpha val="2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부모 </a:t>
            </a:r>
            <a:r>
              <a:rPr lang="en-US" altLang="ko-KR" sz="1600" dirty="0">
                <a:ln>
                  <a:solidFill>
                    <a:schemeClr val="tx1">
                      <a:alpha val="2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&amp; </a:t>
            </a:r>
            <a:r>
              <a:rPr lang="ko-KR" altLang="en-US" sz="1600" dirty="0">
                <a:ln>
                  <a:solidFill>
                    <a:schemeClr val="tx1">
                      <a:alpha val="2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자식</a:t>
            </a:r>
            <a:r>
              <a:rPr lang="en-US" altLang="ko-KR" sz="1600" dirty="0">
                <a:ln>
                  <a:solidFill>
                    <a:schemeClr val="tx1">
                      <a:alpha val="2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endParaRPr lang="ko-KR" altLang="en-US" sz="1600" dirty="0">
              <a:ln>
                <a:solidFill>
                  <a:schemeClr val="bg1">
                    <a:lumMod val="50000"/>
                    <a:alpha val="2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9DA624-BA3F-4B05-B490-24143C534F7C}"/>
              </a:ext>
            </a:extLst>
          </p:cNvPr>
          <p:cNvSpPr/>
          <p:nvPr/>
        </p:nvSpPr>
        <p:spPr>
          <a:xfrm>
            <a:off x="185095" y="644564"/>
            <a:ext cx="2665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85000"/>
                      <a:lumOff val="15000"/>
                      <a:alpha val="2300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Client1 - </a:t>
            </a:r>
            <a:r>
              <a:rPr lang="ko-KR" altLang="en-US" sz="3200" dirty="0">
                <a:ln>
                  <a:solidFill>
                    <a:schemeClr val="tx1">
                      <a:lumMod val="85000"/>
                      <a:lumOff val="15000"/>
                      <a:alpha val="2300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부모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4DFC9B-DBAE-41AC-BC21-ABB284E1F3C0}"/>
              </a:ext>
            </a:extLst>
          </p:cNvPr>
          <p:cNvSpPr txBox="1"/>
          <p:nvPr/>
        </p:nvSpPr>
        <p:spPr>
          <a:xfrm>
            <a:off x="1279150" y="5539635"/>
            <a:ext cx="3808989" cy="79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● 센서를 통해 거리를 측정한다</a:t>
            </a:r>
            <a:endParaRPr lang="en-US" altLang="ko-KR" sz="16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● 거리를 서버</a:t>
            </a:r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자식</a:t>
            </a:r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에게 전송한다</a:t>
            </a:r>
            <a:endParaRPr lang="en-US" altLang="ko-KR" sz="16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006129-C947-47B2-87D8-DC3B34DEFA74}"/>
              </a:ext>
            </a:extLst>
          </p:cNvPr>
          <p:cNvSpPr txBox="1"/>
          <p:nvPr/>
        </p:nvSpPr>
        <p:spPr>
          <a:xfrm>
            <a:off x="6765842" y="5476381"/>
            <a:ext cx="4355797" cy="79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● 서버</a:t>
            </a:r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자식</a:t>
            </a:r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으로부터 온 명령어를 수신한다</a:t>
            </a:r>
            <a:endParaRPr lang="en-US" altLang="ko-KR" sz="16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● </a:t>
            </a:r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light()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함수를 통해 명령어를 실행한다</a:t>
            </a:r>
            <a:endParaRPr lang="en-US" altLang="ko-KR" sz="16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DA8814-B1BD-4383-B385-18311FB798E1}"/>
              </a:ext>
            </a:extLst>
          </p:cNvPr>
          <p:cNvSpPr/>
          <p:nvPr/>
        </p:nvSpPr>
        <p:spPr>
          <a:xfrm>
            <a:off x="5948698" y="668234"/>
            <a:ext cx="126124" cy="5429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17EAA2-415F-44AB-B702-A8BCD64C31C6}"/>
              </a:ext>
            </a:extLst>
          </p:cNvPr>
          <p:cNvSpPr/>
          <p:nvPr/>
        </p:nvSpPr>
        <p:spPr>
          <a:xfrm>
            <a:off x="6133792" y="644564"/>
            <a:ext cx="2665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85000"/>
                      <a:lumOff val="15000"/>
                      <a:alpha val="2300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Client1 - </a:t>
            </a:r>
            <a:r>
              <a:rPr lang="ko-KR" altLang="en-US" sz="3200" dirty="0">
                <a:ln>
                  <a:solidFill>
                    <a:schemeClr val="tx1">
                      <a:lumMod val="85000"/>
                      <a:lumOff val="15000"/>
                      <a:alpha val="2300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자식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9A00265-C233-4F1D-BCFF-1E3A9F3FDA1F}"/>
              </a:ext>
            </a:extLst>
          </p:cNvPr>
          <p:cNvSpPr/>
          <p:nvPr/>
        </p:nvSpPr>
        <p:spPr>
          <a:xfrm>
            <a:off x="438499" y="1448855"/>
            <a:ext cx="5144478" cy="390966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B976CD5-9195-4856-894D-BCFD468A8C52}"/>
              </a:ext>
            </a:extLst>
          </p:cNvPr>
          <p:cNvGrpSpPr/>
          <p:nvPr/>
        </p:nvGrpSpPr>
        <p:grpSpPr>
          <a:xfrm>
            <a:off x="6378196" y="1448855"/>
            <a:ext cx="5144478" cy="3909660"/>
            <a:chOff x="144698" y="1361587"/>
            <a:chExt cx="5144478" cy="390966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4F42319-517C-4124-BE88-A4226087F972}"/>
                </a:ext>
              </a:extLst>
            </p:cNvPr>
            <p:cNvSpPr/>
            <p:nvPr/>
          </p:nvSpPr>
          <p:spPr>
            <a:xfrm>
              <a:off x="144698" y="1361587"/>
              <a:ext cx="5144478" cy="390966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F8C6AF8E-8687-4925-8C8F-0F6D22A0C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920" y="1391573"/>
              <a:ext cx="4960646" cy="3807956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B9D0BC6-E01D-44A1-9203-40BAEE944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63" y="1499485"/>
            <a:ext cx="4933950" cy="378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12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640051" y="498957"/>
            <a:ext cx="538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alpha val="23000"/>
                    </a:schemeClr>
                  </a:solidFill>
                </a:ln>
                <a:solidFill>
                  <a:schemeClr val="l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#1</a:t>
            </a:r>
            <a:endParaRPr lang="ko-KR" altLang="en-US" sz="1600" b="1" dirty="0">
              <a:ln>
                <a:solidFill>
                  <a:schemeClr val="bg1">
                    <a:alpha val="23000"/>
                  </a:schemeClr>
                </a:solidFill>
              </a:ln>
              <a:solidFill>
                <a:schemeClr val="lt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" y="668234"/>
            <a:ext cx="126124" cy="5429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cxnSpLocks/>
          </p:cNvCxnSpPr>
          <p:nvPr/>
        </p:nvCxnSpPr>
        <p:spPr>
          <a:xfrm>
            <a:off x="5948698" y="1361587"/>
            <a:ext cx="0" cy="532265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D9E51A2-37C9-48C3-9082-197A88BF756A}"/>
              </a:ext>
            </a:extLst>
          </p:cNvPr>
          <p:cNvSpPr txBox="1"/>
          <p:nvPr/>
        </p:nvSpPr>
        <p:spPr>
          <a:xfrm>
            <a:off x="144698" y="173761"/>
            <a:ext cx="680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2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코드 설명 </a:t>
            </a:r>
            <a:r>
              <a:rPr lang="en-US" altLang="ko-KR" sz="1600" dirty="0">
                <a:ln>
                  <a:solidFill>
                    <a:schemeClr val="tx1">
                      <a:alpha val="2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&gt; client2-</a:t>
            </a:r>
            <a:r>
              <a:rPr lang="ko-KR" altLang="en-US" sz="1600" dirty="0">
                <a:ln>
                  <a:solidFill>
                    <a:schemeClr val="tx1">
                      <a:alpha val="2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부모 </a:t>
            </a:r>
            <a:r>
              <a:rPr lang="en-US" altLang="ko-KR" sz="1600" dirty="0">
                <a:ln>
                  <a:solidFill>
                    <a:schemeClr val="tx1">
                      <a:alpha val="2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&amp; </a:t>
            </a:r>
            <a:r>
              <a:rPr lang="ko-KR" altLang="en-US" sz="1600" dirty="0">
                <a:ln>
                  <a:solidFill>
                    <a:schemeClr val="tx1">
                      <a:alpha val="2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자식</a:t>
            </a:r>
            <a:r>
              <a:rPr lang="en-US" altLang="ko-KR" sz="1600" dirty="0">
                <a:ln>
                  <a:solidFill>
                    <a:schemeClr val="tx1">
                      <a:alpha val="23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endParaRPr lang="ko-KR" altLang="en-US" sz="1600" dirty="0">
              <a:ln>
                <a:solidFill>
                  <a:schemeClr val="bg1">
                    <a:lumMod val="50000"/>
                    <a:alpha val="23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9DA624-BA3F-4B05-B490-24143C534F7C}"/>
              </a:ext>
            </a:extLst>
          </p:cNvPr>
          <p:cNvSpPr/>
          <p:nvPr/>
        </p:nvSpPr>
        <p:spPr>
          <a:xfrm>
            <a:off x="185095" y="644564"/>
            <a:ext cx="2665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85000"/>
                      <a:lumOff val="15000"/>
                      <a:alpha val="2300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Client2 - </a:t>
            </a:r>
            <a:r>
              <a:rPr lang="ko-KR" altLang="en-US" sz="3200" dirty="0">
                <a:ln>
                  <a:solidFill>
                    <a:schemeClr val="tx1">
                      <a:lumMod val="85000"/>
                      <a:lumOff val="15000"/>
                      <a:alpha val="2300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부모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4DFC9B-DBAE-41AC-BC21-ABB284E1F3C0}"/>
              </a:ext>
            </a:extLst>
          </p:cNvPr>
          <p:cNvSpPr txBox="1"/>
          <p:nvPr/>
        </p:nvSpPr>
        <p:spPr>
          <a:xfrm>
            <a:off x="861779" y="5504261"/>
            <a:ext cx="4276922" cy="79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● 센서를 통해 거리를 측정한다</a:t>
            </a:r>
            <a:endParaRPr lang="en-US" altLang="ko-KR" sz="16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● 거리를 클라이언트</a:t>
            </a:r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자식</a:t>
            </a:r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에게 전달한다</a:t>
            </a:r>
            <a:endParaRPr lang="en-US" altLang="ko-KR" sz="16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006129-C947-47B2-87D8-DC3B34DEFA74}"/>
              </a:ext>
            </a:extLst>
          </p:cNvPr>
          <p:cNvSpPr txBox="1"/>
          <p:nvPr/>
        </p:nvSpPr>
        <p:spPr>
          <a:xfrm>
            <a:off x="6301917" y="5347714"/>
            <a:ext cx="5450389" cy="116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● 서버</a:t>
            </a:r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자식</a:t>
            </a:r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으로부터 온 속도와 클라이언트</a:t>
            </a:r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부모</a:t>
            </a:r>
            <a:r>
              <a:rPr lang="en-US" altLang="ko-KR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</a:t>
            </a: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로부터 온 거리를 통해 초록불과 빨강불의 시간을 계산한다</a:t>
            </a:r>
            <a:endParaRPr lang="en-US" altLang="ko-KR" sz="16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● 시간에 맞춰 신호등을 수행한다</a:t>
            </a:r>
            <a:endParaRPr lang="en-US" altLang="ko-KR" sz="1600" dirty="0">
              <a:ln>
                <a:solidFill>
                  <a:schemeClr val="tx1">
                    <a:lumMod val="85000"/>
                    <a:lumOff val="15000"/>
                    <a:alpha val="30000"/>
                  </a:schemeClr>
                </a:solidFill>
              </a:ln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DA8814-B1BD-4383-B385-18311FB798E1}"/>
              </a:ext>
            </a:extLst>
          </p:cNvPr>
          <p:cNvSpPr/>
          <p:nvPr/>
        </p:nvSpPr>
        <p:spPr>
          <a:xfrm>
            <a:off x="5948698" y="668234"/>
            <a:ext cx="126124" cy="5429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17EAA2-415F-44AB-B702-A8BCD64C31C6}"/>
              </a:ext>
            </a:extLst>
          </p:cNvPr>
          <p:cNvSpPr/>
          <p:nvPr/>
        </p:nvSpPr>
        <p:spPr>
          <a:xfrm>
            <a:off x="6133792" y="644564"/>
            <a:ext cx="2665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85000"/>
                      <a:lumOff val="15000"/>
                      <a:alpha val="2300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Client2 - </a:t>
            </a:r>
            <a:r>
              <a:rPr lang="ko-KR" altLang="en-US" sz="3200" dirty="0">
                <a:ln>
                  <a:solidFill>
                    <a:schemeClr val="tx1">
                      <a:lumMod val="85000"/>
                      <a:lumOff val="15000"/>
                      <a:alpha val="23000"/>
                    </a:schemeClr>
                  </a:solidFill>
                </a:ln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자식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9A00265-C233-4F1D-BCFF-1E3A9F3FDA1F}"/>
              </a:ext>
            </a:extLst>
          </p:cNvPr>
          <p:cNvSpPr/>
          <p:nvPr/>
        </p:nvSpPr>
        <p:spPr>
          <a:xfrm>
            <a:off x="438499" y="1448855"/>
            <a:ext cx="5144478" cy="390966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4F42319-517C-4124-BE88-A4226087F972}"/>
              </a:ext>
            </a:extLst>
          </p:cNvPr>
          <p:cNvSpPr/>
          <p:nvPr/>
        </p:nvSpPr>
        <p:spPr>
          <a:xfrm>
            <a:off x="6378196" y="1448855"/>
            <a:ext cx="5144478" cy="390966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15A1222-6796-429E-B56F-E6F3E1C5C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461" y="1481555"/>
            <a:ext cx="5016538" cy="385903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F66A65A-22EB-4D47-8D63-2E02B42B3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87" y="1499485"/>
            <a:ext cx="5037907" cy="384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91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608</Words>
  <Application>Microsoft Macintosh PowerPoint</Application>
  <PresentationFormat>와이드스크린</PresentationFormat>
  <Paragraphs>108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12롯데마트드림Light</vt:lpstr>
      <vt:lpstr>12롯데마트드림Medium</vt:lpstr>
      <vt:lpstr>KoPub돋움체 Bold</vt:lpstr>
      <vt:lpstr>KoPub돋움체 Medium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오승은</dc:creator>
  <cp:lastModifiedBy>오승은</cp:lastModifiedBy>
  <cp:revision>1</cp:revision>
  <dcterms:created xsi:type="dcterms:W3CDTF">2022-02-11T06:49:55Z</dcterms:created>
  <dcterms:modified xsi:type="dcterms:W3CDTF">2022-02-11T06:53:49Z</dcterms:modified>
</cp:coreProperties>
</file>