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78" r:id="rId5"/>
    <p:sldId id="259" r:id="rId6"/>
    <p:sldId id="279" r:id="rId7"/>
    <p:sldId id="280" r:id="rId8"/>
    <p:sldId id="261" r:id="rId9"/>
    <p:sldId id="271" r:id="rId10"/>
    <p:sldId id="265" r:id="rId11"/>
    <p:sldId id="266" r:id="rId12"/>
    <p:sldId id="263" r:id="rId13"/>
    <p:sldId id="262" r:id="rId14"/>
    <p:sldId id="275" r:id="rId15"/>
    <p:sldId id="270" r:id="rId16"/>
    <p:sldId id="264" r:id="rId17"/>
    <p:sldId id="268" r:id="rId18"/>
    <p:sldId id="269" r:id="rId19"/>
    <p:sldId id="273" r:id="rId20"/>
    <p:sldId id="281" r:id="rId21"/>
    <p:sldId id="276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BC83999-8440-4C23-A0D7-6202E4A837A4}">
          <p14:sldIdLst>
            <p14:sldId id="256"/>
            <p14:sldId id="257"/>
            <p14:sldId id="258"/>
            <p14:sldId id="278"/>
            <p14:sldId id="259"/>
            <p14:sldId id="279"/>
            <p14:sldId id="280"/>
            <p14:sldId id="261"/>
            <p14:sldId id="271"/>
            <p14:sldId id="265"/>
            <p14:sldId id="266"/>
            <p14:sldId id="263"/>
            <p14:sldId id="262"/>
            <p14:sldId id="275"/>
            <p14:sldId id="270"/>
            <p14:sldId id="264"/>
            <p14:sldId id="268"/>
            <p14:sldId id="269"/>
            <p14:sldId id="273"/>
            <p14:sldId id="281"/>
            <p14:sldId id="27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4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4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89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1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2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00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4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1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6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4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5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mddn9990/SW_Programm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F461-E9D1-4F49-8D6D-5B91942A9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SW_Programming</a:t>
            </a:r>
            <a:br>
              <a:rPr lang="en-US" altLang="ko-KR" dirty="0"/>
            </a:br>
            <a:r>
              <a:rPr lang="ko-KR" altLang="en-US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4B21E-D1A0-4081-96AB-00394F6B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디지털 이미징 </a:t>
            </a:r>
            <a:r>
              <a:rPr lang="en-US" altLang="ko-KR" dirty="0"/>
              <a:t>20135730</a:t>
            </a:r>
          </a:p>
          <a:p>
            <a:r>
              <a:rPr lang="ko-KR" altLang="en-US" dirty="0"/>
              <a:t>최승우</a:t>
            </a:r>
          </a:p>
        </p:txBody>
      </p:sp>
    </p:spTree>
    <p:extLst>
      <p:ext uri="{BB962C8B-B14F-4D97-AF65-F5344CB8AC3E}">
        <p14:creationId xmlns:p14="http://schemas.microsoft.com/office/powerpoint/2010/main" val="424564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9B6D-6A90-41EE-9E12-8B3B8FF4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KMP</a:t>
            </a:r>
            <a:r>
              <a:rPr lang="ko-KR" altLang="en-US" dirty="0"/>
              <a:t> 알고리즘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A8560C7-7DD1-47CF-9499-02C88D8CFC66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914400" y="2366963"/>
          <a:ext cx="10363200" cy="1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63672977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2581474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21503872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9374362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738744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157037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3888838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780257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5682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81510613"/>
                    </a:ext>
                  </a:extLst>
                </a:gridCol>
              </a:tblGrid>
              <a:tr h="1113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D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E</a:t>
                      </a:r>
                      <a:endParaRPr lang="ko-KR" altLang="en-US" sz="6000" dirty="0"/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33142951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783999-467E-4D21-9A65-558F17AFF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25667"/>
              </p:ext>
            </p:extLst>
          </p:nvPr>
        </p:nvGraphicFramePr>
        <p:xfrm>
          <a:off x="913775" y="3529789"/>
          <a:ext cx="3162300" cy="1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17772586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10391494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700300616"/>
                    </a:ext>
                  </a:extLst>
                </a:gridCol>
              </a:tblGrid>
              <a:tr h="1113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613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F7A4B9-41A3-412D-BB19-66D98277C12C}"/>
              </a:ext>
            </a:extLst>
          </p:cNvPr>
          <p:cNvSpPr txBox="1"/>
          <p:nvPr/>
        </p:nvSpPr>
        <p:spPr>
          <a:xfrm>
            <a:off x="4456067" y="5716263"/>
            <a:ext cx="327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시간 복잡도 </a:t>
            </a:r>
            <a:r>
              <a:rPr lang="en-US" altLang="ko-KR" sz="2800" dirty="0"/>
              <a:t>: O(</a:t>
            </a:r>
            <a:r>
              <a:rPr lang="en-US" altLang="ko-KR" sz="2800" dirty="0" err="1"/>
              <a:t>mn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6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60247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1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3295D-13C8-45AB-8F2A-F1EA6248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26557-AD8E-4901-8769-6AEA15131291}"/>
              </a:ext>
            </a:extLst>
          </p:cNvPr>
          <p:cNvSpPr txBox="1"/>
          <p:nvPr/>
        </p:nvSpPr>
        <p:spPr>
          <a:xfrm>
            <a:off x="4375677" y="5995707"/>
            <a:ext cx="344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시간 복잡도 </a:t>
            </a:r>
            <a:r>
              <a:rPr lang="en-US" altLang="ko-KR" sz="2800" dirty="0"/>
              <a:t>: O(</a:t>
            </a:r>
            <a:r>
              <a:rPr lang="en-US" altLang="ko-KR" sz="2800" dirty="0" err="1"/>
              <a:t>m+n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4410DC-037D-490F-AEB0-995800AC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54" y="156247"/>
            <a:ext cx="749949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6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B4036E2-C7B8-4C71-A2D6-6743E4717EE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1858098"/>
              </p:ext>
            </p:extLst>
          </p:nvPr>
        </p:nvGraphicFramePr>
        <p:xfrm>
          <a:off x="443257" y="224161"/>
          <a:ext cx="10364451" cy="6409678"/>
        </p:xfrm>
        <a:graphic>
          <a:graphicData uri="http://schemas.openxmlformats.org/drawingml/2006/table">
            <a:tbl>
              <a:tblPr/>
              <a:tblGrid>
                <a:gridCol w="664464">
                  <a:extLst>
                    <a:ext uri="{9D8B030D-6E8A-4147-A177-3AD203B41FA5}">
                      <a16:colId xmlns:a16="http://schemas.microsoft.com/office/drawing/2014/main" val="1489674528"/>
                    </a:ext>
                  </a:extLst>
                </a:gridCol>
                <a:gridCol w="7384739">
                  <a:extLst>
                    <a:ext uri="{9D8B030D-6E8A-4147-A177-3AD203B41FA5}">
                      <a16:colId xmlns:a16="http://schemas.microsoft.com/office/drawing/2014/main" val="1377175706"/>
                    </a:ext>
                  </a:extLst>
                </a:gridCol>
                <a:gridCol w="2315248">
                  <a:extLst>
                    <a:ext uri="{9D8B030D-6E8A-4147-A177-3AD203B41FA5}">
                      <a16:colId xmlns:a16="http://schemas.microsoft.com/office/drawing/2014/main" val="1775110308"/>
                    </a:ext>
                  </a:extLst>
                </a:gridCol>
              </a:tblGrid>
              <a:tr h="640967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7730" marR="7730" marT="7730" marB="7730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KMP(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[], 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target[])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ans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),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targetSize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(target),j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getPi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(target);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target[j])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target[j])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targetSize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ans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4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  <a:r>
                        <a:rPr lang="en-US" sz="14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ans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7730" marB="7730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2577" marT="0" marB="5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6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61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4B0CDF5-4101-49CA-A5F4-F57FEE00483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34344000"/>
              </p:ext>
            </p:extLst>
          </p:nvPr>
        </p:nvGraphicFramePr>
        <p:xfrm>
          <a:off x="913774" y="618517"/>
          <a:ext cx="10254335" cy="5782283"/>
        </p:xfrm>
        <a:graphic>
          <a:graphicData uri="http://schemas.openxmlformats.org/drawingml/2006/table">
            <a:tbl>
              <a:tblPr/>
              <a:tblGrid>
                <a:gridCol w="999776">
                  <a:extLst>
                    <a:ext uri="{9D8B030D-6E8A-4147-A177-3AD203B41FA5}">
                      <a16:colId xmlns:a16="http://schemas.microsoft.com/office/drawing/2014/main" val="298927361"/>
                    </a:ext>
                  </a:extLst>
                </a:gridCol>
                <a:gridCol w="6975819">
                  <a:extLst>
                    <a:ext uri="{9D8B030D-6E8A-4147-A177-3AD203B41FA5}">
                      <a16:colId xmlns:a16="http://schemas.microsoft.com/office/drawing/2014/main" val="1759620757"/>
                    </a:ext>
                  </a:extLst>
                </a:gridCol>
                <a:gridCol w="2278740">
                  <a:extLst>
                    <a:ext uri="{9D8B030D-6E8A-4147-A177-3AD203B41FA5}">
                      <a16:colId xmlns:a16="http://schemas.microsoft.com/office/drawing/2014/main" val="916412470"/>
                    </a:ext>
                  </a:extLst>
                </a:gridCol>
              </a:tblGrid>
              <a:tr h="5782283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8161" marR="8161" marT="8161" marB="8161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getPi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[match])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match;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pi[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8161" marB="8161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2720" marT="0" marB="54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768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9EB30A-FB44-433E-B58B-B25D031A517E}"/>
              </a:ext>
            </a:extLst>
          </p:cNvPr>
          <p:cNvSpPr txBox="1"/>
          <p:nvPr/>
        </p:nvSpPr>
        <p:spPr>
          <a:xfrm>
            <a:off x="7261934" y="2041864"/>
            <a:ext cx="4016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검색할 </a:t>
            </a:r>
            <a:r>
              <a:rPr lang="en-US" altLang="ko-KR" sz="2000" dirty="0"/>
              <a:t>String</a:t>
            </a:r>
            <a:r>
              <a:rPr lang="ko-KR" altLang="en-US" sz="2000" dirty="0"/>
              <a:t>의 접두사와 접미사가 겹치는 최대의 길이를 저장하는 </a:t>
            </a:r>
            <a:r>
              <a:rPr lang="en-US" altLang="ko-KR" sz="2000" dirty="0"/>
              <a:t>Pi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Str</a:t>
            </a:r>
            <a:r>
              <a:rPr lang="en-US" altLang="ko-KR" sz="2000" dirty="0"/>
              <a:t>	ABABCDAB</a:t>
            </a:r>
          </a:p>
          <a:p>
            <a:r>
              <a:rPr lang="en-US" altLang="ko-KR" sz="2000" dirty="0" err="1"/>
              <a:t>Idx</a:t>
            </a:r>
            <a:r>
              <a:rPr lang="en-US" altLang="ko-KR" sz="2000" dirty="0"/>
              <a:t>	01234567</a:t>
            </a:r>
            <a:br>
              <a:rPr lang="en-US" altLang="ko-KR" sz="2000" dirty="0"/>
            </a:br>
            <a:r>
              <a:rPr lang="en-US" altLang="ko-KR" sz="2000" dirty="0"/>
              <a:t>PI	00120012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827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159CB-3478-4423-9B87-6DCCF250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CD0DB-48EF-435B-BCC2-AFD01AF18A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C4EF62-16FA-4280-B0BB-A5D43FED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3B2A-74EB-46C1-AF93-3FC524A3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정렬의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A3308-7DB7-4678-B2D2-059153F79D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단어의 개수가 많은 경우는 </a:t>
            </a:r>
            <a:r>
              <a:rPr lang="en-US" altLang="ko-KR" dirty="0"/>
              <a:t>1</a:t>
            </a:r>
            <a:r>
              <a:rPr lang="ko-KR" altLang="en-US" dirty="0"/>
              <a:t>번을 선택한다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단어의 빈도가 큰 경우는 </a:t>
            </a:r>
            <a:r>
              <a:rPr lang="en-US" altLang="ko-KR" dirty="0"/>
              <a:t>2</a:t>
            </a:r>
            <a:r>
              <a:rPr lang="ko-KR" altLang="en-US" dirty="0"/>
              <a:t>번을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36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9D9E9-52E3-42A6-B859-3857ED3E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- Quick Sort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2D628D-5B99-4EFD-BF7C-6981441A42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03" y="1816100"/>
            <a:ext cx="3776194" cy="4351338"/>
          </a:xfrm>
        </p:spPr>
      </p:pic>
    </p:spTree>
    <p:extLst>
      <p:ext uri="{BB962C8B-B14F-4D97-AF65-F5344CB8AC3E}">
        <p14:creationId xmlns:p14="http://schemas.microsoft.com/office/powerpoint/2010/main" val="413585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763FAE-9AF7-4BF5-A09C-C1711E7F1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91232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/>
              <a:tblGrid>
                <a:gridCol w="630315">
                  <a:extLst>
                    <a:ext uri="{9D8B030D-6E8A-4147-A177-3AD203B41FA5}">
                      <a16:colId xmlns:a16="http://schemas.microsoft.com/office/drawing/2014/main" val="2298341384"/>
                    </a:ext>
                  </a:extLst>
                </a:gridCol>
                <a:gridCol w="8852347">
                  <a:extLst>
                    <a:ext uri="{9D8B030D-6E8A-4147-A177-3AD203B41FA5}">
                      <a16:colId xmlns:a16="http://schemas.microsoft.com/office/drawing/2014/main" val="1177474354"/>
                    </a:ext>
                  </a:extLst>
                </a:gridCol>
                <a:gridCol w="2709337">
                  <a:extLst>
                    <a:ext uri="{9D8B030D-6E8A-4147-A177-3AD203B41FA5}">
                      <a16:colId xmlns:a16="http://schemas.microsoft.com/office/drawing/2014/main" val="818401699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5949" marR="5949" marT="5949" marB="5949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quick_sort1(inform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inform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(left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j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quick_sort1(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left,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quick_sort1(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right);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}}</a:t>
                      </a:r>
                    </a:p>
                  </a:txBody>
                  <a:tcPr marL="0" marR="0" marT="5949" marB="5949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1983" marT="0" marB="39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36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1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6F97843-082B-4524-B7D4-63CAAFB6C69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328051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/>
              <a:tblGrid>
                <a:gridCol w="985421">
                  <a:extLst>
                    <a:ext uri="{9D8B030D-6E8A-4147-A177-3AD203B41FA5}">
                      <a16:colId xmlns:a16="http://schemas.microsoft.com/office/drawing/2014/main" val="799458866"/>
                    </a:ext>
                  </a:extLst>
                </a:gridCol>
                <a:gridCol w="8497245">
                  <a:extLst>
                    <a:ext uri="{9D8B030D-6E8A-4147-A177-3AD203B41FA5}">
                      <a16:colId xmlns:a16="http://schemas.microsoft.com/office/drawing/2014/main" val="1979021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175965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6031" marR="6031" marT="6031" marB="6031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quick_sort2(inform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inform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[left].density;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(left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].density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j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[j].density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quick_sort2(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left,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quick_sort2(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right);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6031" marB="6031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 dirty="0">
                        <a:effectLst/>
                      </a:endParaRPr>
                    </a:p>
                  </a:txBody>
                  <a:tcPr marL="0" marR="2010" marT="0" marB="40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72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7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B1DBF-5E8E-4F63-BF7C-BCA0B497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983AA-45F9-4FA5-99D8-57781BE994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447B8E-EBC6-46E4-AEEC-7E0391BC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9080F-979C-4725-BC8F-9B23A79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2397B-DF4B-480F-A8B7-963EAE9392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52EC3-B6B8-4AFA-AE66-0FFFC700B181}"/>
              </a:ext>
            </a:extLst>
          </p:cNvPr>
          <p:cNvSpPr/>
          <p:nvPr/>
        </p:nvSpPr>
        <p:spPr>
          <a:xfrm>
            <a:off x="1056443" y="896645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대상 파일 </a:t>
            </a:r>
            <a:endParaRPr lang="en-US" altLang="ko-KR" dirty="0"/>
          </a:p>
          <a:p>
            <a:pPr algn="ctr"/>
            <a:r>
              <a:rPr lang="ko-KR" altLang="en-US" dirty="0"/>
              <a:t>불러오기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7E690B-DF9F-423A-A842-EE6FC718A20D}"/>
              </a:ext>
            </a:extLst>
          </p:cNvPr>
          <p:cNvSpPr/>
          <p:nvPr/>
        </p:nvSpPr>
        <p:spPr>
          <a:xfrm>
            <a:off x="4718667" y="2352583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내용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9C2A7D-CF64-4F39-AE7C-3C083AD19C07}"/>
              </a:ext>
            </a:extLst>
          </p:cNvPr>
          <p:cNvSpPr/>
          <p:nvPr/>
        </p:nvSpPr>
        <p:spPr>
          <a:xfrm>
            <a:off x="8380891" y="3808521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정렬</a:t>
            </a:r>
          </a:p>
        </p:txBody>
      </p:sp>
      <p:sp>
        <p:nvSpPr>
          <p:cNvPr id="7" name="화살표: 위로 구부러짐 6">
            <a:extLst>
              <a:ext uri="{FF2B5EF4-FFF2-40B4-BE49-F238E27FC236}">
                <a16:creationId xmlns:a16="http://schemas.microsoft.com/office/drawing/2014/main" id="{1F8418C6-000A-4ACA-A075-6B028A31D48A}"/>
              </a:ext>
            </a:extLst>
          </p:cNvPr>
          <p:cNvSpPr/>
          <p:nvPr/>
        </p:nvSpPr>
        <p:spPr>
          <a:xfrm rot="1296462">
            <a:off x="2879599" y="2820399"/>
            <a:ext cx="1653409" cy="650289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id="{9B27C1AF-D269-41D8-BD4B-C8159C1AE5E7}"/>
              </a:ext>
            </a:extLst>
          </p:cNvPr>
          <p:cNvSpPr/>
          <p:nvPr/>
        </p:nvSpPr>
        <p:spPr>
          <a:xfrm rot="1296462">
            <a:off x="6475056" y="4200629"/>
            <a:ext cx="1653409" cy="650289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8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7F535-3C0E-4427-B6E1-4D834454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2A1F4-74CB-40A7-B234-334D1D6962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EDF5B6-9DC4-47CD-8F06-B8503F4D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A1B2C-FCB8-4B73-9549-AB8903D6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2"/>
            <a:ext cx="10364451" cy="1914456"/>
          </a:xfrm>
        </p:spPr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https://github.com/tmddn9990/SW_Programming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최소한의 헤더를 이용하는 것을 목표로 했기 때문에 </a:t>
            </a:r>
            <a:r>
              <a:rPr lang="en-US" altLang="ko-KR" dirty="0" err="1"/>
              <a:t>stdlib</a:t>
            </a:r>
            <a:r>
              <a:rPr lang="ko-KR" altLang="en-US" dirty="0"/>
              <a:t>가 추가된 오류검사가 가능한 버전까지 두가지 업로드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00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44F666E-3035-4CE4-A1E9-EEAEADEF5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059338E-0384-45BF-A7FD-F734AC3B7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4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B146-A70B-40E8-A029-F791410E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파일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DBA5C-C527-4E2F-A70B-0C2717B83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솔루션 디렉토리에 있는 </a:t>
            </a:r>
            <a:r>
              <a:rPr lang="en-US" altLang="ko-KR" dirty="0"/>
              <a:t>txt</a:t>
            </a:r>
            <a:r>
              <a:rPr lang="ko-KR" altLang="en-US" dirty="0"/>
              <a:t>파일을 불러온다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_finddatai64_t</a:t>
            </a:r>
            <a:r>
              <a:rPr lang="ko-KR" altLang="en-US" dirty="0"/>
              <a:t>형 변수</a:t>
            </a:r>
            <a:r>
              <a:rPr lang="en-US" altLang="ko-KR" dirty="0"/>
              <a:t> </a:t>
            </a:r>
            <a:r>
              <a:rPr lang="en-US" altLang="ko-KR" dirty="0" err="1"/>
              <a:t>findFile</a:t>
            </a:r>
            <a:r>
              <a:rPr lang="ko-KR" altLang="en-US" dirty="0"/>
              <a:t>을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char path[] = "*.txt</a:t>
            </a:r>
            <a:r>
              <a:rPr lang="ko-KR" altLang="en-US" dirty="0"/>
              <a:t>＂를 통해 솔루션 디렉토리 안의 </a:t>
            </a:r>
            <a:r>
              <a:rPr lang="en-US" altLang="ko-KR" dirty="0"/>
              <a:t>txt</a:t>
            </a:r>
            <a:r>
              <a:rPr lang="ko-KR" altLang="en-US" dirty="0"/>
              <a:t>확장자를 같는 파일 목록을 읽는다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_findfirsti64(path, &amp;</a:t>
            </a:r>
            <a:r>
              <a:rPr lang="en-US" altLang="ko-KR" dirty="0" err="1"/>
              <a:t>findFile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_findnexti64(</a:t>
            </a:r>
            <a:r>
              <a:rPr lang="en-US" altLang="ko-KR" dirty="0" err="1"/>
              <a:t>hFile</a:t>
            </a:r>
            <a:r>
              <a:rPr lang="en-US" altLang="ko-KR" dirty="0"/>
              <a:t>, &amp;</a:t>
            </a:r>
            <a:r>
              <a:rPr lang="en-US" altLang="ko-KR" dirty="0" err="1"/>
              <a:t>findFile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2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B146-A70B-40E8-A029-F791410E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파일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DBA5C-C527-4E2F-A70B-0C2717B83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절대경로</a:t>
            </a:r>
            <a:r>
              <a:rPr lang="en-US" altLang="ko-KR" dirty="0"/>
              <a:t>(</a:t>
            </a:r>
            <a:r>
              <a:rPr lang="ko-KR" altLang="en-US" dirty="0"/>
              <a:t>파일 시스템 루트로부터 경로를 찾아 내려옴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상대경로</a:t>
            </a:r>
            <a:r>
              <a:rPr lang="en-US" altLang="ko-KR" dirty="0"/>
              <a:t>(</a:t>
            </a:r>
            <a:r>
              <a:rPr lang="ko-KR" altLang="en-US" dirty="0"/>
              <a:t>현재 사용하는 파일의 위치를 기준으로 경로를 정함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상대경로로 실행하면 비주얼 스튜디오 상에서 실행할 때에는 솔루션 디렉토리를 기준으로 하지만 </a:t>
            </a:r>
            <a:r>
              <a:rPr lang="en-US" altLang="ko-KR" dirty="0"/>
              <a:t>release</a:t>
            </a:r>
            <a:r>
              <a:rPr lang="ko-KR" altLang="en-US" dirty="0"/>
              <a:t>한 후에 </a:t>
            </a:r>
            <a:r>
              <a:rPr lang="en-US" altLang="ko-KR" dirty="0"/>
              <a:t>exe</a:t>
            </a:r>
            <a:r>
              <a:rPr lang="ko-KR" altLang="en-US" dirty="0"/>
              <a:t>파일을 실행할 때에는 </a:t>
            </a:r>
            <a:r>
              <a:rPr lang="en-US" altLang="ko-KR" dirty="0"/>
              <a:t>exe</a:t>
            </a:r>
            <a:r>
              <a:rPr lang="ko-KR" altLang="en-US" dirty="0"/>
              <a:t>파일의 위치를 기준으로 한다</a:t>
            </a:r>
            <a:r>
              <a:rPr lang="en-US" altLang="ko-KR" dirty="0"/>
              <a:t>. </a:t>
            </a:r>
            <a:r>
              <a:rPr lang="ko-KR" altLang="en-US" dirty="0"/>
              <a:t>일관성이 없기 때문에 절대경로를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45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E3810416-A284-41FE-B934-73B8A7C5B9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0385289"/>
              </p:ext>
            </p:extLst>
          </p:nvPr>
        </p:nvGraphicFramePr>
        <p:xfrm>
          <a:off x="710215" y="618517"/>
          <a:ext cx="8673482" cy="5620965"/>
        </p:xfrm>
        <a:graphic>
          <a:graphicData uri="http://schemas.openxmlformats.org/drawingml/2006/table">
            <a:tbl>
              <a:tblPr/>
              <a:tblGrid>
                <a:gridCol w="1367296">
                  <a:extLst>
                    <a:ext uri="{9D8B030D-6E8A-4147-A177-3AD203B41FA5}">
                      <a16:colId xmlns:a16="http://schemas.microsoft.com/office/drawing/2014/main" val="3349458250"/>
                    </a:ext>
                  </a:extLst>
                </a:gridCol>
                <a:gridCol w="5378747">
                  <a:extLst>
                    <a:ext uri="{9D8B030D-6E8A-4147-A177-3AD203B41FA5}">
                      <a16:colId xmlns:a16="http://schemas.microsoft.com/office/drawing/2014/main" val="2921028097"/>
                    </a:ext>
                  </a:extLst>
                </a:gridCol>
                <a:gridCol w="1927439">
                  <a:extLst>
                    <a:ext uri="{9D8B030D-6E8A-4147-A177-3AD203B41FA5}">
                      <a16:colId xmlns:a16="http://schemas.microsoft.com/office/drawing/2014/main" val="2798329529"/>
                    </a:ext>
                  </a:extLst>
                </a:gridCol>
              </a:tblGrid>
              <a:tr h="5620965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9800" marR="9800" marT="9800" marB="9800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_findfirsti64(path2,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findFile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))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1L)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errno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파일이 없습니다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잘못된 경로입니다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exit(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파일 이름이 너무 깁니다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exit(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알 수 없는 오류입니다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exit(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 </a:t>
                      </a:r>
                    </a:p>
                  </a:txBody>
                  <a:tcPr marL="0" marR="0" marT="9800" marB="9800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3267" marT="0" marB="65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21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64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18A9DAAE-73E5-44E3-B403-079390A8C0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37068404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/>
              <a:tblGrid>
                <a:gridCol w="1620253">
                  <a:extLst>
                    <a:ext uri="{9D8B030D-6E8A-4147-A177-3AD203B41FA5}">
                      <a16:colId xmlns:a16="http://schemas.microsoft.com/office/drawing/2014/main" val="1335145365"/>
                    </a:ext>
                  </a:extLst>
                </a:gridCol>
                <a:gridCol w="8775031">
                  <a:extLst>
                    <a:ext uri="{9D8B030D-6E8A-4147-A177-3AD203B41FA5}">
                      <a16:colId xmlns:a16="http://schemas.microsoft.com/office/drawing/2014/main" val="2267583482"/>
                    </a:ext>
                  </a:extLst>
                </a:gridCol>
                <a:gridCol w="1796715">
                  <a:extLst>
                    <a:ext uri="{9D8B030D-6E8A-4147-A177-3AD203B41FA5}">
                      <a16:colId xmlns:a16="http://schemas.microsoft.com/office/drawing/2014/main" val="3365610751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5717" marR="5717" marT="5717" marB="5717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path[]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"C://dataset/"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path2[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path3[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sprintf_s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(path2, 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"%s*.txt"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path);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content[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10000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fileNum,targetNum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mode;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((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_findfirsti64(path2,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findFile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))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1L)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ko-KR" alt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에러 출력</a:t>
                      </a:r>
                      <a:endParaRPr lang="en-US" sz="13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"--------------------------------</a:t>
                      </a:r>
                      <a:r>
                        <a:rPr lang="ko-KR" alt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파일 목록</a:t>
                      </a:r>
                      <a:r>
                        <a:rPr lang="en-US" altLang="ko-KR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--------------------------------\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findFile.name[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].name[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findFile.name[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sprintf_s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(path3, 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"C://dataset/%s"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findFile.name);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fopen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(path3, 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"r"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(_findnexti64(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findFile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_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findclose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 marL="0" marR="0" marT="5717" marB="5717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1906" marT="0" marB="38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6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07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BF0F5-4029-4E85-925B-1540A35B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5" y="344918"/>
            <a:ext cx="6898105" cy="15961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/>
              <a:t>파일의 내용</a:t>
            </a:r>
            <a:r>
              <a:rPr lang="en-US" altLang="ko-KR" sz="1400" dirty="0"/>
              <a:t>(</a:t>
            </a:r>
            <a:r>
              <a:rPr lang="ko-KR" altLang="en-US" sz="1400" dirty="0"/>
              <a:t>소문자로 </a:t>
            </a:r>
            <a:r>
              <a:rPr lang="ko-KR" altLang="en-US" sz="1400" dirty="0" err="1"/>
              <a:t>변경후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content</a:t>
            </a:r>
            <a:r>
              <a:rPr lang="ko-KR" altLang="en-US" sz="1400" dirty="0"/>
              <a:t>에 저장</a:t>
            </a:r>
            <a:br>
              <a:rPr lang="en-US" altLang="ko-KR" sz="1400" dirty="0"/>
            </a:br>
            <a:r>
              <a:rPr lang="ko-KR" altLang="en-US" sz="1400" dirty="0"/>
              <a:t>찾은 단어의 개수는 구조체의 </a:t>
            </a:r>
            <a:r>
              <a:rPr lang="en-US" altLang="ko-KR" sz="1400" dirty="0" err="1"/>
              <a:t>numOftarget</a:t>
            </a:r>
            <a:br>
              <a:rPr lang="en-US" altLang="ko-KR" sz="1400" dirty="0"/>
            </a:br>
            <a:r>
              <a:rPr lang="ko-KR" altLang="en-US" sz="1400" dirty="0"/>
              <a:t>파일의 길이는 </a:t>
            </a:r>
            <a:r>
              <a:rPr lang="en-US" altLang="ko-KR" sz="1400" dirty="0"/>
              <a:t>length</a:t>
            </a:r>
            <a:br>
              <a:rPr lang="en-US" altLang="ko-KR" sz="1400" dirty="0"/>
            </a:br>
            <a:r>
              <a:rPr lang="ko-KR" altLang="en-US" sz="1400" dirty="0"/>
              <a:t>그 둘의 비율은 </a:t>
            </a:r>
            <a:r>
              <a:rPr lang="en-US" altLang="ko-KR" sz="1400" dirty="0"/>
              <a:t>density</a:t>
            </a:r>
            <a:r>
              <a:rPr lang="ko-KR" altLang="en-US" sz="1400" dirty="0"/>
              <a:t>에 저장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6B84D35-EAB4-42D7-9E5E-3E9050E4BEF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8812628"/>
              </p:ext>
            </p:extLst>
          </p:nvPr>
        </p:nvGraphicFramePr>
        <p:xfrm>
          <a:off x="0" y="970548"/>
          <a:ext cx="12192000" cy="4916904"/>
        </p:xfrm>
        <a:graphic>
          <a:graphicData uri="http://schemas.openxmlformats.org/drawingml/2006/table">
            <a:tbl>
              <a:tblPr/>
              <a:tblGrid>
                <a:gridCol w="1026695">
                  <a:extLst>
                    <a:ext uri="{9D8B030D-6E8A-4147-A177-3AD203B41FA5}">
                      <a16:colId xmlns:a16="http://schemas.microsoft.com/office/drawing/2014/main" val="3963749043"/>
                    </a:ext>
                  </a:extLst>
                </a:gridCol>
                <a:gridCol w="9176084">
                  <a:extLst>
                    <a:ext uri="{9D8B030D-6E8A-4147-A177-3AD203B41FA5}">
                      <a16:colId xmlns:a16="http://schemas.microsoft.com/office/drawing/2014/main" val="1101712468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269823541"/>
                    </a:ext>
                  </a:extLst>
                </a:gridCol>
              </a:tblGrid>
              <a:tr h="4916904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9185" marR="9185" marT="9185" marB="9185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((c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getc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))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EOF)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(c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'Z'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c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content[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content[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'\0'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KMP(content, target);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].length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].density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].length;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fclose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9185" marB="9185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3062" marT="0" marB="612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52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9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8290-C742-4FA3-8D38-62027BDE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30044-CF17-4E4B-95EF-452342C6CF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ko-KR" altLang="en-US" dirty="0"/>
              <a:t>함수를 통해 검색하고자 하는 단어를 입력</a:t>
            </a:r>
            <a:r>
              <a:rPr lang="en-US" altLang="ko-KR" dirty="0"/>
              <a:t>(</a:t>
            </a:r>
            <a:r>
              <a:rPr lang="ko-KR" altLang="en-US" dirty="0"/>
              <a:t>모두 소문자로 정리</a:t>
            </a:r>
            <a:r>
              <a:rPr lang="en-US" altLang="ko-KR" dirty="0"/>
              <a:t>)</a:t>
            </a:r>
            <a:r>
              <a:rPr lang="ko-KR" altLang="en-US" dirty="0"/>
              <a:t>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파일은 </a:t>
            </a:r>
            <a:r>
              <a:rPr lang="en-US" altLang="ko-KR" dirty="0"/>
              <a:t>inform</a:t>
            </a:r>
            <a:r>
              <a:rPr lang="ko-KR" altLang="en-US" dirty="0"/>
              <a:t>이라는 구조체를 선언하여 저장하였다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D6A9611-8D90-4C0B-A350-35B9E7E73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083"/>
              </p:ext>
            </p:extLst>
          </p:nvPr>
        </p:nvGraphicFramePr>
        <p:xfrm>
          <a:off x="2180128" y="2673479"/>
          <a:ext cx="5368531" cy="1780414"/>
        </p:xfrm>
        <a:graphic>
          <a:graphicData uri="http://schemas.openxmlformats.org/drawingml/2006/table">
            <a:tbl>
              <a:tblPr/>
              <a:tblGrid>
                <a:gridCol w="966558">
                  <a:extLst>
                    <a:ext uri="{9D8B030D-6E8A-4147-A177-3AD203B41FA5}">
                      <a16:colId xmlns:a16="http://schemas.microsoft.com/office/drawing/2014/main" val="1027379560"/>
                    </a:ext>
                  </a:extLst>
                </a:gridCol>
                <a:gridCol w="3954611">
                  <a:extLst>
                    <a:ext uri="{9D8B030D-6E8A-4147-A177-3AD203B41FA5}">
                      <a16:colId xmlns:a16="http://schemas.microsoft.com/office/drawing/2014/main" val="2090984824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1620702752"/>
                    </a:ext>
                  </a:extLst>
                </a:gridCol>
              </a:tblGrid>
              <a:tr h="1780414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7705" marR="17705" marT="17705" marB="17705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검색할 단어를 </a:t>
                      </a:r>
                      <a:r>
                        <a:rPr lang="ko-KR" altLang="en-US" sz="1200" dirty="0" err="1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입력하시오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target);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'\0'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'Z'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 marL="0" marR="0" marT="17705" marB="17705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5902" marT="0" marB="118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08157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B90EE5-9CE1-466D-85DD-41CC7F9C7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61539"/>
              </p:ext>
            </p:extLst>
          </p:nvPr>
        </p:nvGraphicFramePr>
        <p:xfrm>
          <a:off x="2609465" y="4599502"/>
          <a:ext cx="8118831" cy="2061838"/>
        </p:xfrm>
        <a:graphic>
          <a:graphicData uri="http://schemas.openxmlformats.org/drawingml/2006/table">
            <a:tbl>
              <a:tblPr/>
              <a:tblGrid>
                <a:gridCol w="591206">
                  <a:extLst>
                    <a:ext uri="{9D8B030D-6E8A-4147-A177-3AD203B41FA5}">
                      <a16:colId xmlns:a16="http://schemas.microsoft.com/office/drawing/2014/main" val="2708989502"/>
                    </a:ext>
                  </a:extLst>
                </a:gridCol>
                <a:gridCol w="5723440">
                  <a:extLst>
                    <a:ext uri="{9D8B030D-6E8A-4147-A177-3AD203B41FA5}">
                      <a16:colId xmlns:a16="http://schemas.microsoft.com/office/drawing/2014/main" val="2697611576"/>
                    </a:ext>
                  </a:extLst>
                </a:gridCol>
                <a:gridCol w="1804185">
                  <a:extLst>
                    <a:ext uri="{9D8B030D-6E8A-4147-A177-3AD203B41FA5}">
                      <a16:colId xmlns:a16="http://schemas.microsoft.com/office/drawing/2014/main" val="3628407464"/>
                    </a:ext>
                  </a:extLst>
                </a:gridCol>
              </a:tblGrid>
              <a:tr h="206183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35818" marR="35818" marT="35818" marB="35818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inform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name[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260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length;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density;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 marL="0" marR="0" marT="35818" marB="35818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11939" marT="0" marB="238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933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2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44FAE-E58C-4946-A42E-BD9A2041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7228C-F46E-4643-B204-17544C5CAA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AF878-0A30-470E-BE3C-00E2CFF0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803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2658</TotalTime>
  <Words>401</Words>
  <Application>Microsoft Office PowerPoint</Application>
  <PresentationFormat>와이드스크린</PresentationFormat>
  <Paragraphs>378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Consolas</vt:lpstr>
      <vt:lpstr>Tw Cen MT</vt:lpstr>
      <vt:lpstr>물방울</vt:lpstr>
      <vt:lpstr>SW_Programming 최종 발표</vt:lpstr>
      <vt:lpstr>PowerPoint 프레젠테이션</vt:lpstr>
      <vt:lpstr>대상 파일 불러오기</vt:lpstr>
      <vt:lpstr>대상 파일 불러오기</vt:lpstr>
      <vt:lpstr>PowerPoint 프레젠테이션</vt:lpstr>
      <vt:lpstr>PowerPoint 프레젠테이션</vt:lpstr>
      <vt:lpstr>파일의 내용(소문자로 변경후)을 content에 저장 찾은 단어의 개수는 구조체의 numOftarget 파일의 길이는 length 그 둘의 비율은 density에 저장</vt:lpstr>
      <vt:lpstr>파일 내용 분석</vt:lpstr>
      <vt:lpstr>PowerPoint 프레젠테이션</vt:lpstr>
      <vt:lpstr> KMP 알고리즘</vt:lpstr>
      <vt:lpstr>PowerPoint 프레젠테이션</vt:lpstr>
      <vt:lpstr>PowerPoint 프레젠테이션</vt:lpstr>
      <vt:lpstr>PowerPoint 프레젠테이션</vt:lpstr>
      <vt:lpstr>PowerPoint 프레젠테이션</vt:lpstr>
      <vt:lpstr>정렬의 선택</vt:lpstr>
      <vt:lpstr>정렬 - Quick Sort</vt:lpstr>
      <vt:lpstr>PowerPoint 프레젠테이션</vt:lpstr>
      <vt:lpstr>PowerPoint 프레젠테이션</vt:lpstr>
      <vt:lpstr>PowerPoint 프레젠테이션</vt:lpstr>
      <vt:lpstr>PowerPoint 프레젠테이션</vt:lpstr>
      <vt:lpstr> https://github.com/tmddn9990/SW_Programming  최소한의 헤더를 이용하는 것을 목표로 했기 때문에 stdlib가 추가된 오류검사가 가능한 버전까지 두가지 업로드 했습니다.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SW_Programming 2차 발표</dc:title>
  <dc:creator>tmddn</dc:creator>
  <cp:lastModifiedBy>tmddn</cp:lastModifiedBy>
  <cp:revision>33</cp:revision>
  <dcterms:created xsi:type="dcterms:W3CDTF">2017-11-17T03:13:41Z</dcterms:created>
  <dcterms:modified xsi:type="dcterms:W3CDTF">2017-12-06T06:03:53Z</dcterms:modified>
</cp:coreProperties>
</file>