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94" r:id="rId3"/>
    <p:sldId id="276" r:id="rId4"/>
    <p:sldId id="286" r:id="rId5"/>
    <p:sldId id="287" r:id="rId6"/>
    <p:sldId id="288" r:id="rId7"/>
    <p:sldId id="289" r:id="rId8"/>
    <p:sldId id="265" r:id="rId9"/>
    <p:sldId id="291" r:id="rId10"/>
    <p:sldId id="292" r:id="rId11"/>
    <p:sldId id="282" r:id="rId12"/>
    <p:sldId id="268" r:id="rId13"/>
    <p:sldId id="295" r:id="rId14"/>
    <p:sldId id="293" r:id="rId15"/>
    <p:sldId id="261" r:id="rId16"/>
    <p:sldId id="28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rill Spiegl" initials="KS" lastIdx="1" clrIdx="0">
    <p:extLst>
      <p:ext uri="{19B8F6BF-5375-455C-9EA6-DF929625EA0E}">
        <p15:presenceInfo xmlns:p15="http://schemas.microsoft.com/office/powerpoint/2012/main" userId="cd9493eb4d5c65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B14141"/>
    <a:srgbClr val="FC9598"/>
    <a:srgbClr val="AFD7D9"/>
    <a:srgbClr val="F7F7F7"/>
    <a:srgbClr val="797DE8"/>
    <a:srgbClr val="AD8BE1"/>
    <a:srgbClr val="E29FBE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144" y="17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0794F-ACEA-455C-82D1-A27F5906D07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3321-68AC-443C-B0B5-153DB3A8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669031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8669031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33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669031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8669031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4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8669031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78669031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8669031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8669031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93574" y="2349500"/>
            <a:ext cx="2485872" cy="2623378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02876" y="73450"/>
            <a:ext cx="36984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b="1" spc="-150" dirty="0">
                <a:solidFill>
                  <a:schemeClr val="bg1"/>
                </a:solidFill>
              </a:rPr>
              <a:t>I 2 M</a:t>
            </a:r>
          </a:p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I</a:t>
            </a:r>
            <a:r>
              <a:rPr kumimoji="1" lang="en-US" altLang="ja-JP" sz="4000" spc="-150" dirty="0">
                <a:solidFill>
                  <a:schemeClr val="bg1"/>
                </a:solidFill>
              </a:rPr>
              <a:t>mage</a:t>
            </a:r>
            <a:r>
              <a:rPr kumimoji="1" lang="en-US" altLang="ja-JP" sz="4000" b="1" spc="-150" dirty="0">
                <a:solidFill>
                  <a:schemeClr val="bg1"/>
                </a:solidFill>
              </a:rPr>
              <a:t>  to  M</a:t>
            </a:r>
            <a:r>
              <a:rPr kumimoji="1" lang="en-US" altLang="ja-JP" sz="4000" spc="-150" dirty="0">
                <a:solidFill>
                  <a:schemeClr val="bg1"/>
                </a:solidFill>
              </a:rPr>
              <a:t>usic</a:t>
            </a:r>
            <a:endParaRPr kumimoji="1" lang="ja-JP" altLang="en-US" sz="4000" spc="-150" dirty="0">
              <a:solidFill>
                <a:schemeClr val="bg1"/>
              </a:solidFill>
            </a:endParaRPr>
          </a:p>
        </p:txBody>
      </p:sp>
      <p:pic>
        <p:nvPicPr>
          <p:cNvPr id="8" name="그래픽 7" descr="피아노">
            <a:extLst>
              <a:ext uri="{FF2B5EF4-FFF2-40B4-BE49-F238E27FC236}">
                <a16:creationId xmlns:a16="http://schemas.microsoft.com/office/drawing/2014/main" id="{175E5B8C-E7AB-4FBA-8AE0-CA22F3150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6529" y="1816099"/>
            <a:ext cx="3678125" cy="3678125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3815EEB-039D-4EC9-BF9E-4C3F62EE30F1}"/>
              </a:ext>
            </a:extLst>
          </p:cNvPr>
          <p:cNvSpPr/>
          <p:nvPr/>
        </p:nvSpPr>
        <p:spPr>
          <a:xfrm>
            <a:off x="5241974" y="3114979"/>
            <a:ext cx="1620253" cy="107721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39F3BC23-49D8-4424-BCCB-9C611A34153A}"/>
              </a:ext>
            </a:extLst>
          </p:cNvPr>
          <p:cNvSpPr txBox="1"/>
          <p:nvPr/>
        </p:nvSpPr>
        <p:spPr>
          <a:xfrm>
            <a:off x="2461213" y="5625281"/>
            <a:ext cx="7181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spc="-150" dirty="0">
                <a:solidFill>
                  <a:schemeClr val="bg1"/>
                </a:solidFill>
              </a:rPr>
              <a:t>2017605038   </a:t>
            </a:r>
            <a:r>
              <a:rPr kumimoji="1" lang="ko-KR" altLang="en-US" sz="2400" spc="-150" dirty="0">
                <a:solidFill>
                  <a:schemeClr val="bg1"/>
                </a:solidFill>
              </a:rPr>
              <a:t>스피겔 크릴</a:t>
            </a:r>
            <a:r>
              <a:rPr lang="en-US" altLang="ko-KR" sz="2400" b="1" spc="-150" dirty="0">
                <a:solidFill>
                  <a:schemeClr val="bg1"/>
                </a:solidFill>
              </a:rPr>
              <a:t>        </a:t>
            </a:r>
            <a:r>
              <a:rPr lang="en-US" altLang="ko-KR" sz="2400" spc="-150" dirty="0">
                <a:solidFill>
                  <a:schemeClr val="bg1"/>
                </a:solidFill>
              </a:rPr>
              <a:t>|</a:t>
            </a:r>
            <a:r>
              <a:rPr lang="en-US" altLang="ko-KR" sz="2400" b="1" spc="-150" dirty="0">
                <a:solidFill>
                  <a:schemeClr val="bg1"/>
                </a:solidFill>
              </a:rPr>
              <a:t>         </a:t>
            </a:r>
            <a:r>
              <a:rPr lang="en-US" sz="2400" b="1" spc="-150" dirty="0">
                <a:solidFill>
                  <a:schemeClr val="bg1"/>
                </a:solidFill>
              </a:rPr>
              <a:t>2018210083   </a:t>
            </a:r>
            <a:r>
              <a:rPr kumimoji="1" lang="ko-KR" altLang="en-US" sz="2400" spc="-150" dirty="0">
                <a:solidFill>
                  <a:schemeClr val="bg1"/>
                </a:solidFill>
              </a:rPr>
              <a:t>노승욱</a:t>
            </a:r>
            <a:endParaRPr lang="en-US" sz="2400" spc="-150" dirty="0">
              <a:solidFill>
                <a:schemeClr val="bg1"/>
              </a:solidFill>
            </a:endParaRPr>
          </a:p>
          <a:p>
            <a:pPr algn="ctr"/>
            <a:endParaRPr kumimoji="1" lang="ja-JP" altLang="en-US" sz="24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703730" y="2400336"/>
            <a:ext cx="3048000" cy="3048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8440272" y="2400332"/>
            <a:ext cx="3048000" cy="30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4589875" y="2400332"/>
            <a:ext cx="3048000" cy="30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528663" y="5656981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OpenCV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8530388" y="5656981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Magenta by Google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2912CF-2D45-49D9-8DC5-714763C6A900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3751730" y="3924332"/>
            <a:ext cx="838145" cy="4"/>
          </a:xfrm>
          <a:prstGeom prst="straightConnector1">
            <a:avLst/>
          </a:prstGeom>
          <a:ln w="38100">
            <a:solidFill>
              <a:srgbClr val="B141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A3E5F0-0C17-44F0-A636-5F6B3AAD46BE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7637875" y="3924332"/>
            <a:ext cx="802397" cy="0"/>
          </a:xfrm>
          <a:prstGeom prst="straightConnector1">
            <a:avLst/>
          </a:prstGeom>
          <a:ln w="38100">
            <a:solidFill>
              <a:srgbClr val="B141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">
            <a:extLst>
              <a:ext uri="{FF2B5EF4-FFF2-40B4-BE49-F238E27FC236}">
                <a16:creationId xmlns:a16="http://schemas.microsoft.com/office/drawing/2014/main" id="{DECF9D35-4557-474F-9A3B-EA91DCA3C4AE}"/>
              </a:ext>
            </a:extLst>
          </p:cNvPr>
          <p:cNvSpPr txBox="1"/>
          <p:nvPr/>
        </p:nvSpPr>
        <p:spPr>
          <a:xfrm>
            <a:off x="750868" y="827602"/>
            <a:ext cx="1072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Choosing required modules for this project</a:t>
            </a:r>
            <a:endParaRPr lang="ja-JP" altLang="en-US" sz="4000" b="1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テキスト ボックス 9">
            <a:extLst>
              <a:ext uri="{FF2B5EF4-FFF2-40B4-BE49-F238E27FC236}">
                <a16:creationId xmlns:a16="http://schemas.microsoft.com/office/drawing/2014/main" id="{BCB0F9CC-32A0-428E-ACCA-E8D714A713B2}"/>
              </a:ext>
            </a:extLst>
          </p:cNvPr>
          <p:cNvSpPr txBox="1"/>
          <p:nvPr/>
        </p:nvSpPr>
        <p:spPr>
          <a:xfrm>
            <a:off x="4449801" y="5654021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 written algorithm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그림 19">
            <a:extLst>
              <a:ext uri="{FF2B5EF4-FFF2-40B4-BE49-F238E27FC236}">
                <a16:creationId xmlns:a16="http://schemas.microsoft.com/office/drawing/2014/main" id="{A6956EBA-8253-4948-A498-EB3CF08E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6" y="3044578"/>
            <a:ext cx="1716852" cy="1703992"/>
          </a:xfrm>
          <a:prstGeom prst="rect">
            <a:avLst/>
          </a:prstGeom>
        </p:spPr>
      </p:pic>
      <p:pic>
        <p:nvPicPr>
          <p:cNvPr id="24" name="그림 17">
            <a:extLst>
              <a:ext uri="{FF2B5EF4-FFF2-40B4-BE49-F238E27FC236}">
                <a16:creationId xmlns:a16="http://schemas.microsoft.com/office/drawing/2014/main" id="{DBF610BE-F60C-43B3-87BA-A5BCA9DF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956" y="3051290"/>
            <a:ext cx="1638632" cy="17460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87D4013-C57D-4CAC-AFE0-3851D4D84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2616" y="2900948"/>
            <a:ext cx="2046767" cy="20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2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589200"/>
            <a:ext cx="7629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Dividing roles between members</a:t>
            </a:r>
            <a:endParaRPr lang="ja-JP" altLang="en-US" sz="4000" b="1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6CC8C4-9369-4123-9B29-1E6935B13490}"/>
              </a:ext>
            </a:extLst>
          </p:cNvPr>
          <p:cNvSpPr/>
          <p:nvPr/>
        </p:nvSpPr>
        <p:spPr>
          <a:xfrm>
            <a:off x="5711194" y="1988458"/>
            <a:ext cx="3638642" cy="3723574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97ABCD-F4FE-4967-9EC1-6585466E8723}"/>
              </a:ext>
            </a:extLst>
          </p:cNvPr>
          <p:cNvGrpSpPr/>
          <p:nvPr/>
        </p:nvGrpSpPr>
        <p:grpSpPr>
          <a:xfrm>
            <a:off x="496618" y="2345926"/>
            <a:ext cx="2362993" cy="3047915"/>
            <a:chOff x="102324" y="3738357"/>
            <a:chExt cx="2362993" cy="30479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DC4774-46FC-4749-A70E-D9741F241435}"/>
                </a:ext>
              </a:extLst>
            </p:cNvPr>
            <p:cNvSpPr txBox="1"/>
            <p:nvPr/>
          </p:nvSpPr>
          <p:spPr>
            <a:xfrm>
              <a:off x="102324" y="373835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B14141"/>
                  </a:solidFill>
                </a:rPr>
                <a:t>노승욱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0F85AB-E2EF-4934-96C0-4E84A5E980A4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extracting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RGB values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from images</a:t>
              </a:r>
              <a:b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Implementing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Magenta model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for creating newly generated music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5C58E2-BEE1-468A-943E-3CAB9CB61618}"/>
              </a:ext>
            </a:extLst>
          </p:cNvPr>
          <p:cNvCxnSpPr/>
          <p:nvPr/>
        </p:nvCxnSpPr>
        <p:spPr>
          <a:xfrm>
            <a:off x="2517528" y="3850245"/>
            <a:ext cx="122500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4345760-B42D-4C3B-8EE3-163AA8C9B495}"/>
              </a:ext>
            </a:extLst>
          </p:cNvPr>
          <p:cNvCxnSpPr/>
          <p:nvPr/>
        </p:nvCxnSpPr>
        <p:spPr>
          <a:xfrm>
            <a:off x="8290690" y="3777419"/>
            <a:ext cx="122500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1047DAB2-91C9-452C-98CC-4DCFD4BF38F6}"/>
              </a:ext>
            </a:extLst>
          </p:cNvPr>
          <p:cNvSpPr/>
          <p:nvPr/>
        </p:nvSpPr>
        <p:spPr>
          <a:xfrm>
            <a:off x="3279369" y="2030503"/>
            <a:ext cx="3638641" cy="372354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4">
            <a:extLst>
              <a:ext uri="{FF2B5EF4-FFF2-40B4-BE49-F238E27FC236}">
                <a16:creationId xmlns:a16="http://schemas.microsoft.com/office/drawing/2014/main" id="{39A178FC-30BE-4218-8EA3-7CAD9AE31DB9}"/>
              </a:ext>
            </a:extLst>
          </p:cNvPr>
          <p:cNvGrpSpPr/>
          <p:nvPr/>
        </p:nvGrpSpPr>
        <p:grpSpPr>
          <a:xfrm>
            <a:off x="9660906" y="2345926"/>
            <a:ext cx="2330797" cy="2770321"/>
            <a:chOff x="93908" y="3859177"/>
            <a:chExt cx="2330797" cy="27703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0C65FB-7F43-4637-96D5-D452145F4DD0}"/>
                </a:ext>
              </a:extLst>
            </p:cNvPr>
            <p:cNvSpPr txBox="1"/>
            <p:nvPr/>
          </p:nvSpPr>
          <p:spPr>
            <a:xfrm>
              <a:off x="93908" y="3859177"/>
              <a:ext cx="1808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chemeClr val="accent5">
                      <a:lumMod val="75000"/>
                    </a:schemeClr>
                  </a:solidFill>
                </a:rPr>
                <a:t>스피겔</a:t>
              </a:r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ko-KR" altLang="en-US" sz="2400" b="1" dirty="0" err="1">
                  <a:solidFill>
                    <a:schemeClr val="accent5">
                      <a:lumMod val="75000"/>
                    </a:schemeClr>
                  </a:solidFill>
                </a:rPr>
                <a:t>크릴</a:t>
              </a:r>
              <a:endParaRPr lang="ko-KR" altLang="en-US" sz="2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FA5DAF-51DF-410A-8E7A-EFCEF0083EB8}"/>
                </a:ext>
              </a:extLst>
            </p:cNvPr>
            <p:cNvSpPr txBox="1"/>
            <p:nvPr/>
          </p:nvSpPr>
          <p:spPr>
            <a:xfrm>
              <a:off x="102325" y="4382729"/>
              <a:ext cx="232238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Writing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Algorithm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to convert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data to notes</a:t>
              </a:r>
              <a:b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Implementing UI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easy use 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48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866903178_3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Image Musicalization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42226-FD63-404B-AB56-C79C15A2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08" y="1935949"/>
            <a:ext cx="5610992" cy="4366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AF2F25-8537-4094-8A7E-CC4B10AD7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49" y="1935948"/>
            <a:ext cx="5209101" cy="4366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5E6BF4-AA88-4171-AC79-9B63E8918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43" y="1935947"/>
            <a:ext cx="5720881" cy="43669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E6FFD5-A9DC-404D-9190-34447F50B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060" y="1935947"/>
            <a:ext cx="5827110" cy="43669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FBEC4C-A3B2-4117-919D-A6C006053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766" y="1914207"/>
            <a:ext cx="3457626" cy="43995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C010589-02B9-44C0-B12B-BCF01A7EC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0242" y="1962861"/>
            <a:ext cx="5610992" cy="43400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AF196BB-AC0C-4976-B7BA-8981BDE6E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43" y="1962860"/>
            <a:ext cx="5651734" cy="43618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D80A74-6992-44D6-9932-908F6B2492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3789" y="1962858"/>
            <a:ext cx="5667311" cy="434007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41169A-2A3D-4789-B14E-211A1F4776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7791" y="1914206"/>
            <a:ext cx="8198229" cy="42439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1D6DAE0-097D-41DA-8DE5-283425764D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3821" y="1925016"/>
            <a:ext cx="8519648" cy="438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3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866903178_3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Image Musicalization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12E34C-AC93-4A1F-83C9-04570809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8" y="1566012"/>
            <a:ext cx="2742699" cy="48380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7A13FA-02B8-4BBB-B044-E72FEA9E5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519" y="1566012"/>
            <a:ext cx="2628562" cy="48020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9A02791-BDE7-4768-984A-DFED3E48E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683" y="1560974"/>
            <a:ext cx="2628562" cy="484808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B6519B7-55EF-4E2E-9D48-746284EB7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7848" y="1560975"/>
            <a:ext cx="2664014" cy="484808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F0E3A6-3327-4F35-874C-5BC0AD264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218" y="1571052"/>
            <a:ext cx="2631083" cy="48380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A31D31F-B089-446F-8996-26B0ADCA96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8568" y="1571052"/>
            <a:ext cx="2803928" cy="49300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0D2E782-E580-464C-886C-60905276E9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4470" y="1571052"/>
            <a:ext cx="2803928" cy="483801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1089372-67AF-4CEB-8ABF-8CF542133A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2665" y="1571052"/>
            <a:ext cx="2702053" cy="493006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0948092-D57A-4A9C-BE1A-DE5A22DAC1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428" y="1560972"/>
            <a:ext cx="4648200" cy="447675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DC90F89-ECEA-4616-895F-953060ABC3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0181" y="2335708"/>
            <a:ext cx="6886448" cy="326265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FC99703-F8F0-483F-95C5-EDA26C9E5A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2094" y="1690825"/>
            <a:ext cx="8803019" cy="44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34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866903178_0_0"/>
          <p:cNvSpPr/>
          <p:nvPr/>
        </p:nvSpPr>
        <p:spPr>
          <a:xfrm>
            <a:off x="3515850" y="2005200"/>
            <a:ext cx="5160300" cy="284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86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3F3F3F"/>
                </a:solidFill>
              </a:rPr>
              <a:t>GUI</a:t>
            </a:r>
            <a:endParaRPr sz="9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66903178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GUI Layout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1" name="Google Shape;131;g7866903178_0_20"/>
          <p:cNvSpPr/>
          <p:nvPr/>
        </p:nvSpPr>
        <p:spPr>
          <a:xfrm>
            <a:off x="849200" y="1672675"/>
            <a:ext cx="10515600" cy="46191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g7866903178_0_20"/>
          <p:cNvCxnSpPr/>
          <p:nvPr/>
        </p:nvCxnSpPr>
        <p:spPr>
          <a:xfrm>
            <a:off x="6055900" y="2005275"/>
            <a:ext cx="0" cy="390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g7866903178_0_20"/>
          <p:cNvSpPr/>
          <p:nvPr/>
        </p:nvSpPr>
        <p:spPr>
          <a:xfrm>
            <a:off x="1270000" y="2584300"/>
            <a:ext cx="4456800" cy="1815300"/>
          </a:xfrm>
          <a:prstGeom prst="rect">
            <a:avLst/>
          </a:prstGeom>
          <a:solidFill>
            <a:srgbClr val="434343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7B7B7"/>
                </a:solidFill>
              </a:rPr>
              <a:t>Image drag and drop / file browser</a:t>
            </a:r>
            <a:br>
              <a:rPr lang="en-US" sz="1800">
                <a:solidFill>
                  <a:srgbClr val="B7B7B7"/>
                </a:solidFill>
              </a:rPr>
            </a:br>
            <a:r>
              <a:rPr lang="en-US" sz="1800">
                <a:solidFill>
                  <a:srgbClr val="B7B7B7"/>
                </a:solidFill>
              </a:rPr>
              <a:t>+</a:t>
            </a:r>
            <a:br>
              <a:rPr lang="en-US" sz="1800">
                <a:solidFill>
                  <a:srgbClr val="B7B7B7"/>
                </a:solidFill>
              </a:rPr>
            </a:br>
            <a:r>
              <a:rPr lang="en-US" sz="1800">
                <a:solidFill>
                  <a:srgbClr val="B7B7B7"/>
                </a:solidFill>
              </a:rPr>
              <a:t>Image preview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34" name="Google Shape;134;g7866903178_0_20"/>
          <p:cNvSpPr/>
          <p:nvPr/>
        </p:nvSpPr>
        <p:spPr>
          <a:xfrm>
            <a:off x="3009400" y="4547525"/>
            <a:ext cx="978000" cy="3216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7B7B7"/>
                </a:solidFill>
              </a:rPr>
              <a:t>Analyze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5" name="Google Shape;135;g7866903178_0_20"/>
          <p:cNvSpPr/>
          <p:nvPr/>
        </p:nvSpPr>
        <p:spPr>
          <a:xfrm>
            <a:off x="1270000" y="5017050"/>
            <a:ext cx="4481400" cy="7848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99999"/>
                </a:solidFill>
              </a:rPr>
              <a:t>    Image information: RGB values</a:t>
            </a:r>
            <a:endParaRPr sz="17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99999"/>
                </a:solidFill>
              </a:rPr>
              <a:t>			            correlating note</a:t>
            </a:r>
            <a:endParaRPr sz="1700">
              <a:solidFill>
                <a:srgbClr val="999999"/>
              </a:solidFill>
            </a:endParaRPr>
          </a:p>
        </p:txBody>
      </p:sp>
      <p:sp>
        <p:nvSpPr>
          <p:cNvPr id="136" name="Google Shape;136;g7866903178_0_20"/>
          <p:cNvSpPr/>
          <p:nvPr/>
        </p:nvSpPr>
        <p:spPr>
          <a:xfrm>
            <a:off x="6381925" y="2598100"/>
            <a:ext cx="2496300" cy="5532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999999"/>
                </a:solidFill>
              </a:rPr>
              <a:t>Model Dropdown Menu ⤋</a:t>
            </a:r>
            <a:endParaRPr sz="1500" b="1">
              <a:solidFill>
                <a:srgbClr val="999999"/>
              </a:solidFill>
            </a:endParaRPr>
          </a:p>
        </p:txBody>
      </p:sp>
      <p:sp>
        <p:nvSpPr>
          <p:cNvPr id="137" name="Google Shape;137;g7866903178_0_20"/>
          <p:cNvSpPr txBox="1"/>
          <p:nvPr/>
        </p:nvSpPr>
        <p:spPr>
          <a:xfrm>
            <a:off x="6304725" y="2121100"/>
            <a:ext cx="2573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9999"/>
                </a:solidFill>
              </a:rPr>
              <a:t>Select Model:</a:t>
            </a:r>
            <a:endParaRPr sz="2100">
              <a:solidFill>
                <a:srgbClr val="999999"/>
              </a:solidFill>
            </a:endParaRPr>
          </a:p>
        </p:txBody>
      </p:sp>
      <p:sp>
        <p:nvSpPr>
          <p:cNvPr id="138" name="Google Shape;138;g7866903178_0_20"/>
          <p:cNvSpPr/>
          <p:nvPr/>
        </p:nvSpPr>
        <p:spPr>
          <a:xfrm>
            <a:off x="9006750" y="2584300"/>
            <a:ext cx="2033100" cy="22599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99999"/>
                </a:solidFill>
              </a:rPr>
              <a:t>Model Explanation:</a:t>
            </a:r>
            <a:endParaRPr b="1"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-US" b="1">
                <a:solidFill>
                  <a:srgbClr val="999999"/>
                </a:solidFill>
              </a:rPr>
              <a:t>This Model...</a:t>
            </a:r>
            <a:endParaRPr b="1"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-US" b="1">
                <a:solidFill>
                  <a:srgbClr val="999999"/>
                </a:solidFill>
              </a:rPr>
              <a:t>Use the…</a:t>
            </a:r>
            <a:endParaRPr b="1">
              <a:solidFill>
                <a:srgbClr val="99999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-US" b="1">
                <a:solidFill>
                  <a:srgbClr val="999999"/>
                </a:solidFill>
              </a:rPr>
              <a:t>…..</a:t>
            </a:r>
            <a:endParaRPr b="1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99999"/>
                </a:solidFill>
              </a:rPr>
              <a:t>.</a:t>
            </a:r>
            <a:endParaRPr b="1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99999"/>
                </a:solidFill>
              </a:rPr>
              <a:t>.</a:t>
            </a:r>
            <a:endParaRPr b="1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99999"/>
                </a:solidFill>
              </a:rPr>
              <a:t>.</a:t>
            </a:r>
            <a:endParaRPr b="1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99999"/>
                </a:solidFill>
              </a:rPr>
              <a:t>.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139" name="Google Shape;139;g7866903178_0_20"/>
          <p:cNvSpPr/>
          <p:nvPr/>
        </p:nvSpPr>
        <p:spPr>
          <a:xfrm>
            <a:off x="6394800" y="3267175"/>
            <a:ext cx="2496300" cy="1577100"/>
          </a:xfrm>
          <a:prstGeom prst="rect">
            <a:avLst/>
          </a:prstGeom>
          <a:solidFill>
            <a:srgbClr val="43434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999999"/>
                </a:solidFill>
              </a:rPr>
              <a:t>Model Parameters:</a:t>
            </a:r>
            <a:endParaRPr sz="1600" b="1">
              <a:solidFill>
                <a:srgbClr val="999999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-US" sz="1600" b="1">
                <a:solidFill>
                  <a:srgbClr val="999999"/>
                </a:solidFill>
              </a:rPr>
              <a:t>Parameter 1</a:t>
            </a:r>
            <a:endParaRPr sz="1600" b="1">
              <a:solidFill>
                <a:srgbClr val="999999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-US" sz="1600" b="1">
                <a:solidFill>
                  <a:srgbClr val="999999"/>
                </a:solidFill>
              </a:rPr>
              <a:t>Parameter 2</a:t>
            </a:r>
            <a:endParaRPr sz="1600" b="1">
              <a:solidFill>
                <a:srgbClr val="999999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-US" sz="1600" b="1">
                <a:solidFill>
                  <a:srgbClr val="999999"/>
                </a:solidFill>
              </a:rPr>
              <a:t>Parameter 3</a:t>
            </a:r>
            <a:endParaRPr sz="1600" b="1">
              <a:solidFill>
                <a:srgbClr val="999999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AutoNum type="arabicPeriod"/>
            </a:pPr>
            <a:r>
              <a:rPr lang="en-US" sz="1600" b="1">
                <a:solidFill>
                  <a:srgbClr val="999999"/>
                </a:solidFill>
              </a:rPr>
              <a:t>…...</a:t>
            </a:r>
            <a:endParaRPr sz="1600" b="1">
              <a:solidFill>
                <a:srgbClr val="999999"/>
              </a:solidFill>
            </a:endParaRPr>
          </a:p>
        </p:txBody>
      </p:sp>
      <p:sp>
        <p:nvSpPr>
          <p:cNvPr id="140" name="Google Shape;140;g7866903178_0_20"/>
          <p:cNvSpPr/>
          <p:nvPr/>
        </p:nvSpPr>
        <p:spPr>
          <a:xfrm>
            <a:off x="6368188" y="5005175"/>
            <a:ext cx="1466700" cy="784800"/>
          </a:xfrm>
          <a:prstGeom prst="rect">
            <a:avLst/>
          </a:prstGeom>
          <a:solidFill>
            <a:srgbClr val="6AA84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FF00"/>
                </a:solidFill>
              </a:rPr>
              <a:t>Generate</a:t>
            </a:r>
            <a:endParaRPr sz="1800" b="1">
              <a:solidFill>
                <a:srgbClr val="00FF00"/>
              </a:solidFill>
            </a:endParaRPr>
          </a:p>
        </p:txBody>
      </p:sp>
      <p:sp>
        <p:nvSpPr>
          <p:cNvPr id="141" name="Google Shape;141;g7866903178_0_20"/>
          <p:cNvSpPr/>
          <p:nvPr/>
        </p:nvSpPr>
        <p:spPr>
          <a:xfrm>
            <a:off x="7970663" y="5005175"/>
            <a:ext cx="1466700" cy="784800"/>
          </a:xfrm>
          <a:prstGeom prst="rect">
            <a:avLst/>
          </a:prstGeom>
          <a:solidFill>
            <a:srgbClr val="6FA8D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261FF"/>
                </a:solidFill>
              </a:rPr>
              <a:t>Play</a:t>
            </a:r>
            <a:endParaRPr sz="1800" b="1">
              <a:solidFill>
                <a:srgbClr val="4261FF"/>
              </a:solidFill>
            </a:endParaRPr>
          </a:p>
        </p:txBody>
      </p:sp>
      <p:sp>
        <p:nvSpPr>
          <p:cNvPr id="142" name="Google Shape;142;g7866903178_0_20"/>
          <p:cNvSpPr/>
          <p:nvPr/>
        </p:nvSpPr>
        <p:spPr>
          <a:xfrm>
            <a:off x="9573150" y="5005175"/>
            <a:ext cx="1466700" cy="784800"/>
          </a:xfrm>
          <a:prstGeom prst="rect">
            <a:avLst/>
          </a:prstGeom>
          <a:solidFill>
            <a:srgbClr val="EA999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</a:rPr>
              <a:t>Download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143" name="Google Shape;143;g7866903178_0_20"/>
          <p:cNvSpPr txBox="1"/>
          <p:nvPr/>
        </p:nvSpPr>
        <p:spPr>
          <a:xfrm>
            <a:off x="1243275" y="1761275"/>
            <a:ext cx="44955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999999"/>
                </a:solidFill>
              </a:rPr>
              <a:t>I2M </a:t>
            </a:r>
            <a:r>
              <a:rPr lang="en-US" sz="3600">
                <a:solidFill>
                  <a:srgbClr val="999999"/>
                </a:solidFill>
              </a:rPr>
              <a:t>-</a:t>
            </a:r>
            <a:r>
              <a:rPr lang="en-US" sz="3600" b="1">
                <a:solidFill>
                  <a:srgbClr val="999999"/>
                </a:solidFill>
              </a:rPr>
              <a:t> </a:t>
            </a:r>
            <a:r>
              <a:rPr lang="en-US" sz="3600">
                <a:solidFill>
                  <a:srgbClr val="999999"/>
                </a:solidFill>
              </a:rPr>
              <a:t>Image to Music</a:t>
            </a:r>
            <a:endParaRPr sz="3600">
              <a:solidFill>
                <a:srgbClr val="999999"/>
              </a:solidFill>
            </a:endParaRPr>
          </a:p>
        </p:txBody>
      </p:sp>
      <p:cxnSp>
        <p:nvCxnSpPr>
          <p:cNvPr id="144" name="Google Shape;144;g7866903178_0_20"/>
          <p:cNvCxnSpPr/>
          <p:nvPr/>
        </p:nvCxnSpPr>
        <p:spPr>
          <a:xfrm rot="10800000" flipH="1">
            <a:off x="1243275" y="2431725"/>
            <a:ext cx="4495500" cy="14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-11552"/>
            <a:ext cx="54864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2420A-08CC-4763-9225-A473CFC101BC}"/>
              </a:ext>
            </a:extLst>
          </p:cNvPr>
          <p:cNvSpPr txBox="1"/>
          <p:nvPr/>
        </p:nvSpPr>
        <p:spPr>
          <a:xfrm>
            <a:off x="457200" y="705395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of 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B6E89-F186-4BEB-ACE4-89118C014E77}"/>
              </a:ext>
            </a:extLst>
          </p:cNvPr>
          <p:cNvSpPr txBox="1"/>
          <p:nvPr/>
        </p:nvSpPr>
        <p:spPr>
          <a:xfrm>
            <a:off x="457200" y="1678220"/>
            <a:ext cx="5638800" cy="4862870"/>
          </a:xfrm>
          <a:prstGeom prst="rect">
            <a:avLst/>
          </a:prstGeom>
          <a:noFill/>
          <a:ln w="76200">
            <a:solidFill>
              <a:schemeClr val="bg1"/>
            </a:solidFill>
            <a:round/>
          </a:ln>
        </p:spPr>
        <p:txBody>
          <a:bodyPr wrap="square" lIns="457200" tIns="457200" rIns="365760" bIns="457200" rtlCol="0">
            <a:spAutoFit/>
          </a:bodyPr>
          <a:lstStyle/>
          <a:p>
            <a:pPr marL="57150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Reasons for choosing this project</a:t>
            </a:r>
          </a:p>
          <a:p>
            <a:pPr marL="57150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Outline and Planning</a:t>
            </a:r>
          </a:p>
          <a:p>
            <a:pPr marL="57150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Music through Images</a:t>
            </a:r>
          </a:p>
          <a:p>
            <a:pPr marL="571500" indent="-5715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2899266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-11552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1741714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1932226" y="2644170"/>
            <a:ext cx="2778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Reason 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for choosing 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this Topic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usic notes png images | Music symbols, Music notes drawing, Music notes art">
            <a:extLst>
              <a:ext uri="{FF2B5EF4-FFF2-40B4-BE49-F238E27FC236}">
                <a16:creationId xmlns:a16="http://schemas.microsoft.com/office/drawing/2014/main" id="{1A913AD7-FF02-46BE-A2E6-9B1BE277B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11" y="3222328"/>
            <a:ext cx="2307978" cy="253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1FFC3-A025-4BBB-B3BC-B1BC16F0ED85}"/>
              </a:ext>
            </a:extLst>
          </p:cNvPr>
          <p:cNvSpPr txBox="1"/>
          <p:nvPr/>
        </p:nvSpPr>
        <p:spPr>
          <a:xfrm>
            <a:off x="1295400" y="1058092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people want to compose music…</a:t>
            </a:r>
          </a:p>
        </p:txBody>
      </p:sp>
    </p:spTree>
    <p:extLst>
      <p:ext uri="{BB962C8B-B14F-4D97-AF65-F5344CB8AC3E}">
        <p14:creationId xmlns:p14="http://schemas.microsoft.com/office/powerpoint/2010/main" val="421345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A1FFC3-A025-4BBB-B3BC-B1BC16F0ED85}"/>
              </a:ext>
            </a:extLst>
          </p:cNvPr>
          <p:cNvSpPr txBox="1"/>
          <p:nvPr/>
        </p:nvSpPr>
        <p:spPr>
          <a:xfrm>
            <a:off x="1295400" y="1058092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how… ?</a:t>
            </a:r>
          </a:p>
        </p:txBody>
      </p:sp>
      <p:pic>
        <p:nvPicPr>
          <p:cNvPr id="4" name="Graphic 3" descr="Question mark">
            <a:extLst>
              <a:ext uri="{FF2B5EF4-FFF2-40B4-BE49-F238E27FC236}">
                <a16:creationId xmlns:a16="http://schemas.microsoft.com/office/drawing/2014/main" id="{51F615AD-3E03-43DA-AC9D-74FE127553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8451" y="1981422"/>
            <a:ext cx="4315097" cy="43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8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, pictures, image, photo, images, gallery icon - Free download">
            <a:extLst>
              <a:ext uri="{FF2B5EF4-FFF2-40B4-BE49-F238E27FC236}">
                <a16:creationId xmlns:a16="http://schemas.microsoft.com/office/drawing/2014/main" id="{BA978FC1-09CE-4EBC-837A-4D5CD726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9" y="1984464"/>
            <a:ext cx="2889069" cy="288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g Icon #150782 - Free Icons Library in 2020 | Free icons, Transparent  background, Background images hd">
            <a:extLst>
              <a:ext uri="{FF2B5EF4-FFF2-40B4-BE49-F238E27FC236}">
                <a16:creationId xmlns:a16="http://schemas.microsoft.com/office/drawing/2014/main" id="{9961247A-2DC3-4E45-9E6B-514F79670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06169" y="2471377"/>
            <a:ext cx="1422686" cy="191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sic notes png images | Music symbols, Music notes drawing, Music notes art">
            <a:extLst>
              <a:ext uri="{FF2B5EF4-FFF2-40B4-BE49-F238E27FC236}">
                <a16:creationId xmlns:a16="http://schemas.microsoft.com/office/drawing/2014/main" id="{1A913AD7-FF02-46BE-A2E6-9B1BE277B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264" y="2163067"/>
            <a:ext cx="2307978" cy="253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DB04BB-A18E-4DEA-A131-D1CE76F9F205}"/>
              </a:ext>
            </a:extLst>
          </p:cNvPr>
          <p:cNvCxnSpPr>
            <a:cxnSpLocks/>
          </p:cNvCxnSpPr>
          <p:nvPr/>
        </p:nvCxnSpPr>
        <p:spPr>
          <a:xfrm flipV="1">
            <a:off x="3778661" y="3428997"/>
            <a:ext cx="1071745" cy="2"/>
          </a:xfrm>
          <a:prstGeom prst="straightConnector1">
            <a:avLst/>
          </a:prstGeom>
          <a:ln w="76200">
            <a:solidFill>
              <a:srgbClr val="B141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1AFFA8-A76C-41D5-8405-B82013C6DB17}"/>
              </a:ext>
            </a:extLst>
          </p:cNvPr>
          <p:cNvCxnSpPr>
            <a:cxnSpLocks/>
          </p:cNvCxnSpPr>
          <p:nvPr/>
        </p:nvCxnSpPr>
        <p:spPr>
          <a:xfrm flipV="1">
            <a:off x="7558521" y="3428996"/>
            <a:ext cx="1071745" cy="2"/>
          </a:xfrm>
          <a:prstGeom prst="straightConnector1">
            <a:avLst/>
          </a:prstGeom>
          <a:ln w="76200">
            <a:solidFill>
              <a:srgbClr val="B141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1FFC3-A025-4BBB-B3BC-B1BC16F0ED85}"/>
              </a:ext>
            </a:extLst>
          </p:cNvPr>
          <p:cNvSpPr txBox="1"/>
          <p:nvPr/>
        </p:nvSpPr>
        <p:spPr>
          <a:xfrm>
            <a:off x="352697" y="261257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Image to Music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73B1F-4CC9-4EAD-BDF6-5094AEFEA49C}"/>
              </a:ext>
            </a:extLst>
          </p:cNvPr>
          <p:cNvSpPr txBox="1"/>
          <p:nvPr/>
        </p:nvSpPr>
        <p:spPr>
          <a:xfrm>
            <a:off x="605246" y="5486751"/>
            <a:ext cx="1099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Offering people an easy way to compose and produce music!</a:t>
            </a:r>
          </a:p>
        </p:txBody>
      </p:sp>
    </p:spTree>
    <p:extLst>
      <p:ext uri="{BB962C8B-B14F-4D97-AF65-F5344CB8AC3E}">
        <p14:creationId xmlns:p14="http://schemas.microsoft.com/office/powerpoint/2010/main" val="403000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A1FFC3-A025-4BBB-B3BC-B1BC16F0ED85}"/>
              </a:ext>
            </a:extLst>
          </p:cNvPr>
          <p:cNvSpPr txBox="1"/>
          <p:nvPr/>
        </p:nvSpPr>
        <p:spPr>
          <a:xfrm>
            <a:off x="1666105" y="1138535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Outline and Planning</a:t>
            </a: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6F386580-B248-4164-BE31-F0E6491C1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357" y="2785433"/>
            <a:ext cx="2449286" cy="24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4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85928" y="811679"/>
            <a:ext cx="8020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Connecting two different worlds</a:t>
            </a:r>
            <a:endParaRPr lang="ja-JP" altLang="en-US" sz="4000" b="1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2049203" y="2374211"/>
            <a:ext cx="3048000" cy="3048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7085388" y="2374211"/>
            <a:ext cx="3048000" cy="30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2438119" y="5630856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reading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6953331" y="5630858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Music creating Model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" descr="Picture, pictures, image, photo, images, gallery icon - Free download">
            <a:extLst>
              <a:ext uri="{FF2B5EF4-FFF2-40B4-BE49-F238E27FC236}">
                <a16:creationId xmlns:a16="http://schemas.microsoft.com/office/drawing/2014/main" id="{B82770A9-CD69-4328-AAE4-EDFE8C16A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780" y="2592748"/>
            <a:ext cx="2652847" cy="26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music notes png images | Music symbols, Music notes drawing, Music notes art">
            <a:extLst>
              <a:ext uri="{FF2B5EF4-FFF2-40B4-BE49-F238E27FC236}">
                <a16:creationId xmlns:a16="http://schemas.microsoft.com/office/drawing/2014/main" id="{9CA7B729-45D3-4D33-ABBA-C2687593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06" y="2698648"/>
            <a:ext cx="2136375" cy="23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4E27C6-3DF4-4C83-8487-AD34FB5131BF}"/>
              </a:ext>
            </a:extLst>
          </p:cNvPr>
          <p:cNvSpPr/>
          <p:nvPr/>
        </p:nvSpPr>
        <p:spPr>
          <a:xfrm>
            <a:off x="5899222" y="1894114"/>
            <a:ext cx="245848" cy="41984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6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703730" y="2400336"/>
            <a:ext cx="3048000" cy="3048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8440272" y="2400332"/>
            <a:ext cx="3048000" cy="30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4589875" y="2400332"/>
            <a:ext cx="3048000" cy="30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092646" y="5656981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reading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8375697" y="5656981"/>
            <a:ext cx="3329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Music creating model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2912CF-2D45-49D9-8DC5-714763C6A900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3751730" y="3924332"/>
            <a:ext cx="838145" cy="4"/>
          </a:xfrm>
          <a:prstGeom prst="straightConnector1">
            <a:avLst/>
          </a:prstGeom>
          <a:ln w="38100">
            <a:solidFill>
              <a:srgbClr val="B141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A3E5F0-0C17-44F0-A636-5F6B3AAD46BE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7637875" y="3924332"/>
            <a:ext cx="802397" cy="0"/>
          </a:xfrm>
          <a:prstGeom prst="straightConnector1">
            <a:avLst/>
          </a:prstGeom>
          <a:ln w="38100">
            <a:solidFill>
              <a:srgbClr val="B141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Picture, pictures, image, photo, images, gallery icon - Free download">
            <a:extLst>
              <a:ext uri="{FF2B5EF4-FFF2-40B4-BE49-F238E27FC236}">
                <a16:creationId xmlns:a16="http://schemas.microsoft.com/office/drawing/2014/main" id="{B82770A9-CD69-4328-AAE4-EDFE8C16A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07" y="2618873"/>
            <a:ext cx="2652847" cy="26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music notes png images | Music symbols, Music notes drawing, Music notes art">
            <a:extLst>
              <a:ext uri="{FF2B5EF4-FFF2-40B4-BE49-F238E27FC236}">
                <a16:creationId xmlns:a16="http://schemas.microsoft.com/office/drawing/2014/main" id="{9CA7B729-45D3-4D33-ABBA-C2687593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390" y="2724769"/>
            <a:ext cx="2136375" cy="23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3">
            <a:extLst>
              <a:ext uri="{FF2B5EF4-FFF2-40B4-BE49-F238E27FC236}">
                <a16:creationId xmlns:a16="http://schemas.microsoft.com/office/drawing/2014/main" id="{DECF9D35-4557-474F-9A3B-EA91DCA3C4AE}"/>
              </a:ext>
            </a:extLst>
          </p:cNvPr>
          <p:cNvSpPr txBox="1"/>
          <p:nvPr/>
        </p:nvSpPr>
        <p:spPr>
          <a:xfrm>
            <a:off x="2085928" y="811679"/>
            <a:ext cx="8020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Connecting two different worlds</a:t>
            </a:r>
            <a:endParaRPr lang="ja-JP" altLang="en-US" sz="4000" b="1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0" name="Graphic 19" descr="Question mark">
            <a:extLst>
              <a:ext uri="{FF2B5EF4-FFF2-40B4-BE49-F238E27FC236}">
                <a16:creationId xmlns:a16="http://schemas.microsoft.com/office/drawing/2014/main" id="{36758AB3-7B54-4DB0-81D2-4C2897E3BDA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3630" y="2912710"/>
            <a:ext cx="2032127" cy="2032127"/>
          </a:xfrm>
          <a:prstGeom prst="rect">
            <a:avLst/>
          </a:prstGeom>
        </p:spPr>
      </p:pic>
      <p:sp>
        <p:nvSpPr>
          <p:cNvPr id="23" name="テキスト ボックス 9">
            <a:extLst>
              <a:ext uri="{FF2B5EF4-FFF2-40B4-BE49-F238E27FC236}">
                <a16:creationId xmlns:a16="http://schemas.microsoft.com/office/drawing/2014/main" id="{BCB0F9CC-32A0-428E-ACCA-E8D714A713B2}"/>
              </a:ext>
            </a:extLst>
          </p:cNvPr>
          <p:cNvSpPr txBox="1"/>
          <p:nvPr/>
        </p:nvSpPr>
        <p:spPr>
          <a:xfrm>
            <a:off x="5176760" y="5654021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Middle Link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6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215</Words>
  <Application>Microsoft Office PowerPoint</Application>
  <PresentationFormat>와이드스크린</PresentationFormat>
  <Paragraphs>66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Image Musicalization</vt:lpstr>
      <vt:lpstr>Image Musicalization</vt:lpstr>
      <vt:lpstr>PowerPoint 프레젠테이션</vt:lpstr>
      <vt:lpstr>GUI Layout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승욱 노</cp:lastModifiedBy>
  <cp:revision>69</cp:revision>
  <dcterms:created xsi:type="dcterms:W3CDTF">2018-12-07T00:32:38Z</dcterms:created>
  <dcterms:modified xsi:type="dcterms:W3CDTF">2020-12-20T09:26:24Z</dcterms:modified>
</cp:coreProperties>
</file>