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84" r:id="rId3"/>
    <p:sldId id="322" r:id="rId4"/>
    <p:sldId id="324" r:id="rId5"/>
    <p:sldId id="323" r:id="rId6"/>
    <p:sldId id="325" r:id="rId7"/>
    <p:sldId id="326" r:id="rId8"/>
    <p:sldId id="327" r:id="rId9"/>
    <p:sldId id="333" r:id="rId10"/>
    <p:sldId id="328" r:id="rId11"/>
    <p:sldId id="334" r:id="rId12"/>
    <p:sldId id="329" r:id="rId13"/>
    <p:sldId id="330" r:id="rId14"/>
    <p:sldId id="335" r:id="rId15"/>
    <p:sldId id="332" r:id="rId16"/>
    <p:sldId id="30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C0"/>
    <a:srgbClr val="3366FF"/>
    <a:srgbClr val="6666FF"/>
    <a:srgbClr val="00CCFF"/>
    <a:srgbClr val="0066FF"/>
    <a:srgbClr val="FF6600"/>
    <a:srgbClr val="434343"/>
    <a:srgbClr val="FF5050"/>
    <a:srgbClr val="FF0066"/>
    <a:srgbClr val="05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1370" autoAdjust="0"/>
  </p:normalViewPr>
  <p:slideViewPr>
    <p:cSldViewPr>
      <p:cViewPr varScale="1">
        <p:scale>
          <a:sx n="90" d="100"/>
          <a:sy n="90" d="100"/>
        </p:scale>
        <p:origin x="1805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9F63-EAB9-4D91-AD25-52C564D8FE39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DAC73-7C44-4F7F-B0FF-CEA2473EFC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7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소프트웨어 소개입니다</a:t>
            </a:r>
            <a:r>
              <a:rPr lang="en-US" altLang="ko-KR" dirty="0"/>
              <a:t>. </a:t>
            </a:r>
            <a:r>
              <a:rPr lang="ko-KR" altLang="en-US" dirty="0"/>
              <a:t>봉사 활동을 조금 더 쉽게 신청하고</a:t>
            </a:r>
            <a:r>
              <a:rPr lang="en-US" altLang="ko-KR" dirty="0"/>
              <a:t>, </a:t>
            </a:r>
            <a:r>
              <a:rPr lang="ko-KR" altLang="en-US" dirty="0"/>
              <a:t>봉사활동을 통해 얻은 포인트를 기부할 수 있는 애플리케이션을 개발하는 것입니다</a:t>
            </a:r>
            <a:r>
              <a:rPr lang="en-US" altLang="ko-KR" dirty="0"/>
              <a:t>. </a:t>
            </a:r>
            <a:r>
              <a:rPr lang="ko-KR" altLang="en-US" dirty="0"/>
              <a:t>그래서 저희는 단순한 신청과 기부 어플리케이션이 아니라 정말로 이런 애플리케이션이 있다면 이렇게 작동하지 </a:t>
            </a:r>
            <a:r>
              <a:rPr lang="ko-KR" altLang="en-US" dirty="0" err="1"/>
              <a:t>않을까라는</a:t>
            </a:r>
            <a:r>
              <a:rPr lang="ko-KR" altLang="en-US" dirty="0"/>
              <a:t> 생각을 계속 </a:t>
            </a:r>
            <a:r>
              <a:rPr lang="ko-KR" altLang="en-US" dirty="0" err="1"/>
              <a:t>되뇌이면서</a:t>
            </a:r>
            <a:r>
              <a:rPr lang="ko-KR" altLang="en-US" dirty="0"/>
              <a:t> 앱을 설계했습니다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AC73-7C44-4F7F-B0FF-CEA2473EFC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24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관리자의 승인으로 얻은 포인트를 가지고 사용자는 기부활동을 할 수 있습니다</a:t>
            </a:r>
            <a:r>
              <a:rPr lang="en-US" altLang="ko-KR" dirty="0"/>
              <a:t>. </a:t>
            </a:r>
            <a:r>
              <a:rPr lang="ko-KR" altLang="en-US" dirty="0"/>
              <a:t>최대 </a:t>
            </a:r>
            <a:r>
              <a:rPr lang="en-US" altLang="ko-KR" dirty="0"/>
              <a:t>1</a:t>
            </a:r>
            <a:r>
              <a:rPr lang="ko-KR" altLang="en-US" dirty="0"/>
              <a:t>만원까지 금액을 설정하여 </a:t>
            </a:r>
            <a:r>
              <a:rPr lang="ko-KR" altLang="en-US" dirty="0" err="1"/>
              <a:t>기부할수</a:t>
            </a:r>
            <a:r>
              <a:rPr lang="ko-KR" altLang="en-US" dirty="0"/>
              <a:t> 있도록 만들었고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AC73-7C44-4F7F-B0FF-CEA2473EFCF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48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기부가 완료되면 자신이 이때까지 봉사활동으로 얻은 포인트와 기부를 통해 잃은 포인트 두 가지를 동시에 시간 순을 볼 수 있습니다</a:t>
            </a:r>
            <a:r>
              <a:rPr lang="en-US" altLang="ko-KR" dirty="0"/>
              <a:t>. </a:t>
            </a:r>
            <a:r>
              <a:rPr lang="ko-KR" altLang="en-US" dirty="0"/>
              <a:t>이렇게 사용자는 자신이 봉사활동을 통해 벌어들인 포인트를 사용하고 관리할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AC73-7C44-4F7F-B0FF-CEA2473EFCF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기부 결과를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AC73-7C44-4F7F-B0FF-CEA2473EFC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34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조장은 구한모님께서 맡으셨고 </a:t>
            </a:r>
            <a:r>
              <a:rPr lang="ko-KR" altLang="en-US" dirty="0" err="1"/>
              <a:t>프론트엔드를</a:t>
            </a:r>
            <a:r>
              <a:rPr lang="ko-KR" altLang="en-US" dirty="0"/>
              <a:t> </a:t>
            </a:r>
            <a:r>
              <a:rPr lang="ko-KR" altLang="en-US" dirty="0" err="1"/>
              <a:t>맡아주셨습니다</a:t>
            </a:r>
            <a:r>
              <a:rPr lang="ko-KR" altLang="en-US" dirty="0"/>
              <a:t> 또 </a:t>
            </a:r>
            <a:r>
              <a:rPr lang="ko-KR" altLang="en-US" dirty="0" err="1"/>
              <a:t>최광연님과</a:t>
            </a:r>
            <a:r>
              <a:rPr lang="ko-KR" altLang="en-US" dirty="0"/>
              <a:t> 백승환님이 </a:t>
            </a:r>
            <a:r>
              <a:rPr lang="ko-KR" altLang="en-US" dirty="0" err="1"/>
              <a:t>백엔드개발을</a:t>
            </a:r>
            <a:r>
              <a:rPr lang="ko-KR" altLang="en-US" dirty="0"/>
              <a:t> 맡아 주셨습니다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AC73-7C44-4F7F-B0FF-CEA2473EFC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관리자에게 봉사활동을 요청하면 관리자는 사용자들의 모든 </a:t>
            </a:r>
            <a:r>
              <a:rPr lang="ko-KR" altLang="en-US" dirty="0" err="1"/>
              <a:t>리퀘스트를</a:t>
            </a:r>
            <a:r>
              <a:rPr lang="ko-KR" altLang="en-US" dirty="0"/>
              <a:t> 인원과 일정을 통해 승인하고</a:t>
            </a:r>
            <a:r>
              <a:rPr lang="en-US" altLang="ko-KR" dirty="0"/>
              <a:t>, </a:t>
            </a:r>
            <a:r>
              <a:rPr lang="ko-KR" altLang="en-US" dirty="0"/>
              <a:t>봉사활동의 확인을 통해 포인트를 지급합니다</a:t>
            </a:r>
            <a:r>
              <a:rPr lang="en-US" altLang="ko-KR" dirty="0"/>
              <a:t>. </a:t>
            </a:r>
            <a:r>
              <a:rPr lang="ko-KR" altLang="en-US" dirty="0"/>
              <a:t>사용자는 이 포인트를 통해 기부활동을 </a:t>
            </a:r>
            <a:r>
              <a:rPr lang="ko-KR" altLang="en-US" dirty="0" err="1"/>
              <a:t>하게되고</a:t>
            </a:r>
            <a:r>
              <a:rPr lang="en-US" altLang="ko-KR" dirty="0"/>
              <a:t>, </a:t>
            </a:r>
            <a:r>
              <a:rPr lang="ko-KR" altLang="en-US" dirty="0"/>
              <a:t>이 포인트의 사용내역 또한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AC73-7C44-4F7F-B0FF-CEA2473EFC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0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위해 저희는 크게</a:t>
            </a:r>
            <a:r>
              <a:rPr lang="en-US" altLang="ko-KR" dirty="0"/>
              <a:t> </a:t>
            </a:r>
            <a:r>
              <a:rPr lang="ko-KR" altLang="en-US" dirty="0"/>
              <a:t>세 가지의 </a:t>
            </a:r>
            <a:r>
              <a:rPr lang="en-US" altLang="ko-KR" dirty="0"/>
              <a:t>TABLE</a:t>
            </a:r>
            <a:r>
              <a:rPr lang="ko-KR" altLang="en-US" dirty="0"/>
              <a:t>을 생성하였습니다</a:t>
            </a:r>
            <a:r>
              <a:rPr lang="en-US" altLang="ko-KR" dirty="0"/>
              <a:t>.</a:t>
            </a:r>
            <a:r>
              <a:rPr lang="ko-KR" altLang="en-US" dirty="0"/>
              <a:t> 사용자의 </a:t>
            </a:r>
            <a:r>
              <a:rPr lang="en-US" altLang="ko-KR" dirty="0"/>
              <a:t>ID, PW, </a:t>
            </a:r>
            <a:r>
              <a:rPr lang="ko-KR" altLang="en-US" dirty="0"/>
              <a:t>사용자가 현재 보유하고 있는 포인트 등을 저장하고있는 </a:t>
            </a:r>
            <a:r>
              <a:rPr lang="en-US" altLang="ko-KR" dirty="0"/>
              <a:t>USER </a:t>
            </a:r>
            <a:r>
              <a:rPr lang="ko-KR" altLang="en-US" dirty="0"/>
              <a:t>테이블과 각 봉사활동의 이름과 모집기간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완료시</a:t>
            </a:r>
            <a:r>
              <a:rPr lang="ko-KR" altLang="en-US" dirty="0"/>
              <a:t> 지급되는 포인트를 담고있는 </a:t>
            </a:r>
            <a:r>
              <a:rPr lang="en-US" altLang="ko-KR" dirty="0"/>
              <a:t>VOLUNTARY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나눔사업을</a:t>
            </a:r>
            <a:r>
              <a:rPr lang="ko-KR" altLang="en-US" dirty="0"/>
              <a:t> 저장하고 있는 </a:t>
            </a:r>
            <a:r>
              <a:rPr lang="en-US" altLang="ko-KR" dirty="0"/>
              <a:t>BUSINESS </a:t>
            </a:r>
            <a:r>
              <a:rPr lang="ko-KR" altLang="en-US" dirty="0"/>
              <a:t>테이블을 선언하였습니다</a:t>
            </a:r>
            <a:r>
              <a:rPr lang="en-US" altLang="ko-KR" dirty="0"/>
              <a:t>. REQUEST</a:t>
            </a:r>
            <a:r>
              <a:rPr lang="ko-KR" altLang="en-US" dirty="0"/>
              <a:t>는 현재 사용자가 신청한 봉사활동들을 담고있고</a:t>
            </a:r>
            <a:r>
              <a:rPr lang="en-US" altLang="ko-KR" dirty="0"/>
              <a:t>, COMPLETE</a:t>
            </a:r>
            <a:r>
              <a:rPr lang="ko-KR" altLang="en-US" dirty="0"/>
              <a:t>는 관리자 </a:t>
            </a:r>
            <a:r>
              <a:rPr lang="en-US" altLang="ko-KR" dirty="0"/>
              <a:t>ID</a:t>
            </a:r>
            <a:r>
              <a:rPr lang="ko-KR" altLang="en-US" dirty="0"/>
              <a:t>의 확인을 받아 완료된 봉사활동을 저장하고있고</a:t>
            </a:r>
            <a:r>
              <a:rPr lang="en-US" altLang="ko-KR" dirty="0"/>
              <a:t>, DONATION</a:t>
            </a:r>
            <a:r>
              <a:rPr lang="ko-KR" altLang="en-US" dirty="0"/>
              <a:t>은 기부한 포인트를 저장하고있는 테이블입니다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AC73-7C44-4F7F-B0FF-CEA2473EFC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2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사용자의 서비스 이용을 위해 회원가입과 로그인을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AC73-7C44-4F7F-B0FF-CEA2473EFC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67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봉사활동 탭을 클릭하면 다음과 같이 모집기간이 지나지 않은 봉사활동을 불러오고</a:t>
            </a:r>
            <a:r>
              <a:rPr lang="en-US" altLang="ko-KR" dirty="0"/>
              <a:t>, </a:t>
            </a:r>
            <a:r>
              <a:rPr lang="ko-KR" altLang="en-US" dirty="0"/>
              <a:t>이 아이템을 클릭하면 활동제목과 활동기간</a:t>
            </a:r>
            <a:r>
              <a:rPr lang="en-US" altLang="ko-KR" dirty="0"/>
              <a:t>, </a:t>
            </a:r>
            <a:r>
              <a:rPr lang="ko-KR" altLang="en-US" dirty="0"/>
              <a:t>상세 내용</a:t>
            </a:r>
            <a:r>
              <a:rPr lang="en-US" altLang="ko-KR" dirty="0"/>
              <a:t>, </a:t>
            </a:r>
            <a:r>
              <a:rPr lang="ko-KR" altLang="en-US" dirty="0"/>
              <a:t>그리고 활동시에 </a:t>
            </a:r>
            <a:r>
              <a:rPr lang="ko-KR" altLang="en-US" dirty="0" err="1"/>
              <a:t>지급받게되는</a:t>
            </a:r>
            <a:r>
              <a:rPr lang="ko-KR" altLang="en-US" dirty="0"/>
              <a:t> 포인트를 사용자가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AC73-7C44-4F7F-B0FF-CEA2473EFC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4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봉사활동을 신청하고 싶으면 왼쪽 사진의 </a:t>
            </a:r>
            <a:r>
              <a:rPr lang="en-US" altLang="ko-KR" dirty="0"/>
              <a:t>+</a:t>
            </a:r>
            <a:r>
              <a:rPr lang="ko-KR" altLang="en-US" dirty="0"/>
              <a:t>버튼을 눌러 봉사활동을 신청하고</a:t>
            </a:r>
            <a:r>
              <a:rPr lang="en-US" altLang="ko-KR" dirty="0"/>
              <a:t>, </a:t>
            </a:r>
            <a:r>
              <a:rPr lang="ko-KR" altLang="en-US" dirty="0"/>
              <a:t>마음이 바뀌어 신청을 취소하고 싶다면 </a:t>
            </a:r>
            <a:r>
              <a:rPr lang="ko-KR" altLang="en-US" dirty="0" err="1"/>
              <a:t>밑에있는</a:t>
            </a:r>
            <a:r>
              <a:rPr lang="ko-KR" altLang="en-US" dirty="0"/>
              <a:t> 봉사활동 취소 버튼을 누르면 자동으로 봉사활동은 취소됩니다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AC73-7C44-4F7F-B0FF-CEA2473EFC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9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저희가 추가로 구현한 관리자 기능에서는 모든 사용자의 봉사활동 요청을 승인하거나 취소할 수 있고</a:t>
            </a:r>
            <a:r>
              <a:rPr lang="en-US" altLang="ko-KR" dirty="0"/>
              <a:t>, </a:t>
            </a:r>
            <a:r>
              <a:rPr lang="ko-KR" altLang="en-US" dirty="0"/>
              <a:t>봉사활동을 추가할 수 있고</a:t>
            </a:r>
            <a:r>
              <a:rPr lang="en-US" altLang="ko-KR" dirty="0"/>
              <a:t>, </a:t>
            </a:r>
            <a:r>
              <a:rPr lang="ko-KR" altLang="en-US" dirty="0"/>
              <a:t>기부 활동을 할 수 있는 봉사사업을 추가할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AC73-7C44-4F7F-B0FF-CEA2473EFC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6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관리자는 모든 사용자의 봉사활동 요청을 승인하거나 취소할 수 있고</a:t>
            </a:r>
            <a:r>
              <a:rPr lang="en-US" altLang="ko-KR" dirty="0"/>
              <a:t>, </a:t>
            </a:r>
            <a:r>
              <a:rPr lang="ko-KR" altLang="en-US" dirty="0"/>
              <a:t>기부활동을 다음과 같이 이름</a:t>
            </a:r>
            <a:r>
              <a:rPr lang="en-US" altLang="ko-KR" dirty="0"/>
              <a:t>, </a:t>
            </a:r>
            <a:r>
              <a:rPr lang="ko-KR" altLang="en-US" dirty="0"/>
              <a:t>금액 등을 정해서 추가할 수 있고</a:t>
            </a:r>
            <a:r>
              <a:rPr lang="en-US" altLang="ko-KR" dirty="0"/>
              <a:t>, </a:t>
            </a:r>
            <a:r>
              <a:rPr lang="ko-KR" altLang="en-US" dirty="0"/>
              <a:t>실제로 봉사활동의 사실이 확인된 지원자는 포인트를 지급받게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AC73-7C44-4F7F-B0FF-CEA2473EFC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2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관리자는 모든 사용자의 봉사활동 요청을 승인하거나 취소할 수 있고</a:t>
            </a:r>
            <a:r>
              <a:rPr lang="en-US" altLang="ko-KR" dirty="0"/>
              <a:t>, </a:t>
            </a:r>
            <a:r>
              <a:rPr lang="ko-KR" altLang="en-US" dirty="0"/>
              <a:t>기부활동을 다음과 같이 이름</a:t>
            </a:r>
            <a:r>
              <a:rPr lang="en-US" altLang="ko-KR" dirty="0"/>
              <a:t>, </a:t>
            </a:r>
            <a:r>
              <a:rPr lang="ko-KR" altLang="en-US" dirty="0"/>
              <a:t>금액 등을 정해서 추가할 수 있고</a:t>
            </a:r>
            <a:r>
              <a:rPr lang="en-US" altLang="ko-KR" dirty="0"/>
              <a:t>, </a:t>
            </a:r>
            <a:r>
              <a:rPr lang="ko-KR" altLang="en-US" dirty="0"/>
              <a:t>실제로 봉사활동의 사실이 확인된 지원자는 포인트를 지급받게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DAC73-7C44-4F7F-B0FF-CEA2473EFC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8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8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66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42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56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1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470D-8292-43A1-A8D9-84B2081B73B6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2573-478F-4668-BCB1-88417E8561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7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470D-8292-43A1-A8D9-84B2081B73B6}" type="datetimeFigureOut">
              <a:rPr lang="ko-KR" altLang="en-US" smtClean="0"/>
              <a:pPr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2573-478F-4668-BCB1-88417E8561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3" r:id="rId5"/>
    <p:sldLayoutId id="214748365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2988840" y="548680"/>
            <a:ext cx="266429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표지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style – 3 </a:t>
            </a:r>
          </a:p>
          <a:p>
            <a:r>
              <a:rPr lang="ko-KR" altLang="en-US" dirty="0" err="1">
                <a:solidFill>
                  <a:schemeClr val="bg2">
                    <a:lumMod val="10000"/>
                  </a:schemeClr>
                </a:solidFill>
              </a:rPr>
              <a:t>골라쓰세요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449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2916832" y="0"/>
            <a:ext cx="2664296" cy="5040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본문 스타일 </a:t>
            </a:r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5"/>
            <a:ext cx="8352928" cy="45719"/>
            <a:chOff x="251520" y="1772816"/>
            <a:chExt cx="8640960" cy="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520" y="1772816"/>
              <a:ext cx="302433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47864" y="1772816"/>
              <a:ext cx="55446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16707" y="877942"/>
            <a:ext cx="43729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kumimoji="0" lang="ko-KR" altLang="en-US" sz="4400" b="1" spc="-150" dirty="0">
                <a:latin typeface="나눔바른고딕" pitchFamily="50" charset="-127"/>
                <a:ea typeface="나눔바른고딕" pitchFamily="50" charset="-127"/>
              </a:rPr>
              <a:t>기능 구현 사항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4" y="2022731"/>
            <a:ext cx="2300511" cy="41558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87" y="2022731"/>
            <a:ext cx="2395782" cy="42591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93" y="2022731"/>
            <a:ext cx="2429177" cy="43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2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2916832" y="0"/>
            <a:ext cx="2664296" cy="5040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본문 스타일 </a:t>
            </a:r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5"/>
            <a:ext cx="8352928" cy="45719"/>
            <a:chOff x="251520" y="1772816"/>
            <a:chExt cx="8640960" cy="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520" y="1772816"/>
              <a:ext cx="302433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47864" y="1772816"/>
              <a:ext cx="55446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16707" y="877942"/>
            <a:ext cx="43729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kumimoji="0" lang="ko-KR" altLang="en-US" sz="4400" b="1" spc="-150" dirty="0">
                <a:latin typeface="나눔바른고딕" pitchFamily="50" charset="-127"/>
                <a:ea typeface="나눔바른고딕" pitchFamily="50" charset="-127"/>
              </a:rPr>
              <a:t>기능 구현 사항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89869"/>
            <a:ext cx="2467890" cy="43873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03961"/>
            <a:ext cx="2442336" cy="434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5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2916832" y="0"/>
            <a:ext cx="2664296" cy="5040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본문 스타일 </a:t>
            </a:r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5"/>
            <a:ext cx="8352928" cy="45719"/>
            <a:chOff x="251520" y="1772816"/>
            <a:chExt cx="8640960" cy="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520" y="1772816"/>
              <a:ext cx="302433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47864" y="1772816"/>
              <a:ext cx="55446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16707" y="877942"/>
            <a:ext cx="43729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kumimoji="0" lang="ko-KR" altLang="en-US" sz="4400" b="1" spc="-150" dirty="0">
                <a:latin typeface="나눔바른고딕" pitchFamily="50" charset="-127"/>
                <a:ea typeface="나눔바른고딕" pitchFamily="50" charset="-127"/>
              </a:rPr>
              <a:t>기능 구현 사항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7"/>
          <a:stretch/>
        </p:blipFill>
        <p:spPr>
          <a:xfrm>
            <a:off x="4966113" y="1844824"/>
            <a:ext cx="2630223" cy="44764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2"/>
          <a:stretch/>
        </p:blipFill>
        <p:spPr>
          <a:xfrm>
            <a:off x="1654436" y="1844824"/>
            <a:ext cx="2629531" cy="44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0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2916832" y="0"/>
            <a:ext cx="2664296" cy="5040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본문 스타일 </a:t>
            </a:r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5"/>
            <a:ext cx="8352928" cy="45719"/>
            <a:chOff x="251520" y="1772816"/>
            <a:chExt cx="8640960" cy="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520" y="1772816"/>
              <a:ext cx="302433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47864" y="1772816"/>
              <a:ext cx="55446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16707" y="877942"/>
            <a:ext cx="43729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kumimoji="0" lang="ko-KR" altLang="en-US" sz="4400" b="1" spc="-150" dirty="0">
                <a:latin typeface="나눔바른고딕" pitchFamily="50" charset="-127"/>
                <a:ea typeface="나눔바른고딕" pitchFamily="50" charset="-127"/>
              </a:rPr>
              <a:t>기능 구현 사항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7"/>
          <a:stretch/>
        </p:blipFill>
        <p:spPr>
          <a:xfrm>
            <a:off x="4971177" y="1916832"/>
            <a:ext cx="2479079" cy="42257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"/>
          <a:stretch/>
        </p:blipFill>
        <p:spPr>
          <a:xfrm>
            <a:off x="1835696" y="1926323"/>
            <a:ext cx="2473741" cy="42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1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2916832" y="0"/>
            <a:ext cx="2664296" cy="5040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본문 스타일 </a:t>
            </a:r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5"/>
            <a:ext cx="8352928" cy="45719"/>
            <a:chOff x="251520" y="1772816"/>
            <a:chExt cx="8640960" cy="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520" y="1772816"/>
              <a:ext cx="302433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47864" y="1772816"/>
              <a:ext cx="55446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16707" y="877942"/>
            <a:ext cx="43729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kumimoji="0" lang="ko-KR" altLang="en-US" sz="4400" b="1" spc="-150" dirty="0">
                <a:latin typeface="나눔바른고딕" pitchFamily="50" charset="-127"/>
                <a:ea typeface="나눔바른고딕" pitchFamily="50" charset="-127"/>
              </a:rPr>
              <a:t>기능 구현 사항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49121"/>
            <a:ext cx="2417085" cy="4297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3" y="1949121"/>
            <a:ext cx="2388427" cy="42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8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2916832" y="0"/>
            <a:ext cx="2664296" cy="5040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본문 스타일 </a:t>
            </a:r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6.</a:t>
            </a:r>
          </a:p>
        </p:txBody>
      </p: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516707" y="877942"/>
            <a:ext cx="297517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4. </a:t>
            </a:r>
            <a:r>
              <a:rPr kumimoji="0" lang="ko-KR" altLang="en-US" sz="4400" b="1" spc="-150" dirty="0">
                <a:latin typeface="나눔바른고딕" pitchFamily="50" charset="-127"/>
                <a:ea typeface="나눔바른고딕" pitchFamily="50" charset="-127"/>
              </a:rPr>
              <a:t>역할 분담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5"/>
            <a:ext cx="8352928" cy="45719"/>
            <a:chOff x="251520" y="1772816"/>
            <a:chExt cx="8640960" cy="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520" y="1772816"/>
              <a:ext cx="302433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47864" y="1772816"/>
              <a:ext cx="55446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827584" y="2852936"/>
            <a:ext cx="5832648" cy="159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ko-KR" altLang="en-US" sz="2400" b="1" dirty="0">
                <a:latin typeface="나눔바른고딕" pitchFamily="50" charset="-127"/>
                <a:ea typeface="나눔바른고딕" pitchFamily="50" charset="-127"/>
              </a:rPr>
              <a:t>조장 </a:t>
            </a:r>
            <a:r>
              <a:rPr kumimoji="0" lang="en-US" altLang="ko-KR" sz="2400" b="1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kumimoji="0"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구한모</a:t>
            </a:r>
            <a:r>
              <a:rPr kumimoji="0" lang="ko-KR" altLang="en-US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kumimoji="0" lang="en-US" altLang="ko-KR" sz="2400" b="1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kumimoji="0"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프론트엔드</a:t>
            </a:r>
            <a:r>
              <a:rPr kumimoji="0" lang="ko-KR" altLang="en-US" sz="2400" b="1" dirty="0">
                <a:latin typeface="나눔바른고딕" pitchFamily="50" charset="-127"/>
                <a:ea typeface="나눔바른고딕" pitchFamily="50" charset="-127"/>
              </a:rPr>
              <a:t> 개발</a:t>
            </a:r>
            <a:r>
              <a:rPr kumimoji="0" lang="en-US" altLang="ko-KR" sz="2400" b="1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2400" b="1" dirty="0">
                <a:latin typeface="나눔바른고딕" pitchFamily="50" charset="-127"/>
                <a:ea typeface="나눔바른고딕" pitchFamily="50" charset="-127"/>
              </a:rPr>
              <a:t>조원 </a:t>
            </a:r>
            <a:r>
              <a:rPr kumimoji="0" lang="en-US" altLang="ko-KR" sz="2400" b="1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kumimoji="0"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최광연</a:t>
            </a:r>
            <a:r>
              <a:rPr kumimoji="0" lang="ko-KR" altLang="en-US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kumimoji="0" lang="en-US" altLang="ko-KR" sz="2400" b="1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kumimoji="0"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백엔드</a:t>
            </a:r>
            <a:r>
              <a:rPr kumimoji="0" lang="ko-KR" altLang="en-US" sz="2400" b="1" dirty="0">
                <a:latin typeface="나눔바른고딕" pitchFamily="50" charset="-127"/>
                <a:ea typeface="나눔바른고딕" pitchFamily="50" charset="-127"/>
              </a:rPr>
              <a:t> 개발</a:t>
            </a:r>
            <a:r>
              <a:rPr kumimoji="0" lang="en-US" altLang="ko-KR" sz="2400" b="1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2400" b="1" dirty="0">
                <a:latin typeface="나눔바른고딕" pitchFamily="50" charset="-127"/>
                <a:ea typeface="나눔바른고딕" pitchFamily="50" charset="-127"/>
              </a:rPr>
              <a:t>조원 </a:t>
            </a:r>
            <a:r>
              <a:rPr kumimoji="0" lang="en-US" altLang="ko-KR" sz="2400" b="1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kumimoji="0" lang="ko-KR" altLang="en-US" sz="2400" b="1" dirty="0">
                <a:latin typeface="나눔바른고딕" pitchFamily="50" charset="-127"/>
                <a:ea typeface="나눔바른고딕" pitchFamily="50" charset="-127"/>
              </a:rPr>
              <a:t>백승환</a:t>
            </a:r>
            <a:r>
              <a:rPr kumimoji="0" lang="en-US" altLang="ko-KR" sz="2400" b="1" dirty="0">
                <a:latin typeface="나눔바른고딕" pitchFamily="50" charset="-127"/>
                <a:ea typeface="나눔바른고딕" pitchFamily="50" charset="-127"/>
              </a:rPr>
              <a:t> (</a:t>
            </a:r>
            <a:r>
              <a:rPr kumimoji="0"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백엔드</a:t>
            </a:r>
            <a:r>
              <a:rPr kumimoji="0" lang="ko-KR" altLang="en-US" sz="2400" b="1" dirty="0">
                <a:latin typeface="나눔바른고딕" pitchFamily="50" charset="-127"/>
                <a:ea typeface="나눔바른고딕" pitchFamily="50" charset="-127"/>
              </a:rPr>
              <a:t> 개발</a:t>
            </a:r>
            <a:r>
              <a:rPr kumimoji="0" lang="en-US" altLang="ko-KR" sz="2400" b="1" dirty="0">
                <a:latin typeface="나눔바른고딕" pitchFamily="50" charset="-127"/>
                <a:ea typeface="나눔바른고딕" pitchFamily="50" charset="-127"/>
              </a:rPr>
              <a:t>)</a:t>
            </a:r>
            <a:endParaRPr kumimoji="0" lang="ko-KR" altLang="en-US" sz="24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31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3121223"/>
            <a:ext cx="91440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kumimoji="0" lang="ko-KR" altLang="en-US" sz="4000" b="1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kumimoji="0" lang="en-US" altLang="ko-KR" sz="4000" b="1" spc="-1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kumimoji="0" lang="ko-KR" altLang="en-US" sz="4000" b="1" spc="-1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00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988840" y="548680"/>
            <a:ext cx="26642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간지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7624" y="1124744"/>
            <a:ext cx="6768752" cy="4538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63688" y="2064236"/>
            <a:ext cx="7200800" cy="3600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742950" indent="-742950">
              <a:buAutoNum type="arabicPeriod"/>
            </a:pPr>
            <a:r>
              <a:rPr lang="en-US" altLang="ko-KR" sz="4000" b="1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SW</a:t>
            </a:r>
            <a:r>
              <a:rPr lang="ko-KR" altLang="en-US" sz="4000" b="1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 소개</a:t>
            </a:r>
            <a:endParaRPr lang="en-US" altLang="ko-KR" sz="4000" b="1" dirty="0">
              <a:solidFill>
                <a:schemeClr val="accent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4000" b="1" dirty="0" err="1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아키텍쳐</a:t>
            </a:r>
            <a:r>
              <a:rPr lang="en-US" altLang="ko-KR" sz="4000" b="1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4000" b="1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로직 소개</a:t>
            </a:r>
            <a:endParaRPr lang="en-US" altLang="ko-KR" sz="4000" b="1" dirty="0">
              <a:solidFill>
                <a:schemeClr val="accent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4000" b="1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기능 구현 사항</a:t>
            </a:r>
            <a:endParaRPr lang="en-US" altLang="ko-KR" sz="4000" b="1" dirty="0">
              <a:solidFill>
                <a:schemeClr val="accent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indent="-742950">
              <a:buFontTx/>
              <a:buAutoNum type="arabicPeriod"/>
            </a:pPr>
            <a:r>
              <a:rPr lang="ko-KR" altLang="en-US" sz="4000" b="1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역할 분담</a:t>
            </a:r>
            <a:endParaRPr lang="en-US" altLang="ko-KR" sz="4000" b="1" dirty="0">
              <a:solidFill>
                <a:schemeClr val="accent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indent="-742950">
              <a:buAutoNum type="arabicPeriod"/>
            </a:pPr>
            <a:endParaRPr lang="en-US" altLang="ko-KR" sz="4000" b="1" dirty="0">
              <a:solidFill>
                <a:schemeClr val="accent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45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2916832" y="0"/>
            <a:ext cx="2664296" cy="5040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본문 스타일 </a:t>
            </a:r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5"/>
            <a:ext cx="8352928" cy="45719"/>
            <a:chOff x="251520" y="1772816"/>
            <a:chExt cx="8640960" cy="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520" y="1772816"/>
              <a:ext cx="302433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47864" y="1772816"/>
              <a:ext cx="55446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16707" y="877942"/>
            <a:ext cx="273472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1. SW </a:t>
            </a:r>
            <a:r>
              <a:rPr kumimoji="0" lang="ko-KR" altLang="en-US" sz="4400" b="1" spc="-150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187935"/>
            <a:ext cx="2799641" cy="33843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710802"/>
            <a:ext cx="2952328" cy="233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01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2916832" y="0"/>
            <a:ext cx="2664296" cy="5040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본문 스타일 </a:t>
            </a:r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5"/>
            <a:ext cx="8352928" cy="45719"/>
            <a:chOff x="251520" y="1772816"/>
            <a:chExt cx="8640960" cy="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520" y="1772816"/>
              <a:ext cx="302433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47864" y="1772816"/>
              <a:ext cx="55446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16707" y="877942"/>
            <a:ext cx="546303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kumimoji="0" lang="ko-KR" altLang="en-US" sz="4400" b="1" spc="-150" dirty="0" err="1">
                <a:latin typeface="나눔바른고딕" pitchFamily="50" charset="-127"/>
                <a:ea typeface="나눔바른고딕" pitchFamily="50" charset="-127"/>
              </a:rPr>
              <a:t>아키텍쳐</a:t>
            </a:r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kumimoji="0" lang="ko-KR" altLang="en-US" sz="4400" b="1" spc="-150" dirty="0">
                <a:latin typeface="나눔바른고딕" pitchFamily="50" charset="-127"/>
                <a:ea typeface="나눔바른고딕" pitchFamily="50" charset="-127"/>
              </a:rPr>
              <a:t> 로직 소개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1054578" y="2708920"/>
            <a:ext cx="2520280" cy="3619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ko-KR" altLang="en-US" b="1" dirty="0">
                <a:latin typeface="나눔바른고딕" pitchFamily="50" charset="-127"/>
                <a:ea typeface="나눔바른고딕" pitchFamily="50" charset="-127"/>
              </a:rPr>
              <a:t>사용자의 봉사활동요청</a:t>
            </a:r>
            <a:endParaRPr kumimoji="0" lang="en-US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5170004" y="3950100"/>
            <a:ext cx="2498340" cy="3619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ko-KR" altLang="en-US" b="1" dirty="0">
                <a:latin typeface="나눔바른고딕" pitchFamily="50" charset="-127"/>
                <a:ea typeface="나눔바른고딕" pitchFamily="50" charset="-127"/>
              </a:rPr>
              <a:t>관리자의 봉사활동확인</a:t>
            </a:r>
            <a:endParaRPr kumimoji="0" lang="en-US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170004" y="2708919"/>
            <a:ext cx="2498340" cy="3619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ko-KR" altLang="en-US" b="1" dirty="0">
                <a:latin typeface="나눔바른고딕" pitchFamily="50" charset="-127"/>
                <a:ea typeface="나눔바른고딕" pitchFamily="50" charset="-127"/>
              </a:rPr>
              <a:t>관리자의 봉사활동승인</a:t>
            </a:r>
            <a:endParaRPr kumimoji="0" lang="en-US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1076518" y="3950101"/>
            <a:ext cx="2498340" cy="3619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ko-KR" altLang="en-US" b="1" dirty="0">
                <a:latin typeface="나눔바른고딕" pitchFamily="50" charset="-127"/>
                <a:ea typeface="나눔바른고딕" pitchFamily="50" charset="-127"/>
              </a:rPr>
              <a:t>사용자에게 포인트지급</a:t>
            </a:r>
            <a:endParaRPr kumimoji="0" lang="en-US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화살표 연결선 3"/>
          <p:cNvCxnSpPr>
            <a:stCxn id="14" idx="3"/>
            <a:endCxn id="19" idx="1"/>
          </p:cNvCxnSpPr>
          <p:nvPr/>
        </p:nvCxnSpPr>
        <p:spPr>
          <a:xfrm flipV="1">
            <a:off x="3574858" y="2889899"/>
            <a:ext cx="1595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19" idx="2"/>
            <a:endCxn id="18" idx="0"/>
          </p:cNvCxnSpPr>
          <p:nvPr/>
        </p:nvCxnSpPr>
        <p:spPr>
          <a:xfrm>
            <a:off x="6419174" y="3070878"/>
            <a:ext cx="0" cy="87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stCxn id="18" idx="1"/>
            <a:endCxn id="20" idx="3"/>
          </p:cNvCxnSpPr>
          <p:nvPr/>
        </p:nvCxnSpPr>
        <p:spPr>
          <a:xfrm flipH="1">
            <a:off x="3574858" y="4131080"/>
            <a:ext cx="1595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076518" y="5215724"/>
            <a:ext cx="2498340" cy="3619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ko-KR" altLang="en-US" b="1" dirty="0">
                <a:latin typeface="나눔바른고딕" pitchFamily="50" charset="-127"/>
                <a:ea typeface="나눔바른고딕" pitchFamily="50" charset="-127"/>
              </a:rPr>
              <a:t>포인트를 통해 기부활동</a:t>
            </a:r>
            <a:endParaRPr kumimoji="0" lang="en-US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5" name="직선 화살표 연결선 34"/>
          <p:cNvCxnSpPr>
            <a:stCxn id="20" idx="2"/>
            <a:endCxn id="33" idx="0"/>
          </p:cNvCxnSpPr>
          <p:nvPr/>
        </p:nvCxnSpPr>
        <p:spPr>
          <a:xfrm>
            <a:off x="2325688" y="4312060"/>
            <a:ext cx="0" cy="90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5170004" y="5215723"/>
            <a:ext cx="2498340" cy="3619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ko-KR" altLang="en-US" b="1" dirty="0">
                <a:latin typeface="나눔바른고딕" pitchFamily="50" charset="-127"/>
                <a:ea typeface="나눔바른고딕" pitchFamily="50" charset="-127"/>
              </a:rPr>
              <a:t>포인트의 내역을 확인</a:t>
            </a:r>
            <a:endParaRPr kumimoji="0" lang="en-US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7" name="직선 화살표 연결선 36"/>
          <p:cNvCxnSpPr>
            <a:cxnSpLocks/>
            <a:stCxn id="33" idx="3"/>
            <a:endCxn id="36" idx="1"/>
          </p:cNvCxnSpPr>
          <p:nvPr/>
        </p:nvCxnSpPr>
        <p:spPr>
          <a:xfrm flipV="1">
            <a:off x="3574858" y="5396703"/>
            <a:ext cx="1595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41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2916832" y="0"/>
            <a:ext cx="2664296" cy="5040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본문 스타일 </a:t>
            </a:r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5"/>
            <a:ext cx="8352928" cy="45719"/>
            <a:chOff x="251520" y="1772816"/>
            <a:chExt cx="8640960" cy="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520" y="1772816"/>
              <a:ext cx="302433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47864" y="1772816"/>
              <a:ext cx="55446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16707" y="877942"/>
            <a:ext cx="546303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kumimoji="0" lang="ko-KR" altLang="en-US" sz="4400" b="1" spc="-150" dirty="0" err="1">
                <a:latin typeface="나눔바른고딕" pitchFamily="50" charset="-127"/>
                <a:ea typeface="나눔바른고딕" pitchFamily="50" charset="-127"/>
              </a:rPr>
              <a:t>아키텍쳐</a:t>
            </a:r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kumimoji="0" lang="ko-KR" altLang="en-US" sz="4400" b="1" spc="-150" dirty="0">
                <a:latin typeface="나눔바른고딕" pitchFamily="50" charset="-127"/>
                <a:ea typeface="나눔바른고딕" pitchFamily="50" charset="-127"/>
              </a:rPr>
              <a:t> 로직 소개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3654882" y="2211033"/>
            <a:ext cx="1874184" cy="13552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USER_CODE        (PK)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USER_SORT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USER_ID UNIQUE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USER_PW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USER_NAME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USER_CUR_POINT</a:t>
            </a:r>
            <a:endParaRPr kumimoji="0" lang="ko-KR" altLang="en-US" sz="1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3654883" y="3940845"/>
            <a:ext cx="1874184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VS_CODE                (PK)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VS_TITLE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VS_REQ_START_DATE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VS_REQ_END_DATE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VS_EXC_START_DATE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VS_EXC_END_DATE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VS_POINT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VS_CONTENT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VS_SORT</a:t>
            </a:r>
          </a:p>
          <a:p>
            <a:pPr eaLnBrk="1" hangingPunct="1">
              <a:lnSpc>
                <a:spcPct val="150000"/>
              </a:lnSpc>
            </a:pPr>
            <a:endParaRPr kumimoji="0" lang="ko-KR" altLang="en-US" sz="1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396920" y="1935221"/>
            <a:ext cx="390108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USER</a:t>
            </a:r>
            <a:endParaRPr kumimoji="0" lang="ko-KR" altLang="en-US" sz="1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4180896" y="3662745"/>
            <a:ext cx="822156" cy="20108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VOLUNTARY</a:t>
            </a:r>
            <a:endParaRPr kumimoji="0" lang="ko-KR" altLang="en-US" sz="1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46141" y="1911619"/>
            <a:ext cx="1338687" cy="4370984"/>
            <a:chOff x="4139952" y="1909201"/>
            <a:chExt cx="1338687" cy="4370984"/>
          </a:xfrm>
        </p:grpSpPr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4139952" y="2185013"/>
              <a:ext cx="1338687" cy="9464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REQ_SORT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REQ_DATE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USER_CODE        (FK)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VS_CODE   </a:t>
              </a:r>
              <a:r>
                <a:rPr kumimoji="0" lang="en-US" altLang="ko-KR" sz="1050" b="1" dirty="0">
                  <a:latin typeface="나눔바른고딕" pitchFamily="50" charset="-127"/>
                  <a:ea typeface="나눔바른고딕" pitchFamily="50" charset="-127"/>
                </a:rPr>
                <a:t>   </a:t>
              </a:r>
              <a:r>
                <a:rPr kumimoji="0" lang="en-US" altLang="ko-KR" sz="1100" b="1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kumimoji="0" lang="en-US" altLang="ko-KR" sz="1050" b="1" dirty="0">
                  <a:latin typeface="나눔바른고딕" pitchFamily="50" charset="-127"/>
                  <a:ea typeface="나눔바른고딕" pitchFamily="50" charset="-127"/>
                </a:rPr>
                <a:t>   </a:t>
              </a: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 (FK)</a:t>
              </a:r>
            </a:p>
          </p:txBody>
        </p:sp>
        <p:sp>
          <p:nvSpPr>
            <p:cNvPr id="19" name="TextBox 4"/>
            <p:cNvSpPr txBox="1">
              <a:spLocks noChangeArrowheads="1"/>
            </p:cNvSpPr>
            <p:nvPr/>
          </p:nvSpPr>
          <p:spPr bwMode="auto">
            <a:xfrm>
              <a:off x="4464824" y="1909201"/>
              <a:ext cx="677839" cy="20108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REQUEST</a:t>
              </a:r>
              <a:endParaRPr kumimoji="0" lang="ko-KR" altLang="en-US" sz="10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4139952" y="3660327"/>
              <a:ext cx="1338687" cy="9137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COMP_CODE   </a:t>
              </a:r>
              <a:r>
                <a:rPr kumimoji="0" lang="en-US" altLang="ko-KR" sz="800" b="1" dirty="0">
                  <a:latin typeface="나눔바른고딕" pitchFamily="50" charset="-127"/>
                  <a:ea typeface="나눔바른고딕" pitchFamily="50" charset="-127"/>
                </a:rPr>
                <a:t>    </a:t>
              </a: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(PK)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COMP_DATE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USER_CODE        (FK)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VS_CODE   </a:t>
              </a:r>
              <a:r>
                <a:rPr kumimoji="0" lang="en-US" altLang="ko-KR" sz="1050" b="1" dirty="0">
                  <a:latin typeface="나눔바른고딕" pitchFamily="50" charset="-127"/>
                  <a:ea typeface="나눔바른고딕" pitchFamily="50" charset="-127"/>
                </a:rPr>
                <a:t>   </a:t>
              </a:r>
              <a:r>
                <a:rPr kumimoji="0" lang="en-US" altLang="ko-KR" sz="1100" b="1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kumimoji="0" lang="en-US" altLang="ko-KR" sz="1050" b="1" dirty="0">
                  <a:latin typeface="나눔바른고딕" pitchFamily="50" charset="-127"/>
                  <a:ea typeface="나눔바른고딕" pitchFamily="50" charset="-127"/>
                </a:rPr>
                <a:t>   </a:t>
              </a: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 (FK)</a:t>
              </a:r>
            </a:p>
          </p:txBody>
        </p:sp>
        <p:sp>
          <p:nvSpPr>
            <p:cNvPr id="26" name="TextBox 4"/>
            <p:cNvSpPr txBox="1">
              <a:spLocks noChangeArrowheads="1"/>
            </p:cNvSpPr>
            <p:nvPr/>
          </p:nvSpPr>
          <p:spPr bwMode="auto">
            <a:xfrm>
              <a:off x="4464824" y="3384515"/>
              <a:ext cx="677839" cy="20108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COMPLETE</a:t>
              </a:r>
              <a:endParaRPr kumimoji="0" lang="ko-KR" altLang="en-US" sz="10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4139952" y="5102940"/>
              <a:ext cx="1338687" cy="11772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DONA_CODE   </a:t>
              </a:r>
              <a:r>
                <a:rPr kumimoji="0" lang="en-US" altLang="ko-KR" sz="800" b="1" dirty="0">
                  <a:latin typeface="나눔바른고딕" pitchFamily="50" charset="-127"/>
                  <a:ea typeface="나눔바른고딕" pitchFamily="50" charset="-127"/>
                </a:rPr>
                <a:t>    </a:t>
              </a: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(PK)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DONA_DATE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DONA_POINT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USER_CODE        (FK)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BUSI_CODE  </a:t>
              </a:r>
              <a:r>
                <a:rPr kumimoji="0" lang="en-US" altLang="ko-KR" sz="700" b="1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kumimoji="0" lang="en-US" altLang="ko-KR" sz="800" b="1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kumimoji="0" lang="en-US" altLang="ko-KR" sz="1050" b="1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    (FK)</a:t>
              </a:r>
            </a:p>
          </p:txBody>
        </p:sp>
        <p:sp>
          <p:nvSpPr>
            <p:cNvPr id="28" name="TextBox 4"/>
            <p:cNvSpPr txBox="1">
              <a:spLocks noChangeArrowheads="1"/>
            </p:cNvSpPr>
            <p:nvPr/>
          </p:nvSpPr>
          <p:spPr bwMode="auto">
            <a:xfrm>
              <a:off x="4335691" y="4824632"/>
              <a:ext cx="936104" cy="20108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kumimoji="0" lang="en-US" altLang="ko-KR" sz="1000" b="1" dirty="0">
                  <a:latin typeface="나눔바른고딕" pitchFamily="50" charset="-127"/>
                  <a:ea typeface="나눔바른고딕" pitchFamily="50" charset="-127"/>
                </a:rPr>
                <a:t>DONATION</a:t>
              </a:r>
              <a:endParaRPr kumimoji="0" lang="ko-KR" altLang="en-US" sz="10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689532" y="2458667"/>
            <a:ext cx="1651257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BUSI_CODE                (PK)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BUSI_NAME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BUSI_CONTENT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BUSI_GOAL_POINT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BUSI_CUR_POINT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BUSI_IMG_URL</a:t>
            </a:r>
            <a:endParaRPr kumimoji="0" lang="ko-KR" altLang="en-US" sz="1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1098754" y="2211033"/>
            <a:ext cx="822156" cy="20108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BUSINESS</a:t>
            </a:r>
            <a:endParaRPr kumimoji="0" lang="ko-KR" altLang="en-US" sz="1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685466" y="4529513"/>
            <a:ext cx="1651257" cy="923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REPORT_CODE          (PK)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BUSI_CODE          </a:t>
            </a:r>
            <a:r>
              <a:rPr kumimoji="0" lang="en-US" altLang="ko-KR" sz="800" b="1" dirty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  (FK)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REPORT_CONTENT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REPORT_IMG_URL[]</a:t>
            </a:r>
          </a:p>
        </p:txBody>
      </p:sp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1094688" y="4281879"/>
            <a:ext cx="822156" cy="20108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en-US" altLang="ko-KR" sz="1000" b="1" dirty="0">
                <a:latin typeface="나눔바른고딕" pitchFamily="50" charset="-127"/>
                <a:ea typeface="나눔바른고딕" pitchFamily="50" charset="-127"/>
              </a:rPr>
              <a:t>REPORT</a:t>
            </a:r>
            <a:endParaRPr kumimoji="0" lang="ko-KR" altLang="en-US" sz="1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8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2916832" y="0"/>
            <a:ext cx="2664296" cy="5040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본문 스타일 </a:t>
            </a:r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5"/>
            <a:ext cx="8352928" cy="45719"/>
            <a:chOff x="251520" y="1772816"/>
            <a:chExt cx="8640960" cy="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520" y="1772816"/>
              <a:ext cx="302433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47864" y="1772816"/>
              <a:ext cx="55446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16707" y="877942"/>
            <a:ext cx="43729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kumimoji="0" lang="ko-KR" altLang="en-US" sz="4400" b="1" spc="-150" dirty="0">
                <a:latin typeface="나눔바른고딕" pitchFamily="50" charset="-127"/>
                <a:ea typeface="나눔바른고딕" pitchFamily="50" charset="-127"/>
              </a:rPr>
              <a:t>기능 구현 사항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80" y="2138341"/>
            <a:ext cx="2050327" cy="3645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132856"/>
            <a:ext cx="2053412" cy="36505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97" y="2132856"/>
            <a:ext cx="2053412" cy="36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6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2916832" y="0"/>
            <a:ext cx="2664296" cy="5040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본문 스타일 </a:t>
            </a:r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5"/>
            <a:ext cx="8352928" cy="45719"/>
            <a:chOff x="251520" y="1772816"/>
            <a:chExt cx="8640960" cy="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520" y="1772816"/>
              <a:ext cx="302433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47864" y="1772816"/>
              <a:ext cx="55446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16707" y="877942"/>
            <a:ext cx="424475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kumimoji="0" lang="ko-KR" altLang="en-US" sz="4400" b="1" spc="-150" dirty="0">
                <a:latin typeface="나눔바른고딕" pitchFamily="50" charset="-127"/>
                <a:ea typeface="나눔바른고딕" pitchFamily="50" charset="-127"/>
              </a:rPr>
              <a:t>기능 구현 사항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"/>
          <a:stretch/>
        </p:blipFill>
        <p:spPr>
          <a:xfrm>
            <a:off x="1835696" y="1941866"/>
            <a:ext cx="2489067" cy="42809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b="-1"/>
          <a:stretch/>
        </p:blipFill>
        <p:spPr>
          <a:xfrm>
            <a:off x="4916438" y="1941866"/>
            <a:ext cx="2448272" cy="4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2916832" y="0"/>
            <a:ext cx="2664296" cy="5040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본문 스타일 </a:t>
            </a:r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5"/>
            <a:ext cx="8352928" cy="45719"/>
            <a:chOff x="251520" y="1772816"/>
            <a:chExt cx="8640960" cy="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520" y="1772816"/>
              <a:ext cx="302433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47864" y="1772816"/>
              <a:ext cx="55446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16707" y="877942"/>
            <a:ext cx="43729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kumimoji="0" lang="ko-KR" altLang="en-US" sz="4400" b="1" spc="-150" dirty="0">
                <a:latin typeface="나눔바른고딕" pitchFamily="50" charset="-127"/>
                <a:ea typeface="나눔바른고딕" pitchFamily="50" charset="-127"/>
              </a:rPr>
              <a:t>기능 구현 사항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"/>
          <a:stretch/>
        </p:blipFill>
        <p:spPr>
          <a:xfrm>
            <a:off x="4954948" y="1946346"/>
            <a:ext cx="2497372" cy="42770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b="-1"/>
          <a:stretch/>
        </p:blipFill>
        <p:spPr>
          <a:xfrm>
            <a:off x="1763688" y="1954968"/>
            <a:ext cx="2448272" cy="4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4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2916832" y="0"/>
            <a:ext cx="2664296" cy="5040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본문 스타일 </a:t>
            </a:r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1772815"/>
            <a:ext cx="8352928" cy="45719"/>
            <a:chOff x="251520" y="1772816"/>
            <a:chExt cx="8640960" cy="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251520" y="1772816"/>
              <a:ext cx="302433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47864" y="1772816"/>
              <a:ext cx="55446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16707" y="877942"/>
            <a:ext cx="43729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4400" b="1" spc="-150" dirty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kumimoji="0" lang="ko-KR" altLang="en-US" sz="4400" b="1" spc="-150" dirty="0">
                <a:latin typeface="나눔바른고딕" pitchFamily="50" charset="-127"/>
                <a:ea typeface="나눔바른고딕" pitchFamily="50" charset="-127"/>
              </a:rPr>
              <a:t>기능 구현 사항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" b="2497"/>
          <a:stretch/>
        </p:blipFill>
        <p:spPr>
          <a:xfrm>
            <a:off x="1691680" y="1910794"/>
            <a:ext cx="2520280" cy="42067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" b="5338"/>
          <a:stretch/>
        </p:blipFill>
        <p:spPr>
          <a:xfrm>
            <a:off x="4850334" y="1910794"/>
            <a:ext cx="2601986" cy="42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0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747</Words>
  <Application>Microsoft Office PowerPoint</Application>
  <PresentationFormat>화면 슬라이드 쇼(4:3)</PresentationFormat>
  <Paragraphs>114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</dc:creator>
  <cp:lastModifiedBy>seunghwan baek</cp:lastModifiedBy>
  <cp:revision>141</cp:revision>
  <dcterms:created xsi:type="dcterms:W3CDTF">2012-09-13T06:24:15Z</dcterms:created>
  <dcterms:modified xsi:type="dcterms:W3CDTF">2017-05-28T00:58:05Z</dcterms:modified>
</cp:coreProperties>
</file>