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8" r:id="rId3"/>
    <p:sldId id="552" r:id="rId4"/>
    <p:sldId id="556" r:id="rId5"/>
    <p:sldId id="569" r:id="rId6"/>
    <p:sldId id="555" r:id="rId7"/>
    <p:sldId id="558" r:id="rId8"/>
    <p:sldId id="560" r:id="rId9"/>
    <p:sldId id="561" r:id="rId10"/>
    <p:sldId id="570" r:id="rId11"/>
    <p:sldId id="559" r:id="rId12"/>
    <p:sldId id="562" r:id="rId13"/>
    <p:sldId id="573" r:id="rId14"/>
    <p:sldId id="554" r:id="rId15"/>
    <p:sldId id="571" r:id="rId16"/>
    <p:sldId id="563" r:id="rId17"/>
    <p:sldId id="575" r:id="rId18"/>
    <p:sldId id="577" r:id="rId19"/>
    <p:sldId id="578" r:id="rId20"/>
    <p:sldId id="574" r:id="rId21"/>
    <p:sldId id="581" r:id="rId22"/>
    <p:sldId id="579" r:id="rId23"/>
    <p:sldId id="580" r:id="rId24"/>
    <p:sldId id="5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52B0A-BB98-473F-B514-55B464A95EE7}">
          <p14:sldIdLst>
            <p14:sldId id="256"/>
            <p14:sldId id="498"/>
            <p14:sldId id="552"/>
            <p14:sldId id="556"/>
            <p14:sldId id="569"/>
            <p14:sldId id="555"/>
            <p14:sldId id="558"/>
            <p14:sldId id="560"/>
            <p14:sldId id="561"/>
            <p14:sldId id="570"/>
            <p14:sldId id="559"/>
            <p14:sldId id="562"/>
            <p14:sldId id="573"/>
            <p14:sldId id="554"/>
            <p14:sldId id="571"/>
            <p14:sldId id="563"/>
            <p14:sldId id="575"/>
            <p14:sldId id="577"/>
            <p14:sldId id="578"/>
            <p14:sldId id="574"/>
            <p14:sldId id="581"/>
            <p14:sldId id="579"/>
            <p14:sldId id="580"/>
            <p14:sldId id="5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 Zhang" initials="XZ" lastIdx="1" clrIdx="0">
    <p:extLst>
      <p:ext uri="{19B8F6BF-5375-455C-9EA6-DF929625EA0E}">
        <p15:presenceInfo xmlns:p15="http://schemas.microsoft.com/office/powerpoint/2012/main" userId="Xiang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F1D23A"/>
    <a:srgbClr val="1E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73857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8B1E3-81FB-4606-AB7F-5B1D321DF28C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A71C-7F3F-4DDD-B9A0-BACEF97B2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A388B-B046-442E-83AD-1AA76CFA856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224A-5E25-4BFC-93B3-3B7FFFC4B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8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4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C8BCAC-A2E0-4210-82D8-7CB04EB63699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0EB29E-7357-40D6-82D8-CE317A133CA0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E21AD65-3866-459E-83C2-569DD9DA3536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52000" eaLnBrk="0"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52000"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31520" indent="-252000"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05840" indent="-252000"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280160" indent="-252000"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538552-0410-4BE7-8FA2-B72A0142CB2A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6B8CD5F-E6BC-488D-88A3-F567EB916EA4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3895E4F-A613-43E0-9668-386D7E6E2A56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CC518B-3E82-4A8E-B0DE-1F8627ED5476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F4FE802-8592-44CE-9304-CC09E33A0B87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8A293B-26C8-40CA-AA31-7ABFC675CD7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东南大学计算机学院万维网数据科学实验室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EDF3E31-770A-45B6-8316-1C8C02839ADA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0FAF4B3-3B77-4AF3-9957-AC118F91AEBF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1783.pdf" TargetMode="External"/><Relationship Id="rId2" Type="http://schemas.openxmlformats.org/officeDocument/2006/relationships/hyperlink" Target="https://www.bilibili.com/video/BV12o4y197US?from=search&amp;seid=181230958969342284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7036027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2520" y="1370840"/>
            <a:ext cx="9966960" cy="2058160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effectLst/>
                <a:latin typeface="TimesNewRomanPS-BoldMT"/>
              </a:rPr>
              <a:t>13</a:t>
            </a:r>
            <a:r>
              <a:rPr lang="zh-CN" altLang="en-US" sz="2800" b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lang="en-US" altLang="zh-CN" sz="3600" b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1800" b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演员</a:t>
            </a:r>
            <a:r>
              <a:rPr lang="en-US" altLang="zh-CN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评论家方法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2070" y="3967443"/>
            <a:ext cx="8767860" cy="1388165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4200">
                <a:latin typeface="+mn-ea"/>
              </a:rPr>
              <a:t>吴博</a:t>
            </a:r>
            <a:endParaRPr lang="en-US" altLang="zh-CN" sz="4200">
              <a:latin typeface="+mn-ea"/>
            </a:endParaRPr>
          </a:p>
          <a:p>
            <a:r>
              <a:rPr lang="en-US" altLang="zh-CN" sz="4200">
                <a:latin typeface="+mj-lt"/>
              </a:rPr>
              <a:t>2021.07.27</a:t>
            </a:r>
          </a:p>
          <a:p>
            <a:endParaRPr lang="en-US" altLang="zh-CN"/>
          </a:p>
          <a:p>
            <a:r>
              <a:rPr lang="en-US" altLang="zh-CN" sz="420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2021</a:t>
            </a:r>
            <a:r>
              <a:rPr lang="en-US" altLang="zh-CN" sz="3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20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WDS</a:t>
            </a:r>
            <a:r>
              <a:rPr lang="zh-CN" altLang="en-US" sz="4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暑期讨论班</a:t>
            </a:r>
            <a:endParaRPr lang="zh-CN" altLang="en-US" sz="4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70" y="284751"/>
            <a:ext cx="2167785" cy="14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5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102" y="894576"/>
            <a:ext cx="8563062" cy="1023306"/>
          </a:xfrm>
        </p:spPr>
        <p:txBody>
          <a:bodyPr>
            <a:normAutofit/>
          </a:bodyPr>
          <a:lstStyle/>
          <a:p>
            <a:pPr marL="66040">
              <a:spcBef>
                <a:spcPts val="55"/>
              </a:spcBef>
            </a:pPr>
            <a:r>
              <a:rPr lang="zh-CN" altLang="zh-CN" sz="3200" b="1" ker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r>
              <a:rPr lang="en-US" altLang="zh-CN" sz="1800">
                <a:effectLst/>
                <a:latin typeface="宋体" panose="02010600030101010101" pitchFamily="2" charset="-12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3D5AE-8AB9-406D-9A24-CDD598BED799}"/>
              </a:ext>
            </a:extLst>
          </p:cNvPr>
          <p:cNvSpPr txBox="1"/>
          <p:nvPr/>
        </p:nvSpPr>
        <p:spPr>
          <a:xfrm>
            <a:off x="1176129" y="1917882"/>
            <a:ext cx="79621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AC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方法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概述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REINFORCE with baseline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Advantage Actor-Critic method.</a:t>
            </a: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Soft Actor Critic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小结</a:t>
            </a:r>
            <a:endParaRPr lang="zh-CN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5342-37D0-4F24-BB37-D4C66FE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1A58D-7F0B-404E-91EF-94494E61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584F9-E7A7-4673-A285-94D6D704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87ACD88-27E9-4D0C-A809-16CBC2AFC11C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Advantage Actor-Critic(A2C)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06BBDB-B081-475F-A2D0-89C37CAA8B3A}"/>
                  </a:ext>
                </a:extLst>
              </p:cNvPr>
              <p:cNvSpPr txBox="1"/>
              <p:nvPr/>
            </p:nvSpPr>
            <p:spPr>
              <a:xfrm>
                <a:off x="748835" y="1271190"/>
                <a:ext cx="6591653" cy="563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=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  <a:ea typeface="Cambria Math" panose="02040503050406030204" pitchFamily="18" charset="0"/>
                </a:endParaRPr>
              </a:p>
              <a:p>
                <a:pPr lvl="1"/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lvl="1"/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>
                  <a:latin typeface="-apple-system"/>
                  <a:ea typeface="Cambria Math" panose="02040503050406030204" pitchFamily="18" charset="0"/>
                </a:endParaRPr>
              </a:p>
              <a:p>
                <a:endParaRPr lang="en-US" altLang="zh-CN">
                  <a:latin typeface="-apple-system"/>
                  <a:ea typeface="Cambria Math" panose="02040503050406030204" pitchFamily="18" charset="0"/>
                </a:endParaRPr>
              </a:p>
              <a:p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		</a:t>
                </a:r>
                <a:r>
                  <a:rPr lang="en-US" altLang="zh-CN" b="0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altLang="zh-CN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</a:t>
                </a: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06BBDB-B081-475F-A2D0-89C37CAA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5" y="1271190"/>
                <a:ext cx="6591653" cy="5635197"/>
              </a:xfrm>
              <a:prstGeom prst="rect">
                <a:avLst/>
              </a:prstGeo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22E2F1F3-18B7-4FAF-8260-412F2E7EC27C}"/>
              </a:ext>
            </a:extLst>
          </p:cNvPr>
          <p:cNvSpPr/>
          <p:nvPr/>
        </p:nvSpPr>
        <p:spPr>
          <a:xfrm>
            <a:off x="6360983" y="1048490"/>
            <a:ext cx="4137844" cy="90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FCA9F7-ABE6-41CB-80DA-BF6D7544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67" y="1048490"/>
            <a:ext cx="4083260" cy="8382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4A9FB1-FF72-475D-B167-A6DA2E41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67" y="2239654"/>
            <a:ext cx="4038808" cy="58423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B745855-A794-4F86-8BD8-C9BC264E0CA8}"/>
              </a:ext>
            </a:extLst>
          </p:cNvPr>
          <p:cNvSpPr/>
          <p:nvPr/>
        </p:nvSpPr>
        <p:spPr>
          <a:xfrm>
            <a:off x="3078758" y="1739822"/>
            <a:ext cx="956346" cy="307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CEE59B-34D2-4E37-96DC-9BC85486CE34}"/>
              </a:ext>
            </a:extLst>
          </p:cNvPr>
          <p:cNvSpPr/>
          <p:nvPr/>
        </p:nvSpPr>
        <p:spPr>
          <a:xfrm>
            <a:off x="4253218" y="1730886"/>
            <a:ext cx="654341" cy="3070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C77ABC5-EBAE-4E8C-86AB-587D26382BCD}"/>
              </a:ext>
            </a:extLst>
          </p:cNvPr>
          <p:cNvSpPr/>
          <p:nvPr/>
        </p:nvSpPr>
        <p:spPr>
          <a:xfrm>
            <a:off x="6415567" y="2345326"/>
            <a:ext cx="3940223" cy="3457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1A03493-93A8-4895-8463-CAF5F8A2F09D}"/>
              </a:ext>
            </a:extLst>
          </p:cNvPr>
          <p:cNvSpPr/>
          <p:nvPr/>
        </p:nvSpPr>
        <p:spPr>
          <a:xfrm>
            <a:off x="4626529" y="2037977"/>
            <a:ext cx="1837189" cy="554662"/>
          </a:xfrm>
          <a:custGeom>
            <a:avLst/>
            <a:gdLst>
              <a:gd name="connsiteX0" fmla="*/ 0 w 1837189"/>
              <a:gd name="connsiteY0" fmla="*/ 0 h 554662"/>
              <a:gd name="connsiteX1" fmla="*/ 251669 w 1837189"/>
              <a:gd name="connsiteY1" fmla="*/ 276836 h 554662"/>
              <a:gd name="connsiteX2" fmla="*/ 897622 w 1837189"/>
              <a:gd name="connsiteY2" fmla="*/ 536895 h 554662"/>
              <a:gd name="connsiteX3" fmla="*/ 1837189 w 1837189"/>
              <a:gd name="connsiteY3" fmla="*/ 528506 h 5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189" h="554662">
                <a:moveTo>
                  <a:pt x="0" y="0"/>
                </a:moveTo>
                <a:cubicBezTo>
                  <a:pt x="51032" y="93676"/>
                  <a:pt x="102065" y="187353"/>
                  <a:pt x="251669" y="276836"/>
                </a:cubicBezTo>
                <a:cubicBezTo>
                  <a:pt x="401273" y="366319"/>
                  <a:pt x="633369" y="494950"/>
                  <a:pt x="897622" y="536895"/>
                </a:cubicBezTo>
                <a:cubicBezTo>
                  <a:pt x="1161875" y="578840"/>
                  <a:pt x="1684789" y="534099"/>
                  <a:pt x="1837189" y="52850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4FAAC72-180C-413E-91B7-D88946E759C6}"/>
              </a:ext>
            </a:extLst>
          </p:cNvPr>
          <p:cNvSpPr/>
          <p:nvPr/>
        </p:nvSpPr>
        <p:spPr>
          <a:xfrm>
            <a:off x="3573710" y="1326828"/>
            <a:ext cx="2768367" cy="392915"/>
          </a:xfrm>
          <a:custGeom>
            <a:avLst/>
            <a:gdLst>
              <a:gd name="connsiteX0" fmla="*/ 0 w 2768367"/>
              <a:gd name="connsiteY0" fmla="*/ 392915 h 392915"/>
              <a:gd name="connsiteX1" fmla="*/ 989901 w 2768367"/>
              <a:gd name="connsiteY1" fmla="*/ 7022 h 392915"/>
              <a:gd name="connsiteX2" fmla="*/ 2768367 w 2768367"/>
              <a:gd name="connsiteY2" fmla="*/ 124467 h 39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8367" h="392915">
                <a:moveTo>
                  <a:pt x="0" y="392915"/>
                </a:moveTo>
                <a:cubicBezTo>
                  <a:pt x="264253" y="222339"/>
                  <a:pt x="528506" y="51763"/>
                  <a:pt x="989901" y="7022"/>
                </a:cubicBezTo>
                <a:cubicBezTo>
                  <a:pt x="1451296" y="-37719"/>
                  <a:pt x="2480345" y="146838"/>
                  <a:pt x="2768367" y="1244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8A5137D-CA0D-4B24-A3BD-A10E1175280B}"/>
              </a:ext>
            </a:extLst>
          </p:cNvPr>
          <p:cNvCxnSpPr>
            <a:cxnSpLocks/>
          </p:cNvCxnSpPr>
          <p:nvPr/>
        </p:nvCxnSpPr>
        <p:spPr>
          <a:xfrm>
            <a:off x="3757296" y="4379169"/>
            <a:ext cx="200594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B02C755-3570-4534-ACC4-0440A47D3C0C}"/>
              </a:ext>
            </a:extLst>
          </p:cNvPr>
          <p:cNvCxnSpPr>
            <a:cxnSpLocks/>
          </p:cNvCxnSpPr>
          <p:nvPr/>
        </p:nvCxnSpPr>
        <p:spPr>
          <a:xfrm>
            <a:off x="1057014" y="3004658"/>
            <a:ext cx="25166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箭头: 右 38">
            <a:extLst>
              <a:ext uri="{FF2B5EF4-FFF2-40B4-BE49-F238E27FC236}">
                <a16:creationId xmlns:a16="http://schemas.microsoft.com/office/drawing/2014/main" id="{6661E80D-C9E3-40DD-B0A2-CBB5A29CAC69}"/>
              </a:ext>
            </a:extLst>
          </p:cNvPr>
          <p:cNvSpPr/>
          <p:nvPr/>
        </p:nvSpPr>
        <p:spPr>
          <a:xfrm>
            <a:off x="6883167" y="4146516"/>
            <a:ext cx="780176" cy="25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EFAAA25-5242-4CFD-932E-980C06CC12F4}"/>
                  </a:ext>
                </a:extLst>
              </p:cNvPr>
              <p:cNvSpPr txBox="1"/>
              <p:nvPr/>
            </p:nvSpPr>
            <p:spPr>
              <a:xfrm>
                <a:off x="7753407" y="3488623"/>
                <a:ext cx="39176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>
                  <a:solidFill>
                    <a:srgbClr val="12121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>
                    <a:solidFill>
                      <a:srgbClr val="12121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观测一次</a:t>
                </a:r>
                <a:r>
                  <a:rPr lang="en-US" altLang="zh-CN">
                    <a:solidFill>
                      <a:srgbClr val="12121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altLang="zh-CN" b="0" i="0">
                  <a:solidFill>
                    <a:srgbClr val="12121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EFAAA25-5242-4CFD-932E-980C06CC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07" y="3488623"/>
                <a:ext cx="3917659" cy="1200329"/>
              </a:xfrm>
              <a:prstGeom prst="rect">
                <a:avLst/>
              </a:prstGeom>
              <a:blipFill>
                <a:blip r:embed="rId5"/>
                <a:stretch>
                  <a:fillRect l="-1400" b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5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5342-37D0-4F24-BB37-D4C66FE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1A58D-7F0B-404E-91EF-94494E61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584F9-E7A7-4673-A285-94D6D704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87ACD88-27E9-4D0C-A809-16CBC2AFC11C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Advantage Actor-Critic(A2C)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06BBDB-B081-475F-A2D0-89C37CAA8B3A}"/>
                  </a:ext>
                </a:extLst>
              </p:cNvPr>
              <p:cNvSpPr txBox="1"/>
              <p:nvPr/>
            </p:nvSpPr>
            <p:spPr>
              <a:xfrm>
                <a:off x="773881" y="1275127"/>
                <a:ext cx="8114938" cy="580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i="1">
                  <a:solidFill>
                    <a:srgbClr val="1212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=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b="0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b="0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n"/>
                </a:pPr>
                <a:endParaRPr lang="en-US" altLang="zh-CN" b="0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/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	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06BBDB-B081-475F-A2D0-89C37CAA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1" y="1275127"/>
                <a:ext cx="8114938" cy="5807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B7BA7CD-BB63-4CDC-A60D-771FC57AEF96}"/>
              </a:ext>
            </a:extLst>
          </p:cNvPr>
          <p:cNvSpPr/>
          <p:nvPr/>
        </p:nvSpPr>
        <p:spPr>
          <a:xfrm>
            <a:off x="1837748" y="1548371"/>
            <a:ext cx="1383623" cy="5404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D178C4-A0DC-409E-95CA-25709CAD97A1}"/>
              </a:ext>
            </a:extLst>
          </p:cNvPr>
          <p:cNvSpPr/>
          <p:nvPr/>
        </p:nvSpPr>
        <p:spPr>
          <a:xfrm>
            <a:off x="3404103" y="1556707"/>
            <a:ext cx="1792586" cy="5321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CC6CEC-5994-4C53-A8DC-B78F82193EAC}"/>
              </a:ext>
            </a:extLst>
          </p:cNvPr>
          <p:cNvSpPr/>
          <p:nvPr/>
        </p:nvSpPr>
        <p:spPr>
          <a:xfrm>
            <a:off x="5448713" y="1548371"/>
            <a:ext cx="805759" cy="5321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106F8B4-8BD6-4912-9105-B6C8B74E951D}"/>
                  </a:ext>
                </a:extLst>
              </p:cNvPr>
              <p:cNvSpPr txBox="1"/>
              <p:nvPr/>
            </p:nvSpPr>
            <p:spPr>
              <a:xfrm>
                <a:off x="726761" y="2479650"/>
                <a:ext cx="5422649" cy="400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b="0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A2c</a:t>
                </a: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更新</a:t>
                </a:r>
                <a:r>
                  <a:rPr lang="zh-CN" altLang="en-US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步骤：</a:t>
                </a: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观测一条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Transition:</a:t>
                </a:r>
                <a:r>
                  <a:rPr lang="zh-CN" altLang="en-US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：</a:t>
                </a:r>
                <a:r>
                  <a:rPr lang="en-US" altLang="zh-CN">
                    <a:solidFill>
                      <a:srgbClr val="12121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计算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TD target</a:t>
                </a:r>
                <a:r>
                  <a:rPr lang="zh-CN" altLang="en-US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：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计算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TD error </a:t>
                </a:r>
                <a:r>
                  <a:rPr lang="zh-CN" altLang="en-US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更新策略网络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更新价值网络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zh-CN" altLang="en-US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106F8B4-8BD6-4912-9105-B6C8B74E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1" y="2479650"/>
                <a:ext cx="5422649" cy="4003660"/>
              </a:xfrm>
              <a:prstGeom prst="rect">
                <a:avLst/>
              </a:prstGeom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708CDC5-DBC2-444D-9111-AAE2CB2BE548}"/>
              </a:ext>
            </a:extLst>
          </p:cNvPr>
          <p:cNvSpPr/>
          <p:nvPr/>
        </p:nvSpPr>
        <p:spPr>
          <a:xfrm>
            <a:off x="1129694" y="3339697"/>
            <a:ext cx="4482541" cy="9808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17E7913-1C2E-4AF9-AC76-9AFC5EC77826}"/>
              </a:ext>
            </a:extLst>
          </p:cNvPr>
          <p:cNvSpPr/>
          <p:nvPr/>
        </p:nvSpPr>
        <p:spPr>
          <a:xfrm>
            <a:off x="5897461" y="3741490"/>
            <a:ext cx="897622" cy="15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67495-A629-49B3-B215-6E86B5943635}"/>
                  </a:ext>
                </a:extLst>
              </p:cNvPr>
              <p:cNvSpPr txBox="1"/>
              <p:nvPr/>
            </p:nvSpPr>
            <p:spPr>
              <a:xfrm>
                <a:off x="6974393" y="3172412"/>
                <a:ext cx="4477246" cy="34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观测由</a:t>
                </a:r>
                <a:r>
                  <a:rPr lang="en-US" altLang="zh-CN">
                    <a:solidFill>
                      <a:srgbClr val="121212"/>
                    </a:solidFill>
                    <a:latin typeface="+mn-ea"/>
                  </a:rPr>
                  <a:t>t</a:t>
                </a: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时刻到</a:t>
                </a:r>
                <a:r>
                  <a:rPr lang="en-US" altLang="zh-CN">
                    <a:solidFill>
                      <a:srgbClr val="121212"/>
                    </a:solidFill>
                  </a:rPr>
                  <a:t>t+m-1</a:t>
                </a:r>
                <a:r>
                  <a:rPr lang="zh-CN" altLang="en-US">
                    <a:solidFill>
                      <a:srgbClr val="121212"/>
                    </a:solidFill>
                    <a:latin typeface="+mn-ea"/>
                  </a:rPr>
                  <a:t>的一条轨迹</a:t>
                </a:r>
                <a:endParaRPr lang="en-US" altLang="zh-CN">
                  <a:solidFill>
                    <a:srgbClr val="121212"/>
                  </a:solidFill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+mn-ea"/>
                </a:endParaRPr>
              </a:p>
              <a:p>
                <a:r>
                  <a:rPr lang="en-US" altLang="zh-CN">
                    <a:solidFill>
                      <a:srgbClr val="12121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)}</m:t>
                    </m:r>
                    <m:sPre>
                      <m:sPre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</m:oMath>
                </a14:m>
                <a:endParaRPr lang="en-US" altLang="zh-CN">
                  <a:solidFill>
                    <a:srgbClr val="12121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/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zh-CN" altLang="en-US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67495-A629-49B3-B215-6E86B5943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393" y="3172412"/>
                <a:ext cx="4477246" cy="3448893"/>
              </a:xfrm>
              <a:prstGeom prst="rect">
                <a:avLst/>
              </a:prstGeom>
              <a:blipFill>
                <a:blip r:embed="rId4"/>
                <a:stretch>
                  <a:fillRect l="-816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24FB54-3EA9-4B27-A59B-04AD4D28F532}"/>
              </a:ext>
            </a:extLst>
          </p:cNvPr>
          <p:cNvCxnSpPr/>
          <p:nvPr/>
        </p:nvCxnSpPr>
        <p:spPr>
          <a:xfrm>
            <a:off x="3404103" y="2155971"/>
            <a:ext cx="28503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908885B-13A7-4256-BC8F-4521612D7171}"/>
              </a:ext>
            </a:extLst>
          </p:cNvPr>
          <p:cNvSpPr txBox="1"/>
          <p:nvPr/>
        </p:nvSpPr>
        <p:spPr>
          <a:xfrm>
            <a:off x="3517322" y="2164307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Advantege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0504" y="2201986"/>
            <a:ext cx="10316361" cy="4038600"/>
          </a:xfrm>
        </p:spPr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A780E23-9AE6-4EDD-AFF2-4D1BBE865A5E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Asynchronous Advantage Actor-Critic(A3C)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C5AA2B-6B08-447A-9069-1856CE42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54" y="1450361"/>
            <a:ext cx="4964057" cy="46748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8D02C5-F56D-4214-806F-858C812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74" y="1800496"/>
            <a:ext cx="2720416" cy="242117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FCB551-FC63-4D7B-9517-293FD32F7021}"/>
              </a:ext>
            </a:extLst>
          </p:cNvPr>
          <p:cNvCxnSpPr>
            <a:cxnSpLocks/>
          </p:cNvCxnSpPr>
          <p:nvPr/>
        </p:nvCxnSpPr>
        <p:spPr>
          <a:xfrm flipV="1">
            <a:off x="6437290" y="3429000"/>
            <a:ext cx="1441918" cy="4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0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0504" y="2201986"/>
            <a:ext cx="10316361" cy="4038600"/>
          </a:xfrm>
        </p:spPr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2C7977-D283-4435-935C-F02F36E7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22" y="1455294"/>
            <a:ext cx="7069479" cy="4518499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C1D05F2F-7C32-4753-91E7-872AB3A5FBF0}"/>
              </a:ext>
            </a:extLst>
          </p:cNvPr>
          <p:cNvSpPr/>
          <p:nvPr/>
        </p:nvSpPr>
        <p:spPr>
          <a:xfrm>
            <a:off x="1154966" y="4521665"/>
            <a:ext cx="5588363" cy="7885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A780E23-9AE6-4EDD-AFF2-4D1BBE865A5E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Asynchronous Advantage Actor-Critic(A3C)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61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102" y="894576"/>
            <a:ext cx="8563062" cy="1023306"/>
          </a:xfrm>
        </p:spPr>
        <p:txBody>
          <a:bodyPr>
            <a:normAutofit/>
          </a:bodyPr>
          <a:lstStyle/>
          <a:p>
            <a:pPr marL="66040">
              <a:spcBef>
                <a:spcPts val="55"/>
              </a:spcBef>
            </a:pPr>
            <a:r>
              <a:rPr lang="zh-CN" altLang="zh-CN" sz="3200" b="1" ker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r>
              <a:rPr lang="en-US" altLang="zh-CN" sz="1800">
                <a:effectLst/>
                <a:latin typeface="宋体" panose="02010600030101010101" pitchFamily="2" charset="-12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3D5AE-8AB9-406D-9A24-CDD598BED799}"/>
              </a:ext>
            </a:extLst>
          </p:cNvPr>
          <p:cNvSpPr txBox="1"/>
          <p:nvPr/>
        </p:nvSpPr>
        <p:spPr>
          <a:xfrm>
            <a:off x="1176129" y="1917882"/>
            <a:ext cx="79621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AC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方法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概述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REINFORCE with baseline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Advantage Actor-Critic method.</a:t>
            </a:r>
          </a:p>
          <a:p>
            <a:endParaRPr lang="en-US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Soft Actor Critic</a:t>
            </a: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小结</a:t>
            </a:r>
            <a:endParaRPr lang="zh-CN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1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Soft Actor Critic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404DE9-3B57-43C7-93E5-20B01E07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2" y="1199002"/>
            <a:ext cx="3257725" cy="24095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3A694B-A22C-4769-BD67-7DD77FED00A0}"/>
              </a:ext>
            </a:extLst>
          </p:cNvPr>
          <p:cNvSpPr txBox="1"/>
          <p:nvPr/>
        </p:nvSpPr>
        <p:spPr>
          <a:xfrm>
            <a:off x="1142996" y="2403764"/>
            <a:ext cx="8454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A3C</a:t>
            </a:r>
            <a:r>
              <a:rPr lang="zh-CN" altLang="en-US"/>
              <a:t>、</a:t>
            </a:r>
            <a:r>
              <a:rPr lang="en-US" altLang="zh-CN"/>
              <a:t>TRPO</a:t>
            </a:r>
            <a:r>
              <a:rPr lang="zh-CN" altLang="en-US"/>
              <a:t>和</a:t>
            </a:r>
            <a:r>
              <a:rPr lang="en-US" altLang="zh-CN"/>
              <a:t>PPO</a:t>
            </a:r>
            <a:r>
              <a:rPr lang="zh-CN" altLang="en-US"/>
              <a:t>方法： 随机策略</a:t>
            </a:r>
            <a:r>
              <a:rPr lang="en-US" altLang="zh-CN"/>
              <a:t>,</a:t>
            </a:r>
            <a:r>
              <a:rPr lang="zh-CN" altLang="en-US"/>
              <a:t>  </a:t>
            </a:r>
            <a:r>
              <a:rPr lang="en-US" altLang="zh-CN"/>
              <a:t>On-Policy , low sample efficiency, stable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DDPG</a:t>
            </a:r>
            <a:r>
              <a:rPr lang="zh-CN" altLang="en-US"/>
              <a:t>和</a:t>
            </a:r>
            <a:r>
              <a:rPr lang="en-US" altLang="zh-CN"/>
              <a:t>TD3</a:t>
            </a:r>
            <a:r>
              <a:rPr lang="zh-CN" altLang="en-US"/>
              <a:t>方法：确定性策略</a:t>
            </a:r>
            <a:r>
              <a:rPr lang="en-US" altLang="zh-CN"/>
              <a:t>, replay buffer, </a:t>
            </a:r>
            <a:r>
              <a:rPr lang="en-US" altLang="zh-CN" sz="1800">
                <a:solidFill>
                  <a:srgbClr val="000000"/>
                </a:solidFill>
                <a:effectLst/>
                <a:latin typeface="CMSS9"/>
                <a:ea typeface="宋体" panose="02010600030101010101" pitchFamily="2" charset="-122"/>
              </a:rPr>
              <a:t>better </a:t>
            </a:r>
            <a:r>
              <a:rPr lang="en-US" altLang="zh-CN" sz="1800">
                <a:solidFill>
                  <a:srgbClr val="000000"/>
                </a:solidFill>
                <a:effectLst/>
                <a:latin typeface="CMSS9"/>
              </a:rPr>
              <a:t>Sample </a:t>
            </a:r>
            <a:r>
              <a:rPr lang="en-US" altLang="zh-CN" sz="1800">
                <a:solidFill>
                  <a:srgbClr val="000000"/>
                </a:solidFill>
                <a:effectLst/>
                <a:latin typeface="CMSS9"/>
                <a:ea typeface="宋体" panose="02010600030101010101" pitchFamily="2" charset="-122"/>
              </a:rPr>
              <a:t>efficiency</a:t>
            </a:r>
            <a:r>
              <a:rPr lang="en-US" altLang="zh-CN" sz="1800">
                <a:solidFill>
                  <a:srgbClr val="000000"/>
                </a:solidFill>
                <a:effectLst/>
                <a:latin typeface="CMSS9"/>
              </a:rPr>
              <a:t> ,</a:t>
            </a:r>
            <a:r>
              <a:rPr lang="en-US" altLang="zh-CN"/>
              <a:t>unstable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SAC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随机策略</a:t>
            </a:r>
            <a:r>
              <a:rPr lang="en-US" altLang="zh-CN"/>
              <a:t>,  replay buffer + entropy regularization, stable and sample efficient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0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Soft Actor Critic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DD0A7A-D7A5-43EE-8E7E-3C632BAAA401}"/>
              </a:ext>
            </a:extLst>
          </p:cNvPr>
          <p:cNvSpPr txBox="1"/>
          <p:nvPr/>
        </p:nvSpPr>
        <p:spPr>
          <a:xfrm>
            <a:off x="889233" y="1535185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00113-F495-4E3D-97F8-687B3CA06B87}"/>
              </a:ext>
            </a:extLst>
          </p:cNvPr>
          <p:cNvSpPr txBox="1"/>
          <p:nvPr/>
        </p:nvSpPr>
        <p:spPr>
          <a:xfrm>
            <a:off x="1249960" y="1535185"/>
            <a:ext cx="9875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Soft : entropy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Soft Policy evaluation(Critic):  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Soft Policy improvement(Actor):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49EF825-D743-43CA-B1A9-F47E5401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61" y="2000827"/>
            <a:ext cx="6016100" cy="7665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9676AA1-6BA5-4BE8-B8F6-E6EE4C17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29" y="3733098"/>
            <a:ext cx="3983798" cy="46957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7DBF3FA-5555-4CBB-A468-5A1901FAD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61" y="1428270"/>
            <a:ext cx="3902791" cy="6178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8E578A7-4A3C-42F4-BCB2-F5ECB6E1E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50" y="3149716"/>
            <a:ext cx="3842157" cy="41950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952517F-F919-49EB-B210-FBB18C78C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747" y="4983987"/>
            <a:ext cx="4930783" cy="59789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7520CFE-65D3-4B14-B1A0-2F84259C0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610" y="724996"/>
            <a:ext cx="4285902" cy="1133354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9B7D272C-784B-4AE4-8C55-2ADD85B95327}"/>
              </a:ext>
            </a:extLst>
          </p:cNvPr>
          <p:cNvSpPr/>
          <p:nvPr/>
        </p:nvSpPr>
        <p:spPr>
          <a:xfrm>
            <a:off x="6096000" y="1559143"/>
            <a:ext cx="851143" cy="293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7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7/27/2021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Soft Actor Critic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DD0A7A-D7A5-43EE-8E7E-3C632BAAA401}"/>
              </a:ext>
            </a:extLst>
          </p:cNvPr>
          <p:cNvSpPr txBox="1"/>
          <p:nvPr/>
        </p:nvSpPr>
        <p:spPr>
          <a:xfrm>
            <a:off x="889232" y="1535185"/>
            <a:ext cx="10553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State value function:                             soft Q function:                                   a tractable policy :  </a:t>
            </a:r>
          </a:p>
          <a:p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Soft value function update: MSE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目标函数：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无偏梯度估计：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Soft Q function : soft Bellman residual MSE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目标函数：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无偏梯度估计：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89F868-E99E-49D5-8C78-9815E6DC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14" y="1533828"/>
            <a:ext cx="660634" cy="3245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39E67A-6164-4A50-9105-3A97B43E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875" y="1588881"/>
            <a:ext cx="934543" cy="2694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54D76-5A81-4406-A773-5ED8160B5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7547"/>
            <a:ext cx="934543" cy="2608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FBD39E-A10B-4C1A-B1E9-3B31E8296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165" y="2583200"/>
            <a:ext cx="6717484" cy="4554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45B00C3-B40F-4088-9DF1-03E7A409B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514" y="3094379"/>
            <a:ext cx="6533928" cy="44676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8D67502-8EE1-4FBE-BF93-2452F68F9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165" y="4179711"/>
            <a:ext cx="3885075" cy="49318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4C19AC7-E957-4670-AEB1-B82489C26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1781" y="4728256"/>
            <a:ext cx="3741490" cy="37481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8EE859F-B71E-43ED-8DD5-E3F6199D06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514" y="5356493"/>
            <a:ext cx="554037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7/27/2021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Soft Actor Critic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9B75E1-A9DC-4618-8783-BAF19B8F9707}"/>
              </a:ext>
            </a:extLst>
          </p:cNvPr>
          <p:cNvSpPr txBox="1"/>
          <p:nvPr/>
        </p:nvSpPr>
        <p:spPr>
          <a:xfrm>
            <a:off x="1370275" y="1599719"/>
            <a:ext cx="98755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Policy improvement (actor):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目标函数：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/>
              <a:t>Action reparameterize trick: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目标函数</a:t>
            </a:r>
            <a:r>
              <a:rPr lang="en-US" altLang="zh-CN"/>
              <a:t>:</a:t>
            </a:r>
          </a:p>
          <a:p>
            <a:pPr lvl="1"/>
            <a:endParaRPr lang="en-US" altLang="zh-CN"/>
          </a:p>
          <a:p>
            <a:r>
              <a:rPr lang="en-US" altLang="zh-CN"/>
              <a:t>  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/>
              <a:t>梯度估计：</a:t>
            </a:r>
            <a:r>
              <a:rPr lang="en-US" altLang="zh-CN"/>
              <a:t>		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8420416-F897-4202-BFAF-C8E7BD82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70" y="2338383"/>
            <a:ext cx="4661728" cy="5951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58037F-15CD-49B4-8189-468FE26B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50" y="4030123"/>
            <a:ext cx="5752299" cy="4115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3C82421-C716-4AB8-B51B-4C73D695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070" y="4824204"/>
            <a:ext cx="4976194" cy="66783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582F47B-69D5-4232-9797-1FCA7F2F1761}"/>
              </a:ext>
            </a:extLst>
          </p:cNvPr>
          <p:cNvSpPr/>
          <p:nvPr/>
        </p:nvSpPr>
        <p:spPr>
          <a:xfrm>
            <a:off x="6853806" y="2665515"/>
            <a:ext cx="755009" cy="297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AF066D7-7A85-4DA8-9515-3942028F3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34" y="3225880"/>
            <a:ext cx="1585892" cy="4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102" y="894576"/>
            <a:ext cx="8563062" cy="1023306"/>
          </a:xfrm>
        </p:spPr>
        <p:txBody>
          <a:bodyPr>
            <a:normAutofit/>
          </a:bodyPr>
          <a:lstStyle/>
          <a:p>
            <a:pPr marL="66040">
              <a:spcBef>
                <a:spcPts val="55"/>
              </a:spcBef>
            </a:pPr>
            <a:r>
              <a:rPr lang="zh-CN" altLang="zh-CN" sz="3200" b="1" ker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r>
              <a:rPr lang="en-US" altLang="zh-CN" sz="1800">
                <a:effectLst/>
                <a:latin typeface="宋体" panose="02010600030101010101" pitchFamily="2" charset="-12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3D5AE-8AB9-406D-9A24-CDD598BED799}"/>
              </a:ext>
            </a:extLst>
          </p:cNvPr>
          <p:cNvSpPr txBox="1"/>
          <p:nvPr/>
        </p:nvSpPr>
        <p:spPr>
          <a:xfrm>
            <a:off x="1176129" y="1917882"/>
            <a:ext cx="79621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AC</a:t>
            </a:r>
            <a:r>
              <a:rPr lang="zh-CN" altLang="en-US" sz="2000">
                <a:latin typeface="+mj-lt"/>
                <a:ea typeface="+mj-ea"/>
              </a:rPr>
              <a:t>方法</a:t>
            </a:r>
            <a:r>
              <a:rPr lang="zh-CN" altLang="en-US" sz="2000">
                <a:latin typeface="+mj-ea"/>
                <a:ea typeface="+mj-ea"/>
              </a:rPr>
              <a:t>概述</a:t>
            </a:r>
            <a:endParaRPr lang="en-US" altLang="zh-CN" sz="2000">
              <a:latin typeface="+mj-ea"/>
              <a:ea typeface="+mj-ea"/>
            </a:endParaRP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REINFORCE with baseline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Advantage Actor-Critic method.</a:t>
            </a: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Soft Actor Critic</a:t>
            </a: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>
                <a:latin typeface="+mj-lt"/>
                <a:ea typeface="+mj-ea"/>
              </a:rPr>
              <a:t>小结</a:t>
            </a:r>
            <a:endParaRPr lang="zh-CN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Soft Actor Critic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16F172-2023-49ED-96F0-CE093E19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5" y="467468"/>
            <a:ext cx="5293339" cy="5616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71C9BA-B28A-4112-9CF4-90D9F0B9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3" y="1813493"/>
            <a:ext cx="5322348" cy="41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7/27/2021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Soft Actor Critic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908DB0-C2CC-466E-8E6C-06721A34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35" y="1398775"/>
            <a:ext cx="8115930" cy="45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7/27/2021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E8993CF-21EF-43AE-8B21-77D6BCF55A34}"/>
              </a:ext>
            </a:extLst>
          </p:cNvPr>
          <p:cNvSpPr txBox="1">
            <a:spLocks/>
          </p:cNvSpPr>
          <p:nvPr/>
        </p:nvSpPr>
        <p:spPr>
          <a:xfrm>
            <a:off x="639661" y="27844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</a:rPr>
              <a:t> </a:t>
            </a:r>
            <a:r>
              <a:rPr lang="zh-CN" altLang="en-US" sz="3200" b="1" kern="0">
                <a:latin typeface="+mj-lt"/>
                <a:ea typeface="宋体" panose="02010600030101010101" pitchFamily="2" charset="-122"/>
              </a:rPr>
              <a:t>总结：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C41FCC-8061-4799-A8B9-7249898A3D4F}"/>
              </a:ext>
            </a:extLst>
          </p:cNvPr>
          <p:cNvSpPr txBox="1"/>
          <p:nvPr/>
        </p:nvSpPr>
        <p:spPr>
          <a:xfrm>
            <a:off x="1283029" y="1634804"/>
            <a:ext cx="100500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/>
              <a:t>REINFORCE with baseline : </a:t>
            </a:r>
            <a:r>
              <a:rPr lang="zh-CN" altLang="en-US" sz="2000"/>
              <a:t>是策略梯度的</a:t>
            </a:r>
            <a:r>
              <a:rPr lang="en-US" altLang="zh-CN" sz="2000"/>
              <a:t>Monte carlo</a:t>
            </a:r>
            <a:r>
              <a:rPr lang="zh-CN" altLang="en-US" sz="2000"/>
              <a:t>版本，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总收益是从整个轨迹中采样的，优势函数是采样得到的总收益和减去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baseline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。通过策略梯度上升训练策略网络。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/>
              <a:t>Actor-Critic: </a:t>
            </a:r>
            <a:r>
              <a:rPr lang="zh-CN" altLang="en-US" sz="2000"/>
              <a:t>是策略梯度的</a:t>
            </a:r>
            <a:r>
              <a:rPr lang="en-US" altLang="zh-CN" sz="2000"/>
              <a:t>TD</a:t>
            </a:r>
            <a:r>
              <a:rPr lang="zh-CN" altLang="en-US" sz="2000"/>
              <a:t>版本，优势函数是</a:t>
            </a:r>
            <a:r>
              <a:rPr lang="en-US" altLang="zh-CN" sz="2000"/>
              <a:t>TD error</a:t>
            </a:r>
            <a:r>
              <a:rPr lang="zh-CN" altLang="en-US" sz="2000"/>
              <a:t>。通过训练策略网络作为</a:t>
            </a:r>
            <a:r>
              <a:rPr lang="en-US" altLang="zh-CN" sz="2000"/>
              <a:t>Actor</a:t>
            </a:r>
            <a:r>
              <a:rPr lang="zh-CN" altLang="en-US" sz="2000"/>
              <a:t>，价值网络作为</a:t>
            </a:r>
            <a:r>
              <a:rPr lang="en-US" altLang="zh-CN" sz="2000"/>
              <a:t>Critic</a:t>
            </a:r>
            <a:r>
              <a:rPr lang="zh-CN" altLang="en-US" sz="2000"/>
              <a:t>。</a:t>
            </a:r>
            <a:r>
              <a:rPr lang="en-US" altLang="zh-CN" sz="2000"/>
              <a:t>Actor </a:t>
            </a:r>
            <a:r>
              <a:rPr lang="zh-CN" altLang="en-US" sz="2000"/>
              <a:t>用于做出决策，通过策略梯度方法进行学习。</a:t>
            </a:r>
            <a:r>
              <a:rPr lang="en-US" altLang="zh-CN" sz="2000"/>
              <a:t>Critic</a:t>
            </a:r>
            <a:r>
              <a:rPr lang="zh-CN" altLang="en-US" sz="2000"/>
              <a:t>通过计算价值函数来评估参与者的行动。</a:t>
            </a:r>
            <a:endParaRPr lang="en-US" altLang="zh-CN" sz="2000"/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/>
              <a:t>A3C</a:t>
            </a:r>
            <a:r>
              <a:rPr lang="zh-CN" altLang="en-US" sz="2000"/>
              <a:t>：异步的</a:t>
            </a:r>
            <a:r>
              <a:rPr lang="en-US" altLang="zh-CN" sz="2000"/>
              <a:t>A2C</a:t>
            </a:r>
            <a:r>
              <a:rPr lang="zh-CN" altLang="en-US" sz="2000"/>
              <a:t>，利用多个</a:t>
            </a:r>
            <a:r>
              <a:rPr lang="en-US" altLang="zh-CN" sz="2000"/>
              <a:t>CPU</a:t>
            </a:r>
            <a:r>
              <a:rPr lang="zh-CN" altLang="en-US" sz="2000"/>
              <a:t>开启多个</a:t>
            </a:r>
            <a:r>
              <a:rPr lang="en-US" altLang="zh-CN" sz="2000"/>
              <a:t>worker</a:t>
            </a:r>
            <a:r>
              <a:rPr lang="zh-CN" altLang="en-US" sz="2000"/>
              <a:t>，独立对环境进行探索，各自使用计算得到的梯度去异步更新</a:t>
            </a:r>
            <a:r>
              <a:rPr lang="en-US" altLang="zh-CN" sz="2000"/>
              <a:t>global network</a:t>
            </a:r>
            <a:r>
              <a:rPr lang="zh-CN" altLang="en-US" sz="2000"/>
              <a:t>。</a:t>
            </a:r>
            <a:endParaRPr lang="en-US" altLang="zh-CN" sz="200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/>
              <a:t>Soft actor critic :  </a:t>
            </a:r>
            <a:r>
              <a:rPr lang="zh-CN" altLang="en-US" sz="2000"/>
              <a:t>引入了最大熵的</a:t>
            </a:r>
            <a:r>
              <a:rPr lang="en-US" altLang="zh-CN" sz="2000"/>
              <a:t>actor-critic</a:t>
            </a:r>
            <a:r>
              <a:rPr lang="zh-CN" altLang="en-US" sz="2000"/>
              <a:t>方法，</a:t>
            </a:r>
            <a:r>
              <a:rPr lang="en-US" altLang="zh-CN" sz="2000"/>
              <a:t>off policy</a:t>
            </a:r>
            <a:r>
              <a:rPr lang="zh-CN" altLang="en-US" sz="2000"/>
              <a:t>。兼顾了稳定性和样本利用率高的优点。</a:t>
            </a:r>
            <a:endParaRPr lang="en-US" altLang="zh-CN" sz="200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4399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ED57A-93DA-4E5B-8339-BB55E20A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7/27/2021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76AA2-67BF-44DC-91BA-AF7A7679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AC7D-2528-41CD-9F06-D4263EC3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DD02DC-26D8-421C-B866-3A0F4690304F}"/>
              </a:ext>
            </a:extLst>
          </p:cNvPr>
          <p:cNvSpPr txBox="1"/>
          <p:nvPr/>
        </p:nvSpPr>
        <p:spPr>
          <a:xfrm>
            <a:off x="3413347" y="3013501"/>
            <a:ext cx="578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latin typeface="+mj-lt"/>
                <a:ea typeface="华文楷体" panose="02010600040101010101" pitchFamily="2" charset="-122"/>
              </a:rPr>
              <a:t>Thanks</a:t>
            </a:r>
            <a:r>
              <a:rPr lang="zh-CN" altLang="en-US" sz="4800" b="1">
                <a:latin typeface="+mj-lt"/>
                <a:ea typeface="华文楷体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3944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DA4C9-A37C-4058-8404-347D7574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7/27/2021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9952C-5D35-4900-B3AD-95C9526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814AA-130A-43FC-B561-B59C0AA6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2D7ED0B-6700-42CE-AE6B-373A7B941930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zh-CN" altLang="en-US" sz="3200" b="1" kern="0">
                <a:latin typeface="+mj-lt"/>
                <a:ea typeface="宋体" panose="02010600030101010101" pitchFamily="2" charset="-122"/>
              </a:rPr>
              <a:t>参考文献：</a:t>
            </a:r>
            <a:endParaRPr lang="zh-CN" altLang="zh-CN" sz="3200" b="1" ker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33691-51A5-4A60-92FB-8DED842210B8}"/>
              </a:ext>
            </a:extLst>
          </p:cNvPr>
          <p:cNvSpPr txBox="1"/>
          <p:nvPr/>
        </p:nvSpPr>
        <p:spPr>
          <a:xfrm>
            <a:off x="1426128" y="1673505"/>
            <a:ext cx="9974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/>
              <a:t>深度强化学习 王树森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https://www.bilibili.com/video/BV12o4y197US?from=search&amp;seid=18123095896934228404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A3C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https://arxiv.org/pdf/1602.01783.pdf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A3c</a:t>
            </a:r>
            <a:r>
              <a:rPr lang="zh-CN" altLang="en-US"/>
              <a:t>李宏毅强化学习笔记：</a:t>
            </a:r>
            <a:r>
              <a:rPr lang="en-US" altLang="zh-CN"/>
              <a:t>https://datawhalechina.github.io/easy-rl/#/chapter9/chapter9?id=a3c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SAC</a:t>
            </a:r>
            <a:r>
              <a:rPr lang="zh-CN" altLang="en-US"/>
              <a:t>：</a:t>
            </a:r>
            <a:r>
              <a:rPr lang="en-US" altLang="zh-CN" b="0" i="0">
                <a:solidFill>
                  <a:srgbClr val="212121"/>
                </a:solidFill>
                <a:effectLst/>
                <a:latin typeface="-apple-system"/>
              </a:rPr>
              <a:t>http://arxiv.org/abs/1801.01290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>
              <a:hlinkClick r:id="rId4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SAC: </a:t>
            </a:r>
            <a:r>
              <a:rPr lang="en-US" altLang="zh-CN">
                <a:hlinkClick r:id="rId4"/>
              </a:rPr>
              <a:t>https://zhuanlan.zhihu.com/p/70360272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/>
          </a:p>
          <a:p>
            <a:pPr lvl="1"/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1" y="2057400"/>
            <a:ext cx="7833220" cy="4038600"/>
          </a:xfrm>
        </p:spPr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13D5AE-8AB9-406D-9A24-CDD598BED799}"/>
                  </a:ext>
                </a:extLst>
              </p:cNvPr>
              <p:cNvSpPr txBox="1"/>
              <p:nvPr/>
            </p:nvSpPr>
            <p:spPr>
              <a:xfrm>
                <a:off x="1255203" y="1955383"/>
                <a:ext cx="10111880" cy="677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/>
              </a:p>
              <a:p>
                <a:endParaRPr lang="en-US" altLang="zh-CN" sz="2000">
                  <a:latin typeface="+mj-ea"/>
                  <a:ea typeface="+mj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>
                    <a:latin typeface="+mj-lt"/>
                  </a:rPr>
                  <a:t>Value Based</a:t>
                </a:r>
                <a:r>
                  <a:rPr lang="en-US" altLang="zh-CN" sz="2000">
                    <a:latin typeface="+mn-ea"/>
                  </a:rPr>
                  <a:t>: </a:t>
                </a:r>
                <a:r>
                  <a:rPr lang="zh-CN" altLang="en-US" sz="2000">
                    <a:latin typeface="+mn-ea"/>
                  </a:rPr>
                  <a:t>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n-ea"/>
                </a:endParaRPr>
              </a:p>
              <a:p>
                <a:endParaRPr lang="en-US" altLang="zh-CN" sz="200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>
                    <a:latin typeface="+mj-lt"/>
                  </a:rPr>
                  <a:t>Policy based</a:t>
                </a:r>
                <a:r>
                  <a:rPr lang="en-US" altLang="zh-CN" sz="2000">
                    <a:latin typeface="+mn-ea"/>
                  </a:rPr>
                  <a:t>: </a:t>
                </a:r>
                <a:r>
                  <a:rPr lang="zh-CN" altLang="en-US" sz="2000">
                    <a:latin typeface="+mn-ea"/>
                  </a:rPr>
                  <a:t>策略网络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>
                  <a:latin typeface="+mn-ea"/>
                </a:endParaRPr>
              </a:p>
              <a:p>
                <a:endParaRPr lang="en-US" altLang="zh-CN" sz="200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>
                    <a:latin typeface="+mj-lt"/>
                  </a:rPr>
                  <a:t>Actor critic</a:t>
                </a:r>
                <a:r>
                  <a:rPr lang="en-US" altLang="zh-CN" sz="2000">
                    <a:latin typeface="+mn-ea"/>
                  </a:rPr>
                  <a:t>: </a:t>
                </a:r>
                <a:r>
                  <a:rPr lang="zh-CN" altLang="en-US" sz="2000">
                    <a:latin typeface="+mj-lt"/>
                  </a:rPr>
                  <a:t>结合了策略梯度和时序差分的方法</a:t>
                </a:r>
                <a:endParaRPr lang="en-US" altLang="zh-CN" sz="200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/>
              </a:p>
              <a:p>
                <a:endParaRPr lang="en-US" altLang="zh-CN" sz="200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endParaRPr lang="en-US" altLang="zh-CN" sz="200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13D5AE-8AB9-406D-9A24-CDD598BE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03" y="1955383"/>
                <a:ext cx="10111880" cy="6771084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C0F0262-DE12-420A-859B-5DF6D014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17" y="315636"/>
            <a:ext cx="5561035" cy="2272717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1C58A139-315E-4152-8228-169D26D8EEC5}"/>
              </a:ext>
            </a:extLst>
          </p:cNvPr>
          <p:cNvSpPr txBox="1">
            <a:spLocks/>
          </p:cNvSpPr>
          <p:nvPr/>
        </p:nvSpPr>
        <p:spPr>
          <a:xfrm>
            <a:off x="583710" y="3725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AC</a:t>
            </a:r>
            <a:r>
              <a:rPr lang="zh-CN" altLang="en-US" sz="3200" b="1" ker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方法概述</a:t>
            </a:r>
            <a:endParaRPr lang="zh-CN" altLang="zh-CN" sz="3200" b="1" ker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6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3FB6E0-13EF-47BE-B6A1-F8AE0520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70" y="1075637"/>
            <a:ext cx="1895602" cy="125256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625F64-B9BB-45B4-8948-E089FE7B7C04}"/>
              </a:ext>
            </a:extLst>
          </p:cNvPr>
          <p:cNvCxnSpPr>
            <a:cxnSpLocks/>
          </p:cNvCxnSpPr>
          <p:nvPr/>
        </p:nvCxnSpPr>
        <p:spPr>
          <a:xfrm>
            <a:off x="5521470" y="1701917"/>
            <a:ext cx="1206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C86E3BA-80CD-4F6D-9F46-162C30715369}"/>
              </a:ext>
            </a:extLst>
          </p:cNvPr>
          <p:cNvSpPr/>
          <p:nvPr/>
        </p:nvSpPr>
        <p:spPr>
          <a:xfrm>
            <a:off x="5645479" y="1336792"/>
            <a:ext cx="771787" cy="3187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Conv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187B35-F3A2-49D4-8B7E-121857DA29D8}"/>
              </a:ext>
            </a:extLst>
          </p:cNvPr>
          <p:cNvSpPr/>
          <p:nvPr/>
        </p:nvSpPr>
        <p:spPr>
          <a:xfrm>
            <a:off x="6778128" y="1179328"/>
            <a:ext cx="136288" cy="104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A55741-E47D-4865-9E0F-3219C3C1A377}"/>
              </a:ext>
            </a:extLst>
          </p:cNvPr>
          <p:cNvSpPr txBox="1"/>
          <p:nvPr/>
        </p:nvSpPr>
        <p:spPr>
          <a:xfrm>
            <a:off x="3908142" y="2328197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State s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D088E7-00BD-4D0A-9EAB-11E97C5CFCA2}"/>
              </a:ext>
            </a:extLst>
          </p:cNvPr>
          <p:cNvSpPr txBox="1"/>
          <p:nvPr/>
        </p:nvSpPr>
        <p:spPr>
          <a:xfrm>
            <a:off x="6293498" y="2328197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feature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392A77-B82E-4FE0-A342-21BEC13C7311}"/>
              </a:ext>
            </a:extLst>
          </p:cNvPr>
          <p:cNvCxnSpPr>
            <a:cxnSpLocks/>
          </p:cNvCxnSpPr>
          <p:nvPr/>
        </p:nvCxnSpPr>
        <p:spPr>
          <a:xfrm flipV="1">
            <a:off x="7038056" y="1075637"/>
            <a:ext cx="1201688" cy="586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E34852-2F6B-4715-833F-6647BD7EA62F}"/>
              </a:ext>
            </a:extLst>
          </p:cNvPr>
          <p:cNvCxnSpPr>
            <a:cxnSpLocks/>
          </p:cNvCxnSpPr>
          <p:nvPr/>
        </p:nvCxnSpPr>
        <p:spPr>
          <a:xfrm>
            <a:off x="7038056" y="1794716"/>
            <a:ext cx="1185882" cy="73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29FE35E-7D01-4B11-8AAA-6C4D0E99949E}"/>
              </a:ext>
            </a:extLst>
          </p:cNvPr>
          <p:cNvSpPr/>
          <p:nvPr/>
        </p:nvSpPr>
        <p:spPr>
          <a:xfrm>
            <a:off x="8355109" y="827894"/>
            <a:ext cx="83889" cy="142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0080"/>
              </a:highligh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BBBB42-6EBA-4EE8-AE3B-130749EA33AA}"/>
              </a:ext>
            </a:extLst>
          </p:cNvPr>
          <p:cNvSpPr/>
          <p:nvPr/>
        </p:nvSpPr>
        <p:spPr>
          <a:xfrm>
            <a:off x="8354872" y="1036715"/>
            <a:ext cx="83889" cy="142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0080"/>
              </a:highligh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916AB5-39C3-4751-8D34-DC58FECC17BA}"/>
              </a:ext>
            </a:extLst>
          </p:cNvPr>
          <p:cNvSpPr/>
          <p:nvPr/>
        </p:nvSpPr>
        <p:spPr>
          <a:xfrm>
            <a:off x="8359812" y="1251095"/>
            <a:ext cx="83889" cy="142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721224-8186-4EC2-87E6-D1A12A176F6F}"/>
              </a:ext>
            </a:extLst>
          </p:cNvPr>
          <p:cNvSpPr/>
          <p:nvPr/>
        </p:nvSpPr>
        <p:spPr>
          <a:xfrm>
            <a:off x="8351837" y="2494733"/>
            <a:ext cx="83889" cy="14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E924E1-D762-416B-936C-CB770997DF01}"/>
              </a:ext>
            </a:extLst>
          </p:cNvPr>
          <p:cNvCxnSpPr>
            <a:cxnSpLocks/>
          </p:cNvCxnSpPr>
          <p:nvPr/>
        </p:nvCxnSpPr>
        <p:spPr>
          <a:xfrm flipV="1">
            <a:off x="8689477" y="1115238"/>
            <a:ext cx="12438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21156AC-D191-45D3-AD9F-C68BF59D4C51}"/>
              </a:ext>
            </a:extLst>
          </p:cNvPr>
          <p:cNvSpPr/>
          <p:nvPr/>
        </p:nvSpPr>
        <p:spPr>
          <a:xfrm>
            <a:off x="7253006" y="1192326"/>
            <a:ext cx="771787" cy="3187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Actor</a:t>
            </a:r>
            <a:endParaRPr lang="zh-CN" altLang="en-US" sz="14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013B9FD-2515-4AE4-8E82-C371880BB831}"/>
              </a:ext>
            </a:extLst>
          </p:cNvPr>
          <p:cNvSpPr/>
          <p:nvPr/>
        </p:nvSpPr>
        <p:spPr>
          <a:xfrm>
            <a:off x="7258172" y="2009418"/>
            <a:ext cx="771787" cy="3187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Critic</a:t>
            </a:r>
            <a:endParaRPr lang="zh-CN" altLang="en-US" sz="1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251A1CC-A25C-440F-B81B-697D743D43CB}"/>
              </a:ext>
            </a:extLst>
          </p:cNvPr>
          <p:cNvSpPr/>
          <p:nvPr/>
        </p:nvSpPr>
        <p:spPr>
          <a:xfrm>
            <a:off x="10031173" y="799237"/>
            <a:ext cx="83889" cy="1426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0080"/>
              </a:highligh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736229-E981-4FCD-A90F-6B9DBBCD45FB}"/>
              </a:ext>
            </a:extLst>
          </p:cNvPr>
          <p:cNvSpPr/>
          <p:nvPr/>
        </p:nvSpPr>
        <p:spPr>
          <a:xfrm>
            <a:off x="10033081" y="1036715"/>
            <a:ext cx="83889" cy="1426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0080"/>
              </a:highligh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87A56A-2D41-45FB-B08C-0FFD6EE9260E}"/>
              </a:ext>
            </a:extLst>
          </p:cNvPr>
          <p:cNvSpPr/>
          <p:nvPr/>
        </p:nvSpPr>
        <p:spPr>
          <a:xfrm>
            <a:off x="10031172" y="1260629"/>
            <a:ext cx="83889" cy="1426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9DC434B-F8B7-4EA2-AD80-C275E3C6DF17}"/>
              </a:ext>
            </a:extLst>
          </p:cNvPr>
          <p:cNvSpPr/>
          <p:nvPr/>
        </p:nvSpPr>
        <p:spPr>
          <a:xfrm>
            <a:off x="8888494" y="941850"/>
            <a:ext cx="802545" cy="3187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softmax</a:t>
            </a:r>
            <a:endParaRPr lang="zh-CN" altLang="en-US" sz="120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629B144-5C56-408E-BEFF-923E632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64" y="2769762"/>
            <a:ext cx="635033" cy="19686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2016856-1108-470F-A6B1-100C4505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743" y="1492364"/>
            <a:ext cx="736638" cy="254013"/>
          </a:xfrm>
          <a:prstGeom prst="rect">
            <a:avLst/>
          </a:prstGeom>
        </p:spPr>
      </p:pic>
      <p:sp>
        <p:nvSpPr>
          <p:cNvPr id="53" name="标题 1">
            <a:extLst>
              <a:ext uri="{FF2B5EF4-FFF2-40B4-BE49-F238E27FC236}">
                <a16:creationId xmlns:a16="http://schemas.microsoft.com/office/drawing/2014/main" id="{951A5368-7958-49CD-94D5-79BFF13ADB43}"/>
              </a:ext>
            </a:extLst>
          </p:cNvPr>
          <p:cNvSpPr txBox="1">
            <a:spLocks/>
          </p:cNvSpPr>
          <p:nvPr/>
        </p:nvSpPr>
        <p:spPr>
          <a:xfrm>
            <a:off x="583710" y="3725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AC</a:t>
            </a:r>
            <a:r>
              <a:rPr lang="zh-CN" altLang="en-US" sz="3200" b="1" ker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方法概述</a:t>
            </a:r>
            <a:endParaRPr lang="zh-CN" altLang="zh-CN" sz="3200" b="1" ker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8D18E9C-C3C3-489D-8E09-33A68F9DB61A}"/>
                  </a:ext>
                </a:extLst>
              </p:cNvPr>
              <p:cNvSpPr txBox="1"/>
              <p:nvPr/>
            </p:nvSpPr>
            <p:spPr>
              <a:xfrm>
                <a:off x="1156252" y="3103975"/>
                <a:ext cx="817327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>
                    <a:latin typeface="+mj-lt"/>
                  </a:rPr>
                  <a:t>Actor</a:t>
                </a:r>
                <a:r>
                  <a:rPr lang="en-US" altLang="zh-CN">
                    <a:latin typeface="+mn-ea"/>
                  </a:rPr>
                  <a:t>: </a:t>
                </a:r>
                <a:r>
                  <a:rPr lang="zh-CN" altLang="en-US">
                    <a:latin typeface="+mn-ea"/>
                  </a:rPr>
                  <a:t>策略网络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>
                    <a:latin typeface="+mn-ea"/>
                  </a:rPr>
                  <a:t>,</a:t>
                </a:r>
                <a:r>
                  <a:rPr lang="zh-CN" altLang="en-US">
                    <a:latin typeface="+mn-ea"/>
                  </a:rPr>
                  <a:t>负责选择动作。</a:t>
                </a: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>
                    <a:latin typeface="+mj-lt"/>
                  </a:rPr>
                  <a:t>Critic</a:t>
                </a:r>
                <a:r>
                  <a:rPr lang="en-US" altLang="zh-CN">
                    <a:latin typeface="+mn-ea"/>
                  </a:rPr>
                  <a:t>:</a:t>
                </a:r>
                <a:r>
                  <a:rPr lang="zh-CN" altLang="en-US">
                    <a:solidFill>
                      <a:srgbClr val="121212"/>
                    </a:solidFill>
                    <a:latin typeface="+mj-lt"/>
                  </a:rPr>
                  <a:t> 价值网络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>
                    <a:solidFill>
                      <a:srgbClr val="121212"/>
                    </a:solidFill>
                    <a:latin typeface="+mj-lt"/>
                  </a:rPr>
                  <a:t>负责评估当前的状态</a:t>
                </a:r>
                <a:r>
                  <a:rPr lang="en-US" altLang="zh-CN">
                    <a:solidFill>
                      <a:srgbClr val="121212"/>
                    </a:solidFill>
                    <a:latin typeface="+mj-lt"/>
                  </a:rPr>
                  <a:t>, </a:t>
                </a:r>
                <a:r>
                  <a:rPr lang="zh-CN" altLang="en-US">
                    <a:solidFill>
                      <a:srgbClr val="121212"/>
                    </a:solidFill>
                    <a:latin typeface="+mj-lt"/>
                  </a:rPr>
                  <a:t>基于当前的状态评估我们操作的得分</a:t>
                </a:r>
                <a:r>
                  <a:rPr lang="en-US" altLang="zh-CN">
                    <a:solidFill>
                      <a:srgbClr val="121212"/>
                    </a:solidFill>
                    <a:latin typeface="+mj-lt"/>
                  </a:rPr>
                  <a:t>, </a:t>
                </a:r>
                <a:r>
                  <a:rPr lang="zh-CN" altLang="en-US">
                    <a:solidFill>
                      <a:srgbClr val="121212"/>
                    </a:solidFill>
                    <a:latin typeface="+mj-lt"/>
                  </a:rPr>
                  <a:t>参与到策略网络更新中。</a:t>
                </a:r>
                <a:endParaRPr lang="en-US" altLang="zh-CN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  <a:p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>
                    <a:latin typeface="+mn-ea"/>
                  </a:rPr>
                  <a:t>训练目标</a:t>
                </a:r>
                <a:r>
                  <a:rPr lang="en-US" altLang="zh-CN">
                    <a:latin typeface="+mn-ea"/>
                  </a:rPr>
                  <a:t>:</a:t>
                </a:r>
                <a:r>
                  <a:rPr lang="zh-CN" altLang="en-US">
                    <a:latin typeface="+mn-ea"/>
                  </a:rPr>
                  <a:t>让</a:t>
                </a:r>
                <a:r>
                  <a:rPr lang="en-US" altLang="zh-CN"/>
                  <a:t>actor</a:t>
                </a:r>
                <a:r>
                  <a:rPr lang="zh-CN" altLang="en-US">
                    <a:latin typeface="+mn-ea"/>
                  </a:rPr>
                  <a:t>的累加的</a:t>
                </a:r>
                <a:r>
                  <a:rPr lang="en-US" altLang="zh-CN"/>
                  <a:t>reward</a:t>
                </a:r>
                <a:r>
                  <a:rPr lang="zh-CN" altLang="en-US">
                    <a:latin typeface="+mn-ea"/>
                  </a:rPr>
                  <a:t>期望值尽可能大，让</a:t>
                </a:r>
                <a:r>
                  <a:rPr lang="en-US" altLang="zh-CN"/>
                  <a:t>critic</a:t>
                </a:r>
                <a:r>
                  <a:rPr lang="zh-CN" altLang="en-US">
                    <a:latin typeface="+mn-ea"/>
                  </a:rPr>
                  <a:t>的评分越来越准。</a:t>
                </a: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1800">
                  <a:latin typeface="+mn-ea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8D18E9C-C3C3-489D-8E09-33A68F9D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2" y="3103975"/>
                <a:ext cx="8173277" cy="3416320"/>
              </a:xfrm>
              <a:prstGeom prst="rect">
                <a:avLst/>
              </a:prstGeom>
              <a:blipFill>
                <a:blip r:embed="rId5"/>
                <a:stretch>
                  <a:fillRect l="-522" r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252EA0E-1989-497D-B997-6247EE47803C}"/>
              </a:ext>
            </a:extLst>
          </p:cNvPr>
          <p:cNvSpPr/>
          <p:nvPr/>
        </p:nvSpPr>
        <p:spPr>
          <a:xfrm>
            <a:off x="7968281" y="1588388"/>
            <a:ext cx="444617" cy="763398"/>
          </a:xfrm>
          <a:custGeom>
            <a:avLst/>
            <a:gdLst>
              <a:gd name="connsiteX0" fmla="*/ 444617 w 444617"/>
              <a:gd name="connsiteY0" fmla="*/ 763398 h 763398"/>
              <a:gd name="connsiteX1" fmla="*/ 117446 w 444617"/>
              <a:gd name="connsiteY1" fmla="*/ 285226 h 763398"/>
              <a:gd name="connsiteX2" fmla="*/ 0 w 444617"/>
              <a:gd name="connsiteY2" fmla="*/ 0 h 76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617" h="763398">
                <a:moveTo>
                  <a:pt x="444617" y="763398"/>
                </a:moveTo>
                <a:cubicBezTo>
                  <a:pt x="318083" y="587928"/>
                  <a:pt x="191549" y="412459"/>
                  <a:pt x="117446" y="285226"/>
                </a:cubicBezTo>
                <a:cubicBezTo>
                  <a:pt x="43343" y="157993"/>
                  <a:pt x="0" y="0"/>
                  <a:pt x="0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801979-EC1E-48F1-85AD-E1F50E19F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173" y="2866221"/>
            <a:ext cx="2720416" cy="2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102" y="894576"/>
            <a:ext cx="8563062" cy="1023306"/>
          </a:xfrm>
        </p:spPr>
        <p:txBody>
          <a:bodyPr>
            <a:normAutofit/>
          </a:bodyPr>
          <a:lstStyle/>
          <a:p>
            <a:pPr marL="66040">
              <a:spcBef>
                <a:spcPts val="55"/>
              </a:spcBef>
            </a:pPr>
            <a:r>
              <a:rPr lang="zh-CN" altLang="zh-CN" sz="3200" b="1" ker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endParaRPr lang="en-US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190"/>
              </a:spcBef>
              <a:buSzPts val="1750"/>
              <a:buNone/>
              <a:tabLst>
                <a:tab pos="318135" algn="l"/>
              </a:tabLst>
            </a:pPr>
            <a:r>
              <a:rPr lang="en-US" altLang="zh-CN" sz="1800">
                <a:effectLst/>
                <a:latin typeface="宋体" panose="02010600030101010101" pitchFamily="2" charset="-12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zh-CN" altLang="zh-CN" sz="1800">
              <a:effectLst/>
              <a:latin typeface="宋体" panose="02010600030101010101" pitchFamily="2" charset="-12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3D5AE-8AB9-406D-9A24-CDD598BED799}"/>
              </a:ext>
            </a:extLst>
          </p:cNvPr>
          <p:cNvSpPr txBox="1"/>
          <p:nvPr/>
        </p:nvSpPr>
        <p:spPr>
          <a:xfrm>
            <a:off x="1176129" y="1917882"/>
            <a:ext cx="79621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AC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方法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概述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+mj-ea"/>
              </a:rPr>
              <a:t>REINFORCE with baseline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Advantage Actor-Critic method.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Soft Actor Critic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rPr>
              <a:t>小结</a:t>
            </a:r>
            <a:endParaRPr lang="zh-CN" altLang="zh-CN" sz="2000">
              <a:solidFill>
                <a:schemeClr val="bg1">
                  <a:lumMod val="65000"/>
                </a:schemeClr>
              </a:solidFill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3646B-16E0-45BA-88FE-1D7C421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716E8-004E-4A49-8CBD-1BCEFE8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78E7-CBD4-4312-BA2B-F2D58C3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951A5368-7958-49CD-94D5-79BFF13ADB43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PG with baseline 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6D2785-5671-42FD-B142-E6D95F6830DC}"/>
                  </a:ext>
                </a:extLst>
              </p:cNvPr>
              <p:cNvSpPr txBox="1"/>
              <p:nvPr/>
            </p:nvSpPr>
            <p:spPr>
              <a:xfrm>
                <a:off x="451180" y="1390515"/>
                <a:ext cx="9058017" cy="3823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状态价值函数：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    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策略梯度：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n"/>
                </a:pPr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Baseline b :  </a:t>
                </a: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如果</a:t>
                </a:r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baseline b</a:t>
                </a: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是独立于</a:t>
                </a:r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A</a:t>
                </a: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的</a:t>
                </a: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lvl="1"/>
                <a:r>
                  <a:rPr lang="en-US" altLang="zh-CN" b="0" i="0">
                    <a:solidFill>
                      <a:srgbClr val="121212"/>
                    </a:solidFill>
                    <a:effectLst/>
                    <a:latin typeface="-apple-system"/>
                  </a:rPr>
                  <a:t>	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b="0" i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>
                  <a:latin typeface="+mn-ea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6D2785-5671-42FD-B142-E6D95F683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0" y="1390515"/>
                <a:ext cx="9058017" cy="3823611"/>
              </a:xfrm>
              <a:prstGeom prst="rect">
                <a:avLst/>
              </a:prstGeom>
              <a:blipFill>
                <a:blip r:embed="rId2"/>
                <a:stretch>
                  <a:fillRect t="-4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2DDD8B7-5EEF-4028-8E3C-7EE571B4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99" y="3629575"/>
            <a:ext cx="4797813" cy="2240389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70E72310-B815-48AA-9E8B-BDAB3D5DD3E0}"/>
              </a:ext>
            </a:extLst>
          </p:cNvPr>
          <p:cNvSpPr/>
          <p:nvPr/>
        </p:nvSpPr>
        <p:spPr>
          <a:xfrm>
            <a:off x="5845487" y="4326094"/>
            <a:ext cx="832107" cy="29361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645580-B679-4380-AFAC-EB1F8F8F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69" y="3619690"/>
            <a:ext cx="5001851" cy="15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5342-37D0-4F24-BB37-D4C66FE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1A58D-7F0B-404E-91EF-94494E61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584F9-E7A7-4673-A285-94D6D704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3657D1E-A5B7-45DB-AE15-0817463914C9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PG with baseline 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E21674-112A-4404-AAFD-9DFA47CDBFF2}"/>
                  </a:ext>
                </a:extLst>
              </p:cNvPr>
              <p:cNvSpPr txBox="1"/>
              <p:nvPr/>
            </p:nvSpPr>
            <p:spPr>
              <a:xfrm>
                <a:off x="1045827" y="1256723"/>
                <a:ext cx="10100345" cy="522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蒙特卡洛近似：</a:t>
                </a: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12121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rgbClr val="12121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2121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随机抽样：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  </a:t>
                </a: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，计算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=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随机梯度上升：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baseline</a:t>
                </a: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的选取</a:t>
                </a: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lvl="1"/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b=</a:t>
                </a:r>
                <a:r>
                  <a:rPr lang="en-US" altLang="zh-CN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 =</a:t>
                </a:r>
                <a:r>
                  <a:rPr lang="el-GR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已经观测到的值，所以</a:t>
                </a:r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b</a:t>
                </a:r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是独立于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比较</m:t>
                    </m:r>
                  </m:oMath>
                </a14:m>
                <a:r>
                  <a:rPr lang="zh-CN" altLang="en-US">
                    <a:solidFill>
                      <a:srgbClr val="121212"/>
                    </a:solidFill>
                    <a:latin typeface="-apple-system"/>
                  </a:rPr>
                  <a:t>接近</a:t>
                </a: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E21674-112A-4404-AAFD-9DFA47CD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7" y="1256723"/>
                <a:ext cx="10100345" cy="5222007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A16F9320-84B7-45EA-88D9-F415D32252F8}"/>
              </a:ext>
            </a:extLst>
          </p:cNvPr>
          <p:cNvSpPr/>
          <p:nvPr/>
        </p:nvSpPr>
        <p:spPr>
          <a:xfrm>
            <a:off x="3327843" y="2131257"/>
            <a:ext cx="2980192" cy="5547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749053-B7A7-4793-BBB8-C1B3664AAA78}"/>
                  </a:ext>
                </a:extLst>
              </p:cNvPr>
              <p:cNvSpPr txBox="1"/>
              <p:nvPr/>
            </p:nvSpPr>
            <p:spPr>
              <a:xfrm>
                <a:off x="4191348" y="1731921"/>
                <a:ext cx="918594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749053-B7A7-4793-BBB8-C1B3664A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48" y="1731921"/>
                <a:ext cx="918594" cy="369332"/>
              </a:xfrm>
              <a:prstGeom prst="rect">
                <a:avLst/>
              </a:prstGeom>
              <a:blipFill>
                <a:blip r:embed="rId3"/>
                <a:stretch>
                  <a:fillRect l="-60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90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5342-37D0-4F24-BB37-D4C66FE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1A58D-7F0B-404E-91EF-94494E61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584F9-E7A7-4673-A285-94D6D704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3657D1E-A5B7-45DB-AE15-0817463914C9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REINFORCE with baseline 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1E6D2B-981B-4D93-845B-09E9D06EE38C}"/>
                  </a:ext>
                </a:extLst>
              </p:cNvPr>
              <p:cNvSpPr txBox="1"/>
              <p:nvPr/>
            </p:nvSpPr>
            <p:spPr>
              <a:xfrm>
                <a:off x="865939" y="1400960"/>
                <a:ext cx="9875520" cy="4893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>
                  <a:solidFill>
                    <a:srgbClr val="121212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b="0">
                    <a:solidFill>
                      <a:srgbClr val="121212"/>
                    </a:solidFill>
                  </a:rPr>
                  <a:t>随机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策略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梯度</m:t>
                    </m:r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rgbClr val="121212"/>
                    </a:solidFill>
                    <a:latin typeface="-apple-system"/>
                  </a:rPr>
                  <a:t>=</a:t>
                </a:r>
                <a:r>
                  <a:rPr lang="en-US" altLang="zh-CN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i="1">
                  <a:solidFill>
                    <a:srgbClr val="121212"/>
                  </a:solidFill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>
                    <a:solidFill>
                      <a:srgbClr val="121212"/>
                    </a:solidFill>
                  </a:rPr>
                  <a:t>蒙特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卡洛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近似</m:t>
                    </m:r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得到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</m:oMath>
                </a14:m>
                <a:endParaRPr lang="en-US" altLang="zh-CN" b="0" i="1">
                  <a:solidFill>
                    <a:srgbClr val="12121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i="1">
                  <a:solidFill>
                    <a:srgbClr val="12121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观测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一条</m:t>
                    </m:r>
                    <m:r>
                      <m:rPr>
                        <m:nor/>
                      </m:rPr>
                      <a:rPr lang="en-US" altLang="zh-CN"/>
                      <m:t>trajectory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/>
                  <a:t>用价值网络近似得到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/>
                  <a:t> ：</a:t>
                </a:r>
                <a:r>
                  <a:rPr lang="en-US" altLang="zh-CN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121212"/>
                        </a:solidFill>
                        <a:latin typeface="-apple-system"/>
                      </a:rPr>
                      <m:t>=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121212"/>
                        </a:solidFill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12121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zh-CN" altLang="en-US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1E6D2B-981B-4D93-845B-09E9D06E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39" y="1400960"/>
                <a:ext cx="9875520" cy="4893199"/>
              </a:xfrm>
              <a:prstGeom prst="rect">
                <a:avLst/>
              </a:prstGeo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60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5342-37D0-4F24-BB37-D4C66FE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813E-9CE0-464E-B9DD-70AA2690241B}" type="datetime1">
              <a:rPr lang="en-US" altLang="zh-CN" smtClean="0"/>
              <a:t>7/26/2021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1A58D-7F0B-404E-91EF-94494E61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584F9-E7A7-4673-A285-94D6D704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3657D1E-A5B7-45DB-AE15-0817463914C9}"/>
              </a:ext>
            </a:extLst>
          </p:cNvPr>
          <p:cNvSpPr txBox="1">
            <a:spLocks/>
          </p:cNvSpPr>
          <p:nvPr/>
        </p:nvSpPr>
        <p:spPr>
          <a:xfrm>
            <a:off x="689995" y="3455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66040">
              <a:spcBef>
                <a:spcPts val="55"/>
              </a:spcBef>
            </a:pPr>
            <a:r>
              <a:rPr lang="en-US" altLang="zh-CN" sz="3200" b="1" kern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REINFORCE with baseline </a:t>
            </a:r>
            <a:endParaRPr lang="zh-CN" altLang="zh-CN" sz="3200" b="1" kern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E6D2B-981B-4D93-845B-09E9D06EE38C}"/>
              </a:ext>
            </a:extLst>
          </p:cNvPr>
          <p:cNvSpPr txBox="1"/>
          <p:nvPr/>
        </p:nvSpPr>
        <p:spPr>
          <a:xfrm>
            <a:off x="865939" y="1400960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solidFill>
                <a:srgbClr val="121212"/>
              </a:solidFill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B13B65-19F7-47C5-9DE9-A70F71F9D7AD}"/>
                  </a:ext>
                </a:extLst>
              </p:cNvPr>
              <p:cNvSpPr txBox="1"/>
              <p:nvPr/>
            </p:nvSpPr>
            <p:spPr>
              <a:xfrm>
                <a:off x="1200747" y="1887523"/>
                <a:ext cx="8297684" cy="3231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/>
                  <a:t>更新步骤</a:t>
                </a:r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rgbClr val="121212"/>
                    </a:solidFill>
                    <a:ea typeface="Cambria Math" panose="02040503050406030204" pitchFamily="18" charset="0"/>
                  </a:rPr>
                  <a:t>玩一局游戏，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观测一条</m:t>
                    </m:r>
                    <m:r>
                      <m:rPr>
                        <m:nor/>
                      </m:rPr>
                      <a:rPr lang="en-US" altLang="zh-CN"/>
                      <m:t>trajectory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/>
                  <a:t>计算：</a:t>
                </a:r>
                <a:r>
                  <a:rPr lang="en-US" altLang="zh-CN" b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/>
                  <a:t>更新策略网络：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/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r>
                  <a:rPr lang="zh-CN" altLang="en-US"/>
                  <a:t>更新价值网络：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zh-CN" altLang="en-US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/>
                  <a:t>        </a:t>
                </a: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zh-CN" altLang="en-US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B13B65-19F7-47C5-9DE9-A70F71F9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47" y="1887523"/>
                <a:ext cx="8297684" cy="3231206"/>
              </a:xfrm>
              <a:prstGeom prst="rect">
                <a:avLst/>
              </a:prstGeom>
              <a:blipFill>
                <a:blip r:embed="rId2"/>
                <a:stretch>
                  <a:fillRect l="-514" t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F2C3795E-97CA-42A3-973F-5D11C7BBA014}"/>
              </a:ext>
            </a:extLst>
          </p:cNvPr>
          <p:cNvSpPr/>
          <p:nvPr/>
        </p:nvSpPr>
        <p:spPr>
          <a:xfrm>
            <a:off x="1373209" y="2322479"/>
            <a:ext cx="7527510" cy="26857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C74E89-B0AD-4A34-B30E-CAB7BE53FE15}"/>
              </a:ext>
            </a:extLst>
          </p:cNvPr>
          <p:cNvSpPr txBox="1"/>
          <p:nvPr/>
        </p:nvSpPr>
        <p:spPr>
          <a:xfrm>
            <a:off x="2885813" y="5118729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7030A0"/>
                </a:solidFill>
              </a:rPr>
              <a:t>重复</a:t>
            </a:r>
            <a:r>
              <a:rPr lang="en-US" altLang="zh-CN">
                <a:solidFill>
                  <a:srgbClr val="7030A0"/>
                </a:solidFill>
              </a:rPr>
              <a:t>n</a:t>
            </a:r>
            <a:r>
              <a:rPr lang="zh-CN" altLang="en-US">
                <a:solidFill>
                  <a:srgbClr val="7030A0"/>
                </a:solidFill>
              </a:rPr>
              <a:t>次：</a:t>
            </a:r>
            <a:r>
              <a:rPr lang="en-US" altLang="zh-CN">
                <a:solidFill>
                  <a:srgbClr val="7030A0"/>
                </a:solidFill>
              </a:rPr>
              <a:t>t=1,2,3,…,n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14351</TotalTime>
  <Words>1314</Words>
  <Application>Microsoft Office PowerPoint</Application>
  <PresentationFormat>宽屏</PresentationFormat>
  <Paragraphs>413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CMSS9</vt:lpstr>
      <vt:lpstr>TimesNewRomanPS-BoldMT</vt:lpstr>
      <vt:lpstr>等线</vt:lpstr>
      <vt:lpstr>宋体</vt:lpstr>
      <vt:lpstr>Arial</vt:lpstr>
      <vt:lpstr>Cambria Math</vt:lpstr>
      <vt:lpstr>Corbel</vt:lpstr>
      <vt:lpstr>Times New Roman</vt:lpstr>
      <vt:lpstr>Wingdings</vt:lpstr>
      <vt:lpstr>基础</vt:lpstr>
      <vt:lpstr>第13部分  演员-评论家方法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新生入伙指南</dc:title>
  <dc:creator>Xiang Zhang</dc:creator>
  <cp:lastModifiedBy>Administrator</cp:lastModifiedBy>
  <cp:revision>1761</cp:revision>
  <dcterms:created xsi:type="dcterms:W3CDTF">2017-08-11T01:04:25Z</dcterms:created>
  <dcterms:modified xsi:type="dcterms:W3CDTF">2021-07-27T07:29:25Z</dcterms:modified>
</cp:coreProperties>
</file>