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85" r:id="rId3"/>
    <p:sldId id="269" r:id="rId4"/>
    <p:sldId id="278" r:id="rId5"/>
    <p:sldId id="309" r:id="rId6"/>
    <p:sldId id="289" r:id="rId7"/>
    <p:sldId id="307" r:id="rId8"/>
    <p:sldId id="308" r:id="rId9"/>
    <p:sldId id="296" r:id="rId10"/>
    <p:sldId id="284" r:id="rId11"/>
    <p:sldId id="290" r:id="rId12"/>
    <p:sldId id="291" r:id="rId13"/>
    <p:sldId id="297" r:id="rId14"/>
    <p:sldId id="292" r:id="rId15"/>
    <p:sldId id="293" r:id="rId16"/>
    <p:sldId id="273" r:id="rId17"/>
    <p:sldId id="305" r:id="rId18"/>
    <p:sldId id="299" r:id="rId19"/>
    <p:sldId id="302" r:id="rId20"/>
    <p:sldId id="301" r:id="rId21"/>
    <p:sldId id="303" r:id="rId22"/>
    <p:sldId id="31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DDC4000-137B-4B70-9CC7-5B0EC7A6211D}">
          <p14:sldIdLst>
            <p14:sldId id="257"/>
            <p14:sldId id="285"/>
            <p14:sldId id="269"/>
            <p14:sldId id="278"/>
            <p14:sldId id="309"/>
            <p14:sldId id="289"/>
            <p14:sldId id="307"/>
            <p14:sldId id="308"/>
            <p14:sldId id="296"/>
            <p14:sldId id="284"/>
            <p14:sldId id="290"/>
            <p14:sldId id="291"/>
            <p14:sldId id="297"/>
            <p14:sldId id="292"/>
            <p14:sldId id="293"/>
            <p14:sldId id="273"/>
            <p14:sldId id="305"/>
            <p14:sldId id="299"/>
            <p14:sldId id="302"/>
            <p14:sldId id="301"/>
            <p14:sldId id="303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7089" autoAdjust="0"/>
  </p:normalViewPr>
  <p:slideViewPr>
    <p:cSldViewPr snapToGrid="0" showGuides="1">
      <p:cViewPr>
        <p:scale>
          <a:sx n="100" d="100"/>
          <a:sy n="100" d="100"/>
        </p:scale>
        <p:origin x="10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7CB0F-B526-4CDE-9D63-911F4FB46D9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0483-BDD4-43AA-89BC-719DE7BB9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6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Iocp</a:t>
            </a:r>
            <a:r>
              <a:rPr lang="en-US" altLang="ko-KR" baseline="0" dirty="0"/>
              <a:t> </a:t>
            </a:r>
            <a:r>
              <a:rPr lang="ko-KR" altLang="en-US" baseline="0" dirty="0"/>
              <a:t>구현 </a:t>
            </a:r>
            <a:r>
              <a:rPr lang="ko-KR" altLang="en-US" baseline="0" dirty="0" err="1"/>
              <a:t>데드레커닝</a:t>
            </a:r>
            <a:r>
              <a:rPr lang="ko-KR" altLang="en-US" baseline="0" dirty="0"/>
              <a:t> 구현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13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60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65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6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5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76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7~8 </a:t>
            </a:r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 다른 행동 </a:t>
            </a:r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1200" b="1" baseline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16</a:t>
            </a:r>
            <a:r>
              <a:rPr lang="ko-KR" altLang="en-US" sz="1200" b="1" baseline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endParaRPr lang="en-US" altLang="ko-KR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86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7~8 </a:t>
            </a:r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 다른 행동 </a:t>
            </a:r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1200" b="1" baseline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16</a:t>
            </a:r>
            <a:r>
              <a:rPr lang="ko-KR" altLang="en-US" sz="1200" b="1" baseline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endParaRPr lang="en-US" altLang="ko-KR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2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0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83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3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0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51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http://it.chosun.com/site/data/html_dir/2010/12/30/2010123085027.html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1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7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9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back4blood.fandom.com/wiki/Retch" TargetMode="External"/><Relationship Id="rId3" Type="http://schemas.openxmlformats.org/officeDocument/2006/relationships/hyperlink" Target="https://www.kocca.kr/cop/bbs/list/B0000147.do?menuNo=201825" TargetMode="External"/><Relationship Id="rId7" Type="http://schemas.openxmlformats.org/officeDocument/2006/relationships/hyperlink" Target="https://left4dead.fandom.com/wiki/Bill" TargetMode="External"/><Relationship Id="rId12" Type="http://schemas.openxmlformats.org/officeDocument/2006/relationships/hyperlink" Target="https://icon-icons.com/k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amu.wiki/w/%EC%B9%B4%EC%9A%B4%ED%84%B0%20%EC%8A%A4%ED%8A%B8%EB%9D%BC%EC%9D%B4%ED%81%AC%20%EC%98%A8%EB%9D%BC%EC%9D%B8/%EC%8B%9C%EB%82%98%EB%A6%AC%EC%98%A4/%EC%A2%80%EB%B9%84%20%EC%8B%9C%EB%82%98%EB%A6%AC%EC%98%A4" TargetMode="External"/><Relationship Id="rId11" Type="http://schemas.openxmlformats.org/officeDocument/2006/relationships/hyperlink" Target="https://www.istockphoto.com/kr" TargetMode="External"/><Relationship Id="rId5" Type="http://schemas.openxmlformats.org/officeDocument/2006/relationships/hyperlink" Target="https://www.z2u.com/detail/escape-from-tarkov-guide-how-to-extract-and-find-extraction-point-locations.html" TargetMode="External"/><Relationship Id="rId10" Type="http://schemas.openxmlformats.org/officeDocument/2006/relationships/hyperlink" Target="https://m.blog.naver.com/uslim88/222027254826" TargetMode="External"/><Relationship Id="rId4" Type="http://schemas.openxmlformats.org/officeDocument/2006/relationships/hyperlink" Target="https://www.youtube.com/watch?v=1bI7M3mOObU" TargetMode="External"/><Relationship Id="rId9" Type="http://schemas.openxmlformats.org/officeDocument/2006/relationships/hyperlink" Target="https://wiki.tripwireinteractive.com/index.php?title=Stalker_(Killing_Floor_2)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015663"/>
            <a:chOff x="365760" y="2456359"/>
            <a:chExt cx="7251940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58350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필</a:t>
              </a:r>
              <a:r>
                <a:rPr lang="ko-KR" altLang="en-US" sz="6000" b="1" spc="-3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射</a:t>
              </a:r>
              <a:r>
                <a:rPr lang="en-US" altLang="ko-KR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쏘다</a:t>
              </a:r>
              <a:r>
                <a:rPr lang="en-US" altLang="ko-KR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6000" spc="-3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즉생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D67AFD-0B94-4F92-BA6D-FB984844FEC5}"/>
              </a:ext>
            </a:extLst>
          </p:cNvPr>
          <p:cNvSpPr txBox="1"/>
          <p:nvPr/>
        </p:nvSpPr>
        <p:spPr>
          <a:xfrm>
            <a:off x="8763000" y="5473005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2017182040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정윤제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2017182004 </a:t>
            </a:r>
            <a:r>
              <a:rPr lang="ko-KR" altLang="en-US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최은우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414" y="5426286"/>
            <a:ext cx="3024336" cy="3744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교수님 확인란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 flipH="1">
            <a:off x="6414" y="6812281"/>
            <a:ext cx="302433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 flipH="1" flipV="1">
            <a:off x="2985029" y="5728069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H="1" flipV="1">
            <a:off x="0" y="5737955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19" y="5800781"/>
            <a:ext cx="2939310" cy="101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3,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게임과의 차이점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099944"/>
            <a:ext cx="6467475" cy="42945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975" y="5399184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카운터스트라이크 좀비 시나리오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-104274" y="5856438"/>
            <a:ext cx="70379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팀원과 협동을 하여 몰려오는 좀비를 피하거나 싸우면서 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미션을 클리어해가는  협동 </a:t>
            </a:r>
            <a:r>
              <a:rPr lang="en-US" altLang="ko-KR" sz="23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FPS</a:t>
            </a:r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86776" y="1456664"/>
            <a:ext cx="5243299" cy="16142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6" y="1456664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게임의 단점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838650" y="2052970"/>
            <a:ext cx="5505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다양하지 않고 체력만 증가시킨 단순한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과금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없이는 클리어하기 힘들어진 난이도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86772" y="3856606"/>
            <a:ext cx="5243299" cy="240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8925028" y="3205517"/>
            <a:ext cx="966789" cy="516448"/>
          </a:xfrm>
          <a:prstGeom prst="downArrow">
            <a:avLst>
              <a:gd name="adj1" fmla="val 50000"/>
              <a:gd name="adj2" fmla="val 4815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2" y="3856606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게임과의 차이점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838650" y="4462526"/>
            <a:ext cx="51395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패턴을 가지고 있어 패턴을      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공략하는 재미를 얻을 수 있다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부담없이 즐길 수 있는 난이도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059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4,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77489" y="1931416"/>
            <a:ext cx="4068451" cy="738719"/>
            <a:chOff x="577489" y="1931416"/>
            <a:chExt cx="4068451" cy="7387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D2917D-8FCF-4B57-A850-8D50D823DCD6}"/>
                </a:ext>
              </a:extLst>
            </p:cNvPr>
            <p:cNvGrpSpPr/>
            <p:nvPr/>
          </p:nvGrpSpPr>
          <p:grpSpPr>
            <a:xfrm>
              <a:off x="577489" y="2242129"/>
              <a:ext cx="4068451" cy="428006"/>
              <a:chOff x="899592" y="2000083"/>
              <a:chExt cx="4237997" cy="43022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9A2099B-F19F-4235-B59B-48EB888DA1AD}"/>
                  </a:ext>
                </a:extLst>
              </p:cNvPr>
              <p:cNvSpPr/>
              <p:nvPr/>
            </p:nvSpPr>
            <p:spPr>
              <a:xfrm>
                <a:off x="1691678" y="2000083"/>
                <a:ext cx="3351552" cy="40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Visual Studio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A74DB7E-CC98-4138-B725-3657C055986D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6" descr="ê´ë ¨ ì´ë¯¸ì§">
              <a:extLst>
                <a:ext uri="{FF2B5EF4-FFF2-40B4-BE49-F238E27FC236}">
                  <a16:creationId xmlns:a16="http://schemas.microsoft.com/office/drawing/2014/main" id="{5601F6A0-F4D3-4185-BE0C-BE2A36138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7489" y="1931416"/>
              <a:ext cx="728537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6371461" y="1931415"/>
            <a:ext cx="4068359" cy="756498"/>
            <a:chOff x="6371461" y="1931415"/>
            <a:chExt cx="4068359" cy="75649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6371461" y="2287803"/>
              <a:ext cx="4068359" cy="400110"/>
              <a:chOff x="899592" y="2000081"/>
              <a:chExt cx="4237997" cy="475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DirectX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20" y="1931415"/>
              <a:ext cx="738718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3650254"/>
            <a:ext cx="4068451" cy="428006"/>
            <a:chOff x="899592" y="2000083"/>
            <a:chExt cx="4237997" cy="4302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371460" y="3445426"/>
            <a:ext cx="4068360" cy="632834"/>
            <a:chOff x="832187" y="1572165"/>
            <a:chExt cx="4305402" cy="865811"/>
          </a:xfrm>
        </p:grpSpPr>
        <p:sp>
          <p:nvSpPr>
            <p:cNvPr id="26" name="직사각형 25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6694965-F32E-484D-A6D5-8CB4C158D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9221" y="3463890"/>
            <a:ext cx="529336" cy="60933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5053347"/>
            <a:ext cx="4068451" cy="428006"/>
            <a:chOff x="899592" y="2000083"/>
            <a:chExt cx="4237997" cy="4302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Photoshop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포토샵 - 해시넷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4" y="4627664"/>
            <a:ext cx="927566" cy="9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7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5,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개발에 사용할 기술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1740558" y="1722946"/>
            <a:ext cx="73367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A*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알고리즘을 이용한 길 찾기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 상태에 따른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FSM</a:t>
            </a: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효과 및 캐릭터 애니메이션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게임내 시간에 따른 조명 및 그림자 변화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239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302233" cy="684378"/>
            <a:chOff x="449179" y="63798"/>
            <a:chExt cx="2302233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6,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302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개인별 준비 현황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95602" y="1980193"/>
            <a:ext cx="8501622" cy="1000274"/>
            <a:chOff x="822389" y="4883323"/>
            <a:chExt cx="8501622" cy="1000274"/>
          </a:xfrm>
        </p:grpSpPr>
        <p:grpSp>
          <p:nvGrpSpPr>
            <p:cNvPr id="8" name="그룹 7"/>
            <p:cNvGrpSpPr/>
            <p:nvPr/>
          </p:nvGrpSpPr>
          <p:grpSpPr>
            <a:xfrm>
              <a:off x="822389" y="4902522"/>
              <a:ext cx="1708606" cy="981075"/>
              <a:chOff x="481844" y="1208792"/>
              <a:chExt cx="1708606" cy="981075"/>
            </a:xfrm>
          </p:grpSpPr>
          <p:sp>
            <p:nvSpPr>
              <p:cNvPr id="10" name="액자 9"/>
              <p:cNvSpPr/>
              <p:nvPr/>
            </p:nvSpPr>
            <p:spPr>
              <a:xfrm>
                <a:off x="481844" y="1208792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3564" y="1406941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정윤제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6" y="4883323"/>
              <a:ext cx="629602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인공지능 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네트워크 게임프로그래밍 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- 3D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게임프로그래밍 </a:t>
              </a:r>
              <a:r>
                <a:rPr lang="en-US" altLang="ko-KR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DA21C5-E91F-4292-B251-AF1390296C41}"/>
              </a:ext>
            </a:extLst>
          </p:cNvPr>
          <p:cNvGrpSpPr/>
          <p:nvPr/>
        </p:nvGrpSpPr>
        <p:grpSpPr>
          <a:xfrm>
            <a:off x="1195602" y="3990062"/>
            <a:ext cx="8501622" cy="981075"/>
            <a:chOff x="1298640" y="2919870"/>
            <a:chExt cx="8501622" cy="981075"/>
          </a:xfrm>
        </p:grpSpPr>
        <p:grpSp>
          <p:nvGrpSpPr>
            <p:cNvPr id="15" name="그룹 14"/>
            <p:cNvGrpSpPr/>
            <p:nvPr/>
          </p:nvGrpSpPr>
          <p:grpSpPr>
            <a:xfrm>
              <a:off x="1298640" y="2919870"/>
              <a:ext cx="1708606" cy="981075"/>
              <a:chOff x="481844" y="1208792"/>
              <a:chExt cx="1708606" cy="981075"/>
            </a:xfrm>
          </p:grpSpPr>
          <p:sp>
            <p:nvSpPr>
              <p:cNvPr id="17" name="액자 16"/>
              <p:cNvSpPr/>
              <p:nvPr/>
            </p:nvSpPr>
            <p:spPr>
              <a:xfrm>
                <a:off x="481844" y="1208792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3564" y="1406941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최은우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504237" y="3056463"/>
              <a:ext cx="6296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인공지능</a:t>
              </a:r>
              <a:endPara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- 3D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게임프로그래밍 </a:t>
              </a:r>
              <a:r>
                <a:rPr lang="en-US" altLang="ko-KR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1,2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13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1383712" cy="1053710"/>
            <a:chOff x="449179" y="63798"/>
            <a:chExt cx="1383712" cy="10537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7,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13837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역할 분담</a:t>
              </a:r>
              <a:endPara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95602" y="4215764"/>
            <a:ext cx="8501623" cy="1952477"/>
            <a:chOff x="822389" y="4902522"/>
            <a:chExt cx="8501623" cy="1952477"/>
          </a:xfrm>
        </p:grpSpPr>
        <p:grpSp>
          <p:nvGrpSpPr>
            <p:cNvPr id="14" name="그룹 13"/>
            <p:cNvGrpSpPr/>
            <p:nvPr/>
          </p:nvGrpSpPr>
          <p:grpSpPr>
            <a:xfrm>
              <a:off x="822389" y="4902522"/>
              <a:ext cx="1708606" cy="981075"/>
              <a:chOff x="481844" y="1208792"/>
              <a:chExt cx="1708606" cy="981075"/>
            </a:xfrm>
          </p:grpSpPr>
          <p:sp>
            <p:nvSpPr>
              <p:cNvPr id="15" name="액자 14"/>
              <p:cNvSpPr/>
              <p:nvPr/>
            </p:nvSpPr>
            <p:spPr>
              <a:xfrm>
                <a:off x="481844" y="1208792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3564" y="1406941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최은우</a:t>
                </a:r>
                <a:endParaRPr lang="ko-KR" altLang="en-US" sz="3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7" y="4992951"/>
              <a:ext cx="629602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3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길찾기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충돌 처리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조명</a:t>
              </a: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그림자</a:t>
              </a: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사운드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7657E9-FAA3-CF13-B7E5-02A9B875397B}"/>
              </a:ext>
            </a:extLst>
          </p:cNvPr>
          <p:cNvGrpSpPr/>
          <p:nvPr/>
        </p:nvGrpSpPr>
        <p:grpSpPr>
          <a:xfrm>
            <a:off x="1195602" y="2034349"/>
            <a:ext cx="8501624" cy="1598531"/>
            <a:chOff x="1195604" y="1610704"/>
            <a:chExt cx="8501624" cy="1598531"/>
          </a:xfrm>
        </p:grpSpPr>
        <p:grpSp>
          <p:nvGrpSpPr>
            <p:cNvPr id="5" name="그룹 4"/>
            <p:cNvGrpSpPr/>
            <p:nvPr/>
          </p:nvGrpSpPr>
          <p:grpSpPr>
            <a:xfrm>
              <a:off x="1195604" y="1610704"/>
              <a:ext cx="1708606" cy="981075"/>
              <a:chOff x="481845" y="1340221"/>
              <a:chExt cx="1708606" cy="981075"/>
            </a:xfrm>
          </p:grpSpPr>
          <p:sp>
            <p:nvSpPr>
              <p:cNvPr id="2" name="액자 1"/>
              <p:cNvSpPr/>
              <p:nvPr/>
            </p:nvSpPr>
            <p:spPr>
              <a:xfrm>
                <a:off x="481845" y="1340221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3565" y="1538370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정윤제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401203" y="1701130"/>
              <a:ext cx="6296025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애니메이션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UI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몬스터 상태에 따른 </a:t>
              </a: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FSM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조명</a:t>
              </a: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그림자</a:t>
              </a: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사운드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504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746423" cy="684378"/>
            <a:chOff x="449179" y="63798"/>
            <a:chExt cx="746423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7,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일정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AE5A7FA-F2B5-EDC2-8E0B-1804135A9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1595437"/>
            <a:ext cx="87058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05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8,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-53661" y="970889"/>
            <a:ext cx="115443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연구보고서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https://www.kocca.kr/cop/bbs/list/B0000147.do?menuNo=201825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hlinkClick r:id="rId4"/>
              </a:rPr>
              <a:t>7days to die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썸네일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–</a:t>
            </a:r>
            <a:r>
              <a:rPr lang="ko-KR" altLang="en-US" sz="1600" dirty="0">
                <a:hlinkClick r:id="rId4"/>
              </a:rPr>
              <a:t> </a:t>
            </a:r>
            <a:r>
              <a:rPr lang="en-US" altLang="ko-KR" sz="1600" dirty="0">
                <a:hlinkClick r:id="rId4"/>
              </a:rPr>
              <a:t>https://www.youtube.com/watch?v=1bI7M3mOObU</a:t>
            </a:r>
            <a:endParaRPr lang="ko-KR" altLang="en-US" sz="1600" dirty="0"/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 Escape From </a:t>
            </a:r>
            <a:r>
              <a:rPr lang="en-US" altLang="ko-KR" sz="16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Tarkov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1600" dirty="0">
                <a:hlinkClick r:id="rId5"/>
              </a:rPr>
              <a:t>https://www.z2u.com/detail/escape-from-tarkov-guide-how-to-extract-and-find-extraction-point-locations.html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 스트라이크 좀비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6"/>
              </a:rPr>
              <a:t>https://namu.wiki/w/%EC%B9%B4%EC%9A%B4%ED%84%B0%20%EC%8A%A4%ED%8A%B8%EB%9D%BC%EC%9D%B4%ED%81%AC%20%EC%98%A8%EB%9D%BC%EC%9D%B8/%EC%8B%9C%EB%82%98%EB%A6%AC%EC%98%A4/%EC%A2%80%EB%B9%84%20%EC%8B%9C%EB%82%98%EB%A6%AC%EC%98%A4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GTFO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킬링플로어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박스헤드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워프레임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타르코프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https://left4dead.fandom.com/wiki/Bill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8"/>
              </a:rPr>
              <a:t>https://back4blood.fandom.com/wiki/Retch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9"/>
              </a:rPr>
              <a:t>https://wiki.tripwireinteractive.com/index.php?title=Stalker_(Killing_Floor_2)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10"/>
              </a:rPr>
              <a:t>https://m.blog.naver.com/uslim88/222027254826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11"/>
              </a:rPr>
              <a:t>https://www.istockphoto.com/kr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12"/>
              </a:rPr>
              <a:t>https://icon-icons.com/ko/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https://www.iconexperience.com/</a:t>
            </a:r>
          </a:p>
        </p:txBody>
      </p:sp>
    </p:spTree>
    <p:extLst>
      <p:ext uri="{BB962C8B-B14F-4D97-AF65-F5344CB8AC3E}">
        <p14:creationId xmlns:p14="http://schemas.microsoft.com/office/powerpoint/2010/main" val="389239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2242185" y="2689562"/>
            <a:ext cx="7530465" cy="1015663"/>
            <a:chOff x="365760" y="2413337"/>
            <a:chExt cx="7530465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2061210" y="2413337"/>
              <a:ext cx="58350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3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감사합니다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715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9179" y="1329647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952625"/>
            <a:ext cx="2781300" cy="933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468603" y="2065407"/>
            <a:ext cx="7342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웨이브로 이루어져 있으며 매 웨이브가 끝날 때 마다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초의 준비시간이 있다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전부 생존할 경우 탈출구로 이동하여 이동시 게임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51" y="3495675"/>
            <a:ext cx="3163353" cy="304226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179" y="3495675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97378" y="3695730"/>
            <a:ext cx="7094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웨이브가 끝날 때 마다 이용할 수 있으며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체력 회복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소모성 아이템을 구매 할 수 있다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돈은 몬스터 처치 시 획득한다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4172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81386" y="1271008"/>
            <a:ext cx="2414189" cy="5246372"/>
            <a:chOff x="711030" y="1098552"/>
            <a:chExt cx="3727718" cy="5490551"/>
          </a:xfrm>
        </p:grpSpPr>
        <p:grpSp>
          <p:nvGrpSpPr>
            <p:cNvPr id="6" name="그룹 5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781833" y="109855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</a:t>
              </a:r>
            </a:p>
          </p:txBody>
        </p:sp>
      </p:grpSp>
      <p:pic>
        <p:nvPicPr>
          <p:cNvPr id="1034" name="Picture 10" descr="Bill | Left 4 Dead Wiki | Fando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1" y="1696307"/>
            <a:ext cx="1810928" cy="22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39225" y="4282153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총을 쏘며 적을 격퇴하는 군인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0451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0451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9980" y="5543969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 </a:t>
            </a:r>
          </a:p>
        </p:txBody>
      </p:sp>
      <p:cxnSp>
        <p:nvCxnSpPr>
          <p:cNvPr id="9" name="직선 화살표 연결선 8"/>
          <p:cNvCxnSpPr>
            <a:stCxn id="64" idx="3"/>
          </p:cNvCxnSpPr>
          <p:nvPr/>
        </p:nvCxnSpPr>
        <p:spPr>
          <a:xfrm flipV="1">
            <a:off x="2604454" y="3112700"/>
            <a:ext cx="2228097" cy="28455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86783" y="5541469"/>
            <a:ext cx="2217671" cy="833497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581630" y="1696307"/>
            <a:ext cx="158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조작법</a:t>
            </a:r>
          </a:p>
        </p:txBody>
      </p:sp>
      <p:sp>
        <p:nvSpPr>
          <p:cNvPr id="17" name="AutoShape 6" descr="컴퓨터 게이머 키보드 Wasd 키 벡터 일러스트레이션 Wasd 키 게임 컨트롤 키보드 버튼 로고에 대한 스톡 벡터 아트 및 기타 이미지  - iStock"/>
          <p:cNvSpPr>
            <a:spLocks noChangeAspect="1" noChangeArrowheads="1"/>
          </p:cNvSpPr>
          <p:nvPr/>
        </p:nvSpPr>
        <p:spPr bwMode="auto">
          <a:xfrm>
            <a:off x="9261475" y="31127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4" descr="컴퓨터 게이머 키보드 Wasd 키 벡터 일러스트레이션 Wasd 키 게임 컨트롤 키보드 버튼 로고에 대한 스톡 벡터 아트 및 기타 이미지 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8" name="Picture 10" descr="컴퓨터 게이머 키보드 Wasd 키 벡터 일러스트레이션 Wasd 키 게임 컨트롤 키보드 버튼 로고에 대한 스톡 벡터 아트 및 기타 이미지  - iStock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973" y="1774376"/>
            <a:ext cx="1701232" cy="170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4995416" y="2429649"/>
            <a:ext cx="1180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475" y="1217910"/>
            <a:ext cx="1866900" cy="27051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8088104" y="2429649"/>
            <a:ext cx="82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</a:p>
        </p:txBody>
      </p:sp>
      <p:pic>
        <p:nvPicPr>
          <p:cNvPr id="2064" name="Picture 16" descr="Bar, keyboard, space, tutorial icon - Download on Iconfinder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8476">
            <a:off x="5962137" y="3000168"/>
            <a:ext cx="1541723" cy="15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4984051" y="3572313"/>
            <a:ext cx="99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</a:t>
            </a:r>
          </a:p>
        </p:txBody>
      </p:sp>
      <p:pic>
        <p:nvPicPr>
          <p:cNvPr id="2068" name="Picture 20" descr="IconExperience » V-Collection » Keyboard Key R Icon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75" y="4253068"/>
            <a:ext cx="914053" cy="9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/>
          <p:cNvSpPr txBox="1"/>
          <p:nvPr/>
        </p:nvSpPr>
        <p:spPr>
          <a:xfrm>
            <a:off x="4847432" y="4573266"/>
            <a:ext cx="118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재장전</a:t>
            </a:r>
          </a:p>
        </p:txBody>
      </p:sp>
      <p:pic>
        <p:nvPicPr>
          <p:cNvPr id="2070" name="Picture 22" descr="IconExperience » V-Collection » Keyboard Key F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11" y="5330777"/>
            <a:ext cx="873811" cy="87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4325799" y="5593258"/>
            <a:ext cx="158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</a:p>
        </p:txBody>
      </p:sp>
      <p:pic>
        <p:nvPicPr>
          <p:cNvPr id="2074" name="Picture 26" descr="마우스 무료 아이콘 의 ionic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362" y="43056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7655568" y="5041100"/>
            <a:ext cx="191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 이동</a:t>
            </a:r>
          </a:p>
        </p:txBody>
      </p:sp>
    </p:spTree>
    <p:extLst>
      <p:ext uri="{BB962C8B-B14F-4D97-AF65-F5344CB8AC3E}">
        <p14:creationId xmlns:p14="http://schemas.microsoft.com/office/powerpoint/2010/main" val="350618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0,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5594593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사방에서 오는 적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들에게서 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하며 </a:t>
            </a:r>
            <a:r>
              <a:rPr lang="ko-KR" altLang="en-US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</a:t>
            </a:r>
            <a:r>
              <a:rPr lang="en-US" altLang="ko-KR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지나면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탈출구로 이동하여 </a:t>
            </a:r>
            <a:r>
              <a:rPr lang="ko-KR" altLang="en-US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게임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19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행동 패턴을 부여하여 공략할 때 다양한 전략을 사용하는 재미를 얻을 수 있다</a:t>
            </a:r>
            <a:r>
              <a:rPr lang="en-US" altLang="ko-KR" sz="19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9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 없이 즐길 수 있는 난이도</a:t>
            </a:r>
            <a:endParaRPr lang="en-US" altLang="ko-KR" sz="19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https://cdn.discordapp.com/attachments/916270223060009020/916270304945373194/fd986116e8f7b874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423317"/>
            <a:ext cx="6478806" cy="404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22933" y="917309"/>
            <a:ext cx="11844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2023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장르는 인기를 끌 것이라 예상이 되기에 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 FPS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선택하게 되었다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35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178" y="2061093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게임이 시작되면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준비 시간이 주어진다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148397"/>
            <a:ext cx="2352675" cy="819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9" y="2742658"/>
            <a:ext cx="4038600" cy="990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178" y="3869829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시간이 끝나면 웨이브가 시작되면 적이 몰려온다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78" y="4495800"/>
            <a:ext cx="1962150" cy="819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9177" y="5540811"/>
            <a:ext cx="8561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 중 남은 적이 화면에 표시가 되며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적을 사살할 경우 웨이브가 끝나며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준비시간이 주어진다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준비시간 동안 상점을 이용하여 다음 웨이브를 준비한다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0013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114812"/>
            <a:ext cx="6199271" cy="2494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79" y="3689838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전투를 총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반복하여 전부 버틸 경우 탈출구가 생긴다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9" y="4333875"/>
            <a:ext cx="8286750" cy="1009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178" y="5587452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탈출구에 플레이어가 도착하면 탈출이 되며 게임 클리어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37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맵 제작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1F6790E-AC69-7415-5E0B-5B08B7F17180}"/>
              </a:ext>
            </a:extLst>
          </p:cNvPr>
          <p:cNvGrpSpPr/>
          <p:nvPr/>
        </p:nvGrpSpPr>
        <p:grpSpPr>
          <a:xfrm>
            <a:off x="704850" y="1211981"/>
            <a:ext cx="7211928" cy="5173962"/>
            <a:chOff x="1240486" y="844473"/>
            <a:chExt cx="7246289" cy="594972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E93D9D1-E8F5-3E45-EA85-A4E6A47159A9}"/>
                </a:ext>
              </a:extLst>
            </p:cNvPr>
            <p:cNvSpPr/>
            <p:nvPr/>
          </p:nvSpPr>
          <p:spPr>
            <a:xfrm>
              <a:off x="1240486" y="919833"/>
              <a:ext cx="7246289" cy="58743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E9660C7-A418-D187-6833-05A535EC2370}"/>
                </a:ext>
              </a:extLst>
            </p:cNvPr>
            <p:cNvGrpSpPr/>
            <p:nvPr/>
          </p:nvGrpSpPr>
          <p:grpSpPr>
            <a:xfrm>
              <a:off x="1385266" y="1181099"/>
              <a:ext cx="6788426" cy="5546024"/>
              <a:chOff x="1013791" y="1343024"/>
              <a:chExt cx="6788426" cy="554602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DBD40E7-4CD6-C689-D82D-932A7A00B89B}"/>
                  </a:ext>
                </a:extLst>
              </p:cNvPr>
              <p:cNvSpPr/>
              <p:nvPr/>
            </p:nvSpPr>
            <p:spPr>
              <a:xfrm>
                <a:off x="1013791" y="4641572"/>
                <a:ext cx="2723322" cy="125263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42D8B47-F021-67F6-5253-81D9A233370F}"/>
                  </a:ext>
                </a:extLst>
              </p:cNvPr>
              <p:cNvSpPr/>
              <p:nvPr/>
            </p:nvSpPr>
            <p:spPr>
              <a:xfrm>
                <a:off x="3134139" y="4641573"/>
                <a:ext cx="208722" cy="1262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FEDE064-AFB7-15F4-FD0A-DEF62E67D283}"/>
                  </a:ext>
                </a:extLst>
              </p:cNvPr>
              <p:cNvSpPr/>
              <p:nvPr/>
            </p:nvSpPr>
            <p:spPr>
              <a:xfrm>
                <a:off x="1371600" y="4641574"/>
                <a:ext cx="208722" cy="1262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E1A8B97-E1A6-F610-74B5-E12CB255921F}"/>
                  </a:ext>
                </a:extLst>
              </p:cNvPr>
              <p:cNvSpPr/>
              <p:nvPr/>
            </p:nvSpPr>
            <p:spPr>
              <a:xfrm>
                <a:off x="1013791" y="5705061"/>
                <a:ext cx="2723322" cy="1987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E0795BC-B5AA-D448-45CA-5150A0BE0DB9}"/>
                  </a:ext>
                </a:extLst>
              </p:cNvPr>
              <p:cNvSpPr/>
              <p:nvPr/>
            </p:nvSpPr>
            <p:spPr>
              <a:xfrm>
                <a:off x="2812774" y="5705061"/>
                <a:ext cx="208722" cy="6559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DC7FCD7-5168-C8B7-7CBA-DF533270B4FB}"/>
                  </a:ext>
                </a:extLst>
              </p:cNvPr>
              <p:cNvSpPr/>
              <p:nvPr/>
            </p:nvSpPr>
            <p:spPr>
              <a:xfrm>
                <a:off x="7593500" y="4322438"/>
                <a:ext cx="208717" cy="2093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FE42ABF-2333-9795-1E38-90E4386EF2E7}"/>
                  </a:ext>
                </a:extLst>
              </p:cNvPr>
              <p:cNvSpPr/>
              <p:nvPr/>
            </p:nvSpPr>
            <p:spPr>
              <a:xfrm>
                <a:off x="6301408" y="1671226"/>
                <a:ext cx="205406" cy="2849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2E597D6-4AA3-6D5A-664F-0F909B2B03E7}"/>
                  </a:ext>
                </a:extLst>
              </p:cNvPr>
              <p:cNvSpPr/>
              <p:nvPr/>
            </p:nvSpPr>
            <p:spPr>
              <a:xfrm>
                <a:off x="2514600" y="1661592"/>
                <a:ext cx="3992214" cy="1675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CE8A46C-548F-6082-77F5-1BB5E0F17F63}"/>
                  </a:ext>
                </a:extLst>
              </p:cNvPr>
              <p:cNvSpPr/>
              <p:nvPr/>
            </p:nvSpPr>
            <p:spPr>
              <a:xfrm>
                <a:off x="2812774" y="6226864"/>
                <a:ext cx="4989443" cy="1987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31E81E4-BFE2-5E43-2C9D-7053D86713B2}"/>
                  </a:ext>
                </a:extLst>
              </p:cNvPr>
              <p:cNvSpPr/>
              <p:nvPr/>
            </p:nvSpPr>
            <p:spPr>
              <a:xfrm>
                <a:off x="1013791" y="4641574"/>
                <a:ext cx="2723322" cy="218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A73C74D-C1DF-F0E1-F921-A26A448BC99A}"/>
                  </a:ext>
                </a:extLst>
              </p:cNvPr>
              <p:cNvSpPr/>
              <p:nvPr/>
            </p:nvSpPr>
            <p:spPr>
              <a:xfrm>
                <a:off x="2305878" y="1661591"/>
                <a:ext cx="208722" cy="31890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813BB69-692D-54B3-2915-E8BF51D995FC}"/>
                  </a:ext>
                </a:extLst>
              </p:cNvPr>
              <p:cNvSpPr/>
              <p:nvPr/>
            </p:nvSpPr>
            <p:spPr>
              <a:xfrm>
                <a:off x="6301408" y="4322438"/>
                <a:ext cx="1500809" cy="198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CB19051-B0A3-4072-2550-C52EB7B03F5E}"/>
                  </a:ext>
                </a:extLst>
              </p:cNvPr>
              <p:cNvSpPr/>
              <p:nvPr/>
            </p:nvSpPr>
            <p:spPr>
              <a:xfrm>
                <a:off x="2305877" y="3726146"/>
                <a:ext cx="2413551" cy="1987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2D2A969-61E3-9055-1748-F2121950458E}"/>
                  </a:ext>
                </a:extLst>
              </p:cNvPr>
              <p:cNvSpPr/>
              <p:nvPr/>
            </p:nvSpPr>
            <p:spPr>
              <a:xfrm>
                <a:off x="4520640" y="5107468"/>
                <a:ext cx="783539" cy="1840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4E0C241-0611-23EE-B598-807F79404271}"/>
                  </a:ext>
                </a:extLst>
              </p:cNvPr>
              <p:cNvSpPr/>
              <p:nvPr/>
            </p:nvSpPr>
            <p:spPr>
              <a:xfrm>
                <a:off x="4510707" y="1661590"/>
                <a:ext cx="205406" cy="3629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C67ACD4-C234-D5D4-7983-C2A5EFB1074D}"/>
                  </a:ext>
                </a:extLst>
              </p:cNvPr>
              <p:cNvSpPr/>
              <p:nvPr/>
            </p:nvSpPr>
            <p:spPr>
              <a:xfrm>
                <a:off x="5098773" y="5107468"/>
                <a:ext cx="205406" cy="13082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C57D1C9-A0AE-E10C-47EE-908FDAA7E5C2}"/>
                  </a:ext>
                </a:extLst>
              </p:cNvPr>
              <p:cNvSpPr/>
              <p:nvPr/>
            </p:nvSpPr>
            <p:spPr>
              <a:xfrm>
                <a:off x="3775201" y="6233070"/>
                <a:ext cx="2872409" cy="65597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C311688-0AFF-648F-1369-90A0CFBA7B73}"/>
                  </a:ext>
                </a:extLst>
              </p:cNvPr>
              <p:cNvSpPr/>
              <p:nvPr/>
            </p:nvSpPr>
            <p:spPr>
              <a:xfrm>
                <a:off x="4413397" y="4735989"/>
                <a:ext cx="1500809" cy="85761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F73EAC7-FF19-C505-9BE9-FECE7328138E}"/>
                  </a:ext>
                </a:extLst>
              </p:cNvPr>
              <p:cNvSpPr/>
              <p:nvPr/>
            </p:nvSpPr>
            <p:spPr>
              <a:xfrm>
                <a:off x="1924042" y="1354781"/>
                <a:ext cx="1588610" cy="12526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74BB3E9-F0B2-0826-5ECE-FA4249AD1F03}"/>
                  </a:ext>
                </a:extLst>
              </p:cNvPr>
              <p:cNvSpPr/>
              <p:nvPr/>
            </p:nvSpPr>
            <p:spPr>
              <a:xfrm>
                <a:off x="5211406" y="1343024"/>
                <a:ext cx="1086685" cy="85761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6EDB2C-804D-E3D9-546D-6EF20C059932}"/>
                </a:ext>
              </a:extLst>
            </p:cNvPr>
            <p:cNvSpPr txBox="1"/>
            <p:nvPr/>
          </p:nvSpPr>
          <p:spPr>
            <a:xfrm>
              <a:off x="7899747" y="6199118"/>
              <a:ext cx="33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7741E7-8193-B8E5-F6DC-3CA7F65BBB0A}"/>
                </a:ext>
              </a:extLst>
            </p:cNvPr>
            <p:cNvSpPr txBox="1"/>
            <p:nvPr/>
          </p:nvSpPr>
          <p:spPr>
            <a:xfrm>
              <a:off x="5682292" y="5713944"/>
              <a:ext cx="33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CEAAAE-A73F-73F3-5B0D-6D434D8CE8C2}"/>
                </a:ext>
              </a:extLst>
            </p:cNvPr>
            <p:cNvSpPr txBox="1"/>
            <p:nvPr/>
          </p:nvSpPr>
          <p:spPr>
            <a:xfrm>
              <a:off x="2612127" y="844473"/>
              <a:ext cx="33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6D45BB-2089-669C-A242-258ECC3FBD4B}"/>
                </a:ext>
              </a:extLst>
            </p:cNvPr>
            <p:cNvSpPr txBox="1"/>
            <p:nvPr/>
          </p:nvSpPr>
          <p:spPr>
            <a:xfrm>
              <a:off x="4837043" y="1139969"/>
              <a:ext cx="33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C1D50F-EDE0-1E4F-0C50-C8FFF560274C}"/>
                </a:ext>
              </a:extLst>
            </p:cNvPr>
            <p:cNvSpPr txBox="1"/>
            <p:nvPr/>
          </p:nvSpPr>
          <p:spPr>
            <a:xfrm>
              <a:off x="2071484" y="5686461"/>
              <a:ext cx="33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95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0" y="24469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rPr>
              <a:t>목차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1308792"/>
            <a:ext cx="3896183" cy="701040"/>
            <a:chOff x="294640" y="1391920"/>
            <a:chExt cx="3362689" cy="701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7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시장 환경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2638979"/>
            <a:ext cx="3896183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게임 소개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3969166"/>
            <a:ext cx="5608605" cy="701040"/>
            <a:chOff x="294640" y="1391920"/>
            <a:chExt cx="4840634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타 게임과의 차이점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1308792"/>
            <a:ext cx="3896183" cy="701040"/>
            <a:chOff x="294640" y="1391920"/>
            <a:chExt cx="3362689" cy="701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2591685"/>
            <a:ext cx="3896183" cy="701040"/>
            <a:chOff x="294640" y="1391920"/>
            <a:chExt cx="3362689" cy="7010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6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개발에 사용할 기술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3919289"/>
            <a:ext cx="3896183" cy="701040"/>
            <a:chOff x="294640" y="1391920"/>
            <a:chExt cx="3362689" cy="70104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7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역할 분담 및 일정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5299353"/>
            <a:ext cx="5608605" cy="701040"/>
            <a:chOff x="294640" y="1391920"/>
            <a:chExt cx="4840634" cy="70104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5252273"/>
            <a:ext cx="5608605" cy="701040"/>
            <a:chOff x="294640" y="1391920"/>
            <a:chExt cx="4840634" cy="70104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8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참고 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환경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-48361" y="6273225"/>
            <a:ext cx="6970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게임 이용자 실태조사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(2021)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55p,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59p</a:t>
            </a: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게임 이용자 실태조사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(2022) 2022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85p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3804" y="2960661"/>
            <a:ext cx="96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319712" y="2929394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-48361" y="552426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2761"/>
            <a:ext cx="5391150" cy="20764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804" y="1038860"/>
            <a:ext cx="519595" cy="1786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712" y="961968"/>
            <a:ext cx="5267325" cy="19145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319713" y="917101"/>
            <a:ext cx="533398" cy="1816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909779" y="3374530"/>
            <a:ext cx="6282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진흥원에서 발표한 자료에 따르면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년부터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년까지의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주 이용자의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 순위를 보았을 때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장르의 경우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순위를 기록하고 있다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그렇기에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2023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높은 순위를 기록할 것이라고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예측되기에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게임을 만든다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5D0CFB-771C-7EB7-28AF-13752B996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9478"/>
            <a:ext cx="5752381" cy="188571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73522" y="3631305"/>
            <a:ext cx="566952" cy="1937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7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환경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6289262"/>
            <a:ext cx="5189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게임 이용자 실태조사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85p</a:t>
            </a: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게임 이용자 실태조사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23p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4347017"/>
            <a:ext cx="109013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이용 유형의 비율도 혼자서 플레이하는 쪽이 온라인으로 접속하여 다른 사람들과 함께하는 유형보다 약소하지만 더 높다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그렇기에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2023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싱글 플레이 게임들이 온라인 게임보다 경쟁력이 더 </a:t>
            </a:r>
            <a:r>
              <a:rPr lang="ko-KR" altLang="en-US" sz="20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있을것이다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6C9AEE-6B6D-A35E-665F-5C4C6C2A9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7" y="1807458"/>
            <a:ext cx="4883636" cy="20771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5C1C0F-F291-29F7-8EFE-40728D405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33" y="1660414"/>
            <a:ext cx="5573520" cy="222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41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1383712" cy="684378"/>
            <a:chOff x="449179" y="63798"/>
            <a:chExt cx="1383712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2,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소개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5043857"/>
            <a:ext cx="4988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인간을 공격하는 몬스터로부터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가지고 있는 모든 수단을 이용하여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2" descr="https://cdn.discordapp.com/attachments/916270223060009020/916274452080242698/maxresdefaul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197"/>
            <a:ext cx="6019800" cy="33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.discordapp.com/attachments/916270223060009020/916273140928245780/e18d309159bb993155561badf700fb8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757" y="1586910"/>
            <a:ext cx="6198243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19800" y="49873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구조대가 도착하기 전까지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버티며 살아남아야 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844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" y="2168998"/>
            <a:ext cx="4905443" cy="31457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470" y="2168998"/>
            <a:ext cx="4807017" cy="314571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651512" y="3209803"/>
            <a:ext cx="981075" cy="8096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354943" y="2667761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 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238519" y="5430011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사방에서 오는 적들에게서 방어를 하며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926207" y="5430011"/>
            <a:ext cx="5351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웨이브가 끝나면 탈출구로 이동한다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077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81386" y="1271008"/>
            <a:ext cx="2414189" cy="5246372"/>
            <a:chOff x="711030" y="1098552"/>
            <a:chExt cx="3727718" cy="5490551"/>
          </a:xfrm>
        </p:grpSpPr>
        <p:grpSp>
          <p:nvGrpSpPr>
            <p:cNvPr id="6" name="그룹 5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781833" y="109855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428575" y="1271008"/>
            <a:ext cx="2414189" cy="5246372"/>
            <a:chOff x="711030" y="1098552"/>
            <a:chExt cx="3727718" cy="5490551"/>
          </a:xfrm>
        </p:grpSpPr>
        <p:grpSp>
          <p:nvGrpSpPr>
            <p:cNvPr id="69" name="그룹 68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9170" y="1098552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 몬스터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411222" y="1271008"/>
            <a:ext cx="2414189" cy="5246372"/>
            <a:chOff x="711030" y="1098552"/>
            <a:chExt cx="3727718" cy="5490551"/>
          </a:xfrm>
        </p:grpSpPr>
        <p:grpSp>
          <p:nvGrpSpPr>
            <p:cNvPr id="78" name="그룹 77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574993" y="1100687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대형 몬스터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9547900" y="1271008"/>
            <a:ext cx="2414189" cy="5246372"/>
            <a:chOff x="711030" y="1098552"/>
            <a:chExt cx="3727718" cy="5490551"/>
          </a:xfrm>
        </p:grpSpPr>
        <p:grpSp>
          <p:nvGrpSpPr>
            <p:cNvPr id="87" name="그룹 86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1554287" y="1098552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은신 몬스터</a:t>
              </a:r>
            </a:p>
          </p:txBody>
        </p:sp>
      </p:grpSp>
      <p:pic>
        <p:nvPicPr>
          <p:cNvPr id="1026" name="Picture 2" descr="카운터 스트라이크 온라인/좀비 모드/좀비의 종류 - 나무위키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673" y="1722799"/>
            <a:ext cx="1946614" cy="217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lker (Killing Floor 2) - Tripwire Interactive Wi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013" y="1900250"/>
            <a:ext cx="3167578" cy="178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tch | Back 4 Blood Wiki | Fandom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28" y="1640340"/>
            <a:ext cx="2165154" cy="228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 | Left 4 Dead Wiki | Fandom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1" y="1696307"/>
            <a:ext cx="1810928" cy="22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39225" y="4282153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총을 쏘며 적을 격퇴하는 군인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0451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0451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34046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34046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79047" y="5121134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279047" y="3884220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534031" y="5121134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34031" y="3884220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8103" y="5543969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09058" y="5560579"/>
            <a:ext cx="22652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 시 시체가 남아 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이동속도 감소 구역 생성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489745" y="5559000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광폭화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따른 속도 변화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477082" y="4356788"/>
            <a:ext cx="228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느리지만 체력이 많고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위력이 강하다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623690" y="5571920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은신                      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피격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시 은신 해제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633621" y="4330716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플레이어의 시야 밖에서 공격하려고 한다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2DF591-FB0C-4335-A181-673216092654}"/>
              </a:ext>
            </a:extLst>
          </p:cNvPr>
          <p:cNvSpPr txBox="1"/>
          <p:nvPr/>
        </p:nvSpPr>
        <p:spPr>
          <a:xfrm>
            <a:off x="3491749" y="4301728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수가 많으며 근접공격을 하며 플레이어에게 다가와 공격한다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84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28600" y="2861106"/>
            <a:ext cx="3873435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역할 및 장비 선택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43817" y="2861107"/>
            <a:ext cx="2753544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웨이브 시작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22342" y="2861106"/>
            <a:ext cx="2236450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준비 시간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7777286" y="2342472"/>
            <a:ext cx="1141839" cy="518634"/>
            <a:chOff x="7697361" y="2190750"/>
            <a:chExt cx="1141839" cy="518634"/>
          </a:xfrm>
        </p:grpSpPr>
        <p:cxnSp>
          <p:nvCxnSpPr>
            <p:cNvPr id="23" name="직선 연결선 22"/>
            <p:cNvCxnSpPr/>
            <p:nvPr/>
          </p:nvCxnSpPr>
          <p:spPr>
            <a:xfrm flipH="1" flipV="1">
              <a:off x="8267701" y="2190750"/>
              <a:ext cx="571499" cy="51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7697361" y="2190750"/>
              <a:ext cx="570340" cy="518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10800000">
            <a:off x="7809267" y="3765981"/>
            <a:ext cx="1141839" cy="518634"/>
            <a:chOff x="7697361" y="2190750"/>
            <a:chExt cx="1141839" cy="518634"/>
          </a:xfrm>
        </p:grpSpPr>
        <p:cxnSp>
          <p:nvCxnSpPr>
            <p:cNvPr id="39" name="직선 연결선 38"/>
            <p:cNvCxnSpPr/>
            <p:nvPr/>
          </p:nvCxnSpPr>
          <p:spPr>
            <a:xfrm flipH="1" flipV="1">
              <a:off x="8267701" y="2190750"/>
              <a:ext cx="571499" cy="51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>
              <a:off x="7697361" y="2190750"/>
              <a:ext cx="570340" cy="518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/>
          <p:cNvCxnSpPr>
            <a:stCxn id="2" idx="3"/>
            <a:endCxn id="15" idx="1"/>
          </p:cNvCxnSpPr>
          <p:nvPr/>
        </p:nvCxnSpPr>
        <p:spPr>
          <a:xfrm>
            <a:off x="4102035" y="3313544"/>
            <a:ext cx="84178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125861" y="3765981"/>
            <a:ext cx="8024" cy="1297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48675" y="2482731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 단계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7755156" y="3083714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단계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842593" y="469675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웨이브 종료 시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058446" y="5129941"/>
            <a:ext cx="2236450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탈출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8326655" y="5567097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 단계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9112311" y="2462915"/>
            <a:ext cx="307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구매 및 방어 위치 선정</a:t>
            </a:r>
          </a:p>
        </p:txBody>
      </p:sp>
    </p:spTree>
    <p:extLst>
      <p:ext uri="{BB962C8B-B14F-4D97-AF65-F5344CB8AC3E}">
        <p14:creationId xmlns:p14="http://schemas.microsoft.com/office/powerpoint/2010/main" val="394391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1089</Words>
  <Application>Microsoft Office PowerPoint</Application>
  <PresentationFormat>와이드스크린</PresentationFormat>
  <Paragraphs>241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Adobe Arabic</vt:lpstr>
      <vt:lpstr>나눔고딕 ExtraBold</vt:lpstr>
      <vt:lpstr>나눔스퀘어 Bold</vt:lpstr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정윤제(2017182040)</cp:lastModifiedBy>
  <cp:revision>421</cp:revision>
  <dcterms:created xsi:type="dcterms:W3CDTF">2020-10-10T02:21:24Z</dcterms:created>
  <dcterms:modified xsi:type="dcterms:W3CDTF">2022-11-16T09:07:16Z</dcterms:modified>
</cp:coreProperties>
</file>