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445663" cy="30437138"/>
  <p:notesSz cx="6856413" cy="9142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6DC7E-3D69-49CE-809D-F53E408066C7}" v="1869" dt="2023-07-24T08:13:14.634"/>
    <p1510:client id="{ECAEBFDF-868F-4AB5-9385-1DD69B3372FA}" v="415" dt="2023-07-24T05:36:3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303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5113" y="4981575"/>
            <a:ext cx="16835437" cy="105965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05113" y="15986125"/>
            <a:ext cx="16835437" cy="7348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E6ED040-818F-CF8F-9CCF-9D2CA8EA1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0EA80AF-FE91-CA75-46EB-490D0C404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B5727C3-1439-FE96-3F7D-6F0C07D1D8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0477-0984-42BE-9D0C-0E20BD72F7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3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621AA68-DD7E-BA2E-C507-6EEEF0A45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0ED4A65-31B6-8D95-48EA-44260653B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FDC398B-6A19-8E3B-0739-36CAA719B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8BE7-84E6-4EDE-97EC-2A9C228FB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0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851188" y="2705100"/>
            <a:ext cx="4908550" cy="141430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20775" y="2705100"/>
            <a:ext cx="14578013" cy="141430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B8AE71-BB05-F210-0D0F-F05E04948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5869046-1FA5-065D-B7DE-5F3F8337C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744DD94-89E3-CFB4-D02A-07095E03C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4DA1-0354-4574-B846-96AABF4933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2D26F38-08FE-D412-2180-662C39008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9740BAD-3857-8F0C-4274-48F65765B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03F712B-D1BD-065A-AEBE-C521271C6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432E0-6664-40B3-BE2C-515CCFD135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38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1938" y="7588250"/>
            <a:ext cx="19359562" cy="12660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31938" y="20369213"/>
            <a:ext cx="19359562" cy="66579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E22E92-92A6-70C0-0574-727D64968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822776B-3789-339E-B382-9F58C85C4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CB79ED4-8022-B205-58C0-C5AC5F25F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A2CE-D1D2-4A46-AEB1-16E49CDB48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99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20775" y="7100888"/>
            <a:ext cx="4879975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53150" y="7100888"/>
            <a:ext cx="4881563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413F65-5D9A-A5BF-FCA6-247F72001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2C1A45A-BC07-9C07-B5D9-74BEB2F6D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DE8AA9F-FF02-AA0C-F273-55E8E077A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7D15-67A0-41CD-9925-4A43480C14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22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1620838"/>
            <a:ext cx="19359563" cy="5883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46225" y="7461250"/>
            <a:ext cx="9494838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46225" y="11117263"/>
            <a:ext cx="9494838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363325" y="7461250"/>
            <a:ext cx="9542463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363325" y="11117263"/>
            <a:ext cx="9542463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DEE73B3-FB66-C820-0FC4-D1E3FE9A8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7188B9B-8BDF-5DAA-73DA-9F57E5163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A38DFDD-F19D-5F1C-F060-08570649B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69399-4A27-4EE2-B626-C2D9175DB5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2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F0BA04-985F-965B-A99F-DB248D2CD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467A0EA-FFAB-A9D0-473E-C27B87EED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014202-7234-203C-43C1-B4FBA5FDE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E970B-BD34-4B2C-ADE8-6A0FDF4838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3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015ABAD-4154-07FD-03F0-D7685FEA9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09A625E-BC8E-EF4F-FB7C-0D57C3563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9705E6-DD13-B551-6816-2E17C2821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55502-9653-4AE6-BBF3-489E287807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47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41AE6-FDE3-4C2B-3BC1-8F5EA97EE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753C1E-F4AC-F5CC-D793-966BC0E94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D60421C-1E5A-11ED-2E3C-3D35D6A0B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E1CE-1F16-41FE-8C3D-DAD1B3F7C8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>
              <a:sym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153DDC-0538-3537-A155-8242850C02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D5E6087-7F37-4D11-8F73-4EBBCE699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B989C6B-57FC-6788-3360-24FB3F9CE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823B6-C67B-4453-9F5E-BB2B016CA8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9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91F5D922-A0A5-A6EA-E5AC-CEDA6B26C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9575" y="2705100"/>
            <a:ext cx="19080163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9E38297E-60EC-6E0E-1FD2-E82E0A21E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20775" y="7100888"/>
            <a:ext cx="9913938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CD39CFA4-EBB1-70F1-19BF-7732971D7C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9363" y="7100888"/>
            <a:ext cx="9913937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973ACB6D-0295-3B05-F7C6-EFAD3F676B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9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46C71A06-E78C-52B6-5300-66410A1D77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6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E73422F3-866B-3E22-52F1-11D8A853AC8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1679575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B8A8BF12-30A8-B990-58A4-DCA346B7646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7667625" y="27732038"/>
            <a:ext cx="711041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9E75A8EA-D23C-3A0A-7DAA-6C51F45EAF2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6082963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F0BB86-B415-46E0-802A-FE17CFEC44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F884184E-3F73-920C-EFB8-F324379F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63"/>
            <a:ext cx="2245677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4996A04B-2564-EE53-2584-82A25ECF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641725"/>
            <a:ext cx="20862925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3000">
                <a:solidFill>
                  <a:srgbClr val="231F20"/>
                </a:solidFill>
                <a:latin typeface="산돌고딕 L" charset="0"/>
                <a:ea typeface="굴림" panose="020B0600000101010101" pitchFamily="34" charset="-127"/>
              </a:rPr>
              <a:t>필射즉생</a:t>
            </a:r>
            <a:endParaRPr lang="ko-KR" altLang="en-US" sz="13000">
              <a:solidFill>
                <a:srgbClr val="231F2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652894C5-029B-8965-3ADE-621B0B6D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88915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BEFF4690-BBB4-0414-064B-8848A96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8891588"/>
            <a:ext cx="17954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산돌돌 L" charset="0"/>
                <a:ea typeface="굴림체" panose="020B0609000101010101" pitchFamily="49" charset="-127"/>
              </a:rPr>
              <a:t>개발배경</a:t>
            </a:r>
            <a:endParaRPr lang="ko-KR" altLang="en-US" sz="3500" b="1">
              <a:solidFill>
                <a:srgbClr val="FFFF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54" name="Freeform 8">
            <a:extLst>
              <a:ext uri="{FF2B5EF4-FFF2-40B4-BE49-F238E27FC236}">
                <a16:creationId xmlns:a16="http://schemas.microsoft.com/office/drawing/2014/main" id="{AC05B386-0154-3FFB-D7F7-8A066120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10371138"/>
            <a:ext cx="6350" cy="3556000"/>
          </a:xfrm>
          <a:custGeom>
            <a:avLst/>
            <a:gdLst>
              <a:gd name="T0" fmla="*/ 0 w 6350"/>
              <a:gd name="T1" fmla="*/ 0 h 2239"/>
              <a:gd name="T2" fmla="*/ 0 w 6350"/>
              <a:gd name="T3" fmla="*/ 2147483646 h 2239"/>
              <a:gd name="T4" fmla="*/ 0 w 6350"/>
              <a:gd name="T5" fmla="*/ 0 h 22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0" h="2239">
                <a:moveTo>
                  <a:pt x="0" y="0"/>
                </a:move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Line 9">
            <a:extLst>
              <a:ext uri="{FF2B5EF4-FFF2-40B4-BE49-F238E27FC236}">
                <a16:creationId xmlns:a16="http://schemas.microsoft.com/office/drawing/2014/main" id="{E87E1EC3-70D0-2052-9471-BDC84E94B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10371138"/>
            <a:ext cx="6350" cy="355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748C7D7C-0A18-04DE-3EF0-B6279053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488" y="8931779"/>
            <a:ext cx="4987925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C471F92F-DF74-5B80-5B8E-40036B3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413" y="8907146"/>
            <a:ext cx="388143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charset="0"/>
                <a:ea typeface="바탕" panose="02030600000101010101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시장성</a:t>
            </a:r>
          </a:p>
        </p:txBody>
      </p:sp>
      <p:sp>
        <p:nvSpPr>
          <p:cNvPr id="2058" name="Freeform 12">
            <a:extLst>
              <a:ext uri="{FF2B5EF4-FFF2-40B4-BE49-F238E27FC236}">
                <a16:creationId xmlns:a16="http://schemas.microsoft.com/office/drawing/2014/main" id="{99E3AC85-D42E-1A30-E2B7-D8B0C8E1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16490950"/>
            <a:ext cx="4763" cy="2867025"/>
          </a:xfrm>
          <a:custGeom>
            <a:avLst/>
            <a:gdLst>
              <a:gd name="T0" fmla="*/ 0 w 4763"/>
              <a:gd name="T1" fmla="*/ 0 h 1805"/>
              <a:gd name="T2" fmla="*/ 0 w 4763"/>
              <a:gd name="T3" fmla="*/ 2147483646 h 1805"/>
              <a:gd name="T4" fmla="*/ 0 w 4763"/>
              <a:gd name="T5" fmla="*/ 0 h 18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805">
                <a:moveTo>
                  <a:pt x="0" y="0"/>
                </a:moveTo>
                <a:lnTo>
                  <a:pt x="0" y="180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9" name="Line 13">
            <a:extLst>
              <a:ext uri="{FF2B5EF4-FFF2-40B4-BE49-F238E27FC236}">
                <a16:creationId xmlns:a16="http://schemas.microsoft.com/office/drawing/2014/main" id="{3A5EE5FF-BCAC-7728-FA77-21D4E146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16367125"/>
            <a:ext cx="4762" cy="28670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Freeform 14">
            <a:extLst>
              <a:ext uri="{FF2B5EF4-FFF2-40B4-BE49-F238E27FC236}">
                <a16:creationId xmlns:a16="http://schemas.microsoft.com/office/drawing/2014/main" id="{C5011CE2-2CB5-BD2C-8D03-92F98B24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21105813"/>
            <a:ext cx="4763" cy="2700337"/>
          </a:xfrm>
          <a:custGeom>
            <a:avLst/>
            <a:gdLst>
              <a:gd name="T0" fmla="*/ 0 w 4763"/>
              <a:gd name="T1" fmla="*/ 0 h 1700"/>
              <a:gd name="T2" fmla="*/ 0 w 4763"/>
              <a:gd name="T3" fmla="*/ 2147483646 h 1700"/>
              <a:gd name="T4" fmla="*/ 0 w 4763"/>
              <a:gd name="T5" fmla="*/ 0 h 17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700">
                <a:moveTo>
                  <a:pt x="0" y="0"/>
                </a:moveTo>
                <a:lnTo>
                  <a:pt x="0" y="1700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1" name="Line 15">
            <a:extLst>
              <a:ext uri="{FF2B5EF4-FFF2-40B4-BE49-F238E27FC236}">
                <a16:creationId xmlns:a16="http://schemas.microsoft.com/office/drawing/2014/main" id="{7945C674-CD1F-35E0-0691-CEFFAB404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0" y="21105813"/>
            <a:ext cx="4763" cy="27003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6">
            <a:extLst>
              <a:ext uri="{FF2B5EF4-FFF2-40B4-BE49-F238E27FC236}">
                <a16:creationId xmlns:a16="http://schemas.microsoft.com/office/drawing/2014/main" id="{EA808BF3-C7AC-DAC8-2FED-DF94C75E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147" y="20812797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63" name="Rectangle 20">
            <a:extLst>
              <a:ext uri="{FF2B5EF4-FFF2-40B4-BE49-F238E27FC236}">
                <a16:creationId xmlns:a16="http://schemas.microsoft.com/office/drawing/2014/main" id="{8D7BE0D0-2B61-37E0-C22C-9614F501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584" y="20812797"/>
            <a:ext cx="17938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개발결과</a:t>
            </a:r>
          </a:p>
        </p:txBody>
      </p:sp>
      <p:sp>
        <p:nvSpPr>
          <p:cNvPr id="2064" name="Freeform 21">
            <a:extLst>
              <a:ext uri="{FF2B5EF4-FFF2-40B4-BE49-F238E27FC236}">
                <a16:creationId xmlns:a16="http://schemas.microsoft.com/office/drawing/2014/main" id="{883EDFCF-61AC-F250-9890-1A4FA144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025" y="25042051"/>
            <a:ext cx="769938" cy="552450"/>
          </a:xfrm>
          <a:custGeom>
            <a:avLst/>
            <a:gdLst>
              <a:gd name="T0" fmla="*/ 397302325 w 484"/>
              <a:gd name="T1" fmla="*/ 0 h 347"/>
              <a:gd name="T2" fmla="*/ 131590994 w 484"/>
              <a:gd name="T3" fmla="*/ 149546782 h 347"/>
              <a:gd name="T4" fmla="*/ 0 w 484"/>
              <a:gd name="T5" fmla="*/ 438503605 h 347"/>
              <a:gd name="T6" fmla="*/ 0 w 484"/>
              <a:gd name="T7" fmla="*/ 879541794 h 347"/>
              <a:gd name="T8" fmla="*/ 516238657 w 484"/>
              <a:gd name="T9" fmla="*/ 879541794 h 347"/>
              <a:gd name="T10" fmla="*/ 516238657 w 484"/>
              <a:gd name="T11" fmla="*/ 438503605 h 347"/>
              <a:gd name="T12" fmla="*/ 220160908 w 484"/>
              <a:gd name="T13" fmla="*/ 438503605 h 347"/>
              <a:gd name="T14" fmla="*/ 265711331 w 484"/>
              <a:gd name="T15" fmla="*/ 261074815 h 347"/>
              <a:gd name="T16" fmla="*/ 397302325 w 484"/>
              <a:gd name="T17" fmla="*/ 164755874 h 347"/>
              <a:gd name="T18" fmla="*/ 397302325 w 484"/>
              <a:gd name="T19" fmla="*/ 0 h 347"/>
              <a:gd name="T20" fmla="*/ 1121048817 w 484"/>
              <a:gd name="T21" fmla="*/ 0 h 347"/>
              <a:gd name="T22" fmla="*/ 840153482 w 484"/>
              <a:gd name="T23" fmla="*/ 149546782 h 347"/>
              <a:gd name="T24" fmla="*/ 708564079 w 484"/>
              <a:gd name="T25" fmla="*/ 438503605 h 347"/>
              <a:gd name="T26" fmla="*/ 708564079 w 484"/>
              <a:gd name="T27" fmla="*/ 879541794 h 347"/>
              <a:gd name="T28" fmla="*/ 1224802735 w 484"/>
              <a:gd name="T29" fmla="*/ 879541794 h 347"/>
              <a:gd name="T30" fmla="*/ 1224802735 w 484"/>
              <a:gd name="T31" fmla="*/ 438503605 h 347"/>
              <a:gd name="T32" fmla="*/ 931254328 w 484"/>
              <a:gd name="T33" fmla="*/ 438503605 h 347"/>
              <a:gd name="T34" fmla="*/ 974275409 w 484"/>
              <a:gd name="T35" fmla="*/ 261074815 h 347"/>
              <a:gd name="T36" fmla="*/ 1121048817 w 484"/>
              <a:gd name="T37" fmla="*/ 164755874 h 347"/>
              <a:gd name="T38" fmla="*/ 1121048817 w 484"/>
              <a:gd name="T39" fmla="*/ 0 h 3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4" h="347">
                <a:moveTo>
                  <a:pt x="157" y="0"/>
                </a:moveTo>
                <a:cubicBezTo>
                  <a:pt x="116" y="5"/>
                  <a:pt x="81" y="27"/>
                  <a:pt x="52" y="59"/>
                </a:cubicBezTo>
                <a:cubicBezTo>
                  <a:pt x="17" y="92"/>
                  <a:pt x="4" y="130"/>
                  <a:pt x="0" y="173"/>
                </a:cubicBezTo>
                <a:cubicBezTo>
                  <a:pt x="0" y="347"/>
                  <a:pt x="0" y="347"/>
                  <a:pt x="0" y="347"/>
                </a:cubicBezTo>
                <a:cubicBezTo>
                  <a:pt x="204" y="347"/>
                  <a:pt x="204" y="347"/>
                  <a:pt x="204" y="347"/>
                </a:cubicBezTo>
                <a:cubicBezTo>
                  <a:pt x="204" y="173"/>
                  <a:pt x="204" y="173"/>
                  <a:pt x="204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7" y="146"/>
                  <a:pt x="93" y="125"/>
                  <a:pt x="105" y="103"/>
                </a:cubicBezTo>
                <a:cubicBezTo>
                  <a:pt x="116" y="86"/>
                  <a:pt x="134" y="76"/>
                  <a:pt x="157" y="65"/>
                </a:cubicBezTo>
                <a:cubicBezTo>
                  <a:pt x="157" y="0"/>
                  <a:pt x="157" y="0"/>
                  <a:pt x="157" y="0"/>
                </a:cubicBezTo>
                <a:moveTo>
                  <a:pt x="443" y="0"/>
                </a:moveTo>
                <a:cubicBezTo>
                  <a:pt x="397" y="5"/>
                  <a:pt x="362" y="27"/>
                  <a:pt x="332" y="59"/>
                </a:cubicBezTo>
                <a:cubicBezTo>
                  <a:pt x="303" y="92"/>
                  <a:pt x="286" y="130"/>
                  <a:pt x="280" y="173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484" y="347"/>
                  <a:pt x="484" y="347"/>
                  <a:pt x="484" y="347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368" y="173"/>
                  <a:pt x="368" y="173"/>
                  <a:pt x="368" y="173"/>
                </a:cubicBezTo>
                <a:cubicBezTo>
                  <a:pt x="368" y="146"/>
                  <a:pt x="373" y="125"/>
                  <a:pt x="385" y="103"/>
                </a:cubicBezTo>
                <a:cubicBezTo>
                  <a:pt x="397" y="86"/>
                  <a:pt x="414" y="76"/>
                  <a:pt x="443" y="65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5" name="Freeform 22">
            <a:extLst>
              <a:ext uri="{FF2B5EF4-FFF2-40B4-BE49-F238E27FC236}">
                <a16:creationId xmlns:a16="http://schemas.microsoft.com/office/drawing/2014/main" id="{BA2AA5EB-B4FA-29A2-C451-A6299D18E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025" y="25023337"/>
            <a:ext cx="717550" cy="576263"/>
          </a:xfrm>
          <a:custGeom>
            <a:avLst/>
            <a:gdLst>
              <a:gd name="T0" fmla="*/ 468749063 w 452"/>
              <a:gd name="T1" fmla="*/ 0 h 362"/>
              <a:gd name="T2" fmla="*/ 0 w 452"/>
              <a:gd name="T3" fmla="*/ 0 h 362"/>
              <a:gd name="T4" fmla="*/ 0 w 452"/>
              <a:gd name="T5" fmla="*/ 453604943 h 362"/>
              <a:gd name="T6" fmla="*/ 267136563 w 452"/>
              <a:gd name="T7" fmla="*/ 453604943 h 362"/>
              <a:gd name="T8" fmla="*/ 216733438 w 452"/>
              <a:gd name="T9" fmla="*/ 638593325 h 362"/>
              <a:gd name="T10" fmla="*/ 98286888 w 452"/>
              <a:gd name="T11" fmla="*/ 732355454 h 362"/>
              <a:gd name="T12" fmla="*/ 98286888 w 452"/>
              <a:gd name="T13" fmla="*/ 917345429 h 362"/>
              <a:gd name="T14" fmla="*/ 357862188 w 452"/>
              <a:gd name="T15" fmla="*/ 752628132 h 362"/>
              <a:gd name="T16" fmla="*/ 468749063 w 452"/>
              <a:gd name="T17" fmla="*/ 453604943 h 362"/>
              <a:gd name="T18" fmla="*/ 468749063 w 452"/>
              <a:gd name="T19" fmla="*/ 0 h 362"/>
              <a:gd name="T20" fmla="*/ 1139110625 w 452"/>
              <a:gd name="T21" fmla="*/ 0 h 362"/>
              <a:gd name="T22" fmla="*/ 657761575 w 452"/>
              <a:gd name="T23" fmla="*/ 0 h 362"/>
              <a:gd name="T24" fmla="*/ 657761575 w 452"/>
              <a:gd name="T25" fmla="*/ 453604943 h 362"/>
              <a:gd name="T26" fmla="*/ 929938450 w 452"/>
              <a:gd name="T27" fmla="*/ 453604943 h 362"/>
              <a:gd name="T28" fmla="*/ 889615950 w 452"/>
              <a:gd name="T29" fmla="*/ 638593325 h 362"/>
              <a:gd name="T30" fmla="*/ 758567825 w 452"/>
              <a:gd name="T31" fmla="*/ 732355454 h 362"/>
              <a:gd name="T32" fmla="*/ 758567825 w 452"/>
              <a:gd name="T33" fmla="*/ 917345429 h 362"/>
              <a:gd name="T34" fmla="*/ 1030744700 w 452"/>
              <a:gd name="T35" fmla="*/ 752628132 h 362"/>
              <a:gd name="T36" fmla="*/ 1139110625 w 452"/>
              <a:gd name="T37" fmla="*/ 453604943 h 362"/>
              <a:gd name="T38" fmla="*/ 1139110625 w 452"/>
              <a:gd name="T39" fmla="*/ 0 h 3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2" h="362">
                <a:moveTo>
                  <a:pt x="18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6" y="207"/>
                  <a:pt x="98" y="232"/>
                  <a:pt x="86" y="252"/>
                </a:cubicBezTo>
                <a:cubicBezTo>
                  <a:pt x="78" y="269"/>
                  <a:pt x="58" y="281"/>
                  <a:pt x="39" y="289"/>
                </a:cubicBezTo>
                <a:cubicBezTo>
                  <a:pt x="39" y="362"/>
                  <a:pt x="39" y="362"/>
                  <a:pt x="39" y="362"/>
                </a:cubicBezTo>
                <a:cubicBezTo>
                  <a:pt x="78" y="350"/>
                  <a:pt x="114" y="330"/>
                  <a:pt x="142" y="297"/>
                </a:cubicBezTo>
                <a:cubicBezTo>
                  <a:pt x="170" y="265"/>
                  <a:pt x="186" y="228"/>
                  <a:pt x="186" y="179"/>
                </a:cubicBezTo>
                <a:cubicBezTo>
                  <a:pt x="186" y="0"/>
                  <a:pt x="186" y="0"/>
                  <a:pt x="186" y="0"/>
                </a:cubicBezTo>
                <a:moveTo>
                  <a:pt x="452" y="0"/>
                </a:moveTo>
                <a:cubicBezTo>
                  <a:pt x="261" y="0"/>
                  <a:pt x="261" y="0"/>
                  <a:pt x="261" y="0"/>
                </a:cubicBezTo>
                <a:cubicBezTo>
                  <a:pt x="261" y="179"/>
                  <a:pt x="261" y="179"/>
                  <a:pt x="261" y="179"/>
                </a:cubicBezTo>
                <a:cubicBezTo>
                  <a:pt x="369" y="179"/>
                  <a:pt x="369" y="179"/>
                  <a:pt x="369" y="179"/>
                </a:cubicBezTo>
                <a:cubicBezTo>
                  <a:pt x="369" y="207"/>
                  <a:pt x="365" y="232"/>
                  <a:pt x="353" y="252"/>
                </a:cubicBezTo>
                <a:cubicBezTo>
                  <a:pt x="341" y="269"/>
                  <a:pt x="325" y="281"/>
                  <a:pt x="301" y="289"/>
                </a:cubicBezTo>
                <a:cubicBezTo>
                  <a:pt x="301" y="362"/>
                  <a:pt x="301" y="362"/>
                  <a:pt x="301" y="362"/>
                </a:cubicBezTo>
                <a:cubicBezTo>
                  <a:pt x="345" y="350"/>
                  <a:pt x="381" y="330"/>
                  <a:pt x="409" y="297"/>
                </a:cubicBezTo>
                <a:cubicBezTo>
                  <a:pt x="436" y="265"/>
                  <a:pt x="448" y="228"/>
                  <a:pt x="452" y="179"/>
                </a:cubicBez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6" name="Rectangle 23">
            <a:extLst>
              <a:ext uri="{FF2B5EF4-FFF2-40B4-BE49-F238E27FC236}">
                <a16:creationId xmlns:a16="http://schemas.microsoft.com/office/drawing/2014/main" id="{F5A8D31E-0474-60D8-C82E-8757592D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6299200"/>
            <a:ext cx="3219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게임공학과  </a:t>
            </a:r>
          </a:p>
        </p:txBody>
      </p:sp>
      <p:sp>
        <p:nvSpPr>
          <p:cNvPr id="2067" name="Rectangle 24">
            <a:extLst>
              <a:ext uri="{FF2B5EF4-FFF2-40B4-BE49-F238E27FC236}">
                <a16:creationId xmlns:a16="http://schemas.microsoft.com/office/drawing/2014/main" id="{85FF909C-5330-2F25-3EF8-C9B1D9B7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7307263"/>
            <a:ext cx="6548437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지도교수 :김경철 교수님 </a:t>
            </a:r>
          </a:p>
        </p:txBody>
      </p:sp>
      <p:sp>
        <p:nvSpPr>
          <p:cNvPr id="2068" name="Rectangle 25">
            <a:extLst>
              <a:ext uri="{FF2B5EF4-FFF2-40B4-BE49-F238E27FC236}">
                <a16:creationId xmlns:a16="http://schemas.microsoft.com/office/drawing/2014/main" id="{04C75222-9EAD-446D-6CE5-27A18EE4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238" y="9107715"/>
            <a:ext cx="9820275" cy="60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>
              <a:solidFill>
                <a:srgbClr val="000000"/>
              </a:solidFill>
              <a:latin typeface="함초롬돋움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</a:t>
            </a: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솔로플레이어의</a:t>
            </a: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증가에 따른 선호도 증가 효과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최근에 흥행하는 장르가 된 </a:t>
            </a: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호러게임</a:t>
            </a:r>
            <a:endParaRPr lang="ko-KR" altLang="en-US" dirty="0" err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꾸준한 강세를 보이는 FPS 게임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항 인기를 끄는 좀비 소재 게임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</a:pP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Tx/>
              <a:buNone/>
            </a:pPr>
            <a:endParaRPr lang="ko-KR" altLang="en-US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</p:txBody>
      </p:sp>
      <p:sp>
        <p:nvSpPr>
          <p:cNvPr id="2069" name="Rectangle 26">
            <a:extLst>
              <a:ext uri="{FF2B5EF4-FFF2-40B4-BE49-F238E27FC236}">
                <a16:creationId xmlns:a16="http://schemas.microsoft.com/office/drawing/2014/main" id="{AD2C8651-1DA1-274A-56BE-90FA22CA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89" y="14645875"/>
            <a:ext cx="9386460" cy="783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 </a:t>
            </a:r>
            <a:r>
              <a:rPr lang="ko-KR" altLang="en-US" sz="280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호러분위기의</a:t>
            </a: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 서바이벌 </a:t>
            </a:r>
            <a:r>
              <a:rPr lang="ko-KR" altLang="en-US" sz="280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FPS이다</a:t>
            </a:r>
            <a:endParaRPr lang="ko-KR" altLang="en-US" sz="2800">
              <a:solidFill>
                <a:srgbClr val="000000"/>
              </a:solidFill>
              <a:latin typeface="함초롬돋움"/>
              <a:ea typeface="함초롬돋움" charset="-127"/>
              <a:cs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 혼자 즐길 수 있는 솔로 플레이 게임이다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 7번의 </a:t>
            </a:r>
            <a:r>
              <a:rPr lang="en-US" altLang="ko-KR" sz="2800" dirty="0" err="1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공세를</a:t>
            </a:r>
            <a:r>
              <a:rPr lang="en-US" altLang="ko-KR" sz="2800" dirty="0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막고</a:t>
            </a:r>
            <a:r>
              <a:rPr lang="en-US" altLang="ko-KR" sz="2800" dirty="0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끝까지</a:t>
            </a:r>
            <a:r>
              <a:rPr lang="en-US" altLang="ko-KR" sz="2800" dirty="0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생존하는</a:t>
            </a:r>
            <a:r>
              <a:rPr lang="en-US" altLang="ko-KR" sz="2800" dirty="0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게임이다</a:t>
            </a:r>
            <a:r>
              <a:rPr lang="en-US" altLang="ko-KR" sz="2800" dirty="0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GulimChe"/>
                <a:ea typeface="함초롬돋움"/>
                <a:cs typeface="Arial"/>
              </a:rPr>
              <a:t> DirectX12를 이용하여 개발한 게임이다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 </a:t>
            </a:r>
            <a:r>
              <a:rPr lang="ko-KR" altLang="en-US" sz="280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A</a:t>
            </a: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*</a:t>
            </a:r>
            <a:r>
              <a:rPr lang="ko-KR" altLang="en-US" sz="2800" dirty="0">
                <a:solidFill>
                  <a:srgbClr val="000000"/>
                </a:solidFill>
                <a:latin typeface="산돌명조 M"/>
                <a:ea typeface="함초롬돋움"/>
                <a:cs typeface="Arial"/>
              </a:rPr>
              <a:t>알고리즘으로 움직이는 적 구현하였다</a:t>
            </a:r>
            <a:endParaRPr lang="en-US" altLang="ko-KR" sz="2800">
              <a:solidFill>
                <a:srgbClr val="000000"/>
              </a:solidFill>
              <a:latin typeface="산돌명조 M"/>
              <a:ea typeface="함초롬돋움"/>
              <a:cs typeface="Arial"/>
            </a:endParaRPr>
          </a:p>
          <a:p>
            <a:pPr eaLnBrk="1" hangingPunct="1"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 </a:t>
            </a:r>
            <a:r>
              <a:rPr lang="ko-KR" altLang="en-US" sz="2800" err="1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Component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 기반의 프레임워크 구현하였다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 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셰이더를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 기반으로 그림자 애니메이션을 구현하였다</a:t>
            </a:r>
            <a:endParaRPr lang="ko-KR" altLang="en-US" sz="2800" dirty="0">
              <a:solidFill>
                <a:srgbClr val="000000"/>
              </a:solidFill>
              <a:latin typeface="굴림체" panose="020B0609000101010101" pitchFamily="49" charset="-127"/>
              <a:ea typeface="함초롬돋움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 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FMOD를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 사용하여 다양한 효과음을 추가하였다</a:t>
            </a:r>
            <a:endParaRPr lang="ko-KR" altLang="en-US" sz="2800" dirty="0">
              <a:solidFill>
                <a:srgbClr val="000000"/>
              </a:solidFill>
              <a:latin typeface="굴림체" panose="020B0609000101010101" pitchFamily="49" charset="-127"/>
              <a:ea typeface="함초롬돋움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 </a:t>
            </a:r>
            <a:r>
              <a:rPr lang="ko-KR" altLang="en-US" sz="2800" err="1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인스턴싱을</a:t>
            </a:r>
            <a:r>
              <a:rPr lang="ko-KR" altLang="en-US" sz="280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 통하여 많은 객체를 </a:t>
            </a:r>
            <a:r>
              <a:rPr lang="ko-KR" altLang="en-US" sz="2800" err="1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과부하없이</a:t>
            </a:r>
            <a:r>
              <a:rPr lang="ko-KR" altLang="en-US" sz="2800">
                <a:solidFill>
                  <a:srgbClr val="000000"/>
                </a:solidFill>
                <a:latin typeface="굴림체"/>
                <a:ea typeface="함초롬돋움"/>
                <a:cs typeface="Arial"/>
              </a:rPr>
              <a:t> 넣었다</a:t>
            </a:r>
            <a:endParaRPr lang="ko-KR" altLang="en-US" sz="2800" dirty="0">
              <a:solidFill>
                <a:srgbClr val="000000"/>
              </a:solidFill>
              <a:latin typeface="굴림체"/>
              <a:ea typeface="함초롬돋움"/>
              <a:cs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 panose="020B0609000101010101" pitchFamily="49" charset="-127"/>
              <a:ea typeface="함초롬돋움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70" name="Rectangle 27">
            <a:extLst>
              <a:ext uri="{FF2B5EF4-FFF2-40B4-BE49-F238E27FC236}">
                <a16:creationId xmlns:a16="http://schemas.microsoft.com/office/drawing/2014/main" id="{C0EF5415-B0E1-AADB-8B78-474DEDE6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883" y="9532915"/>
            <a:ext cx="8651875" cy="665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체"/>
                <a:cs typeface="Arial"/>
              </a:rPr>
              <a:t>•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22년에는$39B 23년에는 $41B로 점점 성장하는    콘솔게임 시장규모</a:t>
            </a:r>
            <a:endParaRPr lang="ko-KR" altLang="en-US" sz="2800" dirty="0">
              <a:solidFill>
                <a:srgbClr val="000000"/>
              </a:solidFill>
              <a:latin typeface="굴림체"/>
              <a:ea typeface="굴림체"/>
            </a:endParaRPr>
          </a:p>
          <a:p>
            <a:pPr>
              <a:lnSpc>
                <a:spcPct val="150000"/>
              </a:lnSpc>
              <a:buNone/>
            </a:pPr>
            <a:r>
              <a:rPr lang="ko-KR" sz="2800" dirty="0">
                <a:solidFill>
                  <a:srgbClr val="000000"/>
                </a:solidFill>
                <a:latin typeface="Calibri"/>
                <a:ea typeface="굴림체"/>
                <a:cs typeface="Calibri"/>
              </a:rPr>
              <a:t>•</a:t>
            </a: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체"/>
                <a:cs typeface="Calibri"/>
              </a:rPr>
              <a:t>  18년도에 15% 였던 콘솔 유저 수가 21년에21%              까지 증가하였다</a:t>
            </a:r>
            <a:endParaRPr lang="ko-KR" altLang="en-US" sz="2800" dirty="0">
              <a:latin typeface="Calibri"/>
              <a:ea typeface="굴림체"/>
              <a:cs typeface="Calibri"/>
            </a:endParaRPr>
          </a:p>
          <a:p>
            <a:pPr marL="457200" indent="-457200">
              <a:lnSpc>
                <a:spcPct val="150000"/>
              </a:lnSpc>
              <a:buClrTx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2달만에 한화 약140억의 수익을 낸 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호러게임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   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아웃라스트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트라이얼</a:t>
            </a:r>
          </a:p>
          <a:p>
            <a:pPr marL="457200" indent="-457200">
              <a:lnSpc>
                <a:spcPct val="150000"/>
              </a:lnSpc>
              <a:buClrTx/>
            </a:pPr>
            <a:r>
              <a:rPr lang="ko-KR" altLang="en-US" sz="280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2018년까지 $5.84B을 벌어들인 </a:t>
            </a:r>
            <a:r>
              <a:rPr lang="ko-KR" altLang="en-US" sz="280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좀비소재</a:t>
            </a:r>
            <a:r>
              <a:rPr lang="ko-KR" altLang="en-US" sz="280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게임 레지던트이블</a:t>
            </a:r>
          </a:p>
          <a:p>
            <a:pPr marL="457200" indent="-457200">
              <a:lnSpc>
                <a:spcPct val="150000"/>
              </a:lnSpc>
              <a:buClrTx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 marL="457200" indent="-457200">
              <a:lnSpc>
                <a:spcPct val="150000"/>
              </a:lnSpc>
              <a:buClrTx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</p:txBody>
      </p:sp>
      <p:sp>
        <p:nvSpPr>
          <p:cNvPr id="2071" name="Rectangle 28">
            <a:extLst>
              <a:ext uri="{FF2B5EF4-FFF2-40B4-BE49-F238E27FC236}">
                <a16:creationId xmlns:a16="http://schemas.microsoft.com/office/drawing/2014/main" id="{81AA52DC-6936-9363-0A9A-2694D50A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25268101"/>
            <a:ext cx="90598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함초롬돋움" charset="-127"/>
                <a:ea typeface="함초롬돋움" charset="-127"/>
              </a:rPr>
              <a:t>      </a:t>
            </a:r>
            <a:r>
              <a:rPr lang="en-US" altLang="ko-KR" sz="4700">
                <a:solidFill>
                  <a:srgbClr val="37609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살고싶다면 쏴라!!</a:t>
            </a:r>
          </a:p>
        </p:txBody>
      </p:sp>
      <p:sp>
        <p:nvSpPr>
          <p:cNvPr id="2072" name="Line 29">
            <a:extLst>
              <a:ext uri="{FF2B5EF4-FFF2-40B4-BE49-F238E27FC236}">
                <a16:creationId xmlns:a16="http://schemas.microsoft.com/office/drawing/2014/main" id="{8939BBB7-5A1D-E15A-6E97-3B279F907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603700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30">
            <a:extLst>
              <a:ext uri="{FF2B5EF4-FFF2-40B4-BE49-F238E27FC236}">
                <a16:creationId xmlns:a16="http://schemas.microsoft.com/office/drawing/2014/main" id="{2927DE62-1AEA-0B49-8BEC-FD5C60682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59788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Rectangle 37">
            <a:extLst>
              <a:ext uri="{FF2B5EF4-FFF2-40B4-BE49-F238E27FC236}">
                <a16:creationId xmlns:a16="http://schemas.microsoft.com/office/drawing/2014/main" id="{CB2F2185-C0A3-83DB-D66F-40C9839B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4058159"/>
            <a:ext cx="3738562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78" name="Rectangle 38">
            <a:extLst>
              <a:ext uri="{FF2B5EF4-FFF2-40B4-BE49-F238E27FC236}">
                <a16:creationId xmlns:a16="http://schemas.microsoft.com/office/drawing/2014/main" id="{1C66D63F-0DEF-54C3-3121-F3009839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521" y="14058159"/>
            <a:ext cx="38100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개발목표 및 내용</a:t>
            </a:r>
          </a:p>
        </p:txBody>
      </p:sp>
      <p:sp>
        <p:nvSpPr>
          <p:cNvPr id="2079" name="Rectangle 43">
            <a:extLst>
              <a:ext uri="{FF2B5EF4-FFF2-40B4-BE49-F238E27FC236}">
                <a16:creationId xmlns:a16="http://schemas.microsoft.com/office/drawing/2014/main" id="{260D9256-9DBE-3876-5EAE-A9FD095E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21834475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0" name="Rectangle 44">
            <a:extLst>
              <a:ext uri="{FF2B5EF4-FFF2-40B4-BE49-F238E27FC236}">
                <a16:creationId xmlns:a16="http://schemas.microsoft.com/office/drawing/2014/main" id="{1D71B021-71EB-1386-8BFF-326134B1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459" y="27074079"/>
            <a:ext cx="43322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상점 화면 </a:t>
            </a:r>
          </a:p>
        </p:txBody>
      </p:sp>
      <p:sp>
        <p:nvSpPr>
          <p:cNvPr id="2081" name="Rectangle 45">
            <a:extLst>
              <a:ext uri="{FF2B5EF4-FFF2-40B4-BE49-F238E27FC236}">
                <a16:creationId xmlns:a16="http://schemas.microsoft.com/office/drawing/2014/main" id="{6C6A5922-52C6-A96D-B9FE-4E188976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7023938"/>
            <a:ext cx="57372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       </a:t>
            </a: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전투 장면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2" name="Freeform 46">
            <a:extLst>
              <a:ext uri="{FF2B5EF4-FFF2-40B4-BE49-F238E27FC236}">
                <a16:creationId xmlns:a16="http://schemas.microsoft.com/office/drawing/2014/main" id="{F1FE3160-BF7E-5483-9DEB-0AED8617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047" y="27265346"/>
            <a:ext cx="215900" cy="288925"/>
          </a:xfrm>
          <a:custGeom>
            <a:avLst/>
            <a:gdLst>
              <a:gd name="T0" fmla="*/ 345280074 w 135"/>
              <a:gd name="T1" fmla="*/ 224231340 h 181"/>
              <a:gd name="T2" fmla="*/ 0 w 135"/>
              <a:gd name="T3" fmla="*/ 0 h 181"/>
              <a:gd name="T4" fmla="*/ 0 w 135"/>
              <a:gd name="T5" fmla="*/ 461202517 h 181"/>
              <a:gd name="T6" fmla="*/ 345280074 w 135"/>
              <a:gd name="T7" fmla="*/ 224231340 h 1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81">
                <a:moveTo>
                  <a:pt x="135" y="88"/>
                </a:moveTo>
                <a:lnTo>
                  <a:pt x="0" y="0"/>
                </a:lnTo>
                <a:lnTo>
                  <a:pt x="0" y="181"/>
                </a:lnTo>
                <a:lnTo>
                  <a:pt x="135" y="88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3" name="Freeform 47">
            <a:extLst>
              <a:ext uri="{FF2B5EF4-FFF2-40B4-BE49-F238E27FC236}">
                <a16:creationId xmlns:a16="http://schemas.microsoft.com/office/drawing/2014/main" id="{6C76BA84-4BC0-812C-964D-51275A02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399" y="27215204"/>
            <a:ext cx="215900" cy="215900"/>
          </a:xfrm>
          <a:custGeom>
            <a:avLst/>
            <a:gdLst>
              <a:gd name="T0" fmla="*/ 345280074 w 135"/>
              <a:gd name="T1" fmla="*/ 166246199 h 135"/>
              <a:gd name="T2" fmla="*/ 0 w 135"/>
              <a:gd name="T3" fmla="*/ 0 h 135"/>
              <a:gd name="T4" fmla="*/ 0 w 135"/>
              <a:gd name="T5" fmla="*/ 345280074 h 135"/>
              <a:gd name="T6" fmla="*/ 345280074 w 135"/>
              <a:gd name="T7" fmla="*/ 166246199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35">
                <a:moveTo>
                  <a:pt x="135" y="65"/>
                </a:moveTo>
                <a:lnTo>
                  <a:pt x="0" y="0"/>
                </a:lnTo>
                <a:lnTo>
                  <a:pt x="0" y="135"/>
                </a:lnTo>
                <a:lnTo>
                  <a:pt x="135" y="65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8" name="Rectangle 57">
            <a:extLst>
              <a:ext uri="{FF2B5EF4-FFF2-40B4-BE49-F238E27FC236}">
                <a16:creationId xmlns:a16="http://schemas.microsoft.com/office/drawing/2014/main" id="{41266D05-6726-53FB-7313-A003543EA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838" y="7818438"/>
            <a:ext cx="24384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latinLnBrk="0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정윤제, 최은우</a:t>
            </a:r>
          </a:p>
        </p:txBody>
      </p:sp>
      <p:pic>
        <p:nvPicPr>
          <p:cNvPr id="2089" name="Picture 58">
            <a:extLst>
              <a:ext uri="{FF2B5EF4-FFF2-40B4-BE49-F238E27FC236}">
                <a16:creationId xmlns:a16="http://schemas.microsoft.com/office/drawing/2014/main" id="{ED4721A8-58CD-0979-2B1D-1FF1D438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77838"/>
            <a:ext cx="47005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1" name="그림 6" descr="예술, 디지털 합성, PC 게임, 스크린샷이(가) 표시된 사진&#10;&#10;자동 생성된 설명">
            <a:extLst>
              <a:ext uri="{FF2B5EF4-FFF2-40B4-BE49-F238E27FC236}">
                <a16:creationId xmlns:a16="http://schemas.microsoft.com/office/drawing/2014/main" id="{9D9C5807-D9A4-B8EA-D062-8C1DA30D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46" y="21615494"/>
            <a:ext cx="5462134" cy="53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2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C0D618A-2D88-1ECD-BA7D-10E62D19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3" y="21644539"/>
            <a:ext cx="5559099" cy="538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B283B533-08E9-89C9-074E-FE39199A6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765" y="12342346"/>
            <a:ext cx="7913301" cy="1534452"/>
          </a:xfrm>
          <a:prstGeom prst="rect">
            <a:avLst/>
          </a:prstGeom>
        </p:spPr>
      </p:pic>
      <p:pic>
        <p:nvPicPr>
          <p:cNvPr id="6" name="그림 6" descr="텍스트, 스크린샷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A6122606-1577-5573-E1A5-46F644D5D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0774" y="15400221"/>
            <a:ext cx="3884658" cy="2971800"/>
          </a:xfrm>
          <a:prstGeom prst="rect">
            <a:avLst/>
          </a:prstGeom>
        </p:spPr>
      </p:pic>
      <p:pic>
        <p:nvPicPr>
          <p:cNvPr id="7" name="그림 7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E8A3B269-7530-D1B4-D021-BE7BBFE12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86475" y="15363223"/>
            <a:ext cx="3268456" cy="3254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59F167-1E6D-AF3F-88BF-78BB651673F5}"/>
              </a:ext>
            </a:extLst>
          </p:cNvPr>
          <p:cNvSpPr txBox="1"/>
          <p:nvPr/>
        </p:nvSpPr>
        <p:spPr>
          <a:xfrm>
            <a:off x="9851231" y="14989968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2D738-ACC4-FD2B-D4F2-7FF9DD16A4CD}"/>
              </a:ext>
            </a:extLst>
          </p:cNvPr>
          <p:cNvSpPr txBox="1"/>
          <p:nvPr/>
        </p:nvSpPr>
        <p:spPr>
          <a:xfrm>
            <a:off x="9994106" y="1513284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B0F99-8F20-7AE7-E778-142FB057E6F8}"/>
              </a:ext>
            </a:extLst>
          </p:cNvPr>
          <p:cNvSpPr txBox="1"/>
          <p:nvPr/>
        </p:nvSpPr>
        <p:spPr>
          <a:xfrm>
            <a:off x="10136981" y="15275718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085E3-6DFE-8CEE-1253-8B55B83BD95A}"/>
              </a:ext>
            </a:extLst>
          </p:cNvPr>
          <p:cNvSpPr txBox="1"/>
          <p:nvPr/>
        </p:nvSpPr>
        <p:spPr>
          <a:xfrm>
            <a:off x="10279856" y="1546786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림 13" descr="텍스트, 스크린샷, 다채로움, 번호이(가) 표시된 사진&#10;&#10;자동 생성된 설명">
            <a:extLst>
              <a:ext uri="{FF2B5EF4-FFF2-40B4-BE49-F238E27FC236}">
                <a16:creationId xmlns:a16="http://schemas.microsoft.com/office/drawing/2014/main" id="{99EE2BBD-C162-DA30-9665-DEF2D3F6F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5853" y="19201066"/>
            <a:ext cx="2901186" cy="3656875"/>
          </a:xfrm>
          <a:prstGeom prst="rect">
            <a:avLst/>
          </a:prstGeom>
        </p:spPr>
      </p:pic>
      <p:pic>
        <p:nvPicPr>
          <p:cNvPr id="14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C66FBC-21FC-5B5B-E383-63C5D61AA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06174" y="19220553"/>
            <a:ext cx="5920788" cy="3642277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내용 4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Pages>1</Pages>
  <Words>82</Words>
  <Characters>0</Characters>
  <Application>Microsoft Office PowerPoint</Application>
  <DocSecurity>0</DocSecurity>
  <PresentationFormat>사용자 지정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내용 4개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subject/>
  <dc:creator>Winxp</dc:creator>
  <cp:keywords/>
  <dc:description/>
  <cp:lastModifiedBy>최은우(2017182044)</cp:lastModifiedBy>
  <cp:revision>422</cp:revision>
  <cp:lastPrinted>1601-01-01T00:00:00Z</cp:lastPrinted>
  <dcterms:created xsi:type="dcterms:W3CDTF">2005-08-11T07:20:44Z</dcterms:created>
  <dcterms:modified xsi:type="dcterms:W3CDTF">2023-07-24T08:13:22Z</dcterms:modified>
</cp:coreProperties>
</file>