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85" r:id="rId3"/>
    <p:sldId id="269" r:id="rId4"/>
    <p:sldId id="278" r:id="rId5"/>
    <p:sldId id="309" r:id="rId6"/>
    <p:sldId id="289" r:id="rId7"/>
    <p:sldId id="307" r:id="rId8"/>
    <p:sldId id="308" r:id="rId9"/>
    <p:sldId id="296" r:id="rId10"/>
    <p:sldId id="284" r:id="rId11"/>
    <p:sldId id="290" r:id="rId12"/>
    <p:sldId id="291" r:id="rId13"/>
    <p:sldId id="297" r:id="rId14"/>
    <p:sldId id="292" r:id="rId15"/>
    <p:sldId id="293" r:id="rId16"/>
    <p:sldId id="273" r:id="rId17"/>
    <p:sldId id="305" r:id="rId18"/>
    <p:sldId id="299" r:id="rId19"/>
    <p:sldId id="302" r:id="rId20"/>
    <p:sldId id="301" r:id="rId21"/>
    <p:sldId id="30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DDC4000-137B-4B70-9CC7-5B0EC7A6211D}">
          <p14:sldIdLst>
            <p14:sldId id="257"/>
            <p14:sldId id="285"/>
            <p14:sldId id="269"/>
            <p14:sldId id="278"/>
            <p14:sldId id="309"/>
            <p14:sldId id="289"/>
            <p14:sldId id="307"/>
            <p14:sldId id="308"/>
            <p14:sldId id="296"/>
            <p14:sldId id="284"/>
            <p14:sldId id="290"/>
            <p14:sldId id="291"/>
            <p14:sldId id="297"/>
            <p14:sldId id="292"/>
            <p14:sldId id="293"/>
            <p14:sldId id="273"/>
            <p14:sldId id="305"/>
            <p14:sldId id="299"/>
            <p14:sldId id="302"/>
            <p14:sldId id="301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BBAC"/>
    <a:srgbClr val="81AABE"/>
    <a:srgbClr val="CF8595"/>
    <a:srgbClr val="BDBEB6"/>
    <a:srgbClr val="989292"/>
    <a:srgbClr val="7B5743"/>
    <a:srgbClr val="C0BFBB"/>
    <a:srgbClr val="A2C7DA"/>
    <a:srgbClr val="989194"/>
    <a:srgbClr val="7F484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87340" autoAdjust="0"/>
  </p:normalViewPr>
  <p:slideViewPr>
    <p:cSldViewPr snapToGrid="0" showGuides="1">
      <p:cViewPr varScale="1">
        <p:scale>
          <a:sx n="96" d="100"/>
          <a:sy n="96" d="100"/>
        </p:scale>
        <p:origin x="117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7CB0F-B526-4CDE-9D63-911F4FB46D93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40483-BDD4-43AA-89BC-719DE7BB9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450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66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Iocp</a:t>
            </a:r>
            <a:r>
              <a:rPr lang="en-US" altLang="ko-KR" baseline="0" dirty="0"/>
              <a:t> </a:t>
            </a:r>
            <a:r>
              <a:rPr lang="ko-KR" altLang="en-US" baseline="0" dirty="0"/>
              <a:t>구현 </a:t>
            </a:r>
            <a:r>
              <a:rPr lang="ko-KR" altLang="en-US" baseline="0" dirty="0" err="1"/>
              <a:t>데드레커닝</a:t>
            </a:r>
            <a:r>
              <a:rPr lang="ko-KR" altLang="en-US" baseline="0" dirty="0"/>
              <a:t> 구현 예정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23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713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58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960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865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463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85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476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7~8 </a:t>
            </a:r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몬스터 다른 행동 </a:t>
            </a:r>
            <a:r>
              <a:rPr lang="en-US" altLang="ko-KR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1200" b="1" baseline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16</a:t>
            </a:r>
            <a:r>
              <a:rPr lang="ko-KR" altLang="en-US" sz="1200" b="1" baseline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</a:t>
            </a:r>
            <a:endParaRPr lang="en-US" altLang="ko-KR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586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403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383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132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109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451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http://it.chosun.com/site/data/html_dir/2010/12/30/2010123085027.html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518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375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098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D0A82-D483-453B-8102-767CD2569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009C9E-8C7E-404A-823A-9ED17278C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3C82A-F4F7-48BB-BC68-B22D3951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12C3F-0F59-4F69-B7A9-A7611707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BA2B6-9245-4D49-BD98-5C04AA07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88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6322A-BCEA-4E6F-9A38-3E4D7541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C33D2C-5CBD-4539-9966-D22ABF091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B8298-ADF1-4615-89C9-83BA7485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0575D-7675-475C-9371-00DE5482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CC08B-6128-4D53-932D-3052331C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68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EC1F50-3BF1-4317-A85B-C04BB7B67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A03605-0AAE-4F30-A505-5BBB2C7FB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28B2-9119-4902-97F5-9F059FE4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378140-F929-4597-929D-D7FB57F5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DA344-B855-4C41-A121-AF188928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39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77C16-8482-4693-A47D-57363DD1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75CFF-EA4E-4737-9512-A87C7F41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66E91B-8534-4591-9564-07C36F8BC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F5936-5259-47B8-9A66-8792BB0D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28FAB7-0042-4C2D-9A84-D48BEF2D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875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131D0-93B5-401D-AC31-297E2C25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64B59-1283-41CE-9D24-9F7682CB1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AB631-CF96-442F-9135-B84D66AC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1C4CB-7BDC-4C6C-A7C4-97D81EF7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5AEA1-E28A-476F-9B3C-D057FB74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46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86CCC-52A9-40C6-A1CA-770648F2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96B46-62C0-4C83-9BBB-AE4423324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672646-36D6-4A9C-BFDD-29E431802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E33C6E-936C-4B34-A5F0-233FA7C6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E96CF-F339-402F-B647-37394C26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BB233A-3018-4848-9DF5-2A86F4A1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658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2E4AC-D819-4029-BAFB-2E38C8CF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C2562C-DC2F-4920-9444-7E42825ED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59428E-086C-4681-A482-E5BF02701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55746D-2351-4568-9D21-CB74293AE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1FD2E2-EED2-43C6-B409-684C14DE2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746D30-E1BB-454D-BFCC-FC1BE348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37BDBD-6D89-4481-B68F-6188A863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406826-ADC3-414B-A05F-6CE8791C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868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A5423-4F77-4004-91A4-54B875E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77ADB5-0D03-4BC3-A80A-7F595025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C7DA00-9407-4DF7-A4E6-7246A90F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4B1F9B-1BC3-47D4-B4EF-19F345F0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682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497B08-7D82-41E3-B2A8-8B980C20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D5526E-C328-4844-AC92-0FF7749B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2FA6C5-2875-45F4-AEB0-6852C91E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14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845F2-9BD2-4E69-B78C-3ECB1B8B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0D260-BA7D-41F7-BB8E-CCE20ABBE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792614-EDBF-4DB3-AA89-A01C5388D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9F70BD-F0EE-4246-900B-B50EF409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00FF8-DAEA-41AB-847D-9756D89D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56B4B2-1303-4F8F-B02E-1AFF6CB1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879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87810-AD2A-48B6-87B3-15172452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F0DE20-0CAD-4BEE-B809-9DB43DE2C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DF2796-B956-4354-A0C2-716E524BC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800BDB-083E-4F65-AC22-DE6D3D64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598EEE-673C-41CD-8312-A1DB066A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086EA-923A-43B6-8A44-08379F5F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108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E6C03E-F806-483D-94FB-8DE4E05B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D579FB-4E06-406A-8B2E-EB3887B82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883B1B-33F6-41AF-BA0B-FD3EB0B4A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6936A-5CAA-4D30-9E0C-3B6082CD7044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E41D3-FDD6-4C2F-B69D-C47B21A8C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96E50-66C0-4C98-849E-676F33BA1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0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7" Type="http://schemas.openxmlformats.org/officeDocument/2006/relationships/image" Target="../media/image19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18.png" /><Relationship Id="rId5" Type="http://schemas.openxmlformats.org/officeDocument/2006/relationships/image" Target="../media/image17.png" /><Relationship Id="rId4" Type="http://schemas.openxmlformats.org/officeDocument/2006/relationships/image" Target="../media/image16.pn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back4blood.fandom.com/wiki/Retch" TargetMode="External" /><Relationship Id="rId3" Type="http://schemas.openxmlformats.org/officeDocument/2006/relationships/hyperlink" Target="https://www.kocca.kr/cop/bbs/list/B0000147.do?menuNo=201825" TargetMode="External" /><Relationship Id="rId7" Type="http://schemas.openxmlformats.org/officeDocument/2006/relationships/hyperlink" Target="https://left4dead.fandom.com/wiki/Bill" TargetMode="External" /><Relationship Id="rId12" Type="http://schemas.openxmlformats.org/officeDocument/2006/relationships/hyperlink" Target="https://icon-icons.com/ko/" TargetMode="External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7.xml" /><Relationship Id="rId6" Type="http://schemas.openxmlformats.org/officeDocument/2006/relationships/hyperlink" Target="https://namu.wiki/w/%EC%B9%B4%EC%9A%B4%ED%84%B0%20%EC%8A%A4%ED%8A%B8%EB%9D%BC%EC%9D%B4%ED%81%AC%20%EC%98%A8%EB%9D%BC%EC%9D%B8/%EC%8B%9C%EB%82%98%EB%A6%AC%EC%98%A4/%EC%A2%80%EB%B9%84%20%EC%8B%9C%EB%82%98%EB%A6%AC%EC%98%A4" TargetMode="External" /><Relationship Id="rId11" Type="http://schemas.openxmlformats.org/officeDocument/2006/relationships/hyperlink" Target="https://www.istockphoto.com/kr" TargetMode="External" /><Relationship Id="rId5" Type="http://schemas.openxmlformats.org/officeDocument/2006/relationships/hyperlink" Target="https://www.z2u.com/detail/escape-from-tarkov-guide-how-to-extract-and-find-extraction-point-locations.html" TargetMode="External" /><Relationship Id="rId10" Type="http://schemas.openxmlformats.org/officeDocument/2006/relationships/hyperlink" Target="https://m.blog.naver.com/uslim88/222027254826" TargetMode="External" /><Relationship Id="rId4" Type="http://schemas.openxmlformats.org/officeDocument/2006/relationships/hyperlink" Target="https://www.youtube.com/watch?v=1bI7M3mOObU" TargetMode="External" /><Relationship Id="rId9" Type="http://schemas.openxmlformats.org/officeDocument/2006/relationships/hyperlink" Target="https://wiki.tripwireinteractive.com/index.php?title=Stalker_(Killing_Floor_2)" TargetMode="Externa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22.png" 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 /><Relationship Id="rId3" Type="http://schemas.openxmlformats.org/officeDocument/2006/relationships/image" Target="../media/image13.png" /><Relationship Id="rId7" Type="http://schemas.openxmlformats.org/officeDocument/2006/relationships/image" Target="../media/image26.pn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25.png" /><Relationship Id="rId5" Type="http://schemas.openxmlformats.org/officeDocument/2006/relationships/image" Target="../media/image24.png" /><Relationship Id="rId4" Type="http://schemas.openxmlformats.org/officeDocument/2006/relationships/image" Target="../media/image23.jpeg" /><Relationship Id="rId9" Type="http://schemas.openxmlformats.org/officeDocument/2006/relationships/image" Target="../media/image28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 /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31.png" /><Relationship Id="rId4" Type="http://schemas.openxmlformats.org/officeDocument/2006/relationships/image" Target="../media/image30.png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 /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33.png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7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9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13.png" /><Relationship Id="rId5" Type="http://schemas.openxmlformats.org/officeDocument/2006/relationships/image" Target="../media/image12.jpeg" /><Relationship Id="rId4" Type="http://schemas.openxmlformats.org/officeDocument/2006/relationships/image" Target="../media/image11.png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A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24D999A-197B-4781-A07F-304788783B2A}"/>
              </a:ext>
            </a:extLst>
          </p:cNvPr>
          <p:cNvGrpSpPr/>
          <p:nvPr/>
        </p:nvGrpSpPr>
        <p:grpSpPr>
          <a:xfrm>
            <a:off x="365760" y="2456359"/>
            <a:ext cx="7251940" cy="1015663"/>
            <a:chOff x="365760" y="2456359"/>
            <a:chExt cx="7251940" cy="10156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FD67AFD-0B94-4F92-BA6D-FB984844FEC5}"/>
                </a:ext>
              </a:extLst>
            </p:cNvPr>
            <p:cNvSpPr txBox="1"/>
            <p:nvPr/>
          </p:nvSpPr>
          <p:spPr>
            <a:xfrm>
              <a:off x="365760" y="2456359"/>
              <a:ext cx="583501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spc="-3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필</a:t>
              </a:r>
              <a:r>
                <a:rPr lang="ko-KR" altLang="en-US" sz="6000" b="1" spc="-30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射</a:t>
              </a:r>
              <a:r>
                <a:rPr lang="en-US" altLang="ko-KR" b="1" spc="-3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b="1" spc="-3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쏘다</a:t>
              </a:r>
              <a:r>
                <a:rPr lang="en-US" altLang="ko-KR" b="1" spc="-3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r>
                <a:rPr lang="ko-KR" altLang="en-US" sz="6000" spc="-3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즉생</a:t>
              </a:r>
              <a:endParaRPr lang="ko-KR" altLang="en-US" sz="6000" spc="-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F783CA3-7DA0-435D-871A-C3B2F63D42E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" y="3429000"/>
              <a:ext cx="72519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FD67AFD-0B94-4F92-BA6D-FB984844FEC5}"/>
              </a:ext>
            </a:extLst>
          </p:cNvPr>
          <p:cNvSpPr txBox="1"/>
          <p:nvPr/>
        </p:nvSpPr>
        <p:spPr>
          <a:xfrm>
            <a:off x="8763000" y="5473005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2017182040 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정윤제</a:t>
            </a: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2017182004 </a:t>
            </a:r>
            <a:r>
              <a:rPr lang="ko-KR" altLang="en-US" sz="2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최은우</a:t>
            </a:r>
            <a:endParaRPr lang="ko-KR" altLang="en-US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flipH="1">
            <a:off x="6414" y="5426286"/>
            <a:ext cx="3024336" cy="3744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교수님 확인란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 flipH="1">
            <a:off x="6414" y="6812281"/>
            <a:ext cx="302433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 flipH="1" flipV="1">
            <a:off x="2985029" y="5728069"/>
            <a:ext cx="45719" cy="11070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H="1" flipV="1">
            <a:off x="0" y="5737955"/>
            <a:ext cx="45719" cy="11070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5719" y="5800781"/>
            <a:ext cx="2939310" cy="101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480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49179" y="63798"/>
            <a:ext cx="2582758" cy="684378"/>
            <a:chOff x="449179" y="63798"/>
            <a:chExt cx="2582758" cy="6843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3,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25827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타</a:t>
              </a:r>
              <a:r>
                <a:rPr lang="en-US" altLang="ko-KR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게임과의 차이점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099944"/>
            <a:ext cx="6467475" cy="42945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975" y="5399184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카운터스트라이크 좀비 시나리오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4F0F3-76FC-4CE9-B167-AFC342487C07}"/>
              </a:ext>
            </a:extLst>
          </p:cNvPr>
          <p:cNvSpPr txBox="1"/>
          <p:nvPr/>
        </p:nvSpPr>
        <p:spPr>
          <a:xfrm>
            <a:off x="-104274" y="5856438"/>
            <a:ext cx="70379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팀원과 협동을 하여 몰려오는 좀비를 피하거나 싸우면서 </a:t>
            </a:r>
            <a:endParaRPr lang="en-US" altLang="ko-KR" sz="23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주어진 미션을 클리어해가는  협동 </a:t>
            </a:r>
            <a:r>
              <a:rPr lang="en-US" altLang="ko-KR" sz="23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PvE</a:t>
            </a:r>
            <a:r>
              <a: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FPS</a:t>
            </a:r>
            <a:r>
              <a:rPr lang="ko-KR" altLang="en-US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</a:t>
            </a:r>
            <a:endParaRPr lang="en-US" altLang="ko-KR" sz="23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86776" y="1456664"/>
            <a:ext cx="5243299" cy="16142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6786776" y="1456664"/>
            <a:ext cx="2302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게임의 단점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6838650" y="2052970"/>
            <a:ext cx="5505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다양하지 않고 체력만 증가시킨 단순한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</a:t>
            </a: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000" dirty="0" err="1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과금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없이는 클리어하기 힘들어진 난이도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86772" y="3856606"/>
            <a:ext cx="5243299" cy="24003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8925028" y="3205517"/>
            <a:ext cx="966789" cy="516448"/>
          </a:xfrm>
          <a:prstGeom prst="downArrow">
            <a:avLst>
              <a:gd name="adj1" fmla="val 50000"/>
              <a:gd name="adj2" fmla="val 48156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6786772" y="3856606"/>
            <a:ext cx="2863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게임과의 차이점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6838650" y="4462526"/>
            <a:ext cx="51395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적마다 다른 패턴을 가지고 있어 패턴을      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공략하는 재미를 얻을 수 있다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부담없이 즐길 수 있는 난이도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0059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4,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77489" y="1931416"/>
            <a:ext cx="4068451" cy="738719"/>
            <a:chOff x="577489" y="1931416"/>
            <a:chExt cx="4068451" cy="73871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7D2917D-8FCF-4B57-A850-8D50D823DCD6}"/>
                </a:ext>
              </a:extLst>
            </p:cNvPr>
            <p:cNvGrpSpPr/>
            <p:nvPr/>
          </p:nvGrpSpPr>
          <p:grpSpPr>
            <a:xfrm>
              <a:off x="577489" y="2242129"/>
              <a:ext cx="4068451" cy="428006"/>
              <a:chOff x="899592" y="2000083"/>
              <a:chExt cx="4237997" cy="430227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9A2099B-F19F-4235-B59B-48EB888DA1AD}"/>
                  </a:ext>
                </a:extLst>
              </p:cNvPr>
              <p:cNvSpPr/>
              <p:nvPr/>
            </p:nvSpPr>
            <p:spPr>
              <a:xfrm>
                <a:off x="1691678" y="2000083"/>
                <a:ext cx="3351552" cy="402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 lang="ko-KR" altLang="en-US"/>
                </a:pPr>
                <a:r>
                  <a:rPr lang="en-US" altLang="ko-KR" sz="2000" dirty="0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ea typeface="한컴 윤고딕 720"/>
                  </a:rPr>
                  <a:t>Visual Studio</a:t>
                </a:r>
                <a:endParaRPr lang="ko-KR" altLang="en-US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endParaRPr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6A74DB7E-CC98-4138-B725-3657C055986D}"/>
                  </a:ext>
                </a:extLst>
              </p:cNvPr>
              <p:cNvCxnSpPr/>
              <p:nvPr/>
            </p:nvCxnSpPr>
            <p:spPr>
              <a:xfrm>
                <a:off x="899592" y="2430310"/>
                <a:ext cx="423799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" name="Picture 6" descr="ê´ë ¨ ì´ë¯¸ì§">
              <a:extLst>
                <a:ext uri="{FF2B5EF4-FFF2-40B4-BE49-F238E27FC236}">
                  <a16:creationId xmlns:a16="http://schemas.microsoft.com/office/drawing/2014/main" id="{5601F6A0-F4D3-4185-BE0C-BE2A36138E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77489" y="1931416"/>
              <a:ext cx="728537" cy="738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/>
          <p:cNvGrpSpPr/>
          <p:nvPr/>
        </p:nvGrpSpPr>
        <p:grpSpPr>
          <a:xfrm>
            <a:off x="6371461" y="1931415"/>
            <a:ext cx="4068359" cy="756498"/>
            <a:chOff x="6371461" y="1931415"/>
            <a:chExt cx="4068359" cy="75649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1C77762-D92A-4BF7-AE3C-DE6019C9218B}"/>
                </a:ext>
              </a:extLst>
            </p:cNvPr>
            <p:cNvGrpSpPr/>
            <p:nvPr/>
          </p:nvGrpSpPr>
          <p:grpSpPr>
            <a:xfrm>
              <a:off x="6371461" y="2287803"/>
              <a:ext cx="4068359" cy="400110"/>
              <a:chOff x="899592" y="2000081"/>
              <a:chExt cx="4237997" cy="47525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DAA2B23-A0BF-449A-B421-78EFB7039076}"/>
                  </a:ext>
                </a:extLst>
              </p:cNvPr>
              <p:cNvSpPr/>
              <p:nvPr/>
            </p:nvSpPr>
            <p:spPr>
              <a:xfrm>
                <a:off x="1691674" y="2000081"/>
                <a:ext cx="3351552" cy="4752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 lang="ko-KR" altLang="en-US"/>
                </a:pPr>
                <a:r>
                  <a:rPr lang="en-US" altLang="ko-KR" sz="2000" dirty="0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ea typeface="한컴 윤고딕 720"/>
                  </a:rPr>
                  <a:t>DirectX</a:t>
                </a:r>
                <a:endParaRPr lang="ko-KR" altLang="en-US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BB22E88A-45E1-4865-98D8-3073E647F25C}"/>
                  </a:ext>
                </a:extLst>
              </p:cNvPr>
              <p:cNvCxnSpPr/>
              <p:nvPr/>
            </p:nvCxnSpPr>
            <p:spPr>
              <a:xfrm>
                <a:off x="899592" y="2430310"/>
                <a:ext cx="423799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DirectX - 위키백과, 우리 모두의 백과사전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3120" y="1931415"/>
              <a:ext cx="738718" cy="738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7D2917D-8FCF-4B57-A850-8D50D823DCD6}"/>
              </a:ext>
            </a:extLst>
          </p:cNvPr>
          <p:cNvGrpSpPr/>
          <p:nvPr/>
        </p:nvGrpSpPr>
        <p:grpSpPr>
          <a:xfrm>
            <a:off x="577489" y="3650254"/>
            <a:ext cx="4068451" cy="428006"/>
            <a:chOff x="899592" y="2000083"/>
            <a:chExt cx="4237997" cy="43022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9A2099B-F19F-4235-B59B-48EB888DA1AD}"/>
                </a:ext>
              </a:extLst>
            </p:cNvPr>
            <p:cNvSpPr/>
            <p:nvPr/>
          </p:nvSpPr>
          <p:spPr>
            <a:xfrm>
              <a:off x="1691678" y="2000083"/>
              <a:ext cx="3351552" cy="402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3Ds Max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A74DB7E-CC98-4138-B725-3657C055986D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6371460" y="3445426"/>
            <a:ext cx="4068360" cy="632834"/>
            <a:chOff x="832187" y="1572165"/>
            <a:chExt cx="4305402" cy="865811"/>
          </a:xfrm>
        </p:grpSpPr>
        <p:sp>
          <p:nvSpPr>
            <p:cNvPr id="26" name="직사각형 25"/>
            <p:cNvSpPr/>
            <p:nvPr/>
          </p:nvSpPr>
          <p:spPr>
            <a:xfrm>
              <a:off x="1701547" y="1890566"/>
              <a:ext cx="3351553" cy="547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GitHub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32187" y="1572165"/>
              <a:ext cx="859493" cy="859493"/>
            </a:xfrm>
            <a:prstGeom prst="rect">
              <a:avLst/>
            </a:prstGeom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C6694965-F32E-484D-A6D5-8CB4C158D58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39221" y="3463890"/>
            <a:ext cx="529336" cy="609339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57D2917D-8FCF-4B57-A850-8D50D823DCD6}"/>
              </a:ext>
            </a:extLst>
          </p:cNvPr>
          <p:cNvGrpSpPr/>
          <p:nvPr/>
        </p:nvGrpSpPr>
        <p:grpSpPr>
          <a:xfrm>
            <a:off x="577489" y="5053347"/>
            <a:ext cx="4068451" cy="428006"/>
            <a:chOff x="899592" y="2000083"/>
            <a:chExt cx="4237997" cy="4302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9A2099B-F19F-4235-B59B-48EB888DA1AD}"/>
                </a:ext>
              </a:extLst>
            </p:cNvPr>
            <p:cNvSpPr/>
            <p:nvPr/>
          </p:nvSpPr>
          <p:spPr>
            <a:xfrm>
              <a:off x="1691678" y="2000083"/>
              <a:ext cx="3351552" cy="402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Photoshop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A74DB7E-CC98-4138-B725-3657C055986D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 descr="포토샵 - 해시넷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24" y="4627664"/>
            <a:ext cx="927566" cy="92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376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49179" y="63798"/>
            <a:ext cx="2582758" cy="684378"/>
            <a:chOff x="449179" y="63798"/>
            <a:chExt cx="2582758" cy="6843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5,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25827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개발에 사용할 기술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8C4F0F3-76FC-4CE9-B167-AFC342487C07}"/>
              </a:ext>
            </a:extLst>
          </p:cNvPr>
          <p:cNvSpPr txBox="1"/>
          <p:nvPr/>
        </p:nvSpPr>
        <p:spPr>
          <a:xfrm>
            <a:off x="1740558" y="1722946"/>
            <a:ext cx="73367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A* 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알고리즘을 이용한 길 찾기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몬스터 상태에 따른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FSM</a:t>
            </a:r>
          </a:p>
          <a:p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효과 및 캐릭터 애니메이션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게임내 시간에 따른 조명 및 그림자 변화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8239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49179" y="63798"/>
            <a:ext cx="2302233" cy="684378"/>
            <a:chOff x="449179" y="63798"/>
            <a:chExt cx="2302233" cy="6843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6,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23022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개인별 준비 현황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95602" y="1980193"/>
            <a:ext cx="8501622" cy="1000274"/>
            <a:chOff x="822389" y="4883323"/>
            <a:chExt cx="8501622" cy="1000274"/>
          </a:xfrm>
        </p:grpSpPr>
        <p:grpSp>
          <p:nvGrpSpPr>
            <p:cNvPr id="8" name="그룹 7"/>
            <p:cNvGrpSpPr/>
            <p:nvPr/>
          </p:nvGrpSpPr>
          <p:grpSpPr>
            <a:xfrm>
              <a:off x="822389" y="4902522"/>
              <a:ext cx="1708606" cy="981075"/>
              <a:chOff x="481844" y="1208792"/>
              <a:chExt cx="1708606" cy="981075"/>
            </a:xfrm>
          </p:grpSpPr>
          <p:sp>
            <p:nvSpPr>
              <p:cNvPr id="10" name="액자 9"/>
              <p:cNvSpPr/>
              <p:nvPr/>
            </p:nvSpPr>
            <p:spPr>
              <a:xfrm>
                <a:off x="481844" y="1208792"/>
                <a:ext cx="1708606" cy="981075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3564" y="1406941"/>
                <a:ext cx="130516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정윤제</a:t>
                </a:r>
                <a:endPara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C4F0F3-76FC-4CE9-B167-AFC342487C07}"/>
                </a:ext>
              </a:extLst>
            </p:cNvPr>
            <p:cNvSpPr txBox="1"/>
            <p:nvPr/>
          </p:nvSpPr>
          <p:spPr>
            <a:xfrm>
              <a:off x="3027986" y="4883323"/>
              <a:ext cx="6296025" cy="1000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인공지능 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네트워크 게임프로그래밍 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- 3D</a:t>
              </a:r>
              <a:r>
                <a: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게임프로그래밍 </a:t>
              </a:r>
              <a:r>
                <a:rPr lang="en-US" altLang="ko-KR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CDA21C5-E91F-4292-B251-AF1390296C41}"/>
              </a:ext>
            </a:extLst>
          </p:cNvPr>
          <p:cNvGrpSpPr/>
          <p:nvPr/>
        </p:nvGrpSpPr>
        <p:grpSpPr>
          <a:xfrm>
            <a:off x="1195602" y="3990062"/>
            <a:ext cx="8501622" cy="981075"/>
            <a:chOff x="1298640" y="2919870"/>
            <a:chExt cx="8501622" cy="981075"/>
          </a:xfrm>
        </p:grpSpPr>
        <p:grpSp>
          <p:nvGrpSpPr>
            <p:cNvPr id="15" name="그룹 14"/>
            <p:cNvGrpSpPr/>
            <p:nvPr/>
          </p:nvGrpSpPr>
          <p:grpSpPr>
            <a:xfrm>
              <a:off x="1298640" y="2919870"/>
              <a:ext cx="1708606" cy="981075"/>
              <a:chOff x="481844" y="1208792"/>
              <a:chExt cx="1708606" cy="981075"/>
            </a:xfrm>
          </p:grpSpPr>
          <p:sp>
            <p:nvSpPr>
              <p:cNvPr id="17" name="액자 16"/>
              <p:cNvSpPr/>
              <p:nvPr/>
            </p:nvSpPr>
            <p:spPr>
              <a:xfrm>
                <a:off x="481844" y="1208792"/>
                <a:ext cx="1708606" cy="981075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83564" y="1406941"/>
                <a:ext cx="14157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최은우</a:t>
                </a:r>
                <a:endPara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8C4F0F3-76FC-4CE9-B167-AFC342487C07}"/>
                </a:ext>
              </a:extLst>
            </p:cNvPr>
            <p:cNvSpPr txBox="1"/>
            <p:nvPr/>
          </p:nvSpPr>
          <p:spPr>
            <a:xfrm>
              <a:off x="3504237" y="3056463"/>
              <a:ext cx="62960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인공지능</a:t>
              </a:r>
              <a:endPara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- 3D</a:t>
              </a:r>
              <a:r>
                <a: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게임프로그래밍 </a:t>
              </a:r>
              <a:r>
                <a:rPr lang="en-US" altLang="ko-KR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1,2</a:t>
              </a:r>
              <a:endPara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3130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49179" y="63798"/>
            <a:ext cx="1383712" cy="1053710"/>
            <a:chOff x="449179" y="63798"/>
            <a:chExt cx="1383712" cy="10537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7,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13837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역할 분담</a:t>
              </a:r>
              <a:endPara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endPara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95602" y="4215764"/>
            <a:ext cx="8501623" cy="1244591"/>
            <a:chOff x="822389" y="4902522"/>
            <a:chExt cx="8501623" cy="1244591"/>
          </a:xfrm>
        </p:grpSpPr>
        <p:grpSp>
          <p:nvGrpSpPr>
            <p:cNvPr id="14" name="그룹 13"/>
            <p:cNvGrpSpPr/>
            <p:nvPr/>
          </p:nvGrpSpPr>
          <p:grpSpPr>
            <a:xfrm>
              <a:off x="822389" y="4902522"/>
              <a:ext cx="1708606" cy="981075"/>
              <a:chOff x="481844" y="1208792"/>
              <a:chExt cx="1708606" cy="981075"/>
            </a:xfrm>
          </p:grpSpPr>
          <p:sp>
            <p:nvSpPr>
              <p:cNvPr id="15" name="액자 14"/>
              <p:cNvSpPr/>
              <p:nvPr/>
            </p:nvSpPr>
            <p:spPr>
              <a:xfrm>
                <a:off x="481844" y="1208792"/>
                <a:ext cx="1708606" cy="981075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83564" y="1406941"/>
                <a:ext cx="14157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최은우</a:t>
                </a:r>
                <a:endParaRPr lang="ko-KR" altLang="en-US" sz="32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C4F0F3-76FC-4CE9-B167-AFC342487C07}"/>
                </a:ext>
              </a:extLst>
            </p:cNvPr>
            <p:cNvSpPr txBox="1"/>
            <p:nvPr/>
          </p:nvSpPr>
          <p:spPr>
            <a:xfrm>
              <a:off x="3027987" y="4992951"/>
              <a:ext cx="6296025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en-US" altLang="ko-KR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A*</a:t>
              </a:r>
              <a:r>
                <a:rPr lang="ko-KR" altLang="en-US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를 이용한 길 찾기</a:t>
              </a:r>
              <a:endPara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충돌처리</a:t>
              </a:r>
              <a:endPara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조명</a:t>
              </a:r>
              <a:r>
                <a:rPr lang="en-US" altLang="ko-KR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그림자</a:t>
              </a:r>
              <a:r>
                <a:rPr lang="en-US" altLang="ko-KR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오브젝트</a:t>
              </a:r>
              <a:r>
                <a:rPr lang="en-US" altLang="ko-KR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맵제작</a:t>
              </a:r>
              <a:endPara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57657E9-FAA3-CF13-B7E5-02A9B875397B}"/>
              </a:ext>
            </a:extLst>
          </p:cNvPr>
          <p:cNvGrpSpPr/>
          <p:nvPr/>
        </p:nvGrpSpPr>
        <p:grpSpPr>
          <a:xfrm>
            <a:off x="1195602" y="2034349"/>
            <a:ext cx="8501623" cy="1598531"/>
            <a:chOff x="1195604" y="1610704"/>
            <a:chExt cx="8501623" cy="1598531"/>
          </a:xfrm>
        </p:grpSpPr>
        <p:grpSp>
          <p:nvGrpSpPr>
            <p:cNvPr id="5" name="그룹 4"/>
            <p:cNvGrpSpPr/>
            <p:nvPr/>
          </p:nvGrpSpPr>
          <p:grpSpPr>
            <a:xfrm>
              <a:off x="1195604" y="1610704"/>
              <a:ext cx="1708606" cy="981075"/>
              <a:chOff x="481845" y="1340221"/>
              <a:chExt cx="1708606" cy="981075"/>
            </a:xfrm>
          </p:grpSpPr>
          <p:sp>
            <p:nvSpPr>
              <p:cNvPr id="2" name="액자 1"/>
              <p:cNvSpPr/>
              <p:nvPr/>
            </p:nvSpPr>
            <p:spPr>
              <a:xfrm>
                <a:off x="481845" y="1340221"/>
                <a:ext cx="1708606" cy="981075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83565" y="1538370"/>
                <a:ext cx="130516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정윤제</a:t>
                </a:r>
                <a:endPara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C4F0F3-76FC-4CE9-B167-AFC342487C07}"/>
                </a:ext>
              </a:extLst>
            </p:cNvPr>
            <p:cNvSpPr txBox="1"/>
            <p:nvPr/>
          </p:nvSpPr>
          <p:spPr>
            <a:xfrm>
              <a:off x="3401202" y="1701130"/>
              <a:ext cx="6296025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ko-KR" altLang="en-US" sz="23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효과</a:t>
              </a:r>
              <a:r>
                <a:rPr lang="en-US" altLang="ko-KR" sz="23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3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애니메이션</a:t>
              </a:r>
              <a:endParaRPr lang="en-US" altLang="ko-KR" sz="23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en-US" altLang="ko-KR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UI</a:t>
              </a:r>
            </a:p>
            <a:p>
              <a:pPr marL="342900" indent="-342900">
                <a:buFontTx/>
                <a:buChar char="-"/>
              </a:pPr>
              <a:r>
                <a:rPr lang="ko-KR" altLang="en-US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몬스터</a:t>
              </a:r>
              <a:r>
                <a:rPr lang="en-US" altLang="ko-KR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상태에</a:t>
              </a:r>
              <a:r>
                <a:rPr lang="en-US" altLang="ko-KR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따른</a:t>
              </a:r>
              <a:r>
                <a:rPr lang="en-US" altLang="ko-KR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FSM</a:t>
              </a:r>
            </a:p>
            <a:p>
              <a:pPr marL="342900" indent="-342900">
                <a:buFontTx/>
                <a:buChar char="-"/>
              </a:pPr>
              <a:r>
                <a:rPr lang="ko-KR" altLang="en-US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조명</a:t>
              </a:r>
              <a:r>
                <a:rPr lang="en-US" altLang="ko-KR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그림자</a:t>
              </a:r>
              <a:r>
                <a:rPr lang="en-US" altLang="ko-KR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오브젝트</a:t>
              </a:r>
              <a:r>
                <a:rPr lang="en-US" altLang="ko-KR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맵제작</a:t>
              </a:r>
              <a:endPara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6504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49179" y="63798"/>
            <a:ext cx="746423" cy="684378"/>
            <a:chOff x="449179" y="63798"/>
            <a:chExt cx="746423" cy="6843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7,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745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일정</a:t>
              </a:r>
            </a:p>
          </p:txBody>
        </p:sp>
      </p:grpSp>
      <p:pic>
        <p:nvPicPr>
          <p:cNvPr id="2" name="그림 4">
            <a:extLst>
              <a:ext uri="{FF2B5EF4-FFF2-40B4-BE49-F238E27FC236}">
                <a16:creationId xmlns:a16="http://schemas.microsoft.com/office/drawing/2014/main" id="{66736144-C1CD-FCBC-18D4-9F00F9EC4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63" y="1348388"/>
            <a:ext cx="9935673" cy="416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05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8,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 문헌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-53661" y="970889"/>
            <a:ext cx="115443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문서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 콘텐츠 진흥원 연구보고서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https://www.kocca.kr/cop/bbs/list/B0000147.do?menuNo=201825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사진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1600" dirty="0">
                <a:hlinkClick r:id="rId4"/>
              </a:rPr>
              <a:t>7days to die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/>
              </a:rPr>
              <a:t>썸네일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/>
              </a:rPr>
              <a:t>–</a:t>
            </a:r>
            <a:r>
              <a:rPr lang="ko-KR" altLang="en-US" sz="1600" dirty="0">
                <a:hlinkClick r:id="rId4"/>
              </a:rPr>
              <a:t> </a:t>
            </a:r>
            <a:r>
              <a:rPr lang="en-US" altLang="ko-KR" sz="1600" dirty="0">
                <a:hlinkClick r:id="rId4"/>
              </a:rPr>
              <a:t>https://www.youtube.com/watch?v=1bI7M3mOObU</a:t>
            </a:r>
            <a:endParaRPr lang="ko-KR" altLang="en-US" sz="1600" dirty="0"/>
          </a:p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 Escape From </a:t>
            </a:r>
            <a:r>
              <a:rPr lang="en-US" altLang="ko-KR" sz="1600" dirty="0" err="1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Tarkov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r>
              <a:rPr lang="en-US" altLang="ko-KR" sz="1600" dirty="0">
                <a:hlinkClick r:id="rId5"/>
              </a:rPr>
              <a:t>https://www.z2u.com/detail/escape-from-tarkov-guide-how-to-extract-and-find-extraction-point-locations.html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카운터 스트라이크 좀비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6"/>
              </a:rPr>
              <a:t>https://namu.wiki/w/%EC%B9%B4%EC%9A%B4%ED%84%B0%20%EC%8A%A4%ED%8A%B8%EB%9D%BC%EC%9D%B4%ED%81%AC%20%EC%98%A8%EB%9D%BC%EC%9D%B8/%EC%8B%9C%EB%82%98%EB%A6%AC%EC%98%A4/%EC%A2%80%EB%B9%84%20%EC%8B%9C%EB%82%98%EB%A6%AC%EC%98%A4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GTFO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플레이스크린샷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킬링플로어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플레이스크린샷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박스헤드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플레이스크린샷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워프레임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플레이스크린샷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타르코프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플레이스크린샷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7"/>
              </a:rPr>
              <a:t>https://left4dead.fandom.com/wiki/Bill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8"/>
              </a:rPr>
              <a:t>https://back4blood.fandom.com/wiki/Retch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9"/>
              </a:rPr>
              <a:t>https://wiki.tripwireinteractive.com/index.php?title=Stalker_(Killing_Floor_2)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10"/>
              </a:rPr>
              <a:t>https://m.blog.naver.com/uslim88/222027254826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11"/>
              </a:rPr>
              <a:t>https://www.istockphoto.com/kr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12"/>
              </a:rPr>
              <a:t>https://icon-icons.com/ko/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https://www.iconexperience.com/</a:t>
            </a:r>
          </a:p>
        </p:txBody>
      </p:sp>
    </p:spTree>
    <p:extLst>
      <p:ext uri="{BB962C8B-B14F-4D97-AF65-F5344CB8AC3E}">
        <p14:creationId xmlns:p14="http://schemas.microsoft.com/office/powerpoint/2010/main" val="389239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A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24D999A-197B-4781-A07F-304788783B2A}"/>
              </a:ext>
            </a:extLst>
          </p:cNvPr>
          <p:cNvGrpSpPr/>
          <p:nvPr/>
        </p:nvGrpSpPr>
        <p:grpSpPr>
          <a:xfrm>
            <a:off x="2242185" y="2689562"/>
            <a:ext cx="7530465" cy="1015663"/>
            <a:chOff x="365760" y="2413337"/>
            <a:chExt cx="7530465" cy="10156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FD67AFD-0B94-4F92-BA6D-FB984844FEC5}"/>
                </a:ext>
              </a:extLst>
            </p:cNvPr>
            <p:cNvSpPr txBox="1"/>
            <p:nvPr/>
          </p:nvSpPr>
          <p:spPr>
            <a:xfrm>
              <a:off x="2061210" y="2413337"/>
              <a:ext cx="583501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spc="-3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감사합니다</a:t>
              </a:r>
              <a:endParaRPr lang="ko-KR" altLang="en-US" sz="6000" spc="-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F783CA3-7DA0-435D-871A-C3B2F63D42E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" y="3429000"/>
              <a:ext cx="72519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1715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91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 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9179" y="1329647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웨이브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79" y="1952625"/>
            <a:ext cx="2781300" cy="9334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468603" y="2065407"/>
            <a:ext cx="73422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 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웨이브로 이루어져 있으며 매 웨이브가 끝날 때 마다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초의 준비시간이 있다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웨이브를 전부 생존할 경우 탈출구로 이동하여 이동시 게임 </a:t>
            </a:r>
            <a:r>
              <a:rPr lang="ko-KR" altLang="en-US" sz="20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클리어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251" y="3495675"/>
            <a:ext cx="3163353" cy="304226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49179" y="3495675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상점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97378" y="3695730"/>
            <a:ext cx="70946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웨이브가 끝날 때 마다 이용할 수 있으며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체력 회복 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소모성 아이템을 구매 할 수 있다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돈은 몬스터 처치 시 획득한다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4172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91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 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81386" y="1271008"/>
            <a:ext cx="2414189" cy="5246372"/>
            <a:chOff x="711030" y="1098552"/>
            <a:chExt cx="3727718" cy="5490551"/>
          </a:xfrm>
        </p:grpSpPr>
        <p:grpSp>
          <p:nvGrpSpPr>
            <p:cNvPr id="6" name="그룹 5"/>
            <p:cNvGrpSpPr/>
            <p:nvPr/>
          </p:nvGrpSpPr>
          <p:grpSpPr>
            <a:xfrm>
              <a:off x="711030" y="1098552"/>
              <a:ext cx="3727718" cy="5490551"/>
              <a:chOff x="634830" y="1117602"/>
              <a:chExt cx="3727718" cy="5490551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638878" y="1386487"/>
                <a:ext cx="45719" cy="518457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flipV="1">
                <a:off x="634830" y="6562434"/>
                <a:ext cx="3727718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4316829" y="1351981"/>
                <a:ext cx="45719" cy="523331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 flipV="1">
                <a:off x="636134" y="5200299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 flipV="1">
                <a:off x="641742" y="3902858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 flipV="1">
                <a:off x="641742" y="1117602"/>
                <a:ext cx="3720806" cy="3671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1781833" y="1098552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플레이어</a:t>
              </a:r>
            </a:p>
          </p:txBody>
        </p:sp>
      </p:grpSp>
      <p:pic>
        <p:nvPicPr>
          <p:cNvPr id="1034" name="Picture 10" descr="Bill | Left 4 Dead Wiki | Fandom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71" y="1696307"/>
            <a:ext cx="1810928" cy="222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339225" y="4282153"/>
            <a:ext cx="2265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총을 쏘며 적을 격퇴하는 군인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104515" y="5133433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행동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104515" y="3896519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특징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69980" y="5543969"/>
            <a:ext cx="2265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             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상점 이용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             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점프 </a:t>
            </a:r>
          </a:p>
        </p:txBody>
      </p:sp>
      <p:cxnSp>
        <p:nvCxnSpPr>
          <p:cNvPr id="9" name="직선 화살표 연결선 8"/>
          <p:cNvCxnSpPr>
            <a:stCxn id="64" idx="3"/>
          </p:cNvCxnSpPr>
          <p:nvPr/>
        </p:nvCxnSpPr>
        <p:spPr>
          <a:xfrm flipV="1">
            <a:off x="2604454" y="3112700"/>
            <a:ext cx="2228097" cy="28455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386783" y="5541469"/>
            <a:ext cx="2217671" cy="833497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4581630" y="1696307"/>
            <a:ext cx="1581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조작법</a:t>
            </a:r>
          </a:p>
        </p:txBody>
      </p:sp>
      <p:sp>
        <p:nvSpPr>
          <p:cNvPr id="17" name="AutoShape 6" descr="컴퓨터 게이머 키보드 Wasd 키 벡터 일러스트레이션 Wasd 키 게임 컨트롤 키보드 버튼 로고에 대한 스톡 벡터 아트 및 기타 이미지  - iStock"/>
          <p:cNvSpPr>
            <a:spLocks noChangeAspect="1" noChangeArrowheads="1"/>
          </p:cNvSpPr>
          <p:nvPr/>
        </p:nvSpPr>
        <p:spPr bwMode="auto">
          <a:xfrm>
            <a:off x="9261475" y="31127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4" descr="컴퓨터 게이머 키보드 Wasd 키 벡터 일러스트레이션 Wasd 키 게임 컨트롤 키보드 버튼 로고에 대한 스톡 벡터 아트 및 기타 이미지 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8" name="Picture 10" descr="컴퓨터 게이머 키보드 Wasd 키 벡터 일러스트레이션 Wasd 키 게임 컨트롤 키보드 버튼 로고에 대한 스톡 벡터 아트 및 기타 이미지  - iStock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973" y="1774376"/>
            <a:ext cx="1701232" cy="170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TextBox 114"/>
          <p:cNvSpPr txBox="1"/>
          <p:nvPr/>
        </p:nvSpPr>
        <p:spPr>
          <a:xfrm>
            <a:off x="4995416" y="2429649"/>
            <a:ext cx="1180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3475" y="1217910"/>
            <a:ext cx="1866900" cy="2705100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8088104" y="2429649"/>
            <a:ext cx="826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</a:t>
            </a:r>
          </a:p>
        </p:txBody>
      </p:sp>
      <p:pic>
        <p:nvPicPr>
          <p:cNvPr id="2064" name="Picture 16" descr="Bar, keyboard, space, tutorial icon - Download on Iconfinder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8476">
            <a:off x="5962137" y="3000168"/>
            <a:ext cx="1541723" cy="154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TextBox 116"/>
          <p:cNvSpPr txBox="1"/>
          <p:nvPr/>
        </p:nvSpPr>
        <p:spPr>
          <a:xfrm>
            <a:off x="4984051" y="3572313"/>
            <a:ext cx="994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점프</a:t>
            </a:r>
          </a:p>
        </p:txBody>
      </p:sp>
      <p:pic>
        <p:nvPicPr>
          <p:cNvPr id="2068" name="Picture 20" descr="IconExperience » V-Collection » Keyboard Key R Icon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875" y="4253068"/>
            <a:ext cx="914053" cy="91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TextBox 117"/>
          <p:cNvSpPr txBox="1"/>
          <p:nvPr/>
        </p:nvSpPr>
        <p:spPr>
          <a:xfrm>
            <a:off x="4847432" y="4573266"/>
            <a:ext cx="1184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재장전</a:t>
            </a:r>
          </a:p>
        </p:txBody>
      </p:sp>
      <p:pic>
        <p:nvPicPr>
          <p:cNvPr id="2070" name="Picture 22" descr="IconExperience » V-Collection » Keyboard Key F Icon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411" y="5330777"/>
            <a:ext cx="873811" cy="87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4325799" y="5593258"/>
            <a:ext cx="1581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상점 이용</a:t>
            </a:r>
          </a:p>
        </p:txBody>
      </p:sp>
      <p:pic>
        <p:nvPicPr>
          <p:cNvPr id="2074" name="Picture 26" descr="마우스 무료 아이콘 의 ionicon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362" y="430566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/>
          <p:cNvSpPr txBox="1"/>
          <p:nvPr/>
        </p:nvSpPr>
        <p:spPr>
          <a:xfrm>
            <a:off x="7655568" y="5041100"/>
            <a:ext cx="1910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카메라 이동</a:t>
            </a:r>
          </a:p>
        </p:txBody>
      </p:sp>
    </p:spTree>
    <p:extLst>
      <p:ext uri="{BB962C8B-B14F-4D97-AF65-F5344CB8AC3E}">
        <p14:creationId xmlns:p14="http://schemas.microsoft.com/office/powerpoint/2010/main" val="3506185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0,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5594593"/>
            <a:ext cx="12192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사방에서 오는 적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들에게서 </a:t>
            </a:r>
            <a:r>
              <a:rPr lang="ko-KR" altLang="en-US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방어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하며 </a:t>
            </a:r>
            <a:r>
              <a:rPr lang="ko-KR" altLang="en-US" sz="2000" dirty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</a:t>
            </a:r>
            <a:r>
              <a:rPr lang="en-US" altLang="ko-KR" sz="2000" dirty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웨이브</a:t>
            </a:r>
            <a:r>
              <a:rPr lang="en-US" altLang="ko-KR" sz="2000" dirty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000" dirty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지나면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탈출구로 이동하여 </a:t>
            </a:r>
            <a:r>
              <a:rPr lang="ko-KR" altLang="en-US" sz="20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탈출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게임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19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적마다 다른 행동 패턴을 부여하여 공략할 때 다양한 전략을 사용하는 재미를 얻을 수 있다</a:t>
            </a:r>
            <a:r>
              <a:rPr lang="en-US" altLang="ko-KR" sz="19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9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부담 없이 즐길 수 있는 난이도</a:t>
            </a:r>
            <a:endParaRPr lang="en-US" altLang="ko-KR" sz="19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https://cdn.discordapp.com/attachments/916270223060009020/916270304945373194/fd986116e8f7b874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1423317"/>
            <a:ext cx="6478806" cy="404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622933" y="917309"/>
            <a:ext cx="11844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2023</a:t>
            </a:r>
            <a:r>
              <a:rPr lang="ko-KR" altLang="en-US" sz="2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년에도 </a:t>
            </a: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FPS</a:t>
            </a:r>
            <a:r>
              <a:rPr lang="ko-KR" altLang="en-US" sz="2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장르는 인기를 끌 것이라 예상이 되기에 </a:t>
            </a: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PVE FPS</a:t>
            </a:r>
            <a:r>
              <a:rPr lang="ko-KR" altLang="en-US" sz="2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선택하게 되었다</a:t>
            </a: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358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91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 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9178" y="2061093"/>
            <a:ext cx="8561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게임이 시작되면 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분의 준비 시간이 주어진다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79" y="1148397"/>
            <a:ext cx="2352675" cy="819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79" y="2742658"/>
            <a:ext cx="4038600" cy="990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9178" y="3869829"/>
            <a:ext cx="8561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시간이 끝나면 웨이브가 시작되면 적이 몰려온다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178" y="4495800"/>
            <a:ext cx="1962150" cy="8191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49177" y="5540811"/>
            <a:ext cx="85614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웨이브 중 남은 적이 화면에 표시가 되며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모든 적을 사살할 경우 웨이브가 끝나며 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분의 준비시간이 주어진다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준비시간 동안 상점을 이용하여 다음 웨이브를 준비한다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0013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91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 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79" y="1114812"/>
            <a:ext cx="6199271" cy="24942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9179" y="3689838"/>
            <a:ext cx="8561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전투를 총 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웨이브를 반복하여 전부 버틸 경우 탈출구가 생긴다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79" y="4333875"/>
            <a:ext cx="8286750" cy="1009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9178" y="5587452"/>
            <a:ext cx="8561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탈출구에 플레이어가 도착하면 탈출이 되며 게임 클리어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373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8B89C7-1FCB-4BBA-8C29-892652F677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DF563-2853-4F52-868B-7F0EE3188353}"/>
              </a:ext>
            </a:extLst>
          </p:cNvPr>
          <p:cNvSpPr txBox="1"/>
          <p:nvPr/>
        </p:nvSpPr>
        <p:spPr>
          <a:xfrm>
            <a:off x="0" y="24469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rPr>
              <a:t>목차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1250" y="1308792"/>
            <a:ext cx="3896183" cy="701040"/>
            <a:chOff x="294640" y="1391920"/>
            <a:chExt cx="3362689" cy="70104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7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시장 환경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1250" y="2638979"/>
            <a:ext cx="3896183" cy="701040"/>
            <a:chOff x="294640" y="1391920"/>
            <a:chExt cx="3362689" cy="70104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게임 소개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1250" y="3969166"/>
            <a:ext cx="5608605" cy="701040"/>
            <a:chOff x="294640" y="1391920"/>
            <a:chExt cx="4840634" cy="70104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3997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타 게임과의 차이점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762812" y="1308792"/>
            <a:ext cx="3896183" cy="701040"/>
            <a:chOff x="294640" y="1391920"/>
            <a:chExt cx="3362689" cy="701040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5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개발 환경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762812" y="2591685"/>
            <a:ext cx="3896183" cy="701040"/>
            <a:chOff x="294640" y="1391920"/>
            <a:chExt cx="3362689" cy="70104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6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개발에 사용할 기술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762812" y="3919289"/>
            <a:ext cx="3896183" cy="701040"/>
            <a:chOff x="294640" y="1391920"/>
            <a:chExt cx="3362689" cy="70104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7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역할 분담 및 일정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1250" y="5299353"/>
            <a:ext cx="5608605" cy="701040"/>
            <a:chOff x="294640" y="1391920"/>
            <a:chExt cx="4840634" cy="70104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3997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개발 환경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762812" y="5252273"/>
            <a:ext cx="5608605" cy="701040"/>
            <a:chOff x="294640" y="1391920"/>
            <a:chExt cx="4840634" cy="70104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8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3997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참고 문헌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2153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1,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시장 환경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-48361" y="6273225"/>
            <a:ext cx="6970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 콘텐츠 진흥원 게임 이용자 실태조사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(2021)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55p,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59p</a:t>
            </a:r>
          </a:p>
          <a:p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 콘텐츠 진흥원 게임 이용자 실태조사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(2022) 2022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85p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13804" y="2960661"/>
            <a:ext cx="966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5319712" y="2929394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-48361" y="5524269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2022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2761"/>
            <a:ext cx="5391150" cy="20764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3804" y="1038860"/>
            <a:ext cx="519595" cy="1786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712" y="961968"/>
            <a:ext cx="5267325" cy="191452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319713" y="917101"/>
            <a:ext cx="533398" cy="1816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5909779" y="3374530"/>
            <a:ext cx="62822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 콘텐츠 진흥원에서 발표한 자료에 따르면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년부터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년까지의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주 이용자의 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장르 순위를 보았을 때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FPS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장르의 경우 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높은 순위를 기록하고 있다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그렇기에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2023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년에도 높은 순위를 기록할 것이라고 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예측되기에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FPS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게임을 만든다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05D0CFB-771C-7EB7-28AF-13752B9965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9478"/>
            <a:ext cx="5752381" cy="1885714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773522" y="3631305"/>
            <a:ext cx="566952" cy="19377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370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1,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시장 환경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0" y="6519446"/>
            <a:ext cx="5189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 콘텐츠 진흥원 게임 이용자 실태조사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2022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85p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3931880"/>
            <a:ext cx="109013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이용 유형의 비율도 혼자서 플레이하는 쪽이 온라인으로 접속하여 다른 사람들과 함께하는 유형보다 약소하지만 더 높다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그렇기에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2023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년에도 싱글 플레이 게임들이 온라인 게임보다 경쟁력이 더 </a:t>
            </a:r>
            <a:r>
              <a:rPr lang="ko-KR" altLang="en-US" sz="2000" dirty="0" err="1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있을것이다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46C9AEE-6B6D-A35E-665F-5C4C6C2A9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370" y="1116598"/>
            <a:ext cx="5866667" cy="2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41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49179" y="63798"/>
            <a:ext cx="1383712" cy="684378"/>
            <a:chOff x="449179" y="63798"/>
            <a:chExt cx="1383712" cy="6843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2,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13837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 소개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0" y="5043857"/>
            <a:ext cx="4988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인간을 공격하는 몬스터로부터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가지고 있는 모든 수단을 이용하여 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Picture 2" descr="https://cdn.discordapp.com/attachments/916270223060009020/916274452080242698/maxresdefaul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1197"/>
            <a:ext cx="6019800" cy="338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cdn.discordapp.com/attachments/916270223060009020/916273140928245780/e18d309159bb993155561badf700fb8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757" y="1586910"/>
            <a:ext cx="6198243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019800" y="498733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구조대가 도착하기 전까지 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웨이브를 버티며 살아남아야 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6844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91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 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4" y="2168998"/>
            <a:ext cx="4905443" cy="314571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470" y="2168998"/>
            <a:ext cx="4807017" cy="3145712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651512" y="3209803"/>
            <a:ext cx="981075" cy="8096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5354943" y="2667761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웨이브 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238519" y="5430011"/>
            <a:ext cx="4980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사방에서 오는 적들에게서 방어를 하며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6926207" y="5430011"/>
            <a:ext cx="5351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웨이브가 끝나면 탈출구로 이동한다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3077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91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 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81386" y="1271008"/>
            <a:ext cx="2414189" cy="5246372"/>
            <a:chOff x="711030" y="1098552"/>
            <a:chExt cx="3727718" cy="5490551"/>
          </a:xfrm>
        </p:grpSpPr>
        <p:grpSp>
          <p:nvGrpSpPr>
            <p:cNvPr id="6" name="그룹 5"/>
            <p:cNvGrpSpPr/>
            <p:nvPr/>
          </p:nvGrpSpPr>
          <p:grpSpPr>
            <a:xfrm>
              <a:off x="711030" y="1098552"/>
              <a:ext cx="3727718" cy="5490551"/>
              <a:chOff x="634830" y="1117602"/>
              <a:chExt cx="3727718" cy="5490551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638878" y="1386487"/>
                <a:ext cx="45719" cy="518457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flipV="1">
                <a:off x="634830" y="6562434"/>
                <a:ext cx="3727718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4316829" y="1351981"/>
                <a:ext cx="45719" cy="523331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 flipV="1">
                <a:off x="636134" y="5200299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 flipV="1">
                <a:off x="641742" y="3902858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 flipV="1">
                <a:off x="641742" y="1117602"/>
                <a:ext cx="3720806" cy="3671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1781833" y="1098552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플레이어</a:t>
              </a: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3428575" y="1271008"/>
            <a:ext cx="2414189" cy="5246372"/>
            <a:chOff x="711030" y="1098552"/>
            <a:chExt cx="3727718" cy="5490551"/>
          </a:xfrm>
        </p:grpSpPr>
        <p:grpSp>
          <p:nvGrpSpPr>
            <p:cNvPr id="69" name="그룹 68"/>
            <p:cNvGrpSpPr/>
            <p:nvPr/>
          </p:nvGrpSpPr>
          <p:grpSpPr>
            <a:xfrm>
              <a:off x="711030" y="1098552"/>
              <a:ext cx="3727718" cy="5490551"/>
              <a:chOff x="634830" y="1117602"/>
              <a:chExt cx="3727718" cy="5490551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638878" y="1386487"/>
                <a:ext cx="45719" cy="518457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 flipV="1">
                <a:off x="634830" y="6562434"/>
                <a:ext cx="3727718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316829" y="1351981"/>
                <a:ext cx="45719" cy="523331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 flipV="1">
                <a:off x="636134" y="5200299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flipV="1">
                <a:off x="641742" y="3902858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 flipV="1">
                <a:off x="641742" y="1117602"/>
                <a:ext cx="3720806" cy="3671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1579170" y="1098552"/>
              <a:ext cx="1995487" cy="386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기본 몬스터</a:t>
              </a: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6411222" y="1271008"/>
            <a:ext cx="2414189" cy="5246372"/>
            <a:chOff x="711030" y="1098552"/>
            <a:chExt cx="3727718" cy="5490551"/>
          </a:xfrm>
        </p:grpSpPr>
        <p:grpSp>
          <p:nvGrpSpPr>
            <p:cNvPr id="78" name="그룹 77"/>
            <p:cNvGrpSpPr/>
            <p:nvPr/>
          </p:nvGrpSpPr>
          <p:grpSpPr>
            <a:xfrm>
              <a:off x="711030" y="1098552"/>
              <a:ext cx="3727718" cy="5490551"/>
              <a:chOff x="634830" y="1117602"/>
              <a:chExt cx="3727718" cy="5490551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638878" y="1386487"/>
                <a:ext cx="45719" cy="518457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flipV="1">
                <a:off x="634830" y="6562434"/>
                <a:ext cx="3727718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4316829" y="1351981"/>
                <a:ext cx="45719" cy="523331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 flipV="1">
                <a:off x="636134" y="5200299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 flipV="1">
                <a:off x="641742" y="3902858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flipV="1">
                <a:off x="641742" y="1117602"/>
                <a:ext cx="3720806" cy="3671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1574993" y="1100687"/>
              <a:ext cx="1995487" cy="386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대형 몬스터</a:t>
              </a: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9547900" y="1271008"/>
            <a:ext cx="2414189" cy="5246372"/>
            <a:chOff x="711030" y="1098552"/>
            <a:chExt cx="3727718" cy="5490551"/>
          </a:xfrm>
        </p:grpSpPr>
        <p:grpSp>
          <p:nvGrpSpPr>
            <p:cNvPr id="87" name="그룹 86"/>
            <p:cNvGrpSpPr/>
            <p:nvPr/>
          </p:nvGrpSpPr>
          <p:grpSpPr>
            <a:xfrm>
              <a:off x="711030" y="1098552"/>
              <a:ext cx="3727718" cy="5490551"/>
              <a:chOff x="634830" y="1117602"/>
              <a:chExt cx="3727718" cy="5490551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638878" y="1386487"/>
                <a:ext cx="45719" cy="518457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 flipV="1">
                <a:off x="634830" y="6562434"/>
                <a:ext cx="3727718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4316829" y="1351981"/>
                <a:ext cx="45719" cy="523331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 flipV="1">
                <a:off x="636134" y="5200299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 flipV="1">
                <a:off x="641742" y="3902858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 flipV="1">
                <a:off x="641742" y="1117602"/>
                <a:ext cx="3720806" cy="3671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1554287" y="1098552"/>
              <a:ext cx="1995487" cy="386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은신 몬스터</a:t>
              </a:r>
            </a:p>
          </p:txBody>
        </p:sp>
      </p:grpSp>
      <p:pic>
        <p:nvPicPr>
          <p:cNvPr id="1026" name="Picture 2" descr="카운터 스트라이크 온라인/좀비 모드/좀비의 종류 - 나무위키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673" y="1722799"/>
            <a:ext cx="1946614" cy="217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alker (Killing Floor 2) - Tripwire Interactive Wik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013" y="1900250"/>
            <a:ext cx="3167578" cy="178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tch | Back 4 Blood Wiki | Fandom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228" y="1640340"/>
            <a:ext cx="2165154" cy="228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l | Left 4 Dead Wiki | Fandom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71" y="1696307"/>
            <a:ext cx="1810928" cy="222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339225" y="4282153"/>
            <a:ext cx="2265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총을 쏘며 적을 격퇴하는 군인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104515" y="5133433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행동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104515" y="3896519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특징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340465" y="5133433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행동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340465" y="3896519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특징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279047" y="5121134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행동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279047" y="3884220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특징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0534031" y="5121134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행동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534031" y="3884220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특징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58103" y="5543969"/>
            <a:ext cx="2265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      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상점 이용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     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점프 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509058" y="5560579"/>
            <a:ext cx="226523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      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사망 시 시체가 남아 </a:t>
            </a:r>
            <a:endParaRPr lang="en-US" altLang="ko-KR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이동속도 감소 구역 생성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489745" y="5559000"/>
            <a:ext cx="2265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       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광폭화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6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hp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따른 속도 변화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477082" y="4356788"/>
            <a:ext cx="2285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느리지만 체력이 많고 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위력이 강하다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623690" y="5571920"/>
            <a:ext cx="2265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       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은신                       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피격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 시 은신 해제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633621" y="4330716"/>
            <a:ext cx="2265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플레이어의 시야 밖에서 공격하려고 한다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2DF591-FB0C-4335-A181-673216092654}"/>
              </a:ext>
            </a:extLst>
          </p:cNvPr>
          <p:cNvSpPr txBox="1"/>
          <p:nvPr/>
        </p:nvSpPr>
        <p:spPr>
          <a:xfrm>
            <a:off x="3491749" y="4301728"/>
            <a:ext cx="2265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수가 많으며 근접공격을 하며 플레이어에게 다가와 공격한다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9846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228600" y="2861106"/>
            <a:ext cx="3873435" cy="9048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역할 및 장비 선택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43817" y="2861107"/>
            <a:ext cx="2753544" cy="9048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웨이브 시작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022342" y="2861106"/>
            <a:ext cx="2236450" cy="9048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준비 시간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7777286" y="2342472"/>
            <a:ext cx="1141839" cy="518634"/>
            <a:chOff x="7697361" y="2190750"/>
            <a:chExt cx="1141839" cy="518634"/>
          </a:xfrm>
        </p:grpSpPr>
        <p:cxnSp>
          <p:nvCxnSpPr>
            <p:cNvPr id="23" name="직선 연결선 22"/>
            <p:cNvCxnSpPr/>
            <p:nvPr/>
          </p:nvCxnSpPr>
          <p:spPr>
            <a:xfrm flipH="1" flipV="1">
              <a:off x="8267701" y="2190750"/>
              <a:ext cx="571499" cy="51863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H="1">
              <a:off x="7697361" y="2190750"/>
              <a:ext cx="570340" cy="51863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 rot="10800000">
            <a:off x="7809267" y="3765981"/>
            <a:ext cx="1141839" cy="518634"/>
            <a:chOff x="7697361" y="2190750"/>
            <a:chExt cx="1141839" cy="518634"/>
          </a:xfrm>
        </p:grpSpPr>
        <p:cxnSp>
          <p:nvCxnSpPr>
            <p:cNvPr id="39" name="직선 연결선 38"/>
            <p:cNvCxnSpPr/>
            <p:nvPr/>
          </p:nvCxnSpPr>
          <p:spPr>
            <a:xfrm flipH="1" flipV="1">
              <a:off x="8267701" y="2190750"/>
              <a:ext cx="571499" cy="51863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 flipH="1">
              <a:off x="7697361" y="2190750"/>
              <a:ext cx="570340" cy="51863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화살표 연결선 34"/>
          <p:cNvCxnSpPr>
            <a:stCxn id="2" idx="3"/>
            <a:endCxn id="15" idx="1"/>
          </p:cNvCxnSpPr>
          <p:nvPr/>
        </p:nvCxnSpPr>
        <p:spPr>
          <a:xfrm>
            <a:off x="4102035" y="3313544"/>
            <a:ext cx="841782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7125861" y="3765981"/>
            <a:ext cx="8024" cy="12978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148675" y="2482731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시작 단계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7755156" y="3083714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단계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842593" y="4696751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웨이브 종료 시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6058446" y="5129941"/>
            <a:ext cx="2236450" cy="9048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탈출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8326655" y="5567097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종료 단계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9112311" y="2462915"/>
            <a:ext cx="3079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장비 구매 및 방어 위치 선정</a:t>
            </a:r>
          </a:p>
        </p:txBody>
      </p:sp>
    </p:spTree>
    <p:extLst>
      <p:ext uri="{BB962C8B-B14F-4D97-AF65-F5344CB8AC3E}">
        <p14:creationId xmlns:p14="http://schemas.microsoft.com/office/powerpoint/2010/main" val="3943914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10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0B7D0"/>
      </a:accent1>
      <a:accent2>
        <a:srgbClr val="5B9BD5"/>
      </a:accent2>
      <a:accent3>
        <a:srgbClr val="B5A591"/>
      </a:accent3>
      <a:accent4>
        <a:srgbClr val="CF8595"/>
      </a:accent4>
      <a:accent5>
        <a:srgbClr val="CA92C4"/>
      </a:accent5>
      <a:accent6>
        <a:srgbClr val="989194"/>
      </a:accent6>
      <a:hlink>
        <a:srgbClr val="3F3F3F"/>
      </a:hlink>
      <a:folHlink>
        <a:srgbClr val="3F3F3F"/>
      </a:folHlink>
    </a:clrScheme>
    <a:fontScheme name="마루 부리 Beta_Arial">
      <a:majorFont>
        <a:latin typeface="Arial"/>
        <a:ea typeface="마루 부리 Beta"/>
        <a:cs typeface=""/>
      </a:majorFont>
      <a:minorFont>
        <a:latin typeface="Arial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3868</TotalTime>
  <Words>1062</Words>
  <Application>Microsoft Office PowerPoint</Application>
  <PresentationFormat>와이드스크린</PresentationFormat>
  <Paragraphs>228</Paragraphs>
  <Slides>21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정 윤제</cp:lastModifiedBy>
  <cp:revision>418</cp:revision>
  <dcterms:created xsi:type="dcterms:W3CDTF">2020-10-10T02:21:24Z</dcterms:created>
  <dcterms:modified xsi:type="dcterms:W3CDTF">2022-11-10T04:45:20Z</dcterms:modified>
</cp:coreProperties>
</file>