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2445663" cy="30437138"/>
  <p:notesSz cx="6856413" cy="91424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96DC7E-3D69-49CE-809D-F53E408066C7}" v="495" dt="2023-07-24T06:11:15.230"/>
    <p1510:client id="{ECAEBFDF-868F-4AB5-9385-1DD69B3372FA}" v="415" dt="2023-07-24T05:36:33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5" d="100"/>
          <a:sy n="25" d="100"/>
        </p:scale>
        <p:origin x="3030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5" cy="7202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05113" y="4981575"/>
            <a:ext cx="16835437" cy="105965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05113" y="15986125"/>
            <a:ext cx="16835437" cy="73485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E6ED040-818F-CF8F-9CCF-9D2CA8EA16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0EA80AF-FE91-CA75-46EB-490D0C4041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FB5727C3-1439-FE96-3F7D-6F0C07D1D8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B0477-0984-42BE-9D0C-0E20BD72F79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836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621AA68-DD7E-BA2E-C507-6EEEF0A452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0ED4A65-31B6-8D95-48EA-44260653B3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FDC398B-6A19-8E3B-0739-36CAA719B1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18BE7-84E6-4EDE-97EC-2A9C228FB3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106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851188" y="2705100"/>
            <a:ext cx="4908550" cy="141430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20775" y="2705100"/>
            <a:ext cx="14578013" cy="141430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0B8AE71-BB05-F210-0D0F-F05E04948C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5869046-1FA5-065D-B7DE-5F3F8337C7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744DD94-89E3-CFB4-D02A-07095E03CE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14DA1-0354-4574-B846-96AABF49335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019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2D26F38-08FE-D412-2180-662C390088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9740BAD-3857-8F0C-4274-48F65765BD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03F712B-D1BD-065A-AEBE-C521271C64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432E0-6664-40B3-BE2C-515CCFD135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438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1938" y="7588250"/>
            <a:ext cx="19359562" cy="126603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31938" y="20369213"/>
            <a:ext cx="19359562" cy="66579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CE22E92-92A6-70C0-0574-727D64968E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0822776B-3789-339E-B382-9F58C85C4D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CB79ED4-8022-B205-58C0-C5AC5F25FE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5A2CE-D1D2-4A46-AEB1-16E49CDB48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599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20775" y="7100888"/>
            <a:ext cx="4879975" cy="97472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53150" y="7100888"/>
            <a:ext cx="4881563" cy="97472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5413F65-5D9A-A5BF-FCA6-247F72001B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2C1A45A-BC07-9C07-B5D9-74BEB2F6DA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DE8AA9F-FF02-AA0C-F273-55E8E077A0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57D15-67A0-41CD-9925-4A43480C14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22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225" y="1620838"/>
            <a:ext cx="19359563" cy="58832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46225" y="7461250"/>
            <a:ext cx="9494838" cy="36560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46225" y="11117263"/>
            <a:ext cx="9494838" cy="163544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1363325" y="7461250"/>
            <a:ext cx="9542463" cy="36560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1363325" y="11117263"/>
            <a:ext cx="9542463" cy="163544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DEE73B3-FB66-C820-0FC4-D1E3FE9A80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77188B9B-8BDF-5DAA-73DA-9F57E51636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9A38DFDD-F19D-5F1C-F060-08570649B2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69399-4A27-4EE2-B626-C2D9175DB5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520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DF0BA04-985F-965B-A99F-DB248D2CD6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467A0EA-FFAB-A9D0-473E-C27B87EED4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0014202-7234-203C-43C1-B4FBA5FDE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E970B-BD34-4B2C-ADE8-6A0FDF4838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731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7015ABAD-4154-07FD-03F0-D7685FEA98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409A625E-BC8E-EF4F-FB7C-0D57C35632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19705E6-DD13-B551-6816-2E17C28212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55502-9653-4AE6-BBF3-489E287807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547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225" y="2028825"/>
            <a:ext cx="7239000" cy="71024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542463" y="4383088"/>
            <a:ext cx="11363325" cy="21629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46225" y="9131300"/>
            <a:ext cx="7239000" cy="16916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7541AE6-FDE3-4C2B-3BC1-8F5EA97EE4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A753C1E-F4AC-F5CC-D793-966BC0E947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D60421C-1E5A-11ED-2E3C-3D35D6A0B4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DE1CE-1F16-41FE-8C3D-DAD1B3F7C81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04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225" y="2028825"/>
            <a:ext cx="7239000" cy="71024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9542463" y="4383088"/>
            <a:ext cx="11363325" cy="216296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>
              <a:sym typeface="Arial" panose="020B0604020202020204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46225" y="9131300"/>
            <a:ext cx="7239000" cy="16916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A153DDC-0538-3537-A155-8242850C02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D5E6087-7F37-4D11-8F73-4EBBCE6994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B989C6B-57FC-6788-3360-24FB3F9CE0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823B6-C67B-4453-9F5E-BB2B016CA8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299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>
            <a:extLst>
              <a:ext uri="{FF2B5EF4-FFF2-40B4-BE49-F238E27FC236}">
                <a16:creationId xmlns:a16="http://schemas.microsoft.com/office/drawing/2014/main" id="{91F5D922-A0A5-A6EA-E5AC-CEDA6B26C4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679575" y="2705100"/>
            <a:ext cx="19080163" cy="507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2588" tIns="151294" rIns="302588" bIns="1512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>
                <a:sym typeface="Arial" panose="020B0604020202020204" pitchFamily="34" charset="0"/>
              </a:rPr>
              <a:t>마스터 제목 스타일 편집</a:t>
            </a:r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9E38297E-60EC-6E0E-1FD2-E82E0A21E2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20775" y="7100888"/>
            <a:ext cx="9913938" cy="974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>
                <a:sym typeface="Arial" panose="020B0604020202020204" pitchFamily="34" charset="0"/>
              </a:rPr>
              <a:t>마스터 텍스트 스타일을 편집합니다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둘째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셋째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넷째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다섯째 수준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CD39CFA4-EBB1-70F1-19BF-7732971D7C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409363" y="7100888"/>
            <a:ext cx="9913937" cy="974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>
                <a:sym typeface="Arial" panose="020B0604020202020204" pitchFamily="34" charset="0"/>
              </a:rPr>
              <a:t>마스터 텍스트 스타일을 편집합니다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둘째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셋째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넷째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다섯째 수준</a:t>
            </a:r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973ACB6D-0295-3B05-F7C6-EFAD3F676BE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19188" y="17683163"/>
            <a:ext cx="9913937" cy="97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>
                <a:sym typeface="Arial" panose="020B0604020202020204" pitchFamily="34" charset="0"/>
              </a:rPr>
              <a:t>마스터 텍스트 스타일을 편집합니다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둘째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셋째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넷째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다섯째 수준</a:t>
            </a:r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46C71A06-E78C-52B6-5300-66410A1D77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406188" y="17683163"/>
            <a:ext cx="9913937" cy="97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>
                <a:sym typeface="Arial" panose="020B0604020202020204" pitchFamily="34" charset="0"/>
              </a:rPr>
              <a:t>마스터 텍스트 스타일을 편집합니다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둘째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셋째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넷째 수준</a:t>
            </a:r>
          </a:p>
          <a:p>
            <a:pPr lvl="0"/>
            <a:r>
              <a:rPr lang="ko-KR" altLang="en-US">
                <a:sym typeface="Arial" panose="020B0604020202020204" pitchFamily="34" charset="0"/>
              </a:rPr>
              <a:t>다섯째 수준</a:t>
            </a:r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E73422F3-866B-3E22-52F1-11D8A853AC82}"/>
              </a:ext>
            </a:extLst>
          </p:cNvPr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1679575" y="27732038"/>
            <a:ext cx="4676775" cy="203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defRPr sz="47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B8A8BF12-30A8-B990-58A4-DCA346B7646C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7667625" y="27732038"/>
            <a:ext cx="7110413" cy="203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spcBef>
                <a:spcPct val="0"/>
              </a:spcBef>
              <a:defRPr sz="47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9E75A8EA-D23C-3A0A-7DAA-6C51F45EAF2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16082963" y="27732038"/>
            <a:ext cx="4676775" cy="203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defRPr sz="47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FAF0BB86-B415-46E0-802A-FE17CFEC440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id="{F884184E-3F73-920C-EFB8-F324379F1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4363"/>
            <a:ext cx="22456775" cy="10255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ClrTx/>
              <a:buFontTx/>
              <a:buNone/>
            </a:pPr>
            <a:endParaRPr lang="ko-KR" altLang="en-US" sz="1200">
              <a:ea typeface="굴림" panose="020B0600000101010101" pitchFamily="34" charset="-127"/>
            </a:endParaRPr>
          </a:p>
        </p:txBody>
      </p:sp>
      <p:sp>
        <p:nvSpPr>
          <p:cNvPr id="2051" name="Rectangle 5">
            <a:extLst>
              <a:ext uri="{FF2B5EF4-FFF2-40B4-BE49-F238E27FC236}">
                <a16:creationId xmlns:a16="http://schemas.microsoft.com/office/drawing/2014/main" id="{4996A04B-2564-EE53-2584-82A25ECF9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3641725"/>
            <a:ext cx="20862925" cy="196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13000">
                <a:solidFill>
                  <a:srgbClr val="231F20"/>
                </a:solidFill>
                <a:latin typeface="산돌고딕 L" charset="0"/>
                <a:ea typeface="굴림" panose="020B0600000101010101" pitchFamily="34" charset="-127"/>
              </a:rPr>
              <a:t>필射즉생</a:t>
            </a:r>
            <a:endParaRPr lang="ko-KR" altLang="en-US" sz="13000">
              <a:solidFill>
                <a:srgbClr val="231F2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052" name="Rectangle 6">
            <a:extLst>
              <a:ext uri="{FF2B5EF4-FFF2-40B4-BE49-F238E27FC236}">
                <a16:creationId xmlns:a16="http://schemas.microsoft.com/office/drawing/2014/main" id="{652894C5-029B-8965-3ADE-621B0B6D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8891588"/>
            <a:ext cx="2165350" cy="5715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ClrTx/>
              <a:buFontTx/>
              <a:buNone/>
            </a:pPr>
            <a:endParaRPr lang="ko-KR" altLang="en-US" sz="1200">
              <a:ea typeface="굴림" panose="020B0600000101010101" pitchFamily="34" charset="-127"/>
            </a:endParaRPr>
          </a:p>
        </p:txBody>
      </p:sp>
      <p:sp>
        <p:nvSpPr>
          <p:cNvPr id="2053" name="Rectangle 7">
            <a:extLst>
              <a:ext uri="{FF2B5EF4-FFF2-40B4-BE49-F238E27FC236}">
                <a16:creationId xmlns:a16="http://schemas.microsoft.com/office/drawing/2014/main" id="{BEFF4690-BBB4-0414-064B-8848A96C6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8891588"/>
            <a:ext cx="1795462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3500" b="1">
                <a:solidFill>
                  <a:srgbClr val="FFFFFF"/>
                </a:solidFill>
                <a:latin typeface="산돌돌 L" charset="0"/>
                <a:ea typeface="굴림체" panose="020B0609000101010101" pitchFamily="49" charset="-127"/>
              </a:rPr>
              <a:t>개발배경</a:t>
            </a:r>
            <a:endParaRPr lang="ko-KR" altLang="en-US" sz="3500" b="1">
              <a:solidFill>
                <a:srgbClr val="FFFFFF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054" name="Freeform 8">
            <a:extLst>
              <a:ext uri="{FF2B5EF4-FFF2-40B4-BE49-F238E27FC236}">
                <a16:creationId xmlns:a16="http://schemas.microsoft.com/office/drawing/2014/main" id="{AC05B386-0154-3FFB-D7F7-8A0661205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825" y="10371138"/>
            <a:ext cx="6350" cy="3556000"/>
          </a:xfrm>
          <a:custGeom>
            <a:avLst/>
            <a:gdLst>
              <a:gd name="T0" fmla="*/ 0 w 6350"/>
              <a:gd name="T1" fmla="*/ 0 h 2239"/>
              <a:gd name="T2" fmla="*/ 0 w 6350"/>
              <a:gd name="T3" fmla="*/ 2147483646 h 2239"/>
              <a:gd name="T4" fmla="*/ 0 w 6350"/>
              <a:gd name="T5" fmla="*/ 0 h 22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350" h="2239">
                <a:moveTo>
                  <a:pt x="0" y="0"/>
                </a:moveTo>
                <a:lnTo>
                  <a:pt x="0" y="2239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5" name="Line 9">
            <a:extLst>
              <a:ext uri="{FF2B5EF4-FFF2-40B4-BE49-F238E27FC236}">
                <a16:creationId xmlns:a16="http://schemas.microsoft.com/office/drawing/2014/main" id="{E87E1EC3-70D0-2052-9471-BDC84E94B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7825" y="10371138"/>
            <a:ext cx="6350" cy="3556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" name="Rectangle 10">
            <a:extLst>
              <a:ext uri="{FF2B5EF4-FFF2-40B4-BE49-F238E27FC236}">
                <a16:creationId xmlns:a16="http://schemas.microsoft.com/office/drawing/2014/main" id="{748C7D7C-0A18-04DE-3EF0-B62790538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5488" y="17159288"/>
            <a:ext cx="4987925" cy="5715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ClrTx/>
              <a:buFontTx/>
              <a:buNone/>
            </a:pPr>
            <a:endParaRPr lang="ko-KR" altLang="en-US" sz="1200">
              <a:ea typeface="굴림" panose="020B0600000101010101" pitchFamily="34" charset="-127"/>
            </a:endParaRPr>
          </a:p>
        </p:txBody>
      </p:sp>
      <p:sp>
        <p:nvSpPr>
          <p:cNvPr id="2057" name="Rectangle 11">
            <a:extLst>
              <a:ext uri="{FF2B5EF4-FFF2-40B4-BE49-F238E27FC236}">
                <a16:creationId xmlns:a16="http://schemas.microsoft.com/office/drawing/2014/main" id="{C471F92F-DF74-5B80-5B8E-40036B3D3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4413" y="17159288"/>
            <a:ext cx="3881437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3500" b="1">
                <a:solidFill>
                  <a:srgbClr val="FFFF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기대효과</a:t>
            </a:r>
            <a:r>
              <a:rPr lang="ko-KR" altLang="en-US" sz="3500">
                <a:solidFill>
                  <a:srgbClr val="FFFFFF"/>
                </a:solidFill>
                <a:latin typeface="산돌명조 M" charset="0"/>
                <a:ea typeface="바탕" panose="02030600000101010101" pitchFamily="18" charset="-127"/>
              </a:rPr>
              <a:t> </a:t>
            </a:r>
            <a:r>
              <a:rPr lang="ko-KR" altLang="en-US" sz="3500" b="1">
                <a:solidFill>
                  <a:srgbClr val="FFFF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및 시장성</a:t>
            </a:r>
          </a:p>
        </p:txBody>
      </p:sp>
      <p:sp>
        <p:nvSpPr>
          <p:cNvPr id="2058" name="Freeform 12">
            <a:extLst>
              <a:ext uri="{FF2B5EF4-FFF2-40B4-BE49-F238E27FC236}">
                <a16:creationId xmlns:a16="http://schemas.microsoft.com/office/drawing/2014/main" id="{99E3AC85-D42E-1A30-E2B7-D8B0C8E11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0" y="16490950"/>
            <a:ext cx="4763" cy="2867025"/>
          </a:xfrm>
          <a:custGeom>
            <a:avLst/>
            <a:gdLst>
              <a:gd name="T0" fmla="*/ 0 w 4763"/>
              <a:gd name="T1" fmla="*/ 0 h 1805"/>
              <a:gd name="T2" fmla="*/ 0 w 4763"/>
              <a:gd name="T3" fmla="*/ 2147483646 h 1805"/>
              <a:gd name="T4" fmla="*/ 0 w 4763"/>
              <a:gd name="T5" fmla="*/ 0 h 18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763" h="1805">
                <a:moveTo>
                  <a:pt x="0" y="0"/>
                </a:moveTo>
                <a:lnTo>
                  <a:pt x="0" y="1805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9" name="Line 13">
            <a:extLst>
              <a:ext uri="{FF2B5EF4-FFF2-40B4-BE49-F238E27FC236}">
                <a16:creationId xmlns:a16="http://schemas.microsoft.com/office/drawing/2014/main" id="{3A5EE5FF-BCAC-7728-FA77-21D4E14647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2738" y="16367125"/>
            <a:ext cx="4762" cy="28670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" name="Freeform 14">
            <a:extLst>
              <a:ext uri="{FF2B5EF4-FFF2-40B4-BE49-F238E27FC236}">
                <a16:creationId xmlns:a16="http://schemas.microsoft.com/office/drawing/2014/main" id="{C5011CE2-2CB5-BD2C-8D03-92F98B249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0" y="21105813"/>
            <a:ext cx="4763" cy="2700337"/>
          </a:xfrm>
          <a:custGeom>
            <a:avLst/>
            <a:gdLst>
              <a:gd name="T0" fmla="*/ 0 w 4763"/>
              <a:gd name="T1" fmla="*/ 0 h 1700"/>
              <a:gd name="T2" fmla="*/ 0 w 4763"/>
              <a:gd name="T3" fmla="*/ 2147483646 h 1700"/>
              <a:gd name="T4" fmla="*/ 0 w 4763"/>
              <a:gd name="T5" fmla="*/ 0 h 17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763" h="1700">
                <a:moveTo>
                  <a:pt x="0" y="0"/>
                </a:moveTo>
                <a:lnTo>
                  <a:pt x="0" y="1700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61" name="Line 15">
            <a:extLst>
              <a:ext uri="{FF2B5EF4-FFF2-40B4-BE49-F238E27FC236}">
                <a16:creationId xmlns:a16="http://schemas.microsoft.com/office/drawing/2014/main" id="{7945C674-CD1F-35E0-0691-CEFFAB404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06250" y="21105813"/>
            <a:ext cx="4763" cy="270033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2" name="Rectangle 16">
            <a:extLst>
              <a:ext uri="{FF2B5EF4-FFF2-40B4-BE49-F238E27FC236}">
                <a16:creationId xmlns:a16="http://schemas.microsoft.com/office/drawing/2014/main" id="{EA808BF3-C7AC-DAC8-2FED-DF94C75EA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18311813"/>
            <a:ext cx="2089150" cy="576262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ClrTx/>
              <a:buFontTx/>
              <a:buNone/>
            </a:pPr>
            <a:endParaRPr lang="ko-KR" altLang="en-US" sz="1200">
              <a:ea typeface="굴림" panose="020B0600000101010101" pitchFamily="34" charset="-127"/>
            </a:endParaRPr>
          </a:p>
        </p:txBody>
      </p:sp>
      <p:sp>
        <p:nvSpPr>
          <p:cNvPr id="2063" name="Rectangle 20">
            <a:extLst>
              <a:ext uri="{FF2B5EF4-FFF2-40B4-BE49-F238E27FC236}">
                <a16:creationId xmlns:a16="http://schemas.microsoft.com/office/drawing/2014/main" id="{8D7BE0D0-2B61-37E0-C22C-9614F501F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18311813"/>
            <a:ext cx="1793875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3500" b="1">
                <a:solidFill>
                  <a:srgbClr val="FFFF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개발결과</a:t>
            </a:r>
          </a:p>
        </p:txBody>
      </p:sp>
      <p:sp>
        <p:nvSpPr>
          <p:cNvPr id="2064" name="Freeform 21">
            <a:extLst>
              <a:ext uri="{FF2B5EF4-FFF2-40B4-BE49-F238E27FC236}">
                <a16:creationId xmlns:a16="http://schemas.microsoft.com/office/drawing/2014/main" id="{883EDFCF-61AC-F250-9890-1A4FA1449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1025" y="24389346"/>
            <a:ext cx="769938" cy="552450"/>
          </a:xfrm>
          <a:custGeom>
            <a:avLst/>
            <a:gdLst>
              <a:gd name="T0" fmla="*/ 397302325 w 484"/>
              <a:gd name="T1" fmla="*/ 0 h 347"/>
              <a:gd name="T2" fmla="*/ 131590994 w 484"/>
              <a:gd name="T3" fmla="*/ 149546782 h 347"/>
              <a:gd name="T4" fmla="*/ 0 w 484"/>
              <a:gd name="T5" fmla="*/ 438503605 h 347"/>
              <a:gd name="T6" fmla="*/ 0 w 484"/>
              <a:gd name="T7" fmla="*/ 879541794 h 347"/>
              <a:gd name="T8" fmla="*/ 516238657 w 484"/>
              <a:gd name="T9" fmla="*/ 879541794 h 347"/>
              <a:gd name="T10" fmla="*/ 516238657 w 484"/>
              <a:gd name="T11" fmla="*/ 438503605 h 347"/>
              <a:gd name="T12" fmla="*/ 220160908 w 484"/>
              <a:gd name="T13" fmla="*/ 438503605 h 347"/>
              <a:gd name="T14" fmla="*/ 265711331 w 484"/>
              <a:gd name="T15" fmla="*/ 261074815 h 347"/>
              <a:gd name="T16" fmla="*/ 397302325 w 484"/>
              <a:gd name="T17" fmla="*/ 164755874 h 347"/>
              <a:gd name="T18" fmla="*/ 397302325 w 484"/>
              <a:gd name="T19" fmla="*/ 0 h 347"/>
              <a:gd name="T20" fmla="*/ 1121048817 w 484"/>
              <a:gd name="T21" fmla="*/ 0 h 347"/>
              <a:gd name="T22" fmla="*/ 840153482 w 484"/>
              <a:gd name="T23" fmla="*/ 149546782 h 347"/>
              <a:gd name="T24" fmla="*/ 708564079 w 484"/>
              <a:gd name="T25" fmla="*/ 438503605 h 347"/>
              <a:gd name="T26" fmla="*/ 708564079 w 484"/>
              <a:gd name="T27" fmla="*/ 879541794 h 347"/>
              <a:gd name="T28" fmla="*/ 1224802735 w 484"/>
              <a:gd name="T29" fmla="*/ 879541794 h 347"/>
              <a:gd name="T30" fmla="*/ 1224802735 w 484"/>
              <a:gd name="T31" fmla="*/ 438503605 h 347"/>
              <a:gd name="T32" fmla="*/ 931254328 w 484"/>
              <a:gd name="T33" fmla="*/ 438503605 h 347"/>
              <a:gd name="T34" fmla="*/ 974275409 w 484"/>
              <a:gd name="T35" fmla="*/ 261074815 h 347"/>
              <a:gd name="T36" fmla="*/ 1121048817 w 484"/>
              <a:gd name="T37" fmla="*/ 164755874 h 347"/>
              <a:gd name="T38" fmla="*/ 1121048817 w 484"/>
              <a:gd name="T39" fmla="*/ 0 h 34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84" h="347">
                <a:moveTo>
                  <a:pt x="157" y="0"/>
                </a:moveTo>
                <a:cubicBezTo>
                  <a:pt x="116" y="5"/>
                  <a:pt x="81" y="27"/>
                  <a:pt x="52" y="59"/>
                </a:cubicBezTo>
                <a:cubicBezTo>
                  <a:pt x="17" y="92"/>
                  <a:pt x="4" y="130"/>
                  <a:pt x="0" y="173"/>
                </a:cubicBezTo>
                <a:cubicBezTo>
                  <a:pt x="0" y="347"/>
                  <a:pt x="0" y="347"/>
                  <a:pt x="0" y="347"/>
                </a:cubicBezTo>
                <a:cubicBezTo>
                  <a:pt x="204" y="347"/>
                  <a:pt x="204" y="347"/>
                  <a:pt x="204" y="347"/>
                </a:cubicBezTo>
                <a:cubicBezTo>
                  <a:pt x="204" y="173"/>
                  <a:pt x="204" y="173"/>
                  <a:pt x="204" y="173"/>
                </a:cubicBezTo>
                <a:cubicBezTo>
                  <a:pt x="87" y="173"/>
                  <a:pt x="87" y="173"/>
                  <a:pt x="87" y="173"/>
                </a:cubicBezTo>
                <a:cubicBezTo>
                  <a:pt x="87" y="146"/>
                  <a:pt x="93" y="125"/>
                  <a:pt x="105" y="103"/>
                </a:cubicBezTo>
                <a:cubicBezTo>
                  <a:pt x="116" y="86"/>
                  <a:pt x="134" y="76"/>
                  <a:pt x="157" y="65"/>
                </a:cubicBezTo>
                <a:cubicBezTo>
                  <a:pt x="157" y="0"/>
                  <a:pt x="157" y="0"/>
                  <a:pt x="157" y="0"/>
                </a:cubicBezTo>
                <a:moveTo>
                  <a:pt x="443" y="0"/>
                </a:moveTo>
                <a:cubicBezTo>
                  <a:pt x="397" y="5"/>
                  <a:pt x="362" y="27"/>
                  <a:pt x="332" y="59"/>
                </a:cubicBezTo>
                <a:cubicBezTo>
                  <a:pt x="303" y="92"/>
                  <a:pt x="286" y="130"/>
                  <a:pt x="280" y="173"/>
                </a:cubicBezTo>
                <a:cubicBezTo>
                  <a:pt x="280" y="347"/>
                  <a:pt x="280" y="347"/>
                  <a:pt x="280" y="347"/>
                </a:cubicBezTo>
                <a:cubicBezTo>
                  <a:pt x="484" y="347"/>
                  <a:pt x="484" y="347"/>
                  <a:pt x="484" y="347"/>
                </a:cubicBezTo>
                <a:cubicBezTo>
                  <a:pt x="484" y="173"/>
                  <a:pt x="484" y="173"/>
                  <a:pt x="484" y="173"/>
                </a:cubicBezTo>
                <a:cubicBezTo>
                  <a:pt x="368" y="173"/>
                  <a:pt x="368" y="173"/>
                  <a:pt x="368" y="173"/>
                </a:cubicBezTo>
                <a:cubicBezTo>
                  <a:pt x="368" y="146"/>
                  <a:pt x="373" y="125"/>
                  <a:pt x="385" y="103"/>
                </a:cubicBezTo>
                <a:cubicBezTo>
                  <a:pt x="397" y="86"/>
                  <a:pt x="414" y="76"/>
                  <a:pt x="443" y="65"/>
                </a:cubicBezTo>
                <a:cubicBezTo>
                  <a:pt x="443" y="0"/>
                  <a:pt x="443" y="0"/>
                  <a:pt x="443" y="0"/>
                </a:cubicBezTo>
              </a:path>
            </a:pathLst>
          </a:custGeom>
          <a:solidFill>
            <a:srgbClr val="FCDA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65" name="Freeform 22">
            <a:extLst>
              <a:ext uri="{FF2B5EF4-FFF2-40B4-BE49-F238E27FC236}">
                <a16:creationId xmlns:a16="http://schemas.microsoft.com/office/drawing/2014/main" id="{BA2AA5EB-B4FA-29A2-C451-A6299D18E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9025" y="24370632"/>
            <a:ext cx="717550" cy="576263"/>
          </a:xfrm>
          <a:custGeom>
            <a:avLst/>
            <a:gdLst>
              <a:gd name="T0" fmla="*/ 468749063 w 452"/>
              <a:gd name="T1" fmla="*/ 0 h 362"/>
              <a:gd name="T2" fmla="*/ 0 w 452"/>
              <a:gd name="T3" fmla="*/ 0 h 362"/>
              <a:gd name="T4" fmla="*/ 0 w 452"/>
              <a:gd name="T5" fmla="*/ 453604943 h 362"/>
              <a:gd name="T6" fmla="*/ 267136563 w 452"/>
              <a:gd name="T7" fmla="*/ 453604943 h 362"/>
              <a:gd name="T8" fmla="*/ 216733438 w 452"/>
              <a:gd name="T9" fmla="*/ 638593325 h 362"/>
              <a:gd name="T10" fmla="*/ 98286888 w 452"/>
              <a:gd name="T11" fmla="*/ 732355454 h 362"/>
              <a:gd name="T12" fmla="*/ 98286888 w 452"/>
              <a:gd name="T13" fmla="*/ 917345429 h 362"/>
              <a:gd name="T14" fmla="*/ 357862188 w 452"/>
              <a:gd name="T15" fmla="*/ 752628132 h 362"/>
              <a:gd name="T16" fmla="*/ 468749063 w 452"/>
              <a:gd name="T17" fmla="*/ 453604943 h 362"/>
              <a:gd name="T18" fmla="*/ 468749063 w 452"/>
              <a:gd name="T19" fmla="*/ 0 h 362"/>
              <a:gd name="T20" fmla="*/ 1139110625 w 452"/>
              <a:gd name="T21" fmla="*/ 0 h 362"/>
              <a:gd name="T22" fmla="*/ 657761575 w 452"/>
              <a:gd name="T23" fmla="*/ 0 h 362"/>
              <a:gd name="T24" fmla="*/ 657761575 w 452"/>
              <a:gd name="T25" fmla="*/ 453604943 h 362"/>
              <a:gd name="T26" fmla="*/ 929938450 w 452"/>
              <a:gd name="T27" fmla="*/ 453604943 h 362"/>
              <a:gd name="T28" fmla="*/ 889615950 w 452"/>
              <a:gd name="T29" fmla="*/ 638593325 h 362"/>
              <a:gd name="T30" fmla="*/ 758567825 w 452"/>
              <a:gd name="T31" fmla="*/ 732355454 h 362"/>
              <a:gd name="T32" fmla="*/ 758567825 w 452"/>
              <a:gd name="T33" fmla="*/ 917345429 h 362"/>
              <a:gd name="T34" fmla="*/ 1030744700 w 452"/>
              <a:gd name="T35" fmla="*/ 752628132 h 362"/>
              <a:gd name="T36" fmla="*/ 1139110625 w 452"/>
              <a:gd name="T37" fmla="*/ 453604943 h 362"/>
              <a:gd name="T38" fmla="*/ 1139110625 w 452"/>
              <a:gd name="T39" fmla="*/ 0 h 36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52" h="362">
                <a:moveTo>
                  <a:pt x="186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79"/>
                  <a:pt x="0" y="179"/>
                  <a:pt x="0" y="179"/>
                </a:cubicBezTo>
                <a:cubicBezTo>
                  <a:pt x="106" y="179"/>
                  <a:pt x="106" y="179"/>
                  <a:pt x="106" y="179"/>
                </a:cubicBezTo>
                <a:cubicBezTo>
                  <a:pt x="106" y="207"/>
                  <a:pt x="98" y="232"/>
                  <a:pt x="86" y="252"/>
                </a:cubicBezTo>
                <a:cubicBezTo>
                  <a:pt x="78" y="269"/>
                  <a:pt x="58" y="281"/>
                  <a:pt x="39" y="289"/>
                </a:cubicBezTo>
                <a:cubicBezTo>
                  <a:pt x="39" y="362"/>
                  <a:pt x="39" y="362"/>
                  <a:pt x="39" y="362"/>
                </a:cubicBezTo>
                <a:cubicBezTo>
                  <a:pt x="78" y="350"/>
                  <a:pt x="114" y="330"/>
                  <a:pt x="142" y="297"/>
                </a:cubicBezTo>
                <a:cubicBezTo>
                  <a:pt x="170" y="265"/>
                  <a:pt x="186" y="228"/>
                  <a:pt x="186" y="179"/>
                </a:cubicBezTo>
                <a:cubicBezTo>
                  <a:pt x="186" y="0"/>
                  <a:pt x="186" y="0"/>
                  <a:pt x="186" y="0"/>
                </a:cubicBezTo>
                <a:moveTo>
                  <a:pt x="452" y="0"/>
                </a:moveTo>
                <a:cubicBezTo>
                  <a:pt x="261" y="0"/>
                  <a:pt x="261" y="0"/>
                  <a:pt x="261" y="0"/>
                </a:cubicBezTo>
                <a:cubicBezTo>
                  <a:pt x="261" y="179"/>
                  <a:pt x="261" y="179"/>
                  <a:pt x="261" y="179"/>
                </a:cubicBezTo>
                <a:cubicBezTo>
                  <a:pt x="369" y="179"/>
                  <a:pt x="369" y="179"/>
                  <a:pt x="369" y="179"/>
                </a:cubicBezTo>
                <a:cubicBezTo>
                  <a:pt x="369" y="207"/>
                  <a:pt x="365" y="232"/>
                  <a:pt x="353" y="252"/>
                </a:cubicBezTo>
                <a:cubicBezTo>
                  <a:pt x="341" y="269"/>
                  <a:pt x="325" y="281"/>
                  <a:pt x="301" y="289"/>
                </a:cubicBezTo>
                <a:cubicBezTo>
                  <a:pt x="301" y="362"/>
                  <a:pt x="301" y="362"/>
                  <a:pt x="301" y="362"/>
                </a:cubicBezTo>
                <a:cubicBezTo>
                  <a:pt x="345" y="350"/>
                  <a:pt x="381" y="330"/>
                  <a:pt x="409" y="297"/>
                </a:cubicBezTo>
                <a:cubicBezTo>
                  <a:pt x="436" y="265"/>
                  <a:pt x="448" y="228"/>
                  <a:pt x="452" y="179"/>
                </a:cubicBez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rgbClr val="FCDA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66" name="Rectangle 23">
            <a:extLst>
              <a:ext uri="{FF2B5EF4-FFF2-40B4-BE49-F238E27FC236}">
                <a16:creationId xmlns:a16="http://schemas.microsoft.com/office/drawing/2014/main" id="{F5A8D31E-0474-60D8-C82E-8757592DC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6299200"/>
            <a:ext cx="3219450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4400" b="1">
                <a:solidFill>
                  <a:srgbClr val="00B0F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게임공학과  </a:t>
            </a:r>
          </a:p>
        </p:txBody>
      </p:sp>
      <p:sp>
        <p:nvSpPr>
          <p:cNvPr id="2067" name="Rectangle 24">
            <a:extLst>
              <a:ext uri="{FF2B5EF4-FFF2-40B4-BE49-F238E27FC236}">
                <a16:creationId xmlns:a16="http://schemas.microsoft.com/office/drawing/2014/main" id="{85FF909C-5330-2F25-3EF8-C9B1D9B79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563" y="7307263"/>
            <a:ext cx="6548437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4400" b="1">
                <a:solidFill>
                  <a:srgbClr val="00B0F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지도교수 :김경철 교수님 </a:t>
            </a:r>
          </a:p>
        </p:txBody>
      </p:sp>
      <p:sp>
        <p:nvSpPr>
          <p:cNvPr id="2068" name="Rectangle 25">
            <a:extLst>
              <a:ext uri="{FF2B5EF4-FFF2-40B4-BE49-F238E27FC236}">
                <a16:creationId xmlns:a16="http://schemas.microsoft.com/office/drawing/2014/main" id="{04C75222-9EAD-446D-6CE5-27A18EE47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9461066"/>
            <a:ext cx="9820275" cy="4908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808" tIns="144404" rIns="288808" bIns="144404" anchor="t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ko-KR" altLang="en-US">
              <a:solidFill>
                <a:srgbClr val="000000"/>
              </a:solidFill>
              <a:latin typeface="함초롬돋움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r>
              <a:rPr lang="ko-KR" altLang="en-US" dirty="0" err="1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솔로플레이어의</a:t>
            </a:r>
            <a:r>
              <a:rPr lang="ko-KR" altLang="en-US" dirty="0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 증가에 따른 선호도 증가 효과</a:t>
            </a:r>
            <a:endParaRPr lang="ko-KR" altLang="en-US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endParaRPr lang="ko-KR" altLang="en-US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최근에 흥행하는 장르가 된 </a:t>
            </a:r>
            <a:r>
              <a:rPr lang="ko-KR" altLang="en-US" err="1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호러게임</a:t>
            </a:r>
            <a:endParaRPr lang="ko-KR" altLang="en-US" dirty="0" err="1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ko-KR" altLang="en-US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r>
              <a:rPr lang="ko-KR" altLang="en-US" sz="2800" dirty="0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익숙한 조작감과 소재를 통한 쉬운 접근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endParaRPr lang="ko-KR" altLang="en-US" sz="2800" dirty="0">
              <a:solidFill>
                <a:srgbClr val="000000"/>
              </a:solidFill>
              <a:latin typeface="굴림체"/>
              <a:ea typeface="굴림체"/>
              <a:cs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r>
              <a:rPr lang="ko-KR" altLang="en-US" sz="2800" dirty="0" err="1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특색없는</a:t>
            </a:r>
            <a:r>
              <a:rPr lang="ko-KR" altLang="en-US" sz="2800" dirty="0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 적과 무기를 쓰는 다른 게임과의 차별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endParaRPr lang="ko-KR" altLang="en-US" sz="2800" dirty="0">
              <a:solidFill>
                <a:srgbClr val="000000"/>
              </a:solidFill>
              <a:latin typeface="굴림체"/>
              <a:ea typeface="굴림체"/>
              <a:cs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endParaRPr lang="ko-KR" altLang="en-US" sz="2800" dirty="0">
              <a:solidFill>
                <a:srgbClr val="000000"/>
              </a:solidFill>
              <a:latin typeface="굴림체"/>
              <a:ea typeface="굴림체"/>
              <a:cs typeface="Arial"/>
            </a:endParaRPr>
          </a:p>
        </p:txBody>
      </p:sp>
      <p:sp>
        <p:nvSpPr>
          <p:cNvPr id="2069" name="Rectangle 26">
            <a:extLst>
              <a:ext uri="{FF2B5EF4-FFF2-40B4-BE49-F238E27FC236}">
                <a16:creationId xmlns:a16="http://schemas.microsoft.com/office/drawing/2014/main" id="{AD2C8651-1DA1-274A-56BE-90FA22CA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14553333"/>
            <a:ext cx="8651875" cy="3923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808" tIns="144404" rIns="288808" bIns="144404" anchor="t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r>
              <a:rPr lang="ko-KR" altLang="en-US" sz="2800" dirty="0" err="1">
                <a:solidFill>
                  <a:srgbClr val="000000"/>
                </a:solidFill>
                <a:latin typeface="함초롬돋움"/>
                <a:ea typeface="함초롬돋움"/>
                <a:cs typeface="Arial"/>
              </a:rPr>
              <a:t>호러분위기의</a:t>
            </a:r>
            <a:r>
              <a:rPr lang="ko-KR" altLang="en-US" sz="2800" dirty="0">
                <a:solidFill>
                  <a:srgbClr val="000000"/>
                </a:solidFill>
                <a:latin typeface="함초롬돋움"/>
                <a:ea typeface="함초롬돋움"/>
                <a:cs typeface="Arial"/>
              </a:rPr>
              <a:t> 서바이벌형 </a:t>
            </a:r>
            <a:r>
              <a:rPr lang="ko-KR" altLang="en-US" sz="2800" dirty="0" err="1">
                <a:solidFill>
                  <a:srgbClr val="000000"/>
                </a:solidFill>
                <a:latin typeface="함초롬돋움"/>
                <a:ea typeface="함초롬돋움"/>
                <a:cs typeface="Arial"/>
              </a:rPr>
              <a:t>FPS이다</a:t>
            </a:r>
            <a:endParaRPr lang="ko-KR" altLang="en-US" sz="2800" dirty="0" err="1">
              <a:solidFill>
                <a:srgbClr val="000000"/>
              </a:solidFill>
              <a:latin typeface="함초롬돋움"/>
              <a:ea typeface="함초롬돋움" charset="-127"/>
              <a:cs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r>
              <a:rPr lang="ko-KR" altLang="en-US" sz="2800" dirty="0">
                <a:solidFill>
                  <a:srgbClr val="000000"/>
                </a:solidFill>
                <a:latin typeface="함초롬돋움"/>
                <a:ea typeface="함초롬돋움"/>
                <a:cs typeface="Arial"/>
              </a:rPr>
              <a:t>혼자 즐길 수 있는 솔로 플레이형 게임이다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GulimChe"/>
                <a:ea typeface="GulimChe"/>
                <a:cs typeface="Arial"/>
              </a:rPr>
              <a:t> </a:t>
            </a:r>
            <a:r>
              <a:rPr lang="ko-KR" dirty="0">
                <a:solidFill>
                  <a:srgbClr val="000000"/>
                </a:solidFill>
                <a:latin typeface="GulimChe"/>
                <a:ea typeface="GulimChe"/>
                <a:cs typeface="Arial"/>
              </a:rPr>
              <a:t>총 7웨이브로 구성된 </a:t>
            </a:r>
            <a:r>
              <a:rPr lang="ko-KR" altLang="en-US" dirty="0">
                <a:solidFill>
                  <a:srgbClr val="000000"/>
                </a:solidFill>
                <a:latin typeface="GulimChe"/>
                <a:ea typeface="GulimChe"/>
                <a:cs typeface="Arial"/>
              </a:rPr>
              <a:t>게임이다</a:t>
            </a:r>
            <a:endParaRPr lang="ko-KR" altLang="en-US" sz="2800" dirty="0">
              <a:solidFill>
                <a:srgbClr val="000000"/>
              </a:solidFill>
              <a:latin typeface="함초롬돋움"/>
              <a:ea typeface="함초롬돋움"/>
              <a:cs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GulimChe"/>
                <a:ea typeface="GulimChe"/>
                <a:cs typeface="Arial"/>
              </a:rPr>
              <a:t> 무기와 적의 상성에 대한 전략을 구현하였다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r>
              <a:rPr lang="ko-KR" altLang="en-US" sz="2800" dirty="0" err="1">
                <a:solidFill>
                  <a:srgbClr val="000000"/>
                </a:solidFill>
                <a:latin typeface="함초롬돋움"/>
                <a:ea typeface="함초롬돋움"/>
                <a:cs typeface="Arial"/>
              </a:rPr>
              <a:t>A</a:t>
            </a:r>
            <a:r>
              <a:rPr lang="ko-KR" altLang="en-US" sz="2800" dirty="0">
                <a:solidFill>
                  <a:srgbClr val="000000"/>
                </a:solidFill>
                <a:latin typeface="함초롬돋움"/>
                <a:ea typeface="함초롬돋움"/>
                <a:cs typeface="Arial"/>
              </a:rPr>
              <a:t>*</a:t>
            </a:r>
            <a:r>
              <a:rPr lang="ko-KR" altLang="en-US" sz="2800" dirty="0">
                <a:solidFill>
                  <a:srgbClr val="000000"/>
                </a:solidFill>
                <a:latin typeface="산돌명조 M"/>
                <a:ea typeface="굴림"/>
                <a:cs typeface="Arial"/>
              </a:rPr>
              <a:t>알고리즘으로 움직이는 적 구현하였다</a:t>
            </a:r>
            <a:endParaRPr lang="en-US" altLang="ko-KR" sz="2800" dirty="0">
              <a:solidFill>
                <a:srgbClr val="000000"/>
              </a:solidFill>
              <a:latin typeface="산돌명조 M"/>
              <a:ea typeface="굴림"/>
              <a:cs typeface="Arial"/>
            </a:endParaRPr>
          </a:p>
          <a:p>
            <a:pPr eaLnBrk="1" hangingPunct="1"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r>
              <a:rPr lang="ko-KR" altLang="en-US" sz="2800" dirty="0" err="1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component</a:t>
            </a:r>
            <a:r>
              <a:rPr lang="ko-KR" altLang="en-US" sz="2800" dirty="0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 기반의 프레임워크 구현하였</a:t>
            </a:r>
          </a:p>
          <a:p>
            <a:pPr eaLnBrk="1" hangingPunct="1">
              <a:lnSpc>
                <a:spcPct val="100000"/>
              </a:lnSpc>
              <a:buClr>
                <a:srgbClr val="000000"/>
              </a:buClr>
              <a:buFontTx/>
              <a:buChar char="•"/>
            </a:pPr>
            <a:endParaRPr lang="ko-KR" altLang="en-US" sz="280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070" name="Rectangle 27">
            <a:extLst>
              <a:ext uri="{FF2B5EF4-FFF2-40B4-BE49-F238E27FC236}">
                <a16:creationId xmlns:a16="http://schemas.microsoft.com/office/drawing/2014/main" id="{C0EF5415-B0E1-AADB-8B78-474DEDE63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7288" y="18129923"/>
            <a:ext cx="8651875" cy="244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808" tIns="144404" rIns="288808" bIns="144404" anchor="t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None/>
            </a:pPr>
            <a:r>
              <a:rPr lang="ko-KR" altLang="en-US" sz="2800" dirty="0">
                <a:solidFill>
                  <a:srgbClr val="000000"/>
                </a:solidFill>
                <a:latin typeface="Calibri"/>
                <a:ea typeface="굴림"/>
                <a:cs typeface="Arial"/>
              </a:rPr>
              <a:t>•</a:t>
            </a:r>
            <a:r>
              <a:rPr lang="ko-KR" altLang="en-US" sz="2800" dirty="0">
                <a:solidFill>
                  <a:srgbClr val="000000"/>
                </a:solidFill>
                <a:latin typeface="Arial"/>
                <a:ea typeface="굴림"/>
                <a:cs typeface="Arial"/>
              </a:rPr>
              <a:t>적마다 다른  특징을 가지고 있어 </a:t>
            </a:r>
            <a:r>
              <a:rPr lang="ko-KR" altLang="en-US" sz="2800" dirty="0" err="1">
                <a:solidFill>
                  <a:srgbClr val="000000"/>
                </a:solidFill>
                <a:latin typeface="Arial"/>
                <a:ea typeface="굴림"/>
                <a:cs typeface="Arial"/>
              </a:rPr>
              <a:t>파훼하는</a:t>
            </a:r>
            <a:r>
              <a:rPr lang="ko-KR" altLang="en-US" sz="2800" dirty="0">
                <a:solidFill>
                  <a:srgbClr val="000000"/>
                </a:solidFill>
                <a:latin typeface="Arial"/>
                <a:ea typeface="굴림"/>
                <a:cs typeface="Arial"/>
              </a:rPr>
              <a:t>  재미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ko-KR" altLang="en-US" sz="280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00000"/>
              </a:lnSpc>
              <a:buClrTx/>
              <a:buNone/>
            </a:pPr>
            <a:r>
              <a:rPr lang="ko-KR" altLang="en-US" sz="2800" dirty="0">
                <a:solidFill>
                  <a:srgbClr val="000000"/>
                </a:solidFill>
                <a:latin typeface="Calibri"/>
                <a:ea typeface="굴림체"/>
                <a:cs typeface="Arial"/>
              </a:rPr>
              <a:t>•</a:t>
            </a:r>
            <a:r>
              <a:rPr lang="ko-KR" altLang="en-US" sz="2800" dirty="0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 2021,2022년 모두 강세였던 </a:t>
            </a:r>
            <a:r>
              <a:rPr lang="ko-KR" altLang="en-US" sz="2800" dirty="0" err="1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솔로게임</a:t>
            </a:r>
            <a:endParaRPr lang="ko-KR" altLang="en-US" sz="2800">
              <a:solidFill>
                <a:srgbClr val="000000"/>
              </a:solidFill>
              <a:latin typeface="굴림체"/>
              <a:ea typeface="굴림체"/>
              <a:cs typeface="Arial"/>
            </a:endParaRPr>
          </a:p>
          <a:p>
            <a:pPr>
              <a:lnSpc>
                <a:spcPct val="100000"/>
              </a:lnSpc>
              <a:buClrTx/>
              <a:buNone/>
            </a:pPr>
            <a:r>
              <a:rPr lang="ko-KR" altLang="en-US" sz="2800" dirty="0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  2023년에도 강세로 추정</a:t>
            </a:r>
          </a:p>
          <a:p>
            <a:pPr>
              <a:lnSpc>
                <a:spcPct val="100000"/>
              </a:lnSpc>
              <a:buClrTx/>
              <a:buNone/>
            </a:pPr>
            <a:r>
              <a:rPr lang="ko-KR" altLang="en-US" sz="2800" dirty="0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이제는 인기장르가 된 </a:t>
            </a:r>
            <a:r>
              <a:rPr lang="ko-KR" altLang="en-US" sz="2800" dirty="0" err="1">
                <a:solidFill>
                  <a:srgbClr val="000000"/>
                </a:solidFill>
                <a:latin typeface="굴림체"/>
                <a:ea typeface="굴림체"/>
                <a:cs typeface="Arial"/>
              </a:rPr>
              <a:t>호러게</a:t>
            </a:r>
          </a:p>
        </p:txBody>
      </p:sp>
      <p:sp>
        <p:nvSpPr>
          <p:cNvPr id="2071" name="Rectangle 28">
            <a:extLst>
              <a:ext uri="{FF2B5EF4-FFF2-40B4-BE49-F238E27FC236}">
                <a16:creationId xmlns:a16="http://schemas.microsoft.com/office/drawing/2014/main" id="{81AA52DC-6936-9363-0A9A-2694D50A4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7288" y="24615396"/>
            <a:ext cx="9059862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808" tIns="144404" rIns="288808" bIns="144404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4700">
                <a:solidFill>
                  <a:srgbClr val="376092"/>
                </a:solidFill>
                <a:latin typeface="함초롬돋움" charset="-127"/>
                <a:ea typeface="함초롬돋움" charset="-127"/>
              </a:rPr>
              <a:t>      </a:t>
            </a:r>
            <a:r>
              <a:rPr lang="en-US" altLang="ko-KR" sz="4700">
                <a:solidFill>
                  <a:srgbClr val="37609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살고싶다면 쏴라!!</a:t>
            </a:r>
          </a:p>
        </p:txBody>
      </p:sp>
      <p:sp>
        <p:nvSpPr>
          <p:cNvPr id="2072" name="Line 29">
            <a:extLst>
              <a:ext uri="{FF2B5EF4-FFF2-40B4-BE49-F238E27FC236}">
                <a16:creationId xmlns:a16="http://schemas.microsoft.com/office/drawing/2014/main" id="{8939BBB7-5A1D-E15A-6E97-3B279F907BD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9603700"/>
            <a:ext cx="22445663" cy="0"/>
          </a:xfrm>
          <a:prstGeom prst="line">
            <a:avLst/>
          </a:prstGeom>
          <a:noFill/>
          <a:ln w="12726" cap="sq">
            <a:solidFill>
              <a:srgbClr val="00CC98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3" name="Line 30">
            <a:extLst>
              <a:ext uri="{FF2B5EF4-FFF2-40B4-BE49-F238E27FC236}">
                <a16:creationId xmlns:a16="http://schemas.microsoft.com/office/drawing/2014/main" id="{2927DE62-1AEA-0B49-8BEC-FD5C60682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459788"/>
            <a:ext cx="22445663" cy="0"/>
          </a:xfrm>
          <a:prstGeom prst="line">
            <a:avLst/>
          </a:prstGeom>
          <a:noFill/>
          <a:ln w="12726" cap="sq">
            <a:solidFill>
              <a:srgbClr val="00CC98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4" name="Line 31">
            <a:extLst>
              <a:ext uri="{FF2B5EF4-FFF2-40B4-BE49-F238E27FC236}">
                <a16:creationId xmlns:a16="http://schemas.microsoft.com/office/drawing/2014/main" id="{A599115E-465B-1C78-E1B8-B7E9EE0FA0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71663" y="9971088"/>
            <a:ext cx="1587" cy="3738562"/>
          </a:xfrm>
          <a:prstGeom prst="line">
            <a:avLst/>
          </a:prstGeom>
          <a:noFill/>
          <a:ln w="9544">
            <a:solidFill>
              <a:srgbClr val="00CC9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5" name="Line 32">
            <a:extLst>
              <a:ext uri="{FF2B5EF4-FFF2-40B4-BE49-F238E27FC236}">
                <a16:creationId xmlns:a16="http://schemas.microsoft.com/office/drawing/2014/main" id="{CE281B5E-4A86-8A0B-6310-566FCF861B57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1871663" y="15074900"/>
            <a:ext cx="1587" cy="2878138"/>
          </a:xfrm>
          <a:prstGeom prst="line">
            <a:avLst/>
          </a:prstGeom>
          <a:noFill/>
          <a:ln w="9544">
            <a:solidFill>
              <a:srgbClr val="00CC9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" name="Line 36">
            <a:extLst>
              <a:ext uri="{FF2B5EF4-FFF2-40B4-BE49-F238E27FC236}">
                <a16:creationId xmlns:a16="http://schemas.microsoft.com/office/drawing/2014/main" id="{655E2462-DAA6-5288-28AE-9F570ED24A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71388" y="18240375"/>
            <a:ext cx="1587" cy="3017838"/>
          </a:xfrm>
          <a:prstGeom prst="line">
            <a:avLst/>
          </a:prstGeom>
          <a:noFill/>
          <a:ln w="9544">
            <a:solidFill>
              <a:srgbClr val="00CC9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7" name="Rectangle 37">
            <a:extLst>
              <a:ext uri="{FF2B5EF4-FFF2-40B4-BE49-F238E27FC236}">
                <a16:creationId xmlns:a16="http://schemas.microsoft.com/office/drawing/2014/main" id="{CB2F2185-C0A3-83DB-D66F-40C9839B6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13996988"/>
            <a:ext cx="3738562" cy="576262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ClrTx/>
              <a:buFontTx/>
              <a:buNone/>
            </a:pPr>
            <a:endParaRPr lang="ko-KR" altLang="en-US" sz="1200">
              <a:ea typeface="굴림" panose="020B0600000101010101" pitchFamily="34" charset="-127"/>
            </a:endParaRPr>
          </a:p>
        </p:txBody>
      </p:sp>
      <p:sp>
        <p:nvSpPr>
          <p:cNvPr id="2078" name="Rectangle 38">
            <a:extLst>
              <a:ext uri="{FF2B5EF4-FFF2-40B4-BE49-F238E27FC236}">
                <a16:creationId xmlns:a16="http://schemas.microsoft.com/office/drawing/2014/main" id="{1C66D63F-0DEF-54C3-3121-F3009839A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13996988"/>
            <a:ext cx="3810000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3500" b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개발목표 및 내용</a:t>
            </a:r>
          </a:p>
        </p:txBody>
      </p:sp>
      <p:sp>
        <p:nvSpPr>
          <p:cNvPr id="2079" name="Rectangle 43">
            <a:extLst>
              <a:ext uri="{FF2B5EF4-FFF2-40B4-BE49-F238E27FC236}">
                <a16:creationId xmlns:a16="http://schemas.microsoft.com/office/drawing/2014/main" id="{260D9256-9DBE-3876-5EAE-A9FD095E4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3688" y="21834475"/>
            <a:ext cx="1468437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sz="3800">
                <a:solidFill>
                  <a:srgbClr val="808183"/>
                </a:solidFill>
                <a:latin typeface="산돌고딕 L" charset="0"/>
                <a:ea typeface="굴림" panose="020B0600000101010101" pitchFamily="34" charset="-127"/>
              </a:rPr>
              <a:t>IMAGE</a:t>
            </a:r>
          </a:p>
        </p:txBody>
      </p:sp>
      <p:sp>
        <p:nvSpPr>
          <p:cNvPr id="2080" name="Rectangle 44">
            <a:extLst>
              <a:ext uri="{FF2B5EF4-FFF2-40B4-BE49-F238E27FC236}">
                <a16:creationId xmlns:a16="http://schemas.microsoft.com/office/drawing/2014/main" id="{1D71B021-71EB-1386-8BFF-326134B1B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459" y="25571450"/>
            <a:ext cx="4332288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808" tIns="144404" rIns="288808" bIns="144404" anchor="t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None/>
            </a:pPr>
            <a:r>
              <a:rPr lang="ko-KR" altLang="en-US" sz="2500" dirty="0" err="1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인게임</a:t>
            </a:r>
            <a:r>
              <a:rPr lang="ko-KR" altLang="en-US" sz="2500" dirty="0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 상점 화</a:t>
            </a:r>
          </a:p>
        </p:txBody>
      </p:sp>
      <p:sp>
        <p:nvSpPr>
          <p:cNvPr id="2081" name="Rectangle 45">
            <a:extLst>
              <a:ext uri="{FF2B5EF4-FFF2-40B4-BE49-F238E27FC236}">
                <a16:creationId xmlns:a16="http://schemas.microsoft.com/office/drawing/2014/main" id="{6C6A5922-52C6-A96D-B9FE-4E188976E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25" y="25644475"/>
            <a:ext cx="5737225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808" tIns="144404" rIns="288808" bIns="144404" anchor="t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None/>
            </a:pPr>
            <a:r>
              <a:rPr lang="ko-KR" altLang="en-US" sz="2500" dirty="0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          </a:t>
            </a:r>
            <a:r>
              <a:rPr lang="ko-KR" altLang="en-US" sz="2500" dirty="0" err="1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인게임</a:t>
            </a:r>
            <a:r>
              <a:rPr lang="ko-KR" altLang="en-US" sz="2500" dirty="0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 전투 장</a:t>
            </a:r>
            <a:endParaRPr lang="ko-KR" altLang="en-US" sz="2500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082" name="Freeform 46">
            <a:extLst>
              <a:ext uri="{FF2B5EF4-FFF2-40B4-BE49-F238E27FC236}">
                <a16:creationId xmlns:a16="http://schemas.microsoft.com/office/drawing/2014/main" id="{F1FE3160-BF7E-5483-9DEB-0AED8617A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5787350"/>
            <a:ext cx="215900" cy="288925"/>
          </a:xfrm>
          <a:custGeom>
            <a:avLst/>
            <a:gdLst>
              <a:gd name="T0" fmla="*/ 345280074 w 135"/>
              <a:gd name="T1" fmla="*/ 224231340 h 181"/>
              <a:gd name="T2" fmla="*/ 0 w 135"/>
              <a:gd name="T3" fmla="*/ 0 h 181"/>
              <a:gd name="T4" fmla="*/ 0 w 135"/>
              <a:gd name="T5" fmla="*/ 461202517 h 181"/>
              <a:gd name="T6" fmla="*/ 345280074 w 135"/>
              <a:gd name="T7" fmla="*/ 224231340 h 1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5" h="181">
                <a:moveTo>
                  <a:pt x="135" y="88"/>
                </a:moveTo>
                <a:lnTo>
                  <a:pt x="0" y="0"/>
                </a:lnTo>
                <a:lnTo>
                  <a:pt x="0" y="181"/>
                </a:lnTo>
                <a:lnTo>
                  <a:pt x="135" y="88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3" name="Freeform 47">
            <a:extLst>
              <a:ext uri="{FF2B5EF4-FFF2-40B4-BE49-F238E27FC236}">
                <a16:creationId xmlns:a16="http://schemas.microsoft.com/office/drawing/2014/main" id="{6C76BA84-4BC0-812C-964D-51275A025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25" y="25860375"/>
            <a:ext cx="215900" cy="215900"/>
          </a:xfrm>
          <a:custGeom>
            <a:avLst/>
            <a:gdLst>
              <a:gd name="T0" fmla="*/ 345280074 w 135"/>
              <a:gd name="T1" fmla="*/ 166246199 h 135"/>
              <a:gd name="T2" fmla="*/ 0 w 135"/>
              <a:gd name="T3" fmla="*/ 0 h 135"/>
              <a:gd name="T4" fmla="*/ 0 w 135"/>
              <a:gd name="T5" fmla="*/ 345280074 h 135"/>
              <a:gd name="T6" fmla="*/ 345280074 w 135"/>
              <a:gd name="T7" fmla="*/ 166246199 h 1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5" h="135">
                <a:moveTo>
                  <a:pt x="135" y="65"/>
                </a:moveTo>
                <a:lnTo>
                  <a:pt x="0" y="0"/>
                </a:lnTo>
                <a:lnTo>
                  <a:pt x="0" y="135"/>
                </a:lnTo>
                <a:lnTo>
                  <a:pt x="135" y="65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5" name="Rectangle 52">
            <a:extLst>
              <a:ext uri="{FF2B5EF4-FFF2-40B4-BE49-F238E27FC236}">
                <a16:creationId xmlns:a16="http://schemas.microsoft.com/office/drawing/2014/main" id="{80B5588A-3D3D-C60A-3545-7D01CEC92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5850" y="15863888"/>
            <a:ext cx="762635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8808" tIns="144404" rIns="288808" bIns="144404" anchor="t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None/>
            </a:pPr>
            <a:r>
              <a:rPr lang="ko-KR" altLang="en-US" sz="2500" dirty="0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체력이 낮아져 위급한 상</a:t>
            </a:r>
            <a:endParaRPr lang="ko-KR" altLang="en-US" sz="2500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086" name="Freeform 53">
            <a:extLst>
              <a:ext uri="{FF2B5EF4-FFF2-40B4-BE49-F238E27FC236}">
                <a16:creationId xmlns:a16="http://schemas.microsoft.com/office/drawing/2014/main" id="{594E92D2-48A0-DE01-1339-60697084E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1388" y="16006763"/>
            <a:ext cx="215900" cy="360362"/>
          </a:xfrm>
          <a:custGeom>
            <a:avLst/>
            <a:gdLst>
              <a:gd name="T0" fmla="*/ 345280074 w 135"/>
              <a:gd name="T1" fmla="*/ 277132729 h 226"/>
              <a:gd name="T2" fmla="*/ 0 w 135"/>
              <a:gd name="T3" fmla="*/ 0 h 226"/>
              <a:gd name="T4" fmla="*/ 0 w 135"/>
              <a:gd name="T5" fmla="*/ 574605182 h 226"/>
              <a:gd name="T6" fmla="*/ 345280074 w 135"/>
              <a:gd name="T7" fmla="*/ 277132729 h 22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5" h="226">
                <a:moveTo>
                  <a:pt x="135" y="109"/>
                </a:moveTo>
                <a:lnTo>
                  <a:pt x="0" y="0"/>
                </a:lnTo>
                <a:lnTo>
                  <a:pt x="0" y="226"/>
                </a:lnTo>
                <a:lnTo>
                  <a:pt x="135" y="109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7" name="Rectangle 54">
            <a:extLst>
              <a:ext uri="{FF2B5EF4-FFF2-40B4-BE49-F238E27FC236}">
                <a16:creationId xmlns:a16="http://schemas.microsoft.com/office/drawing/2014/main" id="{6CD02857-EDE9-E727-D8BD-9B5C73285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9588" y="11622088"/>
            <a:ext cx="1468437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ko-KR" altLang="ko-KR" sz="3800">
                <a:solidFill>
                  <a:srgbClr val="808183"/>
                </a:solidFill>
                <a:latin typeface="산돌고딕 L" charset="0"/>
                <a:ea typeface="굴림" panose="020B0600000101010101" pitchFamily="34" charset="-127"/>
              </a:rPr>
              <a:t>IMAGE</a:t>
            </a:r>
          </a:p>
        </p:txBody>
      </p:sp>
      <p:sp>
        <p:nvSpPr>
          <p:cNvPr id="2088" name="Rectangle 57">
            <a:extLst>
              <a:ext uri="{FF2B5EF4-FFF2-40B4-BE49-F238E27FC236}">
                <a16:creationId xmlns:a16="http://schemas.microsoft.com/office/drawing/2014/main" id="{41266D05-6726-53FB-7313-A003543EA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7838" y="7818438"/>
            <a:ext cx="24384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89013" indent="-28575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068513" indent="-2286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609850" indent="-2286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0670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5242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9814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4438650" indent="-22860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latinLnBrk="0" hangingPunct="1">
              <a:lnSpc>
                <a:spcPct val="100000"/>
              </a:lnSpc>
              <a:buClrTx/>
              <a:buFontTx/>
              <a:buNone/>
            </a:pPr>
            <a:r>
              <a:rPr lang="ko-KR" altLang="en-US" sz="2800">
                <a:solidFill>
                  <a:srgbClr val="231F2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정윤제, 최은우</a:t>
            </a:r>
          </a:p>
        </p:txBody>
      </p:sp>
      <p:pic>
        <p:nvPicPr>
          <p:cNvPr id="2089" name="Picture 58">
            <a:extLst>
              <a:ext uri="{FF2B5EF4-FFF2-40B4-BE49-F238E27FC236}">
                <a16:creationId xmlns:a16="http://schemas.microsoft.com/office/drawing/2014/main" id="{ED4721A8-58CD-0979-2B1D-1FF1D438A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477838"/>
            <a:ext cx="4700588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91" name="그림 6" descr="예술, 디지털 합성, PC 게임, 스크린샷이(가) 표시된 사진&#10;&#10;자동 생성된 설명">
            <a:extLst>
              <a:ext uri="{FF2B5EF4-FFF2-40B4-BE49-F238E27FC236}">
                <a16:creationId xmlns:a16="http://schemas.microsoft.com/office/drawing/2014/main" id="{9D9C5807-D9A4-B8EA-D062-8C1DA30DF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7441" y="9028177"/>
            <a:ext cx="6518275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2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C0D618A-2D88-1ECD-BA7D-10E62D19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77" y="19472182"/>
            <a:ext cx="4770668" cy="5932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3" name="그림 10" descr="PC 게임, 스크린샷, 비디오 게임 소프트웨어, 액션 어드벤처 게임이(가) 표시된 사진&#10;&#10;자동 생성된 설명">
            <a:extLst>
              <a:ext uri="{FF2B5EF4-FFF2-40B4-BE49-F238E27FC236}">
                <a16:creationId xmlns:a16="http://schemas.microsoft.com/office/drawing/2014/main" id="{808A21E0-F874-2AD4-4843-4C29422F9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735" y="19491387"/>
            <a:ext cx="5369463" cy="595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2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813FBA20-9548-BE9B-1B0D-5D88E4D91E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09109" y="21241536"/>
            <a:ext cx="3552948" cy="3165690"/>
          </a:xfrm>
          <a:prstGeom prst="rect">
            <a:avLst/>
          </a:prstGeom>
        </p:spPr>
      </p:pic>
      <p:pic>
        <p:nvPicPr>
          <p:cNvPr id="3" name="그림 3" descr="텍스트, 포스터, 인간의 얼굴, 사람이(가) 표시된 사진&#10;&#10;자동 생성된 설명">
            <a:extLst>
              <a:ext uri="{FF2B5EF4-FFF2-40B4-BE49-F238E27FC236}">
                <a16:creationId xmlns:a16="http://schemas.microsoft.com/office/drawing/2014/main" id="{B99EF6F9-F3D0-E311-CAAE-69876636AD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14322" y="21263047"/>
            <a:ext cx="2743862" cy="2836912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내용 4개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내용 4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내용 4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 4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 4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 4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 4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 4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Pages>1</Pages>
  <Words>82</Words>
  <Characters>0</Characters>
  <Application>Microsoft Office PowerPoint</Application>
  <DocSecurity>0</DocSecurity>
  <PresentationFormat>사용자 지정</PresentationFormat>
  <Paragraphs>28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내용 4개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모닥불</dc:title>
  <dc:subject/>
  <dc:creator>Winxp</dc:creator>
  <cp:keywords/>
  <dc:description/>
  <cp:lastModifiedBy>최은우(2017182044)</cp:lastModifiedBy>
  <cp:revision>156</cp:revision>
  <cp:lastPrinted>1601-01-01T00:00:00Z</cp:lastPrinted>
  <dcterms:created xsi:type="dcterms:W3CDTF">2005-08-11T07:20:44Z</dcterms:created>
  <dcterms:modified xsi:type="dcterms:W3CDTF">2023-07-24T06:11:17Z</dcterms:modified>
</cp:coreProperties>
</file>