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7.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 id="2147483900" r:id="rId2"/>
    <p:sldMasterId id="2147483753" r:id="rId3"/>
    <p:sldMasterId id="2147483763" r:id="rId4"/>
    <p:sldMasterId id="2147483882" r:id="rId5"/>
    <p:sldMasterId id="2147484047" r:id="rId6"/>
    <p:sldMasterId id="2147484058" r:id="rId7"/>
    <p:sldMasterId id="2147484069" r:id="rId8"/>
  </p:sldMasterIdLst>
  <p:notesMasterIdLst>
    <p:notesMasterId r:id="rId54"/>
  </p:notesMasterIdLst>
  <p:handoutMasterIdLst>
    <p:handoutMasterId r:id="rId55"/>
  </p:handoutMasterIdLst>
  <p:sldIdLst>
    <p:sldId id="424" r:id="rId9"/>
    <p:sldId id="766" r:id="rId10"/>
    <p:sldId id="256" r:id="rId11"/>
    <p:sldId id="257" r:id="rId12"/>
    <p:sldId id="258" r:id="rId13"/>
    <p:sldId id="767" r:id="rId14"/>
    <p:sldId id="769" r:id="rId15"/>
    <p:sldId id="771" r:id="rId16"/>
    <p:sldId id="772" r:id="rId17"/>
    <p:sldId id="773" r:id="rId18"/>
    <p:sldId id="774" r:id="rId19"/>
    <p:sldId id="775" r:id="rId20"/>
    <p:sldId id="770" r:id="rId21"/>
    <p:sldId id="781" r:id="rId22"/>
    <p:sldId id="782" r:id="rId23"/>
    <p:sldId id="783" r:id="rId24"/>
    <p:sldId id="784" r:id="rId25"/>
    <p:sldId id="787" r:id="rId26"/>
    <p:sldId id="789" r:id="rId27"/>
    <p:sldId id="785" r:id="rId28"/>
    <p:sldId id="788" r:id="rId29"/>
    <p:sldId id="810" r:id="rId30"/>
    <p:sldId id="812" r:id="rId31"/>
    <p:sldId id="790" r:id="rId32"/>
    <p:sldId id="791" r:id="rId33"/>
    <p:sldId id="792" r:id="rId34"/>
    <p:sldId id="776" r:id="rId35"/>
    <p:sldId id="793" r:id="rId36"/>
    <p:sldId id="794" r:id="rId37"/>
    <p:sldId id="795" r:id="rId38"/>
    <p:sldId id="777" r:id="rId39"/>
    <p:sldId id="796" r:id="rId40"/>
    <p:sldId id="797" r:id="rId41"/>
    <p:sldId id="798" r:id="rId42"/>
    <p:sldId id="801" r:id="rId43"/>
    <p:sldId id="799" r:id="rId44"/>
    <p:sldId id="800" r:id="rId45"/>
    <p:sldId id="779" r:id="rId46"/>
    <p:sldId id="802" r:id="rId47"/>
    <p:sldId id="803" r:id="rId48"/>
    <p:sldId id="804" r:id="rId49"/>
    <p:sldId id="780" r:id="rId50"/>
    <p:sldId id="806" r:id="rId51"/>
    <p:sldId id="807" r:id="rId52"/>
    <p:sldId id="809" r:id="rId53"/>
  </p:sldIdLst>
  <p:sldSz cx="9144000" cy="5143500" type="screen16x9"/>
  <p:notesSz cx="7102475" cy="9388475"/>
  <p:defaultTextStyle>
    <a:defPPr>
      <a:defRPr lang="en-US"/>
    </a:defPPr>
    <a:lvl1pPr algn="l" defTabSz="457200" rtl="0" eaLnBrk="0" fontAlgn="base" hangingPunct="0">
      <a:spcBef>
        <a:spcPct val="0"/>
      </a:spcBef>
      <a:spcAft>
        <a:spcPct val="0"/>
      </a:spcAft>
      <a:defRPr kern="1200">
        <a:solidFill>
          <a:schemeClr val="tx1"/>
        </a:solidFill>
        <a:latin typeface="Century Gothic"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entury Gothic"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entury Gothic"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entury Gothic"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entury Gothic" charset="0"/>
        <a:ea typeface="MS PGothic" charset="-128"/>
        <a:cs typeface="+mn-cs"/>
      </a:defRPr>
    </a:lvl5pPr>
    <a:lvl6pPr marL="2286000" algn="l" defTabSz="914400" rtl="0" eaLnBrk="1" latinLnBrk="0" hangingPunct="1">
      <a:defRPr kern="1200">
        <a:solidFill>
          <a:schemeClr val="tx1"/>
        </a:solidFill>
        <a:latin typeface="Century Gothic" charset="0"/>
        <a:ea typeface="MS PGothic" charset="-128"/>
        <a:cs typeface="+mn-cs"/>
      </a:defRPr>
    </a:lvl6pPr>
    <a:lvl7pPr marL="2743200" algn="l" defTabSz="914400" rtl="0" eaLnBrk="1" latinLnBrk="0" hangingPunct="1">
      <a:defRPr kern="1200">
        <a:solidFill>
          <a:schemeClr val="tx1"/>
        </a:solidFill>
        <a:latin typeface="Century Gothic" charset="0"/>
        <a:ea typeface="MS PGothic" charset="-128"/>
        <a:cs typeface="+mn-cs"/>
      </a:defRPr>
    </a:lvl7pPr>
    <a:lvl8pPr marL="3200400" algn="l" defTabSz="914400" rtl="0" eaLnBrk="1" latinLnBrk="0" hangingPunct="1">
      <a:defRPr kern="1200">
        <a:solidFill>
          <a:schemeClr val="tx1"/>
        </a:solidFill>
        <a:latin typeface="Century Gothic" charset="0"/>
        <a:ea typeface="MS PGothic" charset="-128"/>
        <a:cs typeface="+mn-cs"/>
      </a:defRPr>
    </a:lvl8pPr>
    <a:lvl9pPr marL="3657600" algn="l" defTabSz="914400" rtl="0" eaLnBrk="1" latinLnBrk="0" hangingPunct="1">
      <a:defRPr kern="1200">
        <a:solidFill>
          <a:schemeClr val="tx1"/>
        </a:solidFill>
        <a:latin typeface="Century Gothic" charset="0"/>
        <a:ea typeface="MS PGothic" charset="-128"/>
        <a:cs typeface="+mn-cs"/>
      </a:defRPr>
    </a:lvl9pPr>
  </p:defaultTextStyle>
  <p:extLst>
    <p:ext uri="{521415D9-36F7-43E2-AB2F-B90AF26B5E84}">
      <p14:sectionLst xmlns:p14="http://schemas.microsoft.com/office/powerpoint/2010/main">
        <p14:section name="Introduction" id="{8A8F77F6-7AF4-42AB-B5A0-6FEBCC0AAF39}">
          <p14:sldIdLst>
            <p14:sldId id="424"/>
            <p14:sldId id="766"/>
            <p14:sldId id="256"/>
            <p14:sldId id="257"/>
            <p14:sldId id="258"/>
            <p14:sldId id="767"/>
            <p14:sldId id="769"/>
            <p14:sldId id="771"/>
            <p14:sldId id="772"/>
            <p14:sldId id="773"/>
            <p14:sldId id="774"/>
            <p14:sldId id="775"/>
            <p14:sldId id="770"/>
            <p14:sldId id="781"/>
            <p14:sldId id="782"/>
            <p14:sldId id="783"/>
            <p14:sldId id="784"/>
            <p14:sldId id="787"/>
            <p14:sldId id="789"/>
            <p14:sldId id="785"/>
            <p14:sldId id="788"/>
            <p14:sldId id="810"/>
            <p14:sldId id="812"/>
            <p14:sldId id="790"/>
            <p14:sldId id="791"/>
            <p14:sldId id="792"/>
            <p14:sldId id="776"/>
            <p14:sldId id="793"/>
            <p14:sldId id="794"/>
            <p14:sldId id="795"/>
            <p14:sldId id="777"/>
            <p14:sldId id="796"/>
            <p14:sldId id="797"/>
            <p14:sldId id="798"/>
            <p14:sldId id="801"/>
            <p14:sldId id="799"/>
            <p14:sldId id="800"/>
            <p14:sldId id="779"/>
            <p14:sldId id="802"/>
            <p14:sldId id="803"/>
            <p14:sldId id="804"/>
            <p14:sldId id="780"/>
            <p14:sldId id="806"/>
            <p14:sldId id="807"/>
            <p14:sldId id="80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D7CBB"/>
    <a:srgbClr val="2E85BD"/>
    <a:srgbClr val="969696"/>
    <a:srgbClr val="CECFCD"/>
    <a:srgbClr val="E0E0E0"/>
    <a:srgbClr val="FFFFFF"/>
    <a:srgbClr val="6498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67364" autoAdjust="0"/>
  </p:normalViewPr>
  <p:slideViewPr>
    <p:cSldViewPr snapToGrid="0" snapToObjects="1">
      <p:cViewPr varScale="1">
        <p:scale>
          <a:sx n="103" d="100"/>
          <a:sy n="103" d="100"/>
        </p:scale>
        <p:origin x="1908"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7739" cy="469424"/>
          </a:xfrm>
          <a:prstGeom prst="rect">
            <a:avLst/>
          </a:prstGeom>
        </p:spPr>
        <p:txBody>
          <a:bodyPr vert="horz" lIns="94229" tIns="47114" rIns="94229" bIns="47114" rtlCol="0"/>
          <a:lstStyle>
            <a:lvl1pPr algn="l" eaLnBrk="1" hangingPunct="1">
              <a:defRPr sz="1200">
                <a:latin typeface="Century Gothic"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4023093" y="0"/>
            <a:ext cx="3077739" cy="469424"/>
          </a:xfrm>
          <a:prstGeom prst="rect">
            <a:avLst/>
          </a:prstGeom>
        </p:spPr>
        <p:txBody>
          <a:bodyPr vert="horz" wrap="square" lIns="94229" tIns="47114" rIns="94229" bIns="47114" numCol="1" anchor="t" anchorCtr="0" compatLnSpc="1">
            <a:prstTxWarp prst="textNoShape">
              <a:avLst/>
            </a:prstTxWarp>
          </a:bodyPr>
          <a:lstStyle>
            <a:lvl1pPr algn="r" eaLnBrk="1" hangingPunct="1">
              <a:defRPr sz="1200" smtClean="0">
                <a:latin typeface="Century Gothic" pitchFamily="34" charset="0"/>
                <a:ea typeface="MS PGothic" pitchFamily="34" charset="-128"/>
              </a:defRPr>
            </a:lvl1pPr>
          </a:lstStyle>
          <a:p>
            <a:pPr>
              <a:defRPr/>
            </a:pPr>
            <a:fld id="{8867998A-B72F-0A4C-A989-8394989DC9DF}" type="datetimeFigureOut">
              <a:rPr lang="en-US" altLang="en-US"/>
              <a:pPr>
                <a:defRPr/>
              </a:pPr>
              <a:t>6/19/2018</a:t>
            </a:fld>
            <a:endParaRPr lang="en-US" altLang="en-US"/>
          </a:p>
        </p:txBody>
      </p:sp>
      <p:sp>
        <p:nvSpPr>
          <p:cNvPr id="4" name="Footer Placeholder 3"/>
          <p:cNvSpPr>
            <a:spLocks noGrp="1"/>
          </p:cNvSpPr>
          <p:nvPr>
            <p:ph type="ftr" sz="quarter" idx="2"/>
          </p:nvPr>
        </p:nvSpPr>
        <p:spPr>
          <a:xfrm>
            <a:off x="1" y="8917422"/>
            <a:ext cx="3077739" cy="469424"/>
          </a:xfrm>
          <a:prstGeom prst="rect">
            <a:avLst/>
          </a:prstGeom>
        </p:spPr>
        <p:txBody>
          <a:bodyPr vert="horz" lIns="94229" tIns="47114" rIns="94229" bIns="47114" rtlCol="0" anchor="b"/>
          <a:lstStyle>
            <a:lvl1pPr algn="l" eaLnBrk="1" hangingPunct="1">
              <a:defRPr sz="1200">
                <a:latin typeface="Century Gothic"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4023093" y="8917422"/>
            <a:ext cx="3077739" cy="469424"/>
          </a:xfrm>
          <a:prstGeom prst="rect">
            <a:avLst/>
          </a:prstGeom>
        </p:spPr>
        <p:txBody>
          <a:bodyPr vert="horz" wrap="square" lIns="94229" tIns="47114" rIns="94229" bIns="47114" numCol="1" anchor="b" anchorCtr="0" compatLnSpc="1">
            <a:prstTxWarp prst="textNoShape">
              <a:avLst/>
            </a:prstTxWarp>
          </a:bodyPr>
          <a:lstStyle>
            <a:lvl1pPr algn="r" eaLnBrk="1" hangingPunct="1">
              <a:defRPr sz="1200"/>
            </a:lvl1pPr>
          </a:lstStyle>
          <a:p>
            <a:fld id="{06DFDE72-8944-9740-A7E2-C3AC121627A7}" type="slidenum">
              <a:rPr lang="en-US" altLang="en-US"/>
              <a:pPr/>
              <a:t>‹#›</a:t>
            </a:fld>
            <a:endParaRPr lang="en-US" altLang="en-US"/>
          </a:p>
        </p:txBody>
      </p:sp>
    </p:spTree>
    <p:extLst>
      <p:ext uri="{BB962C8B-B14F-4D97-AF65-F5344CB8AC3E}">
        <p14:creationId xmlns:p14="http://schemas.microsoft.com/office/powerpoint/2010/main" val="4094718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7739" cy="469424"/>
          </a:xfrm>
          <a:prstGeom prst="rect">
            <a:avLst/>
          </a:prstGeom>
        </p:spPr>
        <p:txBody>
          <a:bodyPr vert="horz" lIns="94229" tIns="47114" rIns="94229" bIns="47114" rtlCol="0"/>
          <a:lstStyle>
            <a:lvl1pPr algn="l" eaLnBrk="1" hangingPunct="1">
              <a:defRPr sz="1200">
                <a:latin typeface="Century Gothic"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4023093" y="0"/>
            <a:ext cx="3077739" cy="469424"/>
          </a:xfrm>
          <a:prstGeom prst="rect">
            <a:avLst/>
          </a:prstGeom>
        </p:spPr>
        <p:txBody>
          <a:bodyPr vert="horz" wrap="square" lIns="94229" tIns="47114" rIns="94229" bIns="47114" numCol="1" anchor="t" anchorCtr="0" compatLnSpc="1">
            <a:prstTxWarp prst="textNoShape">
              <a:avLst/>
            </a:prstTxWarp>
          </a:bodyPr>
          <a:lstStyle>
            <a:lvl1pPr algn="r" eaLnBrk="1" hangingPunct="1">
              <a:defRPr sz="1200" smtClean="0">
                <a:latin typeface="Century Gothic" pitchFamily="34" charset="0"/>
                <a:ea typeface="MS PGothic" pitchFamily="34" charset="-128"/>
              </a:defRPr>
            </a:lvl1pPr>
          </a:lstStyle>
          <a:p>
            <a:pPr>
              <a:defRPr/>
            </a:pPr>
            <a:fld id="{AE58662A-159E-2345-A6E6-90D0BC0CF7F9}" type="datetimeFigureOut">
              <a:rPr lang="en-US" altLang="en-US"/>
              <a:pPr>
                <a:defRPr/>
              </a:pPr>
              <a:t>6/19/2018</a:t>
            </a:fld>
            <a:endParaRPr lang="en-US" altLang="en-US"/>
          </a:p>
        </p:txBody>
      </p:sp>
      <p:sp>
        <p:nvSpPr>
          <p:cNvPr id="4" name="Slide Image Placeholder 3"/>
          <p:cNvSpPr>
            <a:spLocks noGrp="1" noRot="1" noChangeAspect="1"/>
          </p:cNvSpPr>
          <p:nvPr>
            <p:ph type="sldImg" idx="2"/>
          </p:nvPr>
        </p:nvSpPr>
        <p:spPr>
          <a:xfrm>
            <a:off x="423863" y="704850"/>
            <a:ext cx="6254750" cy="3519488"/>
          </a:xfrm>
          <a:prstGeom prst="rect">
            <a:avLst/>
          </a:prstGeom>
          <a:noFill/>
          <a:ln w="12700">
            <a:solidFill>
              <a:prstClr val="black"/>
            </a:solidFill>
          </a:ln>
        </p:spPr>
        <p:txBody>
          <a:bodyPr vert="horz" lIns="94229" tIns="47114" rIns="94229" bIns="47114" rtlCol="0" anchor="ctr"/>
          <a:lstStyle/>
          <a:p>
            <a:pPr lvl="0"/>
            <a:endParaRPr lang="en-US" noProof="0"/>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7422"/>
            <a:ext cx="3077739" cy="469424"/>
          </a:xfrm>
          <a:prstGeom prst="rect">
            <a:avLst/>
          </a:prstGeom>
        </p:spPr>
        <p:txBody>
          <a:bodyPr vert="horz" lIns="94229" tIns="47114" rIns="94229" bIns="47114" rtlCol="0" anchor="b"/>
          <a:lstStyle>
            <a:lvl1pPr algn="l" eaLnBrk="1" hangingPunct="1">
              <a:defRPr sz="1200">
                <a:latin typeface="Century Gothic"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4023093" y="8917422"/>
            <a:ext cx="3077739" cy="469424"/>
          </a:xfrm>
          <a:prstGeom prst="rect">
            <a:avLst/>
          </a:prstGeom>
        </p:spPr>
        <p:txBody>
          <a:bodyPr vert="horz" wrap="square" lIns="94229" tIns="47114" rIns="94229" bIns="47114" numCol="1" anchor="b" anchorCtr="0" compatLnSpc="1">
            <a:prstTxWarp prst="textNoShape">
              <a:avLst/>
            </a:prstTxWarp>
          </a:bodyPr>
          <a:lstStyle>
            <a:lvl1pPr algn="r" eaLnBrk="1" hangingPunct="1">
              <a:defRPr sz="1200"/>
            </a:lvl1pPr>
          </a:lstStyle>
          <a:p>
            <a:fld id="{358593B8-6FA9-C74D-A236-7620B0550FBD}" type="slidenum">
              <a:rPr lang="en-US" altLang="en-US"/>
              <a:pPr/>
              <a:t>‹#›</a:t>
            </a:fld>
            <a:endParaRPr lang="en-US" altLang="en-US"/>
          </a:p>
        </p:txBody>
      </p:sp>
    </p:spTree>
    <p:extLst>
      <p:ext uri="{BB962C8B-B14F-4D97-AF65-F5344CB8AC3E}">
        <p14:creationId xmlns:p14="http://schemas.microsoft.com/office/powerpoint/2010/main" val="144846100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manifest-validator.appspot.co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cloudflare.com/app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593B8-6FA9-C74D-A236-7620B0550FBD}" type="slidenum">
              <a:rPr lang="en-US" altLang="en-US" smtClean="0"/>
              <a:pPr/>
              <a:t>1</a:t>
            </a:fld>
            <a:endParaRPr lang="en-US" altLang="en-US"/>
          </a:p>
        </p:txBody>
      </p:sp>
    </p:spTree>
    <p:extLst>
      <p:ext uri="{BB962C8B-B14F-4D97-AF65-F5344CB8AC3E}">
        <p14:creationId xmlns:p14="http://schemas.microsoft.com/office/powerpoint/2010/main" val="2972133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10</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endParaRPr lang="en-IN" altLang="en-US" dirty="0">
              <a:latin typeface="Arial" charset="0"/>
              <a:ea typeface="MS PGothic" charset="-128"/>
            </a:endParaRPr>
          </a:p>
          <a:p>
            <a:pPr marL="171450" indent="-171450" eaLnBrk="1" hangingPunct="1">
              <a:buFont typeface="Arial" panose="020B0604020202020204" pitchFamily="34" charset="0"/>
              <a:buChar char="•"/>
            </a:pPr>
            <a:endParaRPr lang="en-IN" altLang="en-US" dirty="0">
              <a:latin typeface="Arial" charset="0"/>
              <a:ea typeface="MS PGothic" charset="-128"/>
            </a:endParaRPr>
          </a:p>
          <a:p>
            <a:pPr eaLnBrk="1" hangingPunct="1"/>
            <a:endParaRPr lang="en-IN" altLang="en-US" dirty="0">
              <a:latin typeface="Arial" charset="0"/>
              <a:ea typeface="MS PGothic" charset="-128"/>
            </a:endParaRPr>
          </a:p>
          <a:p>
            <a:pPr eaLnBrk="1" hangingPunct="1"/>
            <a:endParaRPr lang="en-US" altLang="en-US" dirty="0">
              <a:latin typeface="Arial" charset="0"/>
              <a:ea typeface="MS PGothic" charset="-128"/>
            </a:endParaRPr>
          </a:p>
        </p:txBody>
      </p:sp>
    </p:spTree>
    <p:extLst>
      <p:ext uri="{BB962C8B-B14F-4D97-AF65-F5344CB8AC3E}">
        <p14:creationId xmlns:p14="http://schemas.microsoft.com/office/powerpoint/2010/main" val="2014180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11</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r>
              <a:rPr lang="en-IN" altLang="en-US" b="1" dirty="0">
                <a:latin typeface="Arial" charset="0"/>
                <a:ea typeface="MS PGothic" charset="-128"/>
              </a:rPr>
              <a:t>Update:</a:t>
            </a:r>
          </a:p>
          <a:p>
            <a:pPr marL="0" indent="0" eaLnBrk="1" hangingPunct="1">
              <a:buFont typeface="Arial" panose="020B0604020202020204" pitchFamily="34" charset="0"/>
              <a:buNone/>
            </a:pPr>
            <a:r>
              <a:rPr lang="en-IN" altLang="en-US" dirty="0">
                <a:latin typeface="Arial" charset="0"/>
                <a:ea typeface="MS PGothic" charset="-128"/>
              </a:rPr>
              <a:t>This happens through the Service Worker and typically it takes you coming back to a site twice before those changes are updated</a:t>
            </a:r>
          </a:p>
          <a:p>
            <a:pPr eaLnBrk="1" hangingPunct="1"/>
            <a:endParaRPr lang="en-IN" altLang="en-US" dirty="0">
              <a:latin typeface="Arial" charset="0"/>
              <a:ea typeface="MS PGothic" charset="-128"/>
            </a:endParaRPr>
          </a:p>
          <a:p>
            <a:pPr eaLnBrk="1" hangingPunct="1"/>
            <a:endParaRPr lang="en-US" altLang="en-US" dirty="0">
              <a:latin typeface="Arial" charset="0"/>
              <a:ea typeface="MS PGothic" charset="-128"/>
            </a:endParaRPr>
          </a:p>
        </p:txBody>
      </p:sp>
    </p:spTree>
    <p:extLst>
      <p:ext uri="{BB962C8B-B14F-4D97-AF65-F5344CB8AC3E}">
        <p14:creationId xmlns:p14="http://schemas.microsoft.com/office/powerpoint/2010/main" val="1760742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12</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IN" altLang="en-US" b="1" dirty="0">
                <a:latin typeface="Arial" charset="0"/>
                <a:ea typeface="MS PGothic" charset="-128"/>
              </a:rPr>
              <a:t>Summary:</a:t>
            </a:r>
          </a:p>
          <a:p>
            <a:pPr eaLnBrk="1" hangingPunct="1"/>
            <a:r>
              <a:rPr lang="en-IN" altLang="en-US" dirty="0">
                <a:latin typeface="Arial" charset="0"/>
                <a:ea typeface="MS PGothic" charset="-128"/>
              </a:rPr>
              <a:t>These are benefits that are not typically seen to the end user</a:t>
            </a:r>
          </a:p>
          <a:p>
            <a:pPr eaLnBrk="1" hangingPunct="1"/>
            <a:endParaRPr lang="en-US" altLang="en-US" dirty="0">
              <a:latin typeface="Arial" charset="0"/>
              <a:ea typeface="MS PGothic" charset="-128"/>
            </a:endParaRPr>
          </a:p>
          <a:p>
            <a:pPr eaLnBrk="1" hangingPunct="1"/>
            <a:r>
              <a:rPr lang="en-US" altLang="en-US" b="1" dirty="0">
                <a:latin typeface="Arial" charset="0"/>
                <a:ea typeface="MS PGothic" charset="-128"/>
              </a:rPr>
              <a:t>Development Effort:</a:t>
            </a:r>
          </a:p>
          <a:p>
            <a:pPr eaLnBrk="1" hangingPunct="1"/>
            <a:r>
              <a:rPr lang="en-US" altLang="en-US" dirty="0">
                <a:latin typeface="Arial" charset="0"/>
                <a:ea typeface="MS PGothic" charset="-128"/>
              </a:rPr>
              <a:t>Only need to know the code base for your web application probably as a SPA. Don’t need to know Swift/</a:t>
            </a:r>
            <a:r>
              <a:rPr lang="en-US" altLang="en-US" dirty="0" err="1">
                <a:latin typeface="Arial" charset="0"/>
                <a:ea typeface="MS PGothic" charset="-128"/>
              </a:rPr>
              <a:t>ObjectiveC</a:t>
            </a:r>
            <a:r>
              <a:rPr lang="en-US" altLang="en-US" dirty="0">
                <a:latin typeface="Arial" charset="0"/>
                <a:ea typeface="MS PGothic" charset="-128"/>
              </a:rPr>
              <a:t> or Java.</a:t>
            </a:r>
          </a:p>
          <a:p>
            <a:pPr eaLnBrk="1" hangingPunct="1"/>
            <a:endParaRPr lang="en-US" altLang="en-US" dirty="0">
              <a:latin typeface="Arial" charset="0"/>
              <a:ea typeface="MS PGothic" charset="-128"/>
            </a:endParaRPr>
          </a:p>
          <a:p>
            <a:pPr eaLnBrk="1" hangingPunct="1"/>
            <a:r>
              <a:rPr lang="en-US" altLang="en-US" dirty="0">
                <a:latin typeface="Arial" charset="0"/>
                <a:ea typeface="MS PGothic" charset="-128"/>
              </a:rPr>
              <a:t>Event most hybrids aren’t single code base. Ionic might advertise it…Ionic developer told me not the best idea. React has </a:t>
            </a:r>
            <a:r>
              <a:rPr lang="en-US" altLang="en-US" dirty="0" err="1">
                <a:latin typeface="Arial" charset="0"/>
                <a:ea typeface="MS PGothic" charset="-128"/>
              </a:rPr>
              <a:t>ReactNative</a:t>
            </a:r>
            <a:endParaRPr lang="en-US" altLang="en-US" dirty="0">
              <a:latin typeface="Arial" charset="0"/>
              <a:ea typeface="MS PGothic" charset="-128"/>
            </a:endParaRPr>
          </a:p>
        </p:txBody>
      </p:sp>
    </p:spTree>
    <p:extLst>
      <p:ext uri="{BB962C8B-B14F-4D97-AF65-F5344CB8AC3E}">
        <p14:creationId xmlns:p14="http://schemas.microsoft.com/office/powerpoint/2010/main" val="1773637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593B8-6FA9-C74D-A236-7620B0550FBD}" type="slidenum">
              <a:rPr lang="en-US" altLang="en-US" smtClean="0"/>
              <a:pPr/>
              <a:t>13</a:t>
            </a:fld>
            <a:endParaRPr lang="en-US" altLang="en-US"/>
          </a:p>
        </p:txBody>
      </p:sp>
    </p:spTree>
    <p:extLst>
      <p:ext uri="{BB962C8B-B14F-4D97-AF65-F5344CB8AC3E}">
        <p14:creationId xmlns:p14="http://schemas.microsoft.com/office/powerpoint/2010/main" val="4249795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14</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altLang="en-US" b="1" dirty="0">
                <a:ea typeface="MS PGothic" charset="-128"/>
              </a:rPr>
              <a:t>Summary</a:t>
            </a:r>
          </a:p>
          <a:p>
            <a:pPr marL="171450" indent="-171450" eaLnBrk="1" hangingPunct="1">
              <a:buFont typeface="Arial" panose="020B0604020202020204" pitchFamily="34" charset="0"/>
              <a:buChar char="•"/>
            </a:pPr>
            <a:r>
              <a:rPr lang="en-US" altLang="en-US" b="0" dirty="0">
                <a:ea typeface="MS PGothic" charset="-128"/>
              </a:rPr>
              <a:t>Like a web worker</a:t>
            </a:r>
          </a:p>
        </p:txBody>
      </p:sp>
    </p:spTree>
    <p:extLst>
      <p:ext uri="{BB962C8B-B14F-4D97-AF65-F5344CB8AC3E}">
        <p14:creationId xmlns:p14="http://schemas.microsoft.com/office/powerpoint/2010/main" val="3236019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15</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r>
              <a:rPr lang="en-IN" altLang="en-US" b="1" dirty="0">
                <a:latin typeface="Arial" charset="0"/>
                <a:ea typeface="MS PGothic" charset="-128"/>
              </a:rPr>
              <a:t>Summary</a:t>
            </a:r>
          </a:p>
          <a:p>
            <a:pPr marL="171450" indent="-171450" eaLnBrk="1" hangingPunct="1">
              <a:buFont typeface="Arial" panose="020B0604020202020204" pitchFamily="34" charset="0"/>
              <a:buChar char="•"/>
            </a:pPr>
            <a:r>
              <a:rPr lang="en-IN" altLang="en-US" dirty="0">
                <a:latin typeface="Arial" charset="0"/>
                <a:ea typeface="MS PGothic" charset="-128"/>
              </a:rPr>
              <a:t>Worker Context is a different thread than the UI thread</a:t>
            </a:r>
          </a:p>
          <a:p>
            <a:pPr marL="171450" indent="-171450" eaLnBrk="1" hangingPunct="1">
              <a:buFont typeface="Arial" panose="020B0604020202020204" pitchFamily="34" charset="0"/>
              <a:buChar char="•"/>
            </a:pPr>
            <a:endParaRPr lang="en-IN" altLang="en-US" dirty="0">
              <a:latin typeface="Arial" charset="0"/>
              <a:ea typeface="MS PGothic" charset="-128"/>
            </a:endParaRPr>
          </a:p>
          <a:p>
            <a:pPr marL="0" indent="0" eaLnBrk="1" hangingPunct="1">
              <a:buFont typeface="Arial" panose="020B0604020202020204" pitchFamily="34" charset="0"/>
              <a:buNone/>
            </a:pPr>
            <a:r>
              <a:rPr lang="en-IN" altLang="en-US" b="1" dirty="0">
                <a:latin typeface="Arial" charset="0"/>
                <a:ea typeface="MS PGothic" charset="-128"/>
              </a:rPr>
              <a:t>Run in Background</a:t>
            </a:r>
          </a:p>
          <a:p>
            <a:pPr marL="171450" indent="-171450" eaLnBrk="1" hangingPunct="1">
              <a:buFont typeface="Arial" panose="020B0604020202020204" pitchFamily="34" charset="0"/>
              <a:buChar char="•"/>
            </a:pPr>
            <a:r>
              <a:rPr lang="en-IN" altLang="en-US" dirty="0">
                <a:latin typeface="Arial" charset="0"/>
                <a:ea typeface="MS PGothic" charset="-128"/>
              </a:rPr>
              <a:t>When mobile application is in the background or closed</a:t>
            </a:r>
          </a:p>
          <a:p>
            <a:pPr marL="171450" indent="-171450" eaLnBrk="1" hangingPunct="1">
              <a:buFont typeface="Arial" panose="020B0604020202020204" pitchFamily="34" charset="0"/>
              <a:buChar char="•"/>
            </a:pPr>
            <a:r>
              <a:rPr lang="en-IN" altLang="en-US" dirty="0">
                <a:latin typeface="Arial" charset="0"/>
                <a:ea typeface="MS PGothic" charset="-128"/>
              </a:rPr>
              <a:t>When the browser is closed…assuming the application/service worker is installed</a:t>
            </a:r>
          </a:p>
          <a:p>
            <a:pPr marL="0" indent="0" eaLnBrk="1" hangingPunct="1">
              <a:buFont typeface="Arial" panose="020B0604020202020204" pitchFamily="34" charset="0"/>
              <a:buNone/>
            </a:pPr>
            <a:endParaRPr lang="en-IN" altLang="en-US" dirty="0">
              <a:latin typeface="Arial" charset="0"/>
              <a:ea typeface="MS PGothic" charset="-128"/>
            </a:endParaRPr>
          </a:p>
          <a:p>
            <a:pPr eaLnBrk="1" hangingPunct="1"/>
            <a:endParaRPr lang="en-IN" altLang="en-US" dirty="0">
              <a:latin typeface="Arial" charset="0"/>
              <a:ea typeface="MS PGothic" charset="-128"/>
            </a:endParaRPr>
          </a:p>
          <a:p>
            <a:pPr eaLnBrk="1" hangingPunct="1"/>
            <a:endParaRPr lang="en-US" altLang="en-US" dirty="0">
              <a:latin typeface="Arial" charset="0"/>
              <a:ea typeface="MS PGothic" charset="-128"/>
            </a:endParaRPr>
          </a:p>
        </p:txBody>
      </p:sp>
    </p:spTree>
    <p:extLst>
      <p:ext uri="{BB962C8B-B14F-4D97-AF65-F5344CB8AC3E}">
        <p14:creationId xmlns:p14="http://schemas.microsoft.com/office/powerpoint/2010/main" val="1830049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16</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dirty="0">
              <a:latin typeface="Arial" charset="0"/>
              <a:ea typeface="MS PGothic" charset="-128"/>
            </a:endParaRPr>
          </a:p>
        </p:txBody>
      </p:sp>
    </p:spTree>
    <p:extLst>
      <p:ext uri="{BB962C8B-B14F-4D97-AF65-F5344CB8AC3E}">
        <p14:creationId xmlns:p14="http://schemas.microsoft.com/office/powerpoint/2010/main" val="1445108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17</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r>
              <a:rPr lang="en-IN" altLang="en-US" b="1" dirty="0">
                <a:latin typeface="Arial" charset="0"/>
                <a:ea typeface="MS PGothic" charset="-128"/>
              </a:rPr>
              <a:t>Activation</a:t>
            </a:r>
          </a:p>
          <a:p>
            <a:pPr marL="171450" indent="-171450" eaLnBrk="1" hangingPunct="1">
              <a:buFont typeface="Arial" panose="020B0604020202020204" pitchFamily="34" charset="0"/>
              <a:buChar char="•"/>
            </a:pPr>
            <a:r>
              <a:rPr lang="en-IN" altLang="en-US" dirty="0">
                <a:latin typeface="Arial" charset="0"/>
                <a:ea typeface="MS PGothic" charset="-128"/>
              </a:rPr>
              <a:t>Cannot interact with pages already loaded</a:t>
            </a:r>
          </a:p>
          <a:p>
            <a:pPr marL="171450" indent="-171450" eaLnBrk="1" hangingPunct="1">
              <a:buFont typeface="Arial" panose="020B0604020202020204" pitchFamily="34" charset="0"/>
              <a:buChar char="•"/>
            </a:pPr>
            <a:r>
              <a:rPr lang="en-IN" altLang="en-US" dirty="0">
                <a:latin typeface="Arial" charset="0"/>
                <a:ea typeface="MS PGothic" charset="-128"/>
              </a:rPr>
              <a:t>Only useful the 2</a:t>
            </a:r>
            <a:r>
              <a:rPr lang="en-IN" altLang="en-US" baseline="30000" dirty="0">
                <a:latin typeface="Arial" charset="0"/>
                <a:ea typeface="MS PGothic" charset="-128"/>
              </a:rPr>
              <a:t>nd</a:t>
            </a:r>
            <a:r>
              <a:rPr lang="en-IN" altLang="en-US" dirty="0">
                <a:latin typeface="Arial" charset="0"/>
                <a:ea typeface="MS PGothic" charset="-128"/>
              </a:rPr>
              <a:t> time the user interacts with the app or if the user reloads the page</a:t>
            </a:r>
          </a:p>
        </p:txBody>
      </p:sp>
    </p:spTree>
    <p:extLst>
      <p:ext uri="{BB962C8B-B14F-4D97-AF65-F5344CB8AC3E}">
        <p14:creationId xmlns:p14="http://schemas.microsoft.com/office/powerpoint/2010/main" val="1634464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18</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r>
              <a:rPr lang="en-IN" altLang="en-US" b="1" dirty="0">
                <a:latin typeface="Arial" charset="0"/>
                <a:ea typeface="MS PGothic" charset="-128"/>
              </a:rPr>
              <a:t>Activation</a:t>
            </a:r>
          </a:p>
          <a:p>
            <a:pPr marL="171450" indent="-171450" eaLnBrk="1" hangingPunct="1">
              <a:buFont typeface="Arial" panose="020B0604020202020204" pitchFamily="34" charset="0"/>
              <a:buChar char="•"/>
            </a:pPr>
            <a:r>
              <a:rPr lang="en-IN" altLang="en-US" dirty="0">
                <a:latin typeface="Arial" charset="0"/>
                <a:ea typeface="MS PGothic" charset="-128"/>
              </a:rPr>
              <a:t>Cannot interact with pages already loaded</a:t>
            </a:r>
          </a:p>
          <a:p>
            <a:pPr marL="171450" indent="-171450" eaLnBrk="1" hangingPunct="1">
              <a:buFont typeface="Arial" panose="020B0604020202020204" pitchFamily="34" charset="0"/>
              <a:buChar char="•"/>
            </a:pPr>
            <a:r>
              <a:rPr lang="en-IN" altLang="en-US" dirty="0">
                <a:latin typeface="Arial" charset="0"/>
                <a:ea typeface="MS PGothic" charset="-128"/>
              </a:rPr>
              <a:t>Only useful the 2</a:t>
            </a:r>
            <a:r>
              <a:rPr lang="en-IN" altLang="en-US" baseline="30000" dirty="0">
                <a:latin typeface="Arial" charset="0"/>
                <a:ea typeface="MS PGothic" charset="-128"/>
              </a:rPr>
              <a:t>nd</a:t>
            </a:r>
            <a:r>
              <a:rPr lang="en-IN" altLang="en-US" dirty="0">
                <a:latin typeface="Arial" charset="0"/>
                <a:ea typeface="MS PGothic" charset="-128"/>
              </a:rPr>
              <a:t> time the user interacts with the app or if the user reloads the page</a:t>
            </a:r>
          </a:p>
          <a:p>
            <a:pPr marL="171450" indent="-171450" eaLnBrk="1" hangingPunct="1">
              <a:buFont typeface="Arial" panose="020B0604020202020204" pitchFamily="34" charset="0"/>
              <a:buChar char="•"/>
            </a:pPr>
            <a:endParaRPr lang="en-IN" altLang="en-US" dirty="0">
              <a:latin typeface="Arial" charset="0"/>
              <a:ea typeface="MS PGothic" charset="-128"/>
            </a:endParaRPr>
          </a:p>
          <a:p>
            <a:pPr marL="0" indent="0" eaLnBrk="1" hangingPunct="1">
              <a:buFont typeface="Arial" panose="020B0604020202020204" pitchFamily="34" charset="0"/>
              <a:buNone/>
            </a:pPr>
            <a:r>
              <a:rPr lang="en-IN" altLang="en-US" b="1" dirty="0">
                <a:latin typeface="Arial" charset="0"/>
                <a:ea typeface="MS PGothic" charset="-128"/>
              </a:rPr>
              <a:t>Code</a:t>
            </a:r>
          </a:p>
          <a:p>
            <a:pPr marL="171450" indent="-171450" eaLnBrk="1" hangingPunct="1">
              <a:buFont typeface="Arial" panose="020B0604020202020204" pitchFamily="34" charset="0"/>
              <a:buChar char="•"/>
            </a:pPr>
            <a:r>
              <a:rPr lang="en-IN" altLang="en-US" dirty="0">
                <a:latin typeface="Arial" charset="0"/>
                <a:ea typeface="MS PGothic" charset="-128"/>
              </a:rPr>
              <a:t>Let’s look at some code….need to show project that only has these three pieces of the lifecycle. No Angular</a:t>
            </a:r>
          </a:p>
          <a:p>
            <a:pPr marL="171450" indent="-171450" eaLnBrk="1" hangingPunct="1">
              <a:buFont typeface="Arial" panose="020B0604020202020204" pitchFamily="34" charset="0"/>
              <a:buChar char="•"/>
            </a:pPr>
            <a:r>
              <a:rPr lang="en-IN" altLang="en-US" sz="3200" b="1" dirty="0">
                <a:solidFill>
                  <a:srgbClr val="FF0000"/>
                </a:solidFill>
                <a:latin typeface="Arial" charset="0"/>
                <a:ea typeface="MS PGothic" charset="-128"/>
              </a:rPr>
              <a:t>NEED TO LIST PROJECT NAME HERE</a:t>
            </a:r>
          </a:p>
        </p:txBody>
      </p:sp>
    </p:spTree>
    <p:extLst>
      <p:ext uri="{BB962C8B-B14F-4D97-AF65-F5344CB8AC3E}">
        <p14:creationId xmlns:p14="http://schemas.microsoft.com/office/powerpoint/2010/main" val="1208131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19</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r>
              <a:rPr lang="en-IN" altLang="en-US" sz="1200" b="1" dirty="0">
                <a:solidFill>
                  <a:srgbClr val="FF0000"/>
                </a:solidFill>
                <a:latin typeface="+mj-lt"/>
                <a:ea typeface="MS PGothic" charset="-128"/>
              </a:rPr>
              <a:t>Discussion</a:t>
            </a:r>
          </a:p>
          <a:p>
            <a:pPr marL="457200" marR="0" lvl="0" indent="-45720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0" dirty="0">
                <a:solidFill>
                  <a:srgbClr val="FF0000"/>
                </a:solidFill>
                <a:latin typeface="+mj-lt"/>
              </a:rPr>
              <a:t>Talk of console for initial load</a:t>
            </a:r>
          </a:p>
          <a:p>
            <a:pPr marL="457200" marR="0" lvl="0" indent="-45720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0" dirty="0">
                <a:solidFill>
                  <a:srgbClr val="FF0000"/>
                </a:solidFill>
                <a:latin typeface="+mj-lt"/>
              </a:rPr>
              <a:t>Talk of console for 2</a:t>
            </a:r>
            <a:r>
              <a:rPr lang="en-US" sz="1200" b="0" baseline="30000" dirty="0">
                <a:solidFill>
                  <a:srgbClr val="FF0000"/>
                </a:solidFill>
                <a:latin typeface="+mj-lt"/>
              </a:rPr>
              <a:t>nd</a:t>
            </a:r>
            <a:r>
              <a:rPr lang="en-US" sz="1200" b="0" dirty="0">
                <a:solidFill>
                  <a:srgbClr val="FF0000"/>
                </a:solidFill>
                <a:latin typeface="+mj-lt"/>
              </a:rPr>
              <a:t> load</a:t>
            </a:r>
          </a:p>
          <a:p>
            <a:pPr marL="457200" marR="0" lvl="0" indent="-45720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0" dirty="0">
                <a:solidFill>
                  <a:srgbClr val="FF0000"/>
                </a:solidFill>
                <a:latin typeface="+mj-lt"/>
              </a:rPr>
              <a:t>Talk of console and application after update</a:t>
            </a:r>
          </a:p>
          <a:p>
            <a:pPr marL="457200" marR="0" lvl="0" indent="-45720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0" dirty="0">
                <a:solidFill>
                  <a:srgbClr val="FF0000"/>
                </a:solidFill>
                <a:latin typeface="+mj-lt"/>
              </a:rPr>
              <a:t>Talk of console and application tab for new after update</a:t>
            </a:r>
          </a:p>
          <a:p>
            <a:pPr marL="457200" indent="-457200" eaLnBrk="1" hangingPunct="1">
              <a:buFont typeface="Arial" panose="020B0604020202020204" pitchFamily="34" charset="0"/>
              <a:buChar char="•"/>
            </a:pPr>
            <a:endParaRPr lang="en-IN" altLang="en-US" sz="3200" b="1" dirty="0">
              <a:solidFill>
                <a:srgbClr val="FF0000"/>
              </a:solidFill>
              <a:latin typeface="Arial" charset="0"/>
              <a:ea typeface="MS PGothic" charset="-128"/>
            </a:endParaRPr>
          </a:p>
        </p:txBody>
      </p:sp>
    </p:spTree>
    <p:extLst>
      <p:ext uri="{BB962C8B-B14F-4D97-AF65-F5344CB8AC3E}">
        <p14:creationId xmlns:p14="http://schemas.microsoft.com/office/powerpoint/2010/main" val="185159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2</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dirty="0">
              <a:ea typeface="MS PGothic" charset="-128"/>
            </a:endParaRPr>
          </a:p>
          <a:p>
            <a:pPr eaLnBrk="1" hangingPunct="1"/>
            <a:endParaRPr lang="en-IN" altLang="en-US" dirty="0">
              <a:latin typeface="Arial" charset="0"/>
              <a:ea typeface="MS PGothic" charset="-128"/>
            </a:endParaRPr>
          </a:p>
          <a:p>
            <a:pPr eaLnBrk="1" hangingPunct="1"/>
            <a:endParaRPr lang="en-IN" altLang="en-US" dirty="0">
              <a:latin typeface="Arial" charset="0"/>
              <a:ea typeface="MS PGothic" charset="-128"/>
            </a:endParaRPr>
          </a:p>
          <a:p>
            <a:pPr eaLnBrk="1" hangingPunct="1"/>
            <a:endParaRPr lang="en-US" altLang="en-US" dirty="0">
              <a:latin typeface="Arial" charset="0"/>
              <a:ea typeface="MS PGothic" charset="-128"/>
            </a:endParaRPr>
          </a:p>
        </p:txBody>
      </p:sp>
    </p:spTree>
    <p:extLst>
      <p:ext uri="{BB962C8B-B14F-4D97-AF65-F5344CB8AC3E}">
        <p14:creationId xmlns:p14="http://schemas.microsoft.com/office/powerpoint/2010/main" val="2830859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20</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r>
              <a:rPr lang="en-IN" altLang="en-US" b="1" dirty="0">
                <a:latin typeface="Arial" charset="0"/>
                <a:ea typeface="MS PGothic" charset="-128"/>
              </a:rPr>
              <a:t>Scope Parameter</a:t>
            </a:r>
          </a:p>
          <a:p>
            <a:pPr marL="171450" indent="-171450" eaLnBrk="1" hangingPunct="1">
              <a:buFont typeface="Arial" panose="020B0604020202020204" pitchFamily="34" charset="0"/>
              <a:buChar char="•"/>
            </a:pPr>
            <a:r>
              <a:rPr lang="en-IN" altLang="en-US" dirty="0">
                <a:latin typeface="Arial" charset="0"/>
                <a:ea typeface="MS PGothic" charset="-128"/>
              </a:rPr>
              <a:t>Understand difference between /widgets/ and /widget</a:t>
            </a:r>
          </a:p>
          <a:p>
            <a:pPr marL="171450" indent="-171450" eaLnBrk="1" hangingPunct="1">
              <a:buFont typeface="Arial" panose="020B0604020202020204" pitchFamily="34" charset="0"/>
              <a:buChar char="•"/>
            </a:pPr>
            <a:endParaRPr lang="en-IN" altLang="en-US" dirty="0">
              <a:latin typeface="Arial" charset="0"/>
              <a:ea typeface="MS PGothic" charset="-128"/>
            </a:endParaRPr>
          </a:p>
          <a:p>
            <a:pPr marL="0" indent="0" eaLnBrk="1" hangingPunct="1">
              <a:buFont typeface="Arial" panose="020B0604020202020204" pitchFamily="34" charset="0"/>
              <a:buNone/>
            </a:pPr>
            <a:r>
              <a:rPr lang="en-IN" altLang="en-US" b="1" dirty="0">
                <a:latin typeface="Arial" charset="0"/>
                <a:ea typeface="MS PGothic" charset="-128"/>
              </a:rPr>
              <a:t>Single Instance</a:t>
            </a:r>
          </a:p>
          <a:p>
            <a:pPr marL="171450" indent="-171450" eaLnBrk="1" hangingPunct="1">
              <a:buFont typeface="Arial" panose="020B0604020202020204" pitchFamily="34" charset="0"/>
              <a:buChar char="•"/>
            </a:pPr>
            <a:r>
              <a:rPr lang="en-IN" altLang="en-US" dirty="0">
                <a:latin typeface="Arial" charset="0"/>
                <a:ea typeface="MS PGothic" charset="-128"/>
              </a:rPr>
              <a:t>Show console logging and how it shows on two tabs</a:t>
            </a:r>
          </a:p>
          <a:p>
            <a:pPr marL="171450" indent="-171450" eaLnBrk="1" hangingPunct="1">
              <a:buFont typeface="Arial" panose="020B0604020202020204" pitchFamily="34" charset="0"/>
              <a:buChar char="•"/>
            </a:pPr>
            <a:r>
              <a:rPr lang="en-IN" altLang="en-US" dirty="0">
                <a:latin typeface="Arial" charset="0"/>
                <a:ea typeface="MS PGothic" charset="-128"/>
              </a:rPr>
              <a:t>Show console logging and how it appears with different domains</a:t>
            </a:r>
          </a:p>
        </p:txBody>
      </p:sp>
    </p:spTree>
    <p:extLst>
      <p:ext uri="{BB962C8B-B14F-4D97-AF65-F5344CB8AC3E}">
        <p14:creationId xmlns:p14="http://schemas.microsoft.com/office/powerpoint/2010/main" val="623999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21</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endParaRPr lang="en-IN" altLang="en-US" dirty="0">
              <a:latin typeface="Arial" charset="0"/>
              <a:ea typeface="MS PGothic" charset="-128"/>
            </a:endParaRPr>
          </a:p>
        </p:txBody>
      </p:sp>
    </p:spTree>
    <p:extLst>
      <p:ext uri="{BB962C8B-B14F-4D97-AF65-F5344CB8AC3E}">
        <p14:creationId xmlns:p14="http://schemas.microsoft.com/office/powerpoint/2010/main" val="98629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22</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endParaRPr lang="en-IN" altLang="en-US" dirty="0">
              <a:latin typeface="Arial" charset="0"/>
              <a:ea typeface="MS PGothic" charset="-128"/>
            </a:endParaRPr>
          </a:p>
        </p:txBody>
      </p:sp>
    </p:spTree>
    <p:extLst>
      <p:ext uri="{BB962C8B-B14F-4D97-AF65-F5344CB8AC3E}">
        <p14:creationId xmlns:p14="http://schemas.microsoft.com/office/powerpoint/2010/main" val="2689006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23</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endParaRPr lang="en-IN" altLang="en-US" dirty="0">
              <a:latin typeface="Arial" charset="0"/>
              <a:ea typeface="MS PGothic" charset="-128"/>
            </a:endParaRPr>
          </a:p>
        </p:txBody>
      </p:sp>
    </p:spTree>
    <p:extLst>
      <p:ext uri="{BB962C8B-B14F-4D97-AF65-F5344CB8AC3E}">
        <p14:creationId xmlns:p14="http://schemas.microsoft.com/office/powerpoint/2010/main" val="1100613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24</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r>
              <a:rPr lang="en-IN" altLang="en-US" b="1" dirty="0">
                <a:latin typeface="Arial" charset="0"/>
                <a:ea typeface="MS PGothic" charset="-128"/>
              </a:rPr>
              <a:t>Offline Support</a:t>
            </a:r>
          </a:p>
          <a:p>
            <a:pPr marL="171450" indent="-171450" eaLnBrk="1" hangingPunct="1">
              <a:buFont typeface="Arial" panose="020B0604020202020204" pitchFamily="34" charset="0"/>
              <a:buChar char="•"/>
            </a:pPr>
            <a:r>
              <a:rPr lang="en-IN" altLang="en-US" dirty="0">
                <a:latin typeface="Arial" charset="0"/>
                <a:ea typeface="MS PGothic" charset="-128"/>
              </a:rPr>
              <a:t>Items that are cached, will be returned online or offline</a:t>
            </a:r>
          </a:p>
          <a:p>
            <a:pPr marL="171450" indent="-171450" eaLnBrk="1" hangingPunct="1">
              <a:buFont typeface="Arial" panose="020B0604020202020204" pitchFamily="34" charset="0"/>
              <a:buChar char="•"/>
            </a:pPr>
            <a:endParaRPr lang="en-IN" altLang="en-US" dirty="0">
              <a:latin typeface="Arial" charset="0"/>
              <a:ea typeface="MS PGothic" charset="-128"/>
            </a:endParaRPr>
          </a:p>
          <a:p>
            <a:pPr marL="0" indent="0" eaLnBrk="1" hangingPunct="1">
              <a:buFont typeface="Arial" panose="020B0604020202020204" pitchFamily="34" charset="0"/>
              <a:buNone/>
            </a:pPr>
            <a:r>
              <a:rPr lang="en-IN" altLang="en-US" b="1" dirty="0" err="1">
                <a:latin typeface="Arial" charset="0"/>
                <a:ea typeface="MS PGothic" charset="-128"/>
              </a:rPr>
              <a:t>PreCache</a:t>
            </a:r>
            <a:endParaRPr lang="en-IN" altLang="en-US" b="1" dirty="0">
              <a:latin typeface="Arial" charset="0"/>
              <a:ea typeface="MS PGothic" charset="-128"/>
            </a:endParaRPr>
          </a:p>
          <a:p>
            <a:pPr marL="171450" indent="-171450" eaLnBrk="1" hangingPunct="1">
              <a:buFont typeface="Arial" panose="020B0604020202020204" pitchFamily="34" charset="0"/>
              <a:buChar char="•"/>
            </a:pPr>
            <a:r>
              <a:rPr lang="en-US" altLang="en-US" dirty="0">
                <a:latin typeface="Arial" charset="0"/>
                <a:ea typeface="MS PGothic" charset="-128"/>
              </a:rPr>
              <a:t>Assets reused throughout the application...images, </a:t>
            </a:r>
            <a:r>
              <a:rPr lang="en-US" altLang="en-US" dirty="0" err="1">
                <a:latin typeface="Arial" charset="0"/>
                <a:ea typeface="MS PGothic" charset="-128"/>
              </a:rPr>
              <a:t>css</a:t>
            </a:r>
            <a:r>
              <a:rPr lang="en-US" altLang="en-US" dirty="0">
                <a:latin typeface="Arial" charset="0"/>
                <a:ea typeface="MS PGothic" charset="-128"/>
              </a:rPr>
              <a:t>, JS</a:t>
            </a:r>
          </a:p>
          <a:p>
            <a:pPr marL="171450" indent="-171450" eaLnBrk="1" hangingPunct="1">
              <a:buFont typeface="Arial" panose="020B0604020202020204" pitchFamily="34" charset="0"/>
              <a:buChar char="•"/>
            </a:pPr>
            <a:r>
              <a:rPr lang="en-IN" altLang="en-US" dirty="0">
                <a:latin typeface="Arial" charset="0"/>
                <a:ea typeface="MS PGothic" charset="-128"/>
              </a:rPr>
              <a:t>Necessary files to display App Shell (will cover later) </a:t>
            </a:r>
          </a:p>
          <a:p>
            <a:pPr marL="171450" indent="-171450" eaLnBrk="1" hangingPunct="1">
              <a:buFont typeface="Arial" panose="020B0604020202020204" pitchFamily="34" charset="0"/>
              <a:buChar char="•"/>
            </a:pPr>
            <a:r>
              <a:rPr lang="en-IN" altLang="en-US" dirty="0">
                <a:latin typeface="Arial" charset="0"/>
                <a:ea typeface="MS PGothic" charset="-128"/>
              </a:rPr>
              <a:t>While application is loading user will not see a blank screen</a:t>
            </a:r>
          </a:p>
          <a:p>
            <a:pPr marL="171450" indent="-171450" eaLnBrk="1" hangingPunct="1">
              <a:buFont typeface="Arial" panose="020B0604020202020204" pitchFamily="34" charset="0"/>
              <a:buChar char="•"/>
            </a:pPr>
            <a:endParaRPr lang="en-IN" altLang="en-US" dirty="0">
              <a:latin typeface="Arial" charset="0"/>
              <a:ea typeface="MS PGothic" charset="-128"/>
            </a:endParaRPr>
          </a:p>
          <a:p>
            <a:pPr marL="0" indent="0" eaLnBrk="1" hangingPunct="1">
              <a:buFont typeface="Arial" panose="020B0604020202020204" pitchFamily="34" charset="0"/>
              <a:buNone/>
            </a:pPr>
            <a:r>
              <a:rPr lang="en-IN" altLang="en-US" b="1" dirty="0">
                <a:latin typeface="Arial" charset="0"/>
                <a:ea typeface="MS PGothic" charset="-128"/>
              </a:rPr>
              <a:t>Network Requests</a:t>
            </a:r>
          </a:p>
          <a:p>
            <a:pPr marL="171450" indent="-171450" eaLnBrk="1" hangingPunct="1">
              <a:buFont typeface="Arial" panose="020B0604020202020204" pitchFamily="34" charset="0"/>
              <a:buChar char="•"/>
            </a:pPr>
            <a:r>
              <a:rPr lang="en-IN" altLang="en-US" dirty="0">
                <a:latin typeface="Arial" charset="0"/>
                <a:ea typeface="MS PGothic" charset="-128"/>
              </a:rPr>
              <a:t>Listen for the Fetch API request. </a:t>
            </a:r>
          </a:p>
          <a:p>
            <a:pPr marL="171450" indent="-171450" eaLnBrk="1" hangingPunct="1">
              <a:buFont typeface="Arial" panose="020B0604020202020204" pitchFamily="34" charset="0"/>
              <a:buChar char="•"/>
            </a:pPr>
            <a:r>
              <a:rPr lang="en-IN" altLang="en-US" dirty="0">
                <a:latin typeface="Arial" charset="0"/>
                <a:ea typeface="MS PGothic" charset="-128"/>
              </a:rPr>
              <a:t>If request (</a:t>
            </a:r>
            <a:r>
              <a:rPr lang="en-IN" altLang="en-US" dirty="0" err="1">
                <a:latin typeface="Arial" charset="0"/>
                <a:ea typeface="MS PGothic" charset="-128"/>
              </a:rPr>
              <a:t>url</a:t>
            </a:r>
            <a:r>
              <a:rPr lang="en-IN" altLang="en-US" dirty="0">
                <a:latin typeface="Arial" charset="0"/>
                <a:ea typeface="MS PGothic" charset="-128"/>
              </a:rPr>
              <a:t>) is found in cache then return that value, otherwise make the call and return the result</a:t>
            </a:r>
          </a:p>
          <a:p>
            <a:pPr marL="171450" indent="-171450" eaLnBrk="1" hangingPunct="1">
              <a:buFont typeface="Arial" panose="020B0604020202020204" pitchFamily="34" charset="0"/>
              <a:buChar char="•"/>
            </a:pPr>
            <a:r>
              <a:rPr lang="en-US" altLang="en-US" dirty="0">
                <a:latin typeface="Arial" charset="0"/>
                <a:ea typeface="MS PGothic" charset="-128"/>
              </a:rPr>
              <a:t>Every request must be called at least once so that the cache can be used</a:t>
            </a:r>
            <a:endParaRPr lang="en-IN" altLang="en-US" dirty="0">
              <a:latin typeface="Arial" charset="0"/>
              <a:ea typeface="MS PGothic" charset="-128"/>
            </a:endParaRPr>
          </a:p>
          <a:p>
            <a:pPr marL="171450" indent="-171450" eaLnBrk="1" hangingPunct="1">
              <a:buFont typeface="Arial" panose="020B0604020202020204" pitchFamily="34" charset="0"/>
              <a:buChar char="•"/>
            </a:pPr>
            <a:endParaRPr lang="en-IN" altLang="en-US" dirty="0">
              <a:latin typeface="Arial" charset="0"/>
              <a:ea typeface="MS PGothic" charset="-128"/>
            </a:endParaRPr>
          </a:p>
          <a:p>
            <a:pPr marL="0" indent="0" eaLnBrk="1" hangingPunct="1">
              <a:buFont typeface="Arial" panose="020B0604020202020204" pitchFamily="34" charset="0"/>
              <a:buNone/>
            </a:pPr>
            <a:r>
              <a:rPr lang="en-IN" altLang="en-US" b="1" dirty="0">
                <a:latin typeface="Arial" charset="0"/>
                <a:ea typeface="MS PGothic" charset="-128"/>
              </a:rPr>
              <a:t>CODE</a:t>
            </a:r>
          </a:p>
          <a:p>
            <a:pPr marL="171450" indent="-171450" eaLnBrk="1" hangingPunct="1">
              <a:buFont typeface="Arial" panose="020B0604020202020204" pitchFamily="34" charset="0"/>
              <a:buChar char="•"/>
            </a:pPr>
            <a:r>
              <a:rPr lang="en-IN" altLang="en-US" dirty="0">
                <a:latin typeface="Arial" charset="0"/>
                <a:ea typeface="MS PGothic" charset="-128"/>
              </a:rPr>
              <a:t>Show caching and using the Fetch API</a:t>
            </a:r>
          </a:p>
        </p:txBody>
      </p:sp>
    </p:spTree>
    <p:extLst>
      <p:ext uri="{BB962C8B-B14F-4D97-AF65-F5344CB8AC3E}">
        <p14:creationId xmlns:p14="http://schemas.microsoft.com/office/powerpoint/2010/main" val="75019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25</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endParaRPr lang="en-IN" altLang="en-US" dirty="0">
              <a:latin typeface="Arial" charset="0"/>
              <a:ea typeface="MS PGothic" charset="-128"/>
            </a:endParaRPr>
          </a:p>
        </p:txBody>
      </p:sp>
    </p:spTree>
    <p:extLst>
      <p:ext uri="{BB962C8B-B14F-4D97-AF65-F5344CB8AC3E}">
        <p14:creationId xmlns:p14="http://schemas.microsoft.com/office/powerpoint/2010/main" val="4044066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26</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171450" indent="-171450" eaLnBrk="1" hangingPunct="1">
              <a:buFont typeface="Arial" panose="020B0604020202020204" pitchFamily="34" charset="0"/>
              <a:buChar char="•"/>
            </a:pPr>
            <a:endParaRPr lang="en-IN" altLang="en-US" dirty="0">
              <a:latin typeface="Arial" charset="0"/>
              <a:ea typeface="MS PGothic" charset="-128"/>
            </a:endParaRPr>
          </a:p>
        </p:txBody>
      </p:sp>
    </p:spTree>
    <p:extLst>
      <p:ext uri="{BB962C8B-B14F-4D97-AF65-F5344CB8AC3E}">
        <p14:creationId xmlns:p14="http://schemas.microsoft.com/office/powerpoint/2010/main" val="2675144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593B8-6FA9-C74D-A236-7620B0550FBD}" type="slidenum">
              <a:rPr lang="en-US" altLang="en-US" smtClean="0"/>
              <a:pPr/>
              <a:t>27</a:t>
            </a:fld>
            <a:endParaRPr lang="en-US" altLang="en-US"/>
          </a:p>
        </p:txBody>
      </p:sp>
    </p:spTree>
    <p:extLst>
      <p:ext uri="{BB962C8B-B14F-4D97-AF65-F5344CB8AC3E}">
        <p14:creationId xmlns:p14="http://schemas.microsoft.com/office/powerpoint/2010/main" val="1290492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28</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r>
              <a:rPr lang="en-IN" altLang="en-US" b="1" dirty="0">
                <a:latin typeface="Arial" charset="0"/>
                <a:ea typeface="MS PGothic" charset="-128"/>
              </a:rPr>
              <a:t>Tracking Launch</a:t>
            </a:r>
          </a:p>
          <a:p>
            <a:pPr marL="171450" indent="-171450" eaLnBrk="1" hangingPunct="1">
              <a:buFont typeface="Arial" panose="020B0604020202020204" pitchFamily="34" charset="0"/>
              <a:buChar char="•"/>
            </a:pPr>
            <a:r>
              <a:rPr lang="en-US" sz="1200" b="0" i="0" kern="1200" dirty="0">
                <a:solidFill>
                  <a:schemeClr val="tx1"/>
                </a:solidFill>
                <a:effectLst/>
                <a:latin typeface="+mn-lt"/>
                <a:ea typeface="MS PGothic" pitchFamily="34" charset="-128"/>
                <a:cs typeface="MS PGothic" charset="0"/>
              </a:rPr>
              <a:t>Add a query string to the </a:t>
            </a:r>
            <a:r>
              <a:rPr lang="en-US" dirty="0" err="1"/>
              <a:t>start_url</a:t>
            </a:r>
            <a:r>
              <a:rPr lang="en-US" sz="1200" b="0" i="0" kern="1200" dirty="0">
                <a:solidFill>
                  <a:schemeClr val="tx1"/>
                </a:solidFill>
                <a:effectLst/>
                <a:latin typeface="+mn-lt"/>
                <a:ea typeface="MS PGothic" pitchFamily="34" charset="-128"/>
                <a:cs typeface="MS PGothic" charset="0"/>
              </a:rPr>
              <a:t> parameter </a:t>
            </a:r>
          </a:p>
          <a:p>
            <a:pPr marL="171450" indent="-171450" eaLnBrk="1" hangingPunct="1">
              <a:buFont typeface="Arial" panose="020B0604020202020204" pitchFamily="34" charset="0"/>
              <a:buChar char="•"/>
            </a:pPr>
            <a:r>
              <a:rPr lang="en-US" sz="1200" b="0" i="0" kern="1200" dirty="0">
                <a:solidFill>
                  <a:schemeClr val="tx1"/>
                </a:solidFill>
                <a:effectLst/>
                <a:latin typeface="+mn-lt"/>
                <a:ea typeface="MS PGothic" pitchFamily="34" charset="-128"/>
                <a:cs typeface="MS PGothic" charset="0"/>
              </a:rPr>
              <a:t>Use an analytics suite to track the query string</a:t>
            </a:r>
          </a:p>
          <a:p>
            <a:pPr marL="628650" lvl="1" indent="-171450" eaLnBrk="1" hangingPunct="1">
              <a:buFont typeface="Arial" panose="020B0604020202020204" pitchFamily="34" charset="0"/>
              <a:buChar char="•"/>
            </a:pPr>
            <a:r>
              <a:rPr lang="en-US" sz="1200" b="0" i="0" kern="1200" dirty="0">
                <a:solidFill>
                  <a:schemeClr val="tx1"/>
                </a:solidFill>
                <a:effectLst/>
                <a:latin typeface="+mn-lt"/>
                <a:ea typeface="MS PGothic" pitchFamily="34" charset="-128"/>
                <a:cs typeface="MS PGothic" charset="0"/>
              </a:rPr>
              <a:t>Remember to update files cached by the App Shell so that file with the query string is cached.</a:t>
            </a:r>
          </a:p>
        </p:txBody>
      </p:sp>
    </p:spTree>
    <p:extLst>
      <p:ext uri="{BB962C8B-B14F-4D97-AF65-F5344CB8AC3E}">
        <p14:creationId xmlns:p14="http://schemas.microsoft.com/office/powerpoint/2010/main" val="1140500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29</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r>
              <a:rPr lang="en-IN" altLang="en-US" b="1" dirty="0">
                <a:latin typeface="Arial" charset="0"/>
                <a:ea typeface="MS PGothic" charset="-128"/>
              </a:rPr>
              <a:t>Cool little app</a:t>
            </a:r>
          </a:p>
          <a:p>
            <a:pPr marL="0" indent="0" eaLnBrk="1" hangingPunct="1">
              <a:buFont typeface="Arial" panose="020B0604020202020204" pitchFamily="34" charset="0"/>
              <a:buNone/>
            </a:pPr>
            <a:r>
              <a:rPr lang="en-IN" altLang="en-US" b="1" dirty="0">
                <a:latin typeface="Arial" charset="0"/>
                <a:ea typeface="MS PGothic" charset="-128"/>
              </a:rPr>
              <a:t>https://github.com/cubiq/add-to-homescreen</a:t>
            </a:r>
          </a:p>
          <a:p>
            <a:pPr marL="0" indent="0" eaLnBrk="1" hangingPunct="1">
              <a:buFont typeface="Arial" panose="020B0604020202020204" pitchFamily="34" charset="0"/>
              <a:buNone/>
            </a:pPr>
            <a:endParaRPr lang="en-IN" altLang="en-US" b="1" dirty="0">
              <a:latin typeface="Arial" charset="0"/>
              <a:ea typeface="MS PGothic" charset="-128"/>
            </a:endParaRPr>
          </a:p>
          <a:p>
            <a:pPr marL="0" indent="0" eaLnBrk="1" hangingPunct="1">
              <a:buFont typeface="Arial" panose="020B0604020202020204" pitchFamily="34" charset="0"/>
              <a:buNone/>
            </a:pPr>
            <a:r>
              <a:rPr lang="en-IN" altLang="en-US" b="1" dirty="0">
                <a:latin typeface="Arial" charset="0"/>
                <a:ea typeface="MS PGothic" charset="-128"/>
              </a:rPr>
              <a:t>Manifest Validation Tool</a:t>
            </a:r>
          </a:p>
          <a:p>
            <a:pPr marL="171450" indent="-171450" eaLnBrk="1" hangingPunct="1">
              <a:buFont typeface="Arial" panose="020B0604020202020204" pitchFamily="34" charset="0"/>
              <a:buChar char="•"/>
            </a:pPr>
            <a:r>
              <a:rPr lang="en-US" sz="1200" b="0" i="0" u="none" strike="noStrike" kern="1200" dirty="0">
                <a:solidFill>
                  <a:schemeClr val="tx1"/>
                </a:solidFill>
                <a:effectLst/>
                <a:latin typeface="+mn-lt"/>
                <a:ea typeface="MS PGothic" pitchFamily="34" charset="-128"/>
                <a:cs typeface="MS PGothic" charset="0"/>
                <a:hlinkClick r:id="rId3"/>
              </a:rPr>
              <a:t>https://manifest-validator.appspot.com/</a:t>
            </a:r>
            <a:endParaRPr lang="en-US" sz="1200" b="0" i="0" kern="1200" dirty="0">
              <a:solidFill>
                <a:schemeClr val="tx1"/>
              </a:solidFill>
              <a:effectLst/>
              <a:latin typeface="+mn-lt"/>
              <a:ea typeface="MS PGothic" pitchFamily="34" charset="-128"/>
              <a:cs typeface="MS PGothic" charset="0"/>
            </a:endParaRPr>
          </a:p>
        </p:txBody>
      </p:sp>
    </p:spTree>
    <p:extLst>
      <p:ext uri="{BB962C8B-B14F-4D97-AF65-F5344CB8AC3E}">
        <p14:creationId xmlns:p14="http://schemas.microsoft.com/office/powerpoint/2010/main" val="1872321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000" y="685800"/>
            <a:ext cx="6094413"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 quick shout-out to our sponsor today: Cloudflare.</a:t>
            </a:r>
            <a:endParaRPr/>
          </a:p>
          <a:p>
            <a:pPr marL="0" lvl="0" indent="0">
              <a:spcBef>
                <a:spcPts val="0"/>
              </a:spcBef>
              <a:spcAft>
                <a:spcPts val="0"/>
              </a:spcAft>
              <a:buNone/>
            </a:pPr>
            <a:endParaRPr/>
          </a:p>
          <a:p>
            <a:pPr marL="0" lvl="0" indent="0" rtl="0">
              <a:lnSpc>
                <a:spcPct val="115000"/>
              </a:lnSpc>
              <a:spcBef>
                <a:spcPts val="0"/>
              </a:spcBef>
              <a:spcAft>
                <a:spcPts val="0"/>
              </a:spcAft>
              <a:buNone/>
            </a:pPr>
            <a:r>
              <a:rPr lang="en">
                <a:solidFill>
                  <a:schemeClr val="dk1"/>
                </a:solidFill>
              </a:rPr>
              <a:t>Cloudflare runs 10% of the Internet, providing performance and security to millions of websites. Over 6 million websites, API’s, and apps put Cloudflare in front of their servers to speed up performance, mitigate DDoS attacks, and improve web security. </a:t>
            </a:r>
            <a:endParaRPr>
              <a:solidFill>
                <a:schemeClr val="dk1"/>
              </a:solidFill>
            </a:endParaRPr>
          </a:p>
          <a:p>
            <a:pPr marL="0" lvl="0" indent="0" rtl="0">
              <a:lnSpc>
                <a:spcPct val="115000"/>
              </a:lnSpc>
              <a:spcBef>
                <a:spcPts val="0"/>
              </a:spcBef>
              <a:spcAft>
                <a:spcPts val="0"/>
              </a:spcAft>
              <a:buNone/>
            </a:pPr>
            <a:endParaRPr>
              <a:solidFill>
                <a:schemeClr val="dk1"/>
              </a:solidFill>
            </a:endParaRPr>
          </a:p>
          <a:p>
            <a:pPr marL="0" lvl="0" indent="0" rtl="0">
              <a:lnSpc>
                <a:spcPct val="115000"/>
              </a:lnSpc>
              <a:spcBef>
                <a:spcPts val="0"/>
              </a:spcBef>
              <a:spcAft>
                <a:spcPts val="0"/>
              </a:spcAft>
              <a:buClr>
                <a:schemeClr val="dk1"/>
              </a:buClr>
              <a:buSzPts val="1100"/>
              <a:buFont typeface="Arial"/>
              <a:buNone/>
            </a:pPr>
            <a:endParaRPr>
              <a:solidFill>
                <a:schemeClr val="dk1"/>
              </a:solidFill>
            </a:endParaRPr>
          </a:p>
          <a:p>
            <a:pPr marL="0" lvl="0" indent="0" rtl="0">
              <a:spcBef>
                <a:spcPts val="0"/>
              </a:spcBef>
              <a:spcAft>
                <a:spcPts val="0"/>
              </a:spcAft>
              <a:buNone/>
            </a:pPr>
            <a:endParaRPr/>
          </a:p>
        </p:txBody>
      </p:sp>
    </p:spTree>
    <p:extLst>
      <p:ext uri="{BB962C8B-B14F-4D97-AF65-F5344CB8AC3E}">
        <p14:creationId xmlns:p14="http://schemas.microsoft.com/office/powerpoint/2010/main" val="4143232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30</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endParaRPr lang="en-US" sz="1200" b="0" i="0" kern="1200" dirty="0">
              <a:solidFill>
                <a:schemeClr val="tx1"/>
              </a:solidFill>
              <a:effectLst/>
              <a:latin typeface="+mn-lt"/>
              <a:ea typeface="MS PGothic" pitchFamily="34" charset="-128"/>
              <a:cs typeface="MS PGothic" charset="0"/>
            </a:endParaRPr>
          </a:p>
        </p:txBody>
      </p:sp>
    </p:spTree>
    <p:extLst>
      <p:ext uri="{BB962C8B-B14F-4D97-AF65-F5344CB8AC3E}">
        <p14:creationId xmlns:p14="http://schemas.microsoft.com/office/powerpoint/2010/main" val="4129220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593B8-6FA9-C74D-A236-7620B0550FBD}" type="slidenum">
              <a:rPr lang="en-US" altLang="en-US" smtClean="0"/>
              <a:pPr/>
              <a:t>31</a:t>
            </a:fld>
            <a:endParaRPr lang="en-US" altLang="en-US"/>
          </a:p>
        </p:txBody>
      </p:sp>
    </p:spTree>
    <p:extLst>
      <p:ext uri="{BB962C8B-B14F-4D97-AF65-F5344CB8AC3E}">
        <p14:creationId xmlns:p14="http://schemas.microsoft.com/office/powerpoint/2010/main" val="3104084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32</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r>
              <a:rPr lang="en-US" sz="1200" b="1" i="0" kern="1200" dirty="0">
                <a:solidFill>
                  <a:schemeClr val="tx1"/>
                </a:solidFill>
                <a:effectLst/>
                <a:latin typeface="+mn-lt"/>
                <a:ea typeface="MS PGothic" pitchFamily="34" charset="-128"/>
                <a:cs typeface="MS PGothic" charset="0"/>
              </a:rPr>
              <a:t>Push API</a:t>
            </a:r>
          </a:p>
          <a:p>
            <a:pPr marL="171450" indent="-171450" eaLnBrk="1" hangingPunct="1">
              <a:buFont typeface="Arial" panose="020B0604020202020204" pitchFamily="34" charset="0"/>
              <a:buChar char="•"/>
            </a:pPr>
            <a:r>
              <a:rPr lang="en-US" sz="1200" dirty="0"/>
              <a:t>Lets developers deliver asynchronous notifications and updates to users that opt in</a:t>
            </a:r>
            <a:endParaRPr lang="en-US" sz="1200" b="0" i="0" kern="1200" dirty="0">
              <a:solidFill>
                <a:schemeClr val="tx1"/>
              </a:solidFill>
              <a:effectLst/>
              <a:latin typeface="+mn-lt"/>
              <a:ea typeface="MS PGothic" pitchFamily="34" charset="-128"/>
              <a:cs typeface="MS PGothic" charset="0"/>
            </a:endParaRPr>
          </a:p>
        </p:txBody>
      </p:sp>
    </p:spTree>
    <p:extLst>
      <p:ext uri="{BB962C8B-B14F-4D97-AF65-F5344CB8AC3E}">
        <p14:creationId xmlns:p14="http://schemas.microsoft.com/office/powerpoint/2010/main" val="3953578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33</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endParaRPr lang="en-US" sz="1200" b="0" i="0" kern="1200" dirty="0">
              <a:solidFill>
                <a:schemeClr val="tx1"/>
              </a:solidFill>
              <a:effectLst/>
              <a:latin typeface="+mn-lt"/>
              <a:ea typeface="MS PGothic" pitchFamily="34" charset="-128"/>
              <a:cs typeface="MS PGothic" charset="0"/>
            </a:endParaRPr>
          </a:p>
        </p:txBody>
      </p:sp>
    </p:spTree>
    <p:extLst>
      <p:ext uri="{BB962C8B-B14F-4D97-AF65-F5344CB8AC3E}">
        <p14:creationId xmlns:p14="http://schemas.microsoft.com/office/powerpoint/2010/main" val="40355792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34</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r>
              <a:rPr lang="en-US" sz="1200" b="1" i="0" kern="1200" dirty="0">
                <a:solidFill>
                  <a:schemeClr val="tx1"/>
                </a:solidFill>
                <a:effectLst/>
                <a:latin typeface="+mn-lt"/>
                <a:ea typeface="MS PGothic" pitchFamily="34" charset="-128"/>
                <a:cs typeface="MS PGothic" charset="0"/>
              </a:rPr>
              <a:t>Nice To Know</a:t>
            </a:r>
          </a:p>
          <a:p>
            <a:pPr marL="171450" indent="-171450" eaLnBrk="1" hangingPunct="1">
              <a:buFont typeface="Arial" panose="020B0604020202020204" pitchFamily="34" charset="0"/>
              <a:buChar char="•"/>
            </a:pPr>
            <a:r>
              <a:rPr lang="en-US" sz="1200" b="0" i="0" kern="1200" dirty="0">
                <a:solidFill>
                  <a:schemeClr val="tx1"/>
                </a:solidFill>
                <a:effectLst/>
                <a:latin typeface="+mn-lt"/>
                <a:ea typeface="MS PGothic" pitchFamily="34" charset="-128"/>
                <a:cs typeface="MS PGothic" charset="0"/>
              </a:rPr>
              <a:t>Browser companies first priority is to guarantee a satisfactory user experience</a:t>
            </a:r>
          </a:p>
          <a:p>
            <a:pPr marL="171450" indent="-171450" eaLnBrk="1" hangingPunct="1">
              <a:buFont typeface="Arial" panose="020B0604020202020204" pitchFamily="34" charset="0"/>
              <a:buChar char="•"/>
            </a:pPr>
            <a:r>
              <a:rPr lang="en-US" sz="1200" b="0" i="0" kern="1200" dirty="0">
                <a:solidFill>
                  <a:schemeClr val="tx1"/>
                </a:solidFill>
                <a:effectLst/>
                <a:latin typeface="+mn-lt"/>
                <a:ea typeface="MS PGothic" pitchFamily="34" charset="-128"/>
                <a:cs typeface="MS PGothic" charset="0"/>
              </a:rPr>
              <a:t>Due to the above, the browser push service will block messages if notifications are too often</a:t>
            </a:r>
          </a:p>
          <a:p>
            <a:pPr marL="171450" indent="-171450" eaLnBrk="1" hangingPunct="1">
              <a:buFont typeface="Arial" panose="020B0604020202020204" pitchFamily="34" charset="0"/>
              <a:buChar char="•"/>
            </a:pPr>
            <a:endParaRPr lang="en-US" sz="1200" b="0" i="0" kern="1200" dirty="0">
              <a:solidFill>
                <a:schemeClr val="tx1"/>
              </a:solidFill>
              <a:effectLst/>
              <a:latin typeface="+mn-lt"/>
              <a:ea typeface="MS PGothic" pitchFamily="34" charset="-128"/>
              <a:cs typeface="MS PGothic" charset="0"/>
            </a:endParaRPr>
          </a:p>
          <a:p>
            <a:pPr marL="0" indent="0" eaLnBrk="1" hangingPunct="1">
              <a:buFont typeface="Arial" panose="020B0604020202020204" pitchFamily="34" charset="0"/>
              <a:buNone/>
            </a:pPr>
            <a:r>
              <a:rPr lang="en-US" sz="1200" b="1" i="0" kern="1200" dirty="0">
                <a:solidFill>
                  <a:schemeClr val="tx1"/>
                </a:solidFill>
                <a:effectLst/>
                <a:latin typeface="+mn-lt"/>
                <a:ea typeface="MS PGothic" pitchFamily="34" charset="-128"/>
                <a:cs typeface="MS PGothic" charset="0"/>
              </a:rPr>
              <a:t>Transition</a:t>
            </a:r>
          </a:p>
          <a:p>
            <a:pPr marL="171450" indent="-171450" eaLnBrk="1" hangingPunct="1">
              <a:buFont typeface="Arial" panose="020B0604020202020204" pitchFamily="34" charset="0"/>
              <a:buChar char="•"/>
            </a:pPr>
            <a:r>
              <a:rPr lang="en-US" sz="1200" b="0" i="0" kern="1200" dirty="0">
                <a:solidFill>
                  <a:schemeClr val="tx1"/>
                </a:solidFill>
                <a:effectLst/>
                <a:latin typeface="+mn-lt"/>
                <a:ea typeface="MS PGothic" pitchFamily="34" charset="-128"/>
                <a:cs typeface="MS PGothic" charset="0"/>
              </a:rPr>
              <a:t>How to identify that the user is subscribing to our application</a:t>
            </a:r>
          </a:p>
        </p:txBody>
      </p:sp>
    </p:spTree>
    <p:extLst>
      <p:ext uri="{BB962C8B-B14F-4D97-AF65-F5344CB8AC3E}">
        <p14:creationId xmlns:p14="http://schemas.microsoft.com/office/powerpoint/2010/main" val="36370005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35</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endParaRPr lang="en-US" sz="1200" b="1" i="0" kern="1200" dirty="0">
              <a:solidFill>
                <a:schemeClr val="tx1"/>
              </a:solidFill>
              <a:effectLst/>
              <a:latin typeface="+mn-lt"/>
              <a:ea typeface="MS PGothic" pitchFamily="34" charset="-128"/>
              <a:cs typeface="MS PGothic" charset="0"/>
            </a:endParaRPr>
          </a:p>
          <a:p>
            <a:pPr marL="0" indent="0" eaLnBrk="1" hangingPunct="1">
              <a:buFont typeface="Arial" panose="020B0604020202020204" pitchFamily="34" charset="0"/>
              <a:buNone/>
            </a:pPr>
            <a:r>
              <a:rPr lang="en-US" sz="1200" b="1" i="0" kern="1200" dirty="0">
                <a:solidFill>
                  <a:schemeClr val="tx1"/>
                </a:solidFill>
                <a:effectLst/>
                <a:latin typeface="+mn-lt"/>
                <a:ea typeface="MS PGothic" pitchFamily="34" charset="-128"/>
                <a:cs typeface="MS PGothic" charset="0"/>
              </a:rPr>
              <a:t>Transition From</a:t>
            </a:r>
          </a:p>
          <a:p>
            <a:pPr marL="171450" indent="-171450" eaLnBrk="1" hangingPunct="1">
              <a:buFont typeface="Arial" panose="020B0604020202020204" pitchFamily="34" charset="0"/>
              <a:buChar char="•"/>
            </a:pPr>
            <a:r>
              <a:rPr lang="en-US" sz="1200" b="0" i="0" kern="1200" dirty="0">
                <a:solidFill>
                  <a:schemeClr val="tx1"/>
                </a:solidFill>
                <a:effectLst/>
                <a:latin typeface="+mn-lt"/>
                <a:ea typeface="MS PGothic" pitchFamily="34" charset="-128"/>
                <a:cs typeface="MS PGothic" charset="0"/>
              </a:rPr>
              <a:t>How to identify that the user is subscribing to our application</a:t>
            </a:r>
          </a:p>
          <a:p>
            <a:pPr marL="0" indent="0" eaLnBrk="1" hangingPunct="1">
              <a:buFont typeface="Arial" panose="020B0604020202020204" pitchFamily="34" charset="0"/>
              <a:buNone/>
            </a:pPr>
            <a:endParaRPr lang="en-US" sz="1200" b="0" i="0" kern="1200" dirty="0">
              <a:solidFill>
                <a:schemeClr val="tx1"/>
              </a:solidFill>
              <a:effectLst/>
              <a:latin typeface="+mn-lt"/>
              <a:ea typeface="MS PGothic" pitchFamily="34" charset="-128"/>
              <a:cs typeface="MS PGothic" charset="0"/>
            </a:endParaRPr>
          </a:p>
        </p:txBody>
      </p:sp>
    </p:spTree>
    <p:extLst>
      <p:ext uri="{BB962C8B-B14F-4D97-AF65-F5344CB8AC3E}">
        <p14:creationId xmlns:p14="http://schemas.microsoft.com/office/powerpoint/2010/main" val="1010460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36</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r>
              <a:rPr lang="en-US" sz="1200" b="1" i="0" kern="1200" dirty="0">
                <a:solidFill>
                  <a:schemeClr val="tx1"/>
                </a:solidFill>
                <a:effectLst/>
                <a:latin typeface="+mn-lt"/>
                <a:ea typeface="MS PGothic" pitchFamily="34" charset="-128"/>
                <a:cs typeface="MS PGothic" charset="0"/>
              </a:rPr>
              <a:t>Subscribing</a:t>
            </a:r>
          </a:p>
          <a:p>
            <a:pPr marL="171450" indent="-171450" eaLnBrk="1" hangingPunct="1">
              <a:buFont typeface="Arial" panose="020B0604020202020204" pitchFamily="34" charset="0"/>
              <a:buChar char="•"/>
            </a:pPr>
            <a:r>
              <a:rPr lang="en-US" sz="1200" b="0" i="0" kern="1200" dirty="0" err="1">
                <a:solidFill>
                  <a:schemeClr val="tx1"/>
                </a:solidFill>
                <a:effectLst/>
                <a:latin typeface="+mn-lt"/>
                <a:ea typeface="MS PGothic" pitchFamily="34" charset="-128"/>
                <a:cs typeface="MS PGothic" charset="0"/>
              </a:rPr>
              <a:t>userVisibilityOnly</a:t>
            </a:r>
            <a:r>
              <a:rPr lang="en-US" sz="1200" b="0" i="0" kern="1200" dirty="0">
                <a:solidFill>
                  <a:schemeClr val="tx1"/>
                </a:solidFill>
                <a:effectLst/>
                <a:latin typeface="+mn-lt"/>
                <a:ea typeface="MS PGothic" pitchFamily="34" charset="-128"/>
                <a:cs typeface="MS PGothic" charset="0"/>
              </a:rPr>
              <a:t> -&gt; Required by Chrome. Agreement that you will not user silent pushes</a:t>
            </a:r>
          </a:p>
          <a:p>
            <a:pPr marL="171450" indent="-171450" eaLnBrk="1" hangingPunct="1">
              <a:buFont typeface="Arial" panose="020B0604020202020204" pitchFamily="34" charset="0"/>
              <a:buChar char="•"/>
            </a:pPr>
            <a:r>
              <a:rPr lang="en-US" sz="1200" b="0" i="0" kern="1200" dirty="0" err="1">
                <a:solidFill>
                  <a:schemeClr val="tx1"/>
                </a:solidFill>
                <a:effectLst/>
                <a:latin typeface="+mn-lt"/>
                <a:ea typeface="MS PGothic" pitchFamily="34" charset="-128"/>
                <a:cs typeface="MS PGothic" charset="0"/>
              </a:rPr>
              <a:t>applicationServerKey</a:t>
            </a:r>
            <a:r>
              <a:rPr lang="en-US" sz="1200" b="0" i="0" kern="1200" dirty="0">
                <a:solidFill>
                  <a:schemeClr val="tx1"/>
                </a:solidFill>
                <a:effectLst/>
                <a:latin typeface="+mn-lt"/>
                <a:ea typeface="MS PGothic" pitchFamily="34" charset="-128"/>
                <a:cs typeface="MS PGothic" charset="0"/>
              </a:rPr>
              <a:t> -&gt; This is the VAPID public key as a Uint8Array</a:t>
            </a:r>
          </a:p>
        </p:txBody>
      </p:sp>
    </p:spTree>
    <p:extLst>
      <p:ext uri="{BB962C8B-B14F-4D97-AF65-F5344CB8AC3E}">
        <p14:creationId xmlns:p14="http://schemas.microsoft.com/office/powerpoint/2010/main" val="1973956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37</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endParaRPr lang="en-US" sz="1200" b="0" i="0" kern="1200" dirty="0">
              <a:solidFill>
                <a:schemeClr val="tx1"/>
              </a:solidFill>
              <a:effectLst/>
              <a:latin typeface="+mn-lt"/>
              <a:ea typeface="MS PGothic" pitchFamily="34" charset="-128"/>
              <a:cs typeface="MS PGothic" charset="0"/>
            </a:endParaRPr>
          </a:p>
        </p:txBody>
      </p:sp>
    </p:spTree>
    <p:extLst>
      <p:ext uri="{BB962C8B-B14F-4D97-AF65-F5344CB8AC3E}">
        <p14:creationId xmlns:p14="http://schemas.microsoft.com/office/powerpoint/2010/main" val="3380418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593B8-6FA9-C74D-A236-7620B0550FBD}" type="slidenum">
              <a:rPr lang="en-US" altLang="en-US" smtClean="0"/>
              <a:pPr/>
              <a:t>38</a:t>
            </a:fld>
            <a:endParaRPr lang="en-US" altLang="en-US"/>
          </a:p>
        </p:txBody>
      </p:sp>
    </p:spTree>
    <p:extLst>
      <p:ext uri="{BB962C8B-B14F-4D97-AF65-F5344CB8AC3E}">
        <p14:creationId xmlns:p14="http://schemas.microsoft.com/office/powerpoint/2010/main" val="2722256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39</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r>
              <a:rPr lang="en-US" sz="1200" b="1" i="0" kern="1200" dirty="0">
                <a:solidFill>
                  <a:schemeClr val="tx1"/>
                </a:solidFill>
                <a:effectLst/>
                <a:latin typeface="+mn-lt"/>
                <a:ea typeface="MS PGothic" pitchFamily="34" charset="-128"/>
                <a:cs typeface="MS PGothic" charset="0"/>
              </a:rPr>
              <a:t>Transition</a:t>
            </a:r>
          </a:p>
          <a:p>
            <a:pPr marL="171450" indent="-171450" eaLnBrk="1" hangingPunct="1">
              <a:buFont typeface="Arial" panose="020B0604020202020204" pitchFamily="34" charset="0"/>
              <a:buChar char="•"/>
            </a:pPr>
            <a:r>
              <a:rPr lang="en-US" sz="1200" b="0" i="0" kern="1200" dirty="0">
                <a:solidFill>
                  <a:schemeClr val="tx1"/>
                </a:solidFill>
                <a:effectLst/>
                <a:latin typeface="+mn-lt"/>
                <a:ea typeface="MS PGothic" pitchFamily="34" charset="-128"/>
                <a:cs typeface="MS PGothic" charset="0"/>
              </a:rPr>
              <a:t>Progressive Web Apps and Service Worker functionality is all generic. Angular does a good job of abstracting a lot of that using the CLI</a:t>
            </a:r>
          </a:p>
          <a:p>
            <a:pPr marL="171450" indent="-171450" eaLnBrk="1" hangingPunct="1">
              <a:buFont typeface="Arial" panose="020B0604020202020204" pitchFamily="34" charset="0"/>
              <a:buChar char="•"/>
            </a:pPr>
            <a:endParaRPr lang="en-US" sz="1200" b="0" i="0" kern="1200" dirty="0">
              <a:solidFill>
                <a:schemeClr val="tx1"/>
              </a:solidFill>
              <a:effectLst/>
              <a:latin typeface="+mn-lt"/>
              <a:ea typeface="MS PGothic" pitchFamily="34" charset="-128"/>
              <a:cs typeface="MS PGothic" charset="0"/>
            </a:endParaRPr>
          </a:p>
          <a:p>
            <a:pPr marL="0" indent="0" eaLnBrk="1" hangingPunct="1">
              <a:buFont typeface="Arial" panose="020B0604020202020204" pitchFamily="34" charset="0"/>
              <a:buNone/>
            </a:pPr>
            <a:r>
              <a:rPr lang="en-US" sz="1200" b="1" i="0" kern="1200" dirty="0">
                <a:solidFill>
                  <a:schemeClr val="tx1"/>
                </a:solidFill>
                <a:effectLst/>
                <a:latin typeface="+mn-lt"/>
                <a:ea typeface="MS PGothic" pitchFamily="34" charset="-128"/>
                <a:cs typeface="MS PGothic" charset="0"/>
              </a:rPr>
              <a:t>CLI Production Build</a:t>
            </a:r>
          </a:p>
          <a:p>
            <a:pPr marL="171450" indent="-171450" eaLnBrk="1" hangingPunct="1">
              <a:buFont typeface="Arial" panose="020B0604020202020204" pitchFamily="34" charset="0"/>
              <a:buChar char="•"/>
            </a:pPr>
            <a:r>
              <a:rPr lang="en-US" sz="1200" b="0" i="0" kern="1200" dirty="0">
                <a:solidFill>
                  <a:schemeClr val="tx1"/>
                </a:solidFill>
                <a:effectLst/>
                <a:latin typeface="+mn-lt"/>
                <a:ea typeface="MS PGothic" pitchFamily="34" charset="-128"/>
                <a:cs typeface="MS PGothic" charset="0"/>
              </a:rPr>
              <a:t>Service Worker is generated, but will abstract the registration, installation, and activation. </a:t>
            </a:r>
          </a:p>
          <a:p>
            <a:pPr marL="171450" indent="-171450" eaLnBrk="1" hangingPunct="1">
              <a:buFont typeface="Arial" panose="020B0604020202020204" pitchFamily="34" charset="0"/>
              <a:buChar char="•"/>
            </a:pPr>
            <a:r>
              <a:rPr lang="en-US" sz="1200" b="0" i="0" kern="1200" dirty="0">
                <a:solidFill>
                  <a:schemeClr val="tx1"/>
                </a:solidFill>
                <a:effectLst/>
                <a:latin typeface="+mn-lt"/>
                <a:ea typeface="MS PGothic" pitchFamily="34" charset="-128"/>
                <a:cs typeface="MS PGothic" charset="0"/>
              </a:rPr>
              <a:t>The </a:t>
            </a:r>
            <a:r>
              <a:rPr lang="en-US" sz="1200" b="0" i="0" kern="1200" dirty="0" err="1">
                <a:solidFill>
                  <a:schemeClr val="tx1"/>
                </a:solidFill>
                <a:effectLst/>
                <a:latin typeface="+mn-lt"/>
                <a:ea typeface="MS PGothic" pitchFamily="34" charset="-128"/>
                <a:cs typeface="MS PGothic" charset="0"/>
              </a:rPr>
              <a:t>ngsw-worker.json</a:t>
            </a:r>
            <a:r>
              <a:rPr lang="en-US" sz="1200" b="0" i="0" kern="1200" dirty="0">
                <a:solidFill>
                  <a:schemeClr val="tx1"/>
                </a:solidFill>
                <a:effectLst/>
                <a:latin typeface="+mn-lt"/>
                <a:ea typeface="MS PGothic" pitchFamily="34" charset="-128"/>
                <a:cs typeface="MS PGothic" charset="0"/>
              </a:rPr>
              <a:t> will help determine our pre-fetch and lazy loaded cache files</a:t>
            </a:r>
          </a:p>
        </p:txBody>
      </p:sp>
    </p:spTree>
    <p:extLst>
      <p:ext uri="{BB962C8B-B14F-4D97-AF65-F5344CB8AC3E}">
        <p14:creationId xmlns:p14="http://schemas.microsoft.com/office/powerpoint/2010/main" val="262287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381000" y="685800"/>
            <a:ext cx="6094413"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Shape 4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How does Cloudflare work?</a:t>
            </a:r>
            <a:endParaRPr/>
          </a:p>
          <a:p>
            <a:pPr marL="0" lvl="0" indent="0">
              <a:spcBef>
                <a:spcPts val="0"/>
              </a:spcBef>
              <a:spcAft>
                <a:spcPts val="0"/>
              </a:spcAft>
              <a:buNone/>
            </a:pPr>
            <a:endParaRPr/>
          </a:p>
          <a:p>
            <a:pPr marL="0" lvl="0" indent="0">
              <a:spcBef>
                <a:spcPts val="0"/>
              </a:spcBef>
              <a:spcAft>
                <a:spcPts val="0"/>
              </a:spcAft>
              <a:buNone/>
            </a:pPr>
            <a:r>
              <a:rPr lang="en"/>
              <a:t>Cloudflare sits between your web server (origin server) and the rest of the Internet, serving your content cached from 117+ data centers all over the world. Because of where we sit, we can also inject JS, HTML, and CSS directly into web content, which enables the Cloudflare Apps platform.</a:t>
            </a:r>
            <a:endParaRPr/>
          </a:p>
          <a:p>
            <a:pPr marL="0" lvl="0" indent="0">
              <a:spcBef>
                <a:spcPts val="0"/>
              </a:spcBef>
              <a:spcAft>
                <a:spcPts val="0"/>
              </a:spcAft>
              <a:buNone/>
            </a:pPr>
            <a:endParaRPr/>
          </a:p>
          <a:p>
            <a:pPr marL="0" lvl="0" indent="0">
              <a:spcBef>
                <a:spcPts val="0"/>
              </a:spcBef>
              <a:spcAft>
                <a:spcPts val="0"/>
              </a:spcAft>
              <a:buNone/>
            </a:pPr>
            <a:endParaRPr/>
          </a:p>
        </p:txBody>
      </p:sp>
    </p:spTree>
    <p:extLst>
      <p:ext uri="{BB962C8B-B14F-4D97-AF65-F5344CB8AC3E}">
        <p14:creationId xmlns:p14="http://schemas.microsoft.com/office/powerpoint/2010/main" val="9049661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40</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endParaRPr lang="en-US" sz="1200" b="0" i="0" kern="1200" dirty="0">
              <a:solidFill>
                <a:schemeClr val="tx1"/>
              </a:solidFill>
              <a:effectLst/>
              <a:latin typeface="+mn-lt"/>
              <a:ea typeface="MS PGothic" pitchFamily="34" charset="-128"/>
              <a:cs typeface="MS PGothic" charset="0"/>
            </a:endParaRPr>
          </a:p>
        </p:txBody>
      </p:sp>
    </p:spTree>
    <p:extLst>
      <p:ext uri="{BB962C8B-B14F-4D97-AF65-F5344CB8AC3E}">
        <p14:creationId xmlns:p14="http://schemas.microsoft.com/office/powerpoint/2010/main" val="6699805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41</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indent="0" eaLnBrk="1" hangingPunct="1">
              <a:buFont typeface="Arial" panose="020B0604020202020204" pitchFamily="34" charset="0"/>
              <a:buNone/>
            </a:pPr>
            <a:r>
              <a:rPr lang="en-US" sz="1200" b="1" i="0" kern="1200" dirty="0" err="1">
                <a:solidFill>
                  <a:schemeClr val="tx1"/>
                </a:solidFill>
                <a:effectLst/>
                <a:latin typeface="+mn-lt"/>
                <a:ea typeface="MS PGothic" pitchFamily="34" charset="-128"/>
                <a:cs typeface="MS PGothic" charset="0"/>
              </a:rPr>
              <a:t>SwUpdate</a:t>
            </a:r>
            <a:endParaRPr lang="en-US" sz="1200" b="1" i="0" kern="1200" dirty="0">
              <a:solidFill>
                <a:schemeClr val="tx1"/>
              </a:solidFill>
              <a:effectLst/>
              <a:latin typeface="+mn-lt"/>
              <a:ea typeface="MS PGothic" pitchFamily="34" charset="-128"/>
              <a:cs typeface="MS PGothic" charset="0"/>
            </a:endParaRPr>
          </a:p>
          <a:p>
            <a:pPr marL="171450" indent="-171450" eaLnBrk="1" hangingPunct="1">
              <a:buFont typeface="Arial" panose="020B0604020202020204" pitchFamily="34" charset="0"/>
              <a:buChar char="•"/>
            </a:pPr>
            <a:r>
              <a:rPr lang="en-US" sz="1200" b="0" i="0" kern="1200" dirty="0">
                <a:solidFill>
                  <a:schemeClr val="tx1"/>
                </a:solidFill>
                <a:effectLst/>
                <a:latin typeface="+mn-lt"/>
                <a:ea typeface="MS PGothic" pitchFamily="34" charset="-128"/>
                <a:cs typeface="MS PGothic" charset="0"/>
              </a:rPr>
              <a:t>Available -&gt; Observable that when notifies will install the new service worker. </a:t>
            </a:r>
          </a:p>
          <a:p>
            <a:pPr marL="171450" indent="-171450" eaLnBrk="1" hangingPunct="1">
              <a:buFont typeface="Arial" panose="020B0604020202020204" pitchFamily="34" charset="0"/>
              <a:buChar char="•"/>
            </a:pPr>
            <a:r>
              <a:rPr lang="en-US" sz="1200" b="0" i="0" kern="1200" dirty="0">
                <a:solidFill>
                  <a:schemeClr val="tx1"/>
                </a:solidFill>
                <a:effectLst/>
                <a:latin typeface="+mn-lt"/>
                <a:ea typeface="MS PGothic" pitchFamily="34" charset="-128"/>
                <a:cs typeface="MS PGothic" charset="0"/>
              </a:rPr>
              <a:t>Makes it so that we don’t have to open once to install and then another to get the new version</a:t>
            </a:r>
          </a:p>
          <a:p>
            <a:pPr marL="171450" indent="-171450" eaLnBrk="1" hangingPunct="1">
              <a:buFont typeface="Arial" panose="020B0604020202020204" pitchFamily="34" charset="0"/>
              <a:buChar char="•"/>
            </a:pPr>
            <a:endParaRPr lang="en-US" sz="1200" b="0" i="0" kern="1200" dirty="0">
              <a:solidFill>
                <a:schemeClr val="tx1"/>
              </a:solidFill>
              <a:effectLst/>
              <a:latin typeface="+mn-lt"/>
              <a:ea typeface="MS PGothic" pitchFamily="34" charset="-128"/>
              <a:cs typeface="MS PGothic" charset="0"/>
            </a:endParaRPr>
          </a:p>
        </p:txBody>
      </p:sp>
    </p:spTree>
    <p:extLst>
      <p:ext uri="{BB962C8B-B14F-4D97-AF65-F5344CB8AC3E}">
        <p14:creationId xmlns:p14="http://schemas.microsoft.com/office/powerpoint/2010/main" val="199252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593B8-6FA9-C74D-A236-7620B0550FBD}" type="slidenum">
              <a:rPr lang="en-US" altLang="en-US" smtClean="0"/>
              <a:pPr/>
              <a:t>42</a:t>
            </a:fld>
            <a:endParaRPr lang="en-US" altLang="en-US"/>
          </a:p>
        </p:txBody>
      </p:sp>
    </p:spTree>
    <p:extLst>
      <p:ext uri="{BB962C8B-B14F-4D97-AF65-F5344CB8AC3E}">
        <p14:creationId xmlns:p14="http://schemas.microsoft.com/office/powerpoint/2010/main" val="32502141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43</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171450" indent="-171450" eaLnBrk="1" hangingPunct="1">
              <a:buFont typeface="Arial" panose="020B0604020202020204" pitchFamily="34" charset="0"/>
              <a:buChar char="•"/>
            </a:pPr>
            <a:endParaRPr lang="en-US" sz="1200" b="0" i="0" kern="1200" dirty="0">
              <a:solidFill>
                <a:schemeClr val="tx1"/>
              </a:solidFill>
              <a:effectLst/>
              <a:latin typeface="+mn-lt"/>
              <a:ea typeface="MS PGothic" pitchFamily="34" charset="-128"/>
              <a:cs typeface="MS PGothic" charset="0"/>
            </a:endParaRPr>
          </a:p>
        </p:txBody>
      </p:sp>
    </p:spTree>
    <p:extLst>
      <p:ext uri="{BB962C8B-B14F-4D97-AF65-F5344CB8AC3E}">
        <p14:creationId xmlns:p14="http://schemas.microsoft.com/office/powerpoint/2010/main" val="4079366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44</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171450" indent="-171450" eaLnBrk="1" hangingPunct="1">
              <a:buFont typeface="Arial" panose="020B0604020202020204" pitchFamily="34" charset="0"/>
              <a:buChar char="•"/>
            </a:pPr>
            <a:endParaRPr lang="en-US" sz="1200" b="0" i="0" kern="1200" dirty="0">
              <a:solidFill>
                <a:schemeClr val="tx1"/>
              </a:solidFill>
              <a:effectLst/>
              <a:latin typeface="+mn-lt"/>
              <a:ea typeface="MS PGothic" pitchFamily="34" charset="-128"/>
              <a:cs typeface="MS PGothic" charset="0"/>
            </a:endParaRPr>
          </a:p>
        </p:txBody>
      </p:sp>
    </p:spTree>
    <p:extLst>
      <p:ext uri="{BB962C8B-B14F-4D97-AF65-F5344CB8AC3E}">
        <p14:creationId xmlns:p14="http://schemas.microsoft.com/office/powerpoint/2010/main" val="18821399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45</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171450" indent="-171450" eaLnBrk="1" hangingPunct="1">
              <a:buFont typeface="Arial" panose="020B0604020202020204" pitchFamily="34" charset="0"/>
              <a:buChar char="•"/>
            </a:pPr>
            <a:endParaRPr lang="en-US" sz="1200" b="0" i="0" kern="1200" dirty="0">
              <a:solidFill>
                <a:schemeClr val="tx1"/>
              </a:solidFill>
              <a:effectLst/>
              <a:latin typeface="+mn-lt"/>
              <a:ea typeface="MS PGothic" pitchFamily="34" charset="-128"/>
              <a:cs typeface="MS PGothic" charset="0"/>
            </a:endParaRPr>
          </a:p>
        </p:txBody>
      </p:sp>
    </p:spTree>
    <p:extLst>
      <p:ext uri="{BB962C8B-B14F-4D97-AF65-F5344CB8AC3E}">
        <p14:creationId xmlns:p14="http://schemas.microsoft.com/office/powerpoint/2010/main" val="1180182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4413"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a:solidFill>
                  <a:schemeClr val="dk1"/>
                </a:solidFill>
              </a:rPr>
              <a:t>As a developer, you can build _apps_ which can be installed by the the millions of sites which rely on Cloudflare. You can even sell your apps; they can make you money _every month_. Visit </a:t>
            </a:r>
            <a:r>
              <a:rPr lang="en" u="sng">
                <a:solidFill>
                  <a:schemeClr val="hlink"/>
                </a:solidFill>
                <a:hlinkClick r:id="rId3"/>
              </a:rPr>
              <a:t>cloudflare.com/apps</a:t>
            </a:r>
            <a:r>
              <a:rPr lang="en">
                <a:solidFill>
                  <a:schemeClr val="dk1"/>
                </a:solidFill>
              </a:rPr>
              <a:t> to watch how you can build and deploy an app in less than 3 minutes.</a:t>
            </a:r>
            <a:endParaRPr>
              <a:solidFill>
                <a:schemeClr val="dk1"/>
              </a:solidFill>
            </a:endParaRPr>
          </a:p>
          <a:p>
            <a:pPr marL="0" lvl="0" indent="0" rtl="0">
              <a:lnSpc>
                <a:spcPct val="115000"/>
              </a:lnSpc>
              <a:spcBef>
                <a:spcPts val="0"/>
              </a:spcBef>
              <a:spcAft>
                <a:spcPts val="0"/>
              </a:spcAft>
              <a:buClr>
                <a:schemeClr val="dk1"/>
              </a:buClr>
              <a:buSzPts val="1100"/>
              <a:buFont typeface="Arial"/>
              <a:buNone/>
            </a:pPr>
            <a:endParaRPr>
              <a:solidFill>
                <a:schemeClr val="dk1"/>
              </a:solidFill>
            </a:endParaRPr>
          </a:p>
          <a:p>
            <a:pPr marL="0" lvl="0" indent="0" rtl="0">
              <a:lnSpc>
                <a:spcPct val="115000"/>
              </a:lnSpc>
              <a:spcBef>
                <a:spcPts val="0"/>
              </a:spcBef>
              <a:spcAft>
                <a:spcPts val="0"/>
              </a:spcAft>
              <a:buClr>
                <a:schemeClr val="dk1"/>
              </a:buClr>
              <a:buSzPts val="1100"/>
              <a:buFont typeface="Arial"/>
              <a:buNone/>
            </a:pPr>
            <a:r>
              <a:rPr lang="en">
                <a:solidFill>
                  <a:schemeClr val="dk1"/>
                </a:solidFill>
              </a:rPr>
              <a:t>Bonus:</a:t>
            </a:r>
            <a:endParaRPr>
              <a:solidFill>
                <a:schemeClr val="dk1"/>
              </a:solidFill>
            </a:endParaRPr>
          </a:p>
          <a:p>
            <a:pPr marL="0" lvl="0" indent="0" rtl="0">
              <a:lnSpc>
                <a:spcPct val="115000"/>
              </a:lnSpc>
              <a:spcBef>
                <a:spcPts val="0"/>
              </a:spcBef>
              <a:spcAft>
                <a:spcPts val="0"/>
              </a:spcAft>
              <a:buClr>
                <a:schemeClr val="dk1"/>
              </a:buClr>
              <a:buSzPts val="1100"/>
              <a:buFont typeface="Arial"/>
              <a:buNone/>
            </a:pPr>
            <a:r>
              <a:rPr lang="en">
                <a:solidFill>
                  <a:schemeClr val="dk1"/>
                </a:solidFill>
              </a:rPr>
              <a:t>App developers can collect up to 100K in Google Cloud Platform credits: https://blog.cloudflare.com/cloudflare-and-google-offer-app-developers-100k/</a:t>
            </a:r>
            <a:endParaRPr>
              <a:solidFill>
                <a:schemeClr val="dk1"/>
              </a:solidFill>
            </a:endParaRPr>
          </a:p>
        </p:txBody>
      </p:sp>
    </p:spTree>
    <p:extLst>
      <p:ext uri="{BB962C8B-B14F-4D97-AF65-F5344CB8AC3E}">
        <p14:creationId xmlns:p14="http://schemas.microsoft.com/office/powerpoint/2010/main" val="1589300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6</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dirty="0">
              <a:ea typeface="MS PGothic" charset="-128"/>
            </a:endParaRPr>
          </a:p>
          <a:p>
            <a:pPr eaLnBrk="1" hangingPunct="1"/>
            <a:endParaRPr lang="en-IN" altLang="en-US" dirty="0">
              <a:latin typeface="Arial" charset="0"/>
              <a:ea typeface="MS PGothic" charset="-128"/>
            </a:endParaRPr>
          </a:p>
          <a:p>
            <a:pPr eaLnBrk="1" hangingPunct="1"/>
            <a:endParaRPr lang="en-IN" altLang="en-US" dirty="0">
              <a:latin typeface="Arial" charset="0"/>
              <a:ea typeface="MS PGothic" charset="-128"/>
            </a:endParaRPr>
          </a:p>
          <a:p>
            <a:pPr eaLnBrk="1" hangingPunct="1"/>
            <a:endParaRPr lang="en-US" altLang="en-US" dirty="0">
              <a:latin typeface="Arial" charset="0"/>
              <a:ea typeface="MS PGothic" charset="-128"/>
            </a:endParaRPr>
          </a:p>
        </p:txBody>
      </p:sp>
    </p:spTree>
    <p:extLst>
      <p:ext uri="{BB962C8B-B14F-4D97-AF65-F5344CB8AC3E}">
        <p14:creationId xmlns:p14="http://schemas.microsoft.com/office/powerpoint/2010/main" val="12448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593B8-6FA9-C74D-A236-7620B0550FBD}" type="slidenum">
              <a:rPr lang="en-US" altLang="en-US" smtClean="0"/>
              <a:pPr/>
              <a:t>7</a:t>
            </a:fld>
            <a:endParaRPr lang="en-US" altLang="en-US"/>
          </a:p>
        </p:txBody>
      </p:sp>
    </p:spTree>
    <p:extLst>
      <p:ext uri="{BB962C8B-B14F-4D97-AF65-F5344CB8AC3E}">
        <p14:creationId xmlns:p14="http://schemas.microsoft.com/office/powerpoint/2010/main" val="620457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8</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altLang="en-US" b="1" dirty="0">
                <a:ea typeface="MS PGothic" charset="-128"/>
              </a:rPr>
              <a:t>Another Definition:</a:t>
            </a:r>
          </a:p>
          <a:p>
            <a:pPr eaLnBrk="1" hangingPunct="1"/>
            <a:endParaRPr lang="en-US" altLang="en-US" dirty="0">
              <a:ea typeface="MS PGothic" charset="-128"/>
            </a:endParaRPr>
          </a:p>
          <a:p>
            <a:pPr eaLnBrk="1" hangingPunct="1"/>
            <a:r>
              <a:rPr lang="en-US" altLang="en-US" dirty="0">
                <a:ea typeface="MS PGothic" charset="-128"/>
              </a:rPr>
              <a:t>An app that can provide additional features based on the device’s ability to support that feature, providing offline capability, push notifications and almost native app look and speed, and local caching of resources</a:t>
            </a:r>
          </a:p>
        </p:txBody>
      </p:sp>
    </p:spTree>
    <p:extLst>
      <p:ext uri="{BB962C8B-B14F-4D97-AF65-F5344CB8AC3E}">
        <p14:creationId xmlns:p14="http://schemas.microsoft.com/office/powerpoint/2010/main" val="73445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65610" indent="-294465">
              <a:spcBef>
                <a:spcPct val="30000"/>
              </a:spcBef>
              <a:defRPr sz="1200">
                <a:solidFill>
                  <a:schemeClr val="tx1"/>
                </a:solidFill>
                <a:latin typeface="Calibri" charset="0"/>
                <a:ea typeface="MS PGothic" charset="-128"/>
              </a:defRPr>
            </a:lvl2pPr>
            <a:lvl3pPr marL="1177862" indent="-235572">
              <a:spcBef>
                <a:spcPct val="30000"/>
              </a:spcBef>
              <a:defRPr sz="1200">
                <a:solidFill>
                  <a:schemeClr val="tx1"/>
                </a:solidFill>
                <a:latin typeface="Calibri" charset="0"/>
                <a:ea typeface="MS PGothic" charset="-128"/>
              </a:defRPr>
            </a:lvl3pPr>
            <a:lvl4pPr marL="1649006" indent="-235572">
              <a:spcBef>
                <a:spcPct val="30000"/>
              </a:spcBef>
              <a:defRPr sz="1200">
                <a:solidFill>
                  <a:schemeClr val="tx1"/>
                </a:solidFill>
                <a:latin typeface="Calibri" charset="0"/>
                <a:ea typeface="MS PGothic" charset="-128"/>
              </a:defRPr>
            </a:lvl4pPr>
            <a:lvl5pPr marL="2120151" indent="-235572">
              <a:spcBef>
                <a:spcPct val="30000"/>
              </a:spcBef>
              <a:defRPr sz="1200">
                <a:solidFill>
                  <a:schemeClr val="tx1"/>
                </a:solidFill>
                <a:latin typeface="Calibri" charset="0"/>
                <a:ea typeface="MS PGothic" charset="-128"/>
              </a:defRPr>
            </a:lvl5pPr>
            <a:lvl6pPr marL="2591295" indent="-235572" defTabSz="471145" eaLnBrk="0" fontAlgn="base" hangingPunct="0">
              <a:spcBef>
                <a:spcPct val="30000"/>
              </a:spcBef>
              <a:spcAft>
                <a:spcPct val="0"/>
              </a:spcAft>
              <a:defRPr sz="1200">
                <a:solidFill>
                  <a:schemeClr val="tx1"/>
                </a:solidFill>
                <a:latin typeface="Calibri" charset="0"/>
                <a:ea typeface="MS PGothic" charset="-128"/>
              </a:defRPr>
            </a:lvl6pPr>
            <a:lvl7pPr marL="3062440" indent="-235572" defTabSz="471145" eaLnBrk="0" fontAlgn="base" hangingPunct="0">
              <a:spcBef>
                <a:spcPct val="30000"/>
              </a:spcBef>
              <a:spcAft>
                <a:spcPct val="0"/>
              </a:spcAft>
              <a:defRPr sz="1200">
                <a:solidFill>
                  <a:schemeClr val="tx1"/>
                </a:solidFill>
                <a:latin typeface="Calibri" charset="0"/>
                <a:ea typeface="MS PGothic" charset="-128"/>
              </a:defRPr>
            </a:lvl7pPr>
            <a:lvl8pPr marL="3533585" indent="-235572" defTabSz="471145" eaLnBrk="0" fontAlgn="base" hangingPunct="0">
              <a:spcBef>
                <a:spcPct val="30000"/>
              </a:spcBef>
              <a:spcAft>
                <a:spcPct val="0"/>
              </a:spcAft>
              <a:defRPr sz="1200">
                <a:solidFill>
                  <a:schemeClr val="tx1"/>
                </a:solidFill>
                <a:latin typeface="Calibri" charset="0"/>
                <a:ea typeface="MS PGothic" charset="-128"/>
              </a:defRPr>
            </a:lvl8pPr>
            <a:lvl9pPr marL="4004729" indent="-235572" defTabSz="471145" eaLnBrk="0" fontAlgn="base" hangingPunct="0">
              <a:spcBef>
                <a:spcPct val="30000"/>
              </a:spcBef>
              <a:spcAft>
                <a:spcPct val="0"/>
              </a:spcAft>
              <a:defRPr sz="1200">
                <a:solidFill>
                  <a:schemeClr val="tx1"/>
                </a:solidFill>
                <a:latin typeface="Calibri" charset="0"/>
                <a:ea typeface="MS PGothic" charset="-128"/>
              </a:defRPr>
            </a:lvl9pPr>
          </a:lstStyle>
          <a:p>
            <a:pPr defTabSz="942289" fontAlgn="auto">
              <a:spcBef>
                <a:spcPct val="0"/>
              </a:spcBef>
              <a:spcAft>
                <a:spcPts val="0"/>
              </a:spcAft>
              <a:defRPr/>
            </a:pPr>
            <a:fld id="{3E70F269-B418-DE4D-903E-062EFCD902CD}" type="slidenum">
              <a:rPr lang="en-US" altLang="en-US" kern="0">
                <a:latin typeface="Arial" charset="0"/>
                <a:sym typeface="Arial" charset="0"/>
              </a:rPr>
              <a:pPr defTabSz="942289" fontAlgn="auto">
                <a:spcBef>
                  <a:spcPct val="0"/>
                </a:spcBef>
                <a:spcAft>
                  <a:spcPts val="0"/>
                </a:spcAft>
                <a:defRPr/>
              </a:pPr>
              <a:t>9</a:t>
            </a:fld>
            <a:endParaRPr lang="en-US" altLang="en-US" kern="0">
              <a:latin typeface="Arial" charset="0"/>
              <a:sym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IN" altLang="en-US" b="1" dirty="0">
                <a:latin typeface="Arial" charset="0"/>
                <a:ea typeface="MS PGothic" charset="-128"/>
              </a:rPr>
              <a:t>Older Devices:</a:t>
            </a:r>
          </a:p>
          <a:p>
            <a:pPr eaLnBrk="1" hangingPunct="1"/>
            <a:r>
              <a:rPr lang="en-IN" altLang="en-US" dirty="0">
                <a:latin typeface="Arial" charset="0"/>
                <a:ea typeface="MS PGothic" charset="-128"/>
              </a:rPr>
              <a:t>Run as a website and not installed</a:t>
            </a:r>
          </a:p>
          <a:p>
            <a:pPr eaLnBrk="1" hangingPunct="1"/>
            <a:endParaRPr lang="en-IN" altLang="en-US" dirty="0">
              <a:latin typeface="Arial" charset="0"/>
              <a:ea typeface="MS PGothic" charset="-128"/>
            </a:endParaRPr>
          </a:p>
          <a:p>
            <a:pPr eaLnBrk="1" hangingPunct="1"/>
            <a:r>
              <a:rPr lang="en-IN" altLang="en-US" b="1" dirty="0">
                <a:latin typeface="Arial" charset="0"/>
                <a:ea typeface="MS PGothic" charset="-128"/>
              </a:rPr>
              <a:t>Progressive Enhancement:</a:t>
            </a:r>
          </a:p>
          <a:p>
            <a:pPr eaLnBrk="1" hangingPunct="1"/>
            <a:r>
              <a:rPr lang="en-US" altLang="en-US" dirty="0">
                <a:latin typeface="Arial" charset="0"/>
                <a:ea typeface="MS PGothic" charset="-128"/>
              </a:rPr>
              <a:t>Progressive enhancement is a strategy for web design that emphasizes core webpage content first. This strategy then progressively adds more layers of presentation and features on top of the content as the end-user's browser/internet connection allow. </a:t>
            </a:r>
          </a:p>
          <a:p>
            <a:pPr eaLnBrk="1" hangingPunct="1"/>
            <a:endParaRPr lang="en-US" altLang="en-US" dirty="0">
              <a:latin typeface="Arial" charset="0"/>
              <a:ea typeface="MS PGothic" charset="-128"/>
            </a:endParaRPr>
          </a:p>
          <a:p>
            <a:pPr eaLnBrk="1" hangingPunct="1"/>
            <a:r>
              <a:rPr lang="en-US" altLang="en-US" dirty="0">
                <a:latin typeface="Arial" charset="0"/>
                <a:ea typeface="MS PGothic" charset="-128"/>
              </a:rPr>
              <a:t>The proposed benefits of this strategy are that it allows everyone to access the basic content and functionality of a web page, using any browser or Internet connection, while also providing an enhanced version of the page to those with more advanced browser software or greater bandwidth.</a:t>
            </a:r>
            <a:endParaRPr lang="en-IN" altLang="en-US" dirty="0">
              <a:latin typeface="Arial" charset="0"/>
              <a:ea typeface="MS PGothic" charset="-128"/>
            </a:endParaRPr>
          </a:p>
          <a:p>
            <a:pPr marL="0" indent="0" eaLnBrk="1" hangingPunct="1">
              <a:buFont typeface="Arial" panose="020B0604020202020204" pitchFamily="34" charset="0"/>
              <a:buNone/>
            </a:pPr>
            <a:endParaRPr lang="en-IN" altLang="en-US" dirty="0">
              <a:latin typeface="Arial" charset="0"/>
              <a:ea typeface="MS PGothic" charset="-128"/>
            </a:endParaRPr>
          </a:p>
          <a:p>
            <a:pPr marL="171450" indent="-171450" eaLnBrk="1" hangingPunct="1">
              <a:buFont typeface="Arial" panose="020B0604020202020204" pitchFamily="34" charset="0"/>
              <a:buChar char="•"/>
            </a:pPr>
            <a:endParaRPr lang="en-IN" altLang="en-US" dirty="0">
              <a:latin typeface="Arial" charset="0"/>
              <a:ea typeface="MS PGothic" charset="-128"/>
            </a:endParaRPr>
          </a:p>
          <a:p>
            <a:pPr eaLnBrk="1" hangingPunct="1"/>
            <a:endParaRPr lang="en-IN" altLang="en-US" dirty="0">
              <a:latin typeface="Arial" charset="0"/>
              <a:ea typeface="MS PGothic" charset="-128"/>
            </a:endParaRPr>
          </a:p>
          <a:p>
            <a:pPr eaLnBrk="1" hangingPunct="1"/>
            <a:endParaRPr lang="en-US" altLang="en-US" dirty="0">
              <a:latin typeface="Arial" charset="0"/>
              <a:ea typeface="MS PGothic" charset="-128"/>
            </a:endParaRPr>
          </a:p>
        </p:txBody>
      </p:sp>
    </p:spTree>
    <p:extLst>
      <p:ext uri="{BB962C8B-B14F-4D97-AF65-F5344CB8AC3E}">
        <p14:creationId xmlns:p14="http://schemas.microsoft.com/office/powerpoint/2010/main" val="1069802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83910"/>
            <a:ext cx="7772400" cy="1101725"/>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45554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49013"/>
            <a:ext cx="3008313" cy="871537"/>
          </a:xfrm>
          <a:prstGeom prst="rect">
            <a:avLst/>
          </a:prstGeo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449013"/>
            <a:ext cx="5111750" cy="414521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320550"/>
            <a:ext cx="3008313" cy="3273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Footer Placeholder 4"/>
          <p:cNvSpPr>
            <a:spLocks noGrp="1"/>
          </p:cNvSpPr>
          <p:nvPr>
            <p:ph type="ftr" sz="quarter" idx="10"/>
          </p:nvPr>
        </p:nvSpPr>
        <p:spPr>
          <a:xfrm>
            <a:off x="533400" y="4746625"/>
            <a:ext cx="5811838" cy="273050"/>
          </a:xfrm>
        </p:spPr>
        <p:txBody>
          <a:bodyPr rtlCol="0"/>
          <a:lstStyle>
            <a:lvl1pPr defTabSz="457200" fontAlgn="auto">
              <a:spcBef>
                <a:spcPts val="0"/>
              </a:spcBef>
              <a:spcAft>
                <a:spcPts val="0"/>
              </a:spcAft>
              <a:defRPr>
                <a:latin typeface="+mn-lt"/>
                <a:ea typeface="+mn-ea"/>
              </a:defRPr>
            </a:lvl1pPr>
          </a:lstStyle>
          <a:p>
            <a:pPr>
              <a:defRPr/>
            </a:pPr>
            <a:endParaRPr lang="en-US" dirty="0"/>
          </a:p>
        </p:txBody>
      </p:sp>
    </p:spTree>
    <p:extLst>
      <p:ext uri="{BB962C8B-B14F-4D97-AF65-F5344CB8AC3E}">
        <p14:creationId xmlns:p14="http://schemas.microsoft.com/office/powerpoint/2010/main" val="122852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423156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467"/>
            <a:ext cx="7772400" cy="1101725"/>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2582504"/>
            <a:ext cx="6400800" cy="1314450"/>
          </a:xfrm>
          <a:prstGeom prst="rect">
            <a:avLst/>
          </a:prstGeo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674150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114811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457200" y="1933325"/>
            <a:ext cx="8229600" cy="857250"/>
          </a:xfrm>
          <a:prstGeom prst="rect">
            <a:avLst/>
          </a:prstGeom>
        </p:spPr>
        <p:txBody>
          <a:bodyPr vert="horz" lIns="91440" tIns="45720" rIns="91440" bIns="45720" rtlCol="0" anchor="ctr">
            <a:normAutofit/>
          </a:bodyPr>
          <a:lstStyle>
            <a:lvl1pPr>
              <a:defRPr cap="all"/>
            </a:lvl1pPr>
          </a:lstStyle>
          <a:p>
            <a:r>
              <a:rPr lang="en-US" dirty="0"/>
              <a:t>Click to edit Master title style</a:t>
            </a:r>
          </a:p>
        </p:txBody>
      </p:sp>
    </p:spTree>
    <p:extLst>
      <p:ext uri="{BB962C8B-B14F-4D97-AF65-F5344CB8AC3E}">
        <p14:creationId xmlns:p14="http://schemas.microsoft.com/office/powerpoint/2010/main" val="1986434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2679"/>
            <a:ext cx="8229600" cy="8572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457200" y="1200150"/>
            <a:ext cx="8229600" cy="3394075"/>
          </a:xfrm>
          <a:prstGeom prst="rect">
            <a:avLst/>
          </a:prstGeom>
        </p:spPr>
        <p:txBody>
          <a:bodyPr/>
          <a:lstStyle>
            <a:lvl2pPr>
              <a:defRPr>
                <a:solidFill>
                  <a:schemeClr val="accent2">
                    <a:lumMod val="50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683974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572500"/>
            <a:ext cx="7772400" cy="1022350"/>
          </a:xfrm>
          <a:prstGeom prst="rect">
            <a:avLst/>
          </a:prstGeom>
        </p:spPr>
        <p:txBody>
          <a:bodyPr anchor="t"/>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722313" y="1446963"/>
            <a:ext cx="7772400" cy="112553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4016338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1986"/>
            <a:ext cx="8229600" cy="85725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457200" y="1278302"/>
            <a:ext cx="4038600" cy="31373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78303"/>
            <a:ext cx="4038600" cy="313739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472072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01755"/>
            <a:ext cx="8229600" cy="857250"/>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610081"/>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983635"/>
            <a:ext cx="4040188" cy="264697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10081"/>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3634"/>
            <a:ext cx="4041775" cy="264697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829038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91986"/>
            <a:ext cx="8229600" cy="857250"/>
          </a:xfrm>
          <a:prstGeom prst="rect">
            <a:avLst/>
          </a:prstGeom>
        </p:spPr>
        <p:txBody>
          <a:bodyPr/>
          <a:lstStyle/>
          <a:p>
            <a:r>
              <a:rPr lang="en-US" dirty="0"/>
              <a:t>Click to edit Master title style</a:t>
            </a:r>
          </a:p>
        </p:txBody>
      </p:sp>
      <p:sp>
        <p:nvSpPr>
          <p:cNvPr id="3"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6147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Titl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319330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330905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49013"/>
            <a:ext cx="3008313" cy="871537"/>
          </a:xfrm>
          <a:prstGeom prst="rect">
            <a:avLst/>
          </a:prstGeo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449013"/>
            <a:ext cx="5111750" cy="414521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320550"/>
            <a:ext cx="3008313" cy="3273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Footer Placeholder 4"/>
          <p:cNvSpPr>
            <a:spLocks noGrp="1"/>
          </p:cNvSpPr>
          <p:nvPr>
            <p:ph type="ftr" sz="quarter" idx="10"/>
          </p:nvPr>
        </p:nvSpPr>
        <p:spPr>
          <a:xfrm>
            <a:off x="533400" y="4746625"/>
            <a:ext cx="5811838" cy="273050"/>
          </a:xfrm>
        </p:spPr>
        <p:txBody>
          <a:bodyPr rtlCol="0"/>
          <a:lstStyle>
            <a:lvl1pPr defTabSz="457200" fontAlgn="auto">
              <a:spcBef>
                <a:spcPts val="0"/>
              </a:spcBef>
              <a:spcAft>
                <a:spcPts val="0"/>
              </a:spcAft>
              <a:defRPr>
                <a:latin typeface="+mn-lt"/>
                <a:ea typeface="+mn-ea"/>
              </a:defRPr>
            </a:lvl1pPr>
          </a:lstStyle>
          <a:p>
            <a:pPr>
              <a:defRPr/>
            </a:pPr>
            <a:endParaRPr lang="en-US" dirty="0"/>
          </a:p>
        </p:txBody>
      </p:sp>
    </p:spTree>
    <p:extLst>
      <p:ext uri="{BB962C8B-B14F-4D97-AF65-F5344CB8AC3E}">
        <p14:creationId xmlns:p14="http://schemas.microsoft.com/office/powerpoint/2010/main" val="2724672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8523139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tx">
  <p:cSld name="1_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rtl="0">
              <a:spcBef>
                <a:spcPts val="0"/>
              </a:spcBef>
              <a:spcAft>
                <a:spcPts val="0"/>
              </a:spcAft>
              <a:buSzPts val="29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7" name="Shape 17"/>
          <p:cNvSpPr txBox="1">
            <a:spLocks noGrp="1"/>
          </p:cNvSpPr>
          <p:nvPr>
            <p:ph type="body" idx="1"/>
          </p:nvPr>
        </p:nvSpPr>
        <p:spPr>
          <a:xfrm>
            <a:off x="457200" y="1200150"/>
            <a:ext cx="8229600" cy="33585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404041"/>
              </a:buClr>
              <a:buSzPts val="3000"/>
              <a:buChar char="●"/>
              <a:defRPr>
                <a:solidFill>
                  <a:srgbClr val="404041"/>
                </a:solidFill>
              </a:defRPr>
            </a:lvl1pPr>
            <a:lvl2pPr marL="914400" lvl="1" indent="-381000" rtl="0">
              <a:spcBef>
                <a:spcPts val="0"/>
              </a:spcBef>
              <a:spcAft>
                <a:spcPts val="0"/>
              </a:spcAft>
              <a:buClr>
                <a:srgbClr val="404041"/>
              </a:buClr>
              <a:buSzPts val="2400"/>
              <a:buChar char="○"/>
              <a:defRPr>
                <a:solidFill>
                  <a:srgbClr val="404041"/>
                </a:solidFill>
              </a:defRPr>
            </a:lvl2pPr>
            <a:lvl3pPr marL="1371600" lvl="2" indent="-381000" rtl="0">
              <a:spcBef>
                <a:spcPts val="0"/>
              </a:spcBef>
              <a:spcAft>
                <a:spcPts val="0"/>
              </a:spcAft>
              <a:buClr>
                <a:srgbClr val="404041"/>
              </a:buClr>
              <a:buSzPts val="2400"/>
              <a:buChar char="■"/>
              <a:defRPr>
                <a:solidFill>
                  <a:srgbClr val="404041"/>
                </a:solidFill>
              </a:defRPr>
            </a:lvl3pPr>
            <a:lvl4pPr marL="1828800" lvl="3" indent="-342900" rtl="0">
              <a:spcBef>
                <a:spcPts val="0"/>
              </a:spcBef>
              <a:spcAft>
                <a:spcPts val="0"/>
              </a:spcAft>
              <a:buClr>
                <a:srgbClr val="404041"/>
              </a:buClr>
              <a:buSzPts val="1800"/>
              <a:buChar char="●"/>
              <a:defRPr>
                <a:solidFill>
                  <a:srgbClr val="404041"/>
                </a:solidFill>
              </a:defRPr>
            </a:lvl4pPr>
            <a:lvl5pPr marL="2286000" lvl="4" indent="-342900" rtl="0">
              <a:spcBef>
                <a:spcPts val="0"/>
              </a:spcBef>
              <a:spcAft>
                <a:spcPts val="0"/>
              </a:spcAft>
              <a:buClr>
                <a:srgbClr val="404041"/>
              </a:buClr>
              <a:buSzPts val="1800"/>
              <a:buChar char="○"/>
              <a:defRPr>
                <a:solidFill>
                  <a:srgbClr val="404041"/>
                </a:solidFill>
              </a:defRPr>
            </a:lvl5pPr>
            <a:lvl6pPr marL="2743200" lvl="5" indent="-342900" rtl="0">
              <a:spcBef>
                <a:spcPts val="0"/>
              </a:spcBef>
              <a:spcAft>
                <a:spcPts val="0"/>
              </a:spcAft>
              <a:buClr>
                <a:srgbClr val="404041"/>
              </a:buClr>
              <a:buSzPts val="1800"/>
              <a:buChar char="■"/>
              <a:defRPr>
                <a:solidFill>
                  <a:srgbClr val="404041"/>
                </a:solidFill>
              </a:defRPr>
            </a:lvl6pPr>
            <a:lvl7pPr marL="3200400" lvl="6" indent="-342900" rtl="0">
              <a:spcBef>
                <a:spcPts val="0"/>
              </a:spcBef>
              <a:spcAft>
                <a:spcPts val="0"/>
              </a:spcAft>
              <a:buClr>
                <a:srgbClr val="404041"/>
              </a:buClr>
              <a:buSzPts val="1800"/>
              <a:buChar char="●"/>
              <a:defRPr>
                <a:solidFill>
                  <a:srgbClr val="404041"/>
                </a:solidFill>
              </a:defRPr>
            </a:lvl7pPr>
            <a:lvl8pPr marL="3657600" lvl="7" indent="-342900" rtl="0">
              <a:spcBef>
                <a:spcPts val="0"/>
              </a:spcBef>
              <a:spcAft>
                <a:spcPts val="0"/>
              </a:spcAft>
              <a:buClr>
                <a:srgbClr val="404041"/>
              </a:buClr>
              <a:buSzPts val="1800"/>
              <a:buChar char="○"/>
              <a:defRPr>
                <a:solidFill>
                  <a:srgbClr val="404041"/>
                </a:solidFill>
              </a:defRPr>
            </a:lvl8pPr>
            <a:lvl9pPr marL="4114800" lvl="8" indent="-342900" rtl="0">
              <a:spcBef>
                <a:spcPts val="0"/>
              </a:spcBef>
              <a:spcAft>
                <a:spcPts val="0"/>
              </a:spcAft>
              <a:buClr>
                <a:srgbClr val="404041"/>
              </a:buClr>
              <a:buSzPts val="1800"/>
              <a:buChar char="■"/>
              <a:defRPr>
                <a:solidFill>
                  <a:srgbClr val="404041"/>
                </a:solidFill>
              </a:defRPr>
            </a:lvl9pPr>
          </a:lstStyle>
          <a:p>
            <a:endParaRPr/>
          </a:p>
        </p:txBody>
      </p:sp>
      <p:pic>
        <p:nvPicPr>
          <p:cNvPr id="18" name="Shape 18" descr="cf-logo-v-cmyk-slide.png"/>
          <p:cNvPicPr preferRelativeResize="0"/>
          <p:nvPr/>
        </p:nvPicPr>
        <p:blipFill>
          <a:blip r:embed="rId2">
            <a:alphaModFix/>
          </a:blip>
          <a:stretch>
            <a:fillRect/>
          </a:stretch>
        </p:blipFill>
        <p:spPr>
          <a:xfrm>
            <a:off x="545550" y="4619224"/>
            <a:ext cx="922081" cy="306128"/>
          </a:xfrm>
          <a:prstGeom prst="rect">
            <a:avLst/>
          </a:prstGeom>
          <a:noFill/>
          <a:ln>
            <a:noFill/>
          </a:ln>
        </p:spPr>
      </p:pic>
    </p:spTree>
    <p:extLst>
      <p:ext uri="{BB962C8B-B14F-4D97-AF65-F5344CB8AC3E}">
        <p14:creationId xmlns:p14="http://schemas.microsoft.com/office/powerpoint/2010/main" val="2776155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2679"/>
            <a:ext cx="8229600" cy="8572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457200" y="1200150"/>
            <a:ext cx="8229600" cy="3394075"/>
          </a:xfrm>
          <a:prstGeom prst="rect">
            <a:avLst/>
          </a:prstGeom>
        </p:spPr>
        <p:txBody>
          <a:bodyPr/>
          <a:lstStyle>
            <a:lvl2pPr>
              <a:defRPr>
                <a:solidFill>
                  <a:schemeClr val="accent2">
                    <a:lumMod val="50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10"/>
          </p:nvPr>
        </p:nvSpPr>
        <p:spPr>
          <a:xfrm>
            <a:off x="533400" y="4641850"/>
            <a:ext cx="5811838" cy="273050"/>
          </a:xfrm>
          <a:prstGeom prst="rect">
            <a:avLst/>
          </a:prstGeom>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1278254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572500"/>
            <a:ext cx="7772400" cy="1022350"/>
          </a:xfrm>
          <a:prstGeom prst="rect">
            <a:avLst/>
          </a:prstGeom>
        </p:spPr>
        <p:txBody>
          <a:bodyPr anchor="t"/>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722313" y="1446963"/>
            <a:ext cx="7772400" cy="112553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Footer Placeholder 4"/>
          <p:cNvSpPr>
            <a:spLocks noGrp="1"/>
          </p:cNvSpPr>
          <p:nvPr>
            <p:ph type="ftr" sz="quarter" idx="10"/>
          </p:nvPr>
        </p:nvSpPr>
        <p:spPr>
          <a:xfrm>
            <a:off x="533400" y="4641850"/>
            <a:ext cx="5811838" cy="273050"/>
          </a:xfrm>
          <a:prstGeom prst="rect">
            <a:avLst/>
          </a:prstGeom>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9802056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1986"/>
            <a:ext cx="8229600" cy="85725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457200" y="1278302"/>
            <a:ext cx="4038600" cy="31373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78303"/>
            <a:ext cx="4038600" cy="313739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533400" y="4641850"/>
            <a:ext cx="5811838" cy="273050"/>
          </a:xfrm>
          <a:prstGeom prst="rect">
            <a:avLst/>
          </a:prstGeom>
          <a:ln/>
        </p:spPr>
        <p:txBody>
          <a:bodyPr/>
          <a:lstStyle>
            <a:lvl1pPr>
              <a:defRPr/>
            </a:lvl1pPr>
          </a:lstStyle>
          <a:p>
            <a:pPr>
              <a:defRPr/>
            </a:pPr>
            <a:endParaRPr lang="en-US" altLang="en-US" dirty="0"/>
          </a:p>
        </p:txBody>
      </p:sp>
    </p:spTree>
    <p:extLst>
      <p:ext uri="{BB962C8B-B14F-4D97-AF65-F5344CB8AC3E}">
        <p14:creationId xmlns:p14="http://schemas.microsoft.com/office/powerpoint/2010/main" val="8144936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01755"/>
            <a:ext cx="8229600" cy="857250"/>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610081"/>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983635"/>
            <a:ext cx="4040188" cy="264697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10081"/>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3634"/>
            <a:ext cx="4041775" cy="264697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a:xfrm>
            <a:off x="533400" y="4641850"/>
            <a:ext cx="5811838" cy="273050"/>
          </a:xfrm>
          <a:prstGeom prst="rect">
            <a:avLst/>
          </a:prstGeom>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8480359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91986"/>
            <a:ext cx="8229600" cy="857250"/>
          </a:xfrm>
          <a:prstGeom prst="rect">
            <a:avLst/>
          </a:prstGeom>
        </p:spPr>
        <p:txBody>
          <a:bodyPr/>
          <a:lstStyle/>
          <a:p>
            <a:r>
              <a:rPr lang="en-US" dirty="0"/>
              <a:t>Click to edit Master title style</a:t>
            </a:r>
          </a:p>
        </p:txBody>
      </p:sp>
      <p:sp>
        <p:nvSpPr>
          <p:cNvPr id="3" name="Footer Placeholder 4"/>
          <p:cNvSpPr>
            <a:spLocks noGrp="1"/>
          </p:cNvSpPr>
          <p:nvPr>
            <p:ph type="ftr" sz="quarter" idx="10"/>
          </p:nvPr>
        </p:nvSpPr>
        <p:spPr>
          <a:xfrm>
            <a:off x="533400" y="4641850"/>
            <a:ext cx="5811838" cy="273050"/>
          </a:xfrm>
          <a:prstGeom prst="rect">
            <a:avLst/>
          </a:prstGeom>
          <a:ln/>
        </p:spPr>
        <p:txBody>
          <a:bodyPr/>
          <a:lstStyle>
            <a:lvl1pPr>
              <a:defRPr/>
            </a:lvl1pPr>
          </a:lstStyle>
          <a:p>
            <a:pPr>
              <a:defRPr/>
            </a:pPr>
            <a:endParaRPr lang="en-US" altLang="en-US" dirty="0"/>
          </a:p>
        </p:txBody>
      </p:sp>
    </p:spTree>
    <p:extLst>
      <p:ext uri="{BB962C8B-B14F-4D97-AF65-F5344CB8AC3E}">
        <p14:creationId xmlns:p14="http://schemas.microsoft.com/office/powerpoint/2010/main" val="4119141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533400" y="4641850"/>
            <a:ext cx="5811838" cy="273050"/>
          </a:xfrm>
          <a:prstGeom prst="rect">
            <a:avLst/>
          </a:prstGeom>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15492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685800" y="1682053"/>
            <a:ext cx="7772400" cy="1101725"/>
          </a:xfrm>
          <a:prstGeom prst="rect">
            <a:avLst/>
          </a:prstGeom>
        </p:spPr>
        <p:txBody>
          <a:bodyPr/>
          <a:lstStyle>
            <a:lvl1pPr>
              <a:defRPr>
                <a:solidFill>
                  <a:srgbClr val="FFFFFF"/>
                </a:solidFill>
                <a:latin typeface="Source Sans Pro"/>
                <a:cs typeface="Source Sans Pro"/>
              </a:defRPr>
            </a:lvl1pPr>
          </a:lstStyle>
          <a:p>
            <a:r>
              <a:rPr lang="en-US" dirty="0"/>
              <a:t>Click to edit Master title style</a:t>
            </a:r>
          </a:p>
        </p:txBody>
      </p:sp>
      <p:sp>
        <p:nvSpPr>
          <p:cNvPr id="3"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2252936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49013"/>
            <a:ext cx="3008313" cy="871537"/>
          </a:xfrm>
          <a:prstGeom prst="rect">
            <a:avLst/>
          </a:prstGeo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449013"/>
            <a:ext cx="5111750" cy="414521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320550"/>
            <a:ext cx="3008313" cy="3273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Footer Placeholder 4"/>
          <p:cNvSpPr>
            <a:spLocks noGrp="1"/>
          </p:cNvSpPr>
          <p:nvPr>
            <p:ph type="ftr" sz="quarter" idx="10"/>
          </p:nvPr>
        </p:nvSpPr>
        <p:spPr>
          <a:xfrm>
            <a:off x="533400" y="4746625"/>
            <a:ext cx="5811838" cy="273050"/>
          </a:xfrm>
          <a:prstGeom prst="rect">
            <a:avLst/>
          </a:prstGeom>
        </p:spPr>
        <p:txBody>
          <a:bodyPr rtlCol="0"/>
          <a:lstStyle>
            <a:lvl1pPr defTabSz="457200" fontAlgn="auto">
              <a:spcBef>
                <a:spcPts val="0"/>
              </a:spcBef>
              <a:spcAft>
                <a:spcPts val="0"/>
              </a:spcAft>
              <a:defRPr>
                <a:latin typeface="+mn-lt"/>
                <a:ea typeface="+mn-ea"/>
              </a:defRPr>
            </a:lvl1pPr>
          </a:lstStyle>
          <a:p>
            <a:pPr>
              <a:defRPr/>
            </a:pPr>
            <a:endParaRPr lang="en-US" dirty="0"/>
          </a:p>
        </p:txBody>
      </p:sp>
    </p:spTree>
    <p:extLst>
      <p:ext uri="{BB962C8B-B14F-4D97-AF65-F5344CB8AC3E}">
        <p14:creationId xmlns:p14="http://schemas.microsoft.com/office/powerpoint/2010/main" val="26715599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533400" y="4641850"/>
            <a:ext cx="5811838" cy="273050"/>
          </a:xfrm>
          <a:prstGeom prst="rect">
            <a:avLst/>
          </a:prstGeom>
          <a:ln/>
        </p:spPr>
        <p:txBody>
          <a:bodyPr/>
          <a:lstStyle>
            <a:lvl1pPr>
              <a:defRPr/>
            </a:lvl1pPr>
          </a:lstStyle>
          <a:p>
            <a:pPr>
              <a:defRPr/>
            </a:pPr>
            <a:endParaRPr lang="en-US" altLang="en-US" dirty="0"/>
          </a:p>
        </p:txBody>
      </p:sp>
    </p:spTree>
    <p:extLst>
      <p:ext uri="{BB962C8B-B14F-4D97-AF65-F5344CB8AC3E}">
        <p14:creationId xmlns:p14="http://schemas.microsoft.com/office/powerpoint/2010/main" val="41962127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92629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2" descr="C:\Users\RiaDhall\Pictures\PPT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597825"/>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5" name="Date Placeholder 4"/>
          <p:cNvSpPr>
            <a:spLocks noGrp="1" noChangeArrowheads="1"/>
          </p:cNvSpPr>
          <p:nvPr>
            <p:ph type="dt" sz="half" idx="10"/>
          </p:nvPr>
        </p:nvSpPr>
        <p:spPr>
          <a:xfrm>
            <a:off x="457200" y="4684713"/>
            <a:ext cx="2133600" cy="357187"/>
          </a:xfrm>
          <a:prstGeom prst="rect">
            <a:avLst/>
          </a:prstGeom>
        </p:spPr>
        <p:txBody>
          <a:bodyPr/>
          <a:lstStyle>
            <a:lvl1pPr eaLnBrk="1" hangingPunct="1">
              <a:defRPr>
                <a:latin typeface="Century Gothic" panose="020B0502020202020204" pitchFamily="34" charset="0"/>
                <a:ea typeface="MS PGothic" pitchFamily="34" charset="-128"/>
              </a:defRPr>
            </a:lvl1pPr>
          </a:lstStyle>
          <a:p>
            <a:pPr>
              <a:defRPr/>
            </a:pPr>
            <a:endParaRPr lang="en-US"/>
          </a:p>
        </p:txBody>
      </p:sp>
      <p:sp>
        <p:nvSpPr>
          <p:cNvPr id="6" name="Footer Placeholder 5"/>
          <p:cNvSpPr>
            <a:spLocks noGrp="1" noChangeArrowheads="1"/>
          </p:cNvSpPr>
          <p:nvPr>
            <p:ph type="ftr" sz="quarter" idx="11"/>
          </p:nvPr>
        </p:nvSpPr>
        <p:spPr>
          <a:xfrm>
            <a:off x="533400" y="4641850"/>
            <a:ext cx="5811838" cy="2730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4684713"/>
            <a:ext cx="2133600" cy="357187"/>
          </a:xfrm>
          <a:prstGeom prst="rect">
            <a:avLst/>
          </a:prstGeom>
        </p:spPr>
        <p:txBody>
          <a:bodyPr/>
          <a:lstStyle>
            <a:lvl1pPr eaLnBrk="1" hangingPunct="1">
              <a:defRPr>
                <a:latin typeface="Century Gothic" panose="020B0502020202020204" pitchFamily="34" charset="0"/>
                <a:ea typeface="MS PGothic" pitchFamily="34" charset="-128"/>
              </a:defRPr>
            </a:lvl1pPr>
          </a:lstStyle>
          <a:p>
            <a:pPr>
              <a:defRPr/>
            </a:pPr>
            <a:fld id="{03D54202-096E-AE48-A14F-1475225B73E3}" type="slidenum">
              <a:rPr lang="en-US"/>
              <a:pPr>
                <a:defRPr/>
              </a:pPr>
              <a:t>‹#›</a:t>
            </a:fld>
            <a:endParaRPr lang="en-US"/>
          </a:p>
        </p:txBody>
      </p:sp>
    </p:spTree>
    <p:extLst>
      <p:ext uri="{BB962C8B-B14F-4D97-AF65-F5344CB8AC3E}">
        <p14:creationId xmlns:p14="http://schemas.microsoft.com/office/powerpoint/2010/main" val="39981595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2679"/>
            <a:ext cx="8229600" cy="8572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457200" y="1200151"/>
            <a:ext cx="8229600" cy="3394075"/>
          </a:xfrm>
          <a:prstGeom prst="rect">
            <a:avLst/>
          </a:prstGeom>
        </p:spPr>
        <p:txBody>
          <a:bodyPr/>
          <a:lstStyle>
            <a:lvl2pPr>
              <a:defRPr>
                <a:solidFill>
                  <a:schemeClr val="accent2">
                    <a:lumMod val="50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p:txBody>
          <a:bodyPr/>
          <a:lstStyle>
            <a:lvl1pPr>
              <a:defRPr/>
            </a:lvl1pPr>
          </a:lstStyle>
          <a:p>
            <a:pPr>
              <a:defRPr/>
            </a:pPr>
            <a:r>
              <a:rPr lang="en-US" dirty="0">
                <a:solidFill>
                  <a:prstClr val="white"/>
                </a:solidFill>
              </a:rPr>
              <a:t># </a:t>
            </a:r>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572500"/>
            <a:ext cx="7772400" cy="1022350"/>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1446964"/>
            <a:ext cx="7772400" cy="1125537"/>
          </a:xfrm>
          <a:prstGeom prst="rect">
            <a:avLst/>
          </a:prstGeo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US" dirty="0">
                <a:solidFill>
                  <a:prstClr val="white"/>
                </a:solidFill>
              </a:rPr>
              <a:t># </a:t>
            </a:r>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1986"/>
            <a:ext cx="8229600" cy="85725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457200" y="1278302"/>
            <a:ext cx="4038600" cy="31373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78304"/>
            <a:ext cx="4038600" cy="313739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dirty="0">
                <a:solidFill>
                  <a:prstClr val="white"/>
                </a:solidFill>
              </a:rPr>
              <a:t># </a:t>
            </a:r>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01755"/>
            <a:ext cx="8229600" cy="857250"/>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610082"/>
            <a:ext cx="4040188" cy="481012"/>
          </a:xfrm>
          <a:prstGeom prst="rect">
            <a:avLst/>
          </a:prstGeo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983636"/>
            <a:ext cx="4040188" cy="264697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610082"/>
            <a:ext cx="4041775" cy="481012"/>
          </a:xfrm>
          <a:prstGeom prst="rect">
            <a:avLst/>
          </a:prstGeo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983635"/>
            <a:ext cx="4041775" cy="264697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10"/>
          </p:nvPr>
        </p:nvSpPr>
        <p:spPr/>
        <p:txBody>
          <a:bodyPr/>
          <a:lstStyle>
            <a:lvl1pPr>
              <a:defRPr/>
            </a:lvl1pPr>
          </a:lstStyle>
          <a:p>
            <a:pPr>
              <a:defRPr/>
            </a:pPr>
            <a:r>
              <a:rPr lang="en-US" dirty="0">
                <a:solidFill>
                  <a:prstClr val="white"/>
                </a:solidFill>
              </a:rPr>
              <a:t># </a:t>
            </a:r>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91986"/>
            <a:ext cx="8229600" cy="85725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dirty="0">
                <a:solidFill>
                  <a:prstClr val="white"/>
                </a:solidFill>
              </a:rPr>
              <a:t># </a:t>
            </a:r>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dirty="0">
                <a:solidFill>
                  <a:prstClr val="white"/>
                </a:solidFill>
              </a:rPr>
              <a:t># </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2679"/>
            <a:ext cx="8229600" cy="8572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457200" y="1200150"/>
            <a:ext cx="8229600" cy="3394075"/>
          </a:xfrm>
          <a:prstGeom prst="rect">
            <a:avLst/>
          </a:prstGeom>
        </p:spPr>
        <p:txBody>
          <a:bodyPr/>
          <a:lstStyle>
            <a:lvl2pPr>
              <a:defRPr>
                <a:solidFill>
                  <a:schemeClr val="accent2">
                    <a:lumMod val="50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2892138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449014"/>
            <a:ext cx="3008313" cy="871537"/>
          </a:xfrm>
          <a:prstGeom prst="rect">
            <a:avLst/>
          </a:prstGeo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449013"/>
            <a:ext cx="5111750" cy="414521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320551"/>
            <a:ext cx="3008313" cy="3273675"/>
          </a:xfrm>
          <a:prstGeom prst="rect">
            <a:avLst/>
          </a:prstGeo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dirty="0">
                <a:solidFill>
                  <a:prstClr val="white"/>
                </a:solidFill>
              </a:rPr>
              <a:t># </a:t>
            </a:r>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45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a:prstGeom prst="rect">
            <a:avLst/>
          </a:prstGeom>
        </p:spPr>
        <p:txBody>
          <a:bodyPr rtlCol="0">
            <a:normAutofit/>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1792288" y="4025901"/>
            <a:ext cx="5486400" cy="603250"/>
          </a:xfrm>
          <a:prstGeom prst="rect">
            <a:avLst/>
          </a:prstGeo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dirty="0">
                <a:solidFill>
                  <a:prstClr val="white"/>
                </a:solidFill>
              </a:rPr>
              <a:t># </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572500"/>
            <a:ext cx="7772400" cy="1022350"/>
          </a:xfrm>
          <a:prstGeom prst="rect">
            <a:avLst/>
          </a:prstGeom>
        </p:spPr>
        <p:txBody>
          <a:bodyPr anchor="t"/>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722313" y="1446963"/>
            <a:ext cx="7772400" cy="112553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85501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1986"/>
            <a:ext cx="8229600" cy="85725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457200" y="1278302"/>
            <a:ext cx="4038600" cy="31373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78303"/>
            <a:ext cx="4038600" cy="313739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74795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01755"/>
            <a:ext cx="8229600" cy="857250"/>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610081"/>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983635"/>
            <a:ext cx="4040188" cy="264697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10081"/>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3634"/>
            <a:ext cx="4041775" cy="264697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80586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91986"/>
            <a:ext cx="8229600" cy="857250"/>
          </a:xfrm>
          <a:prstGeom prst="rect">
            <a:avLst/>
          </a:prstGeom>
        </p:spPr>
        <p:txBody>
          <a:bodyPr/>
          <a:lstStyle/>
          <a:p>
            <a:r>
              <a:rPr lang="en-US" dirty="0"/>
              <a:t>Click to edit Master title style</a:t>
            </a:r>
          </a:p>
        </p:txBody>
      </p:sp>
      <p:sp>
        <p:nvSpPr>
          <p:cNvPr id="3"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5105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0439319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6.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7.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image" Target="../media/image4.png"/><Relationship Id="rId4" Type="http://schemas.openxmlformats.org/officeDocument/2006/relationships/slideLayout" Target="../slideLayouts/slideLayout37.xml"/><Relationship Id="rId9"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gradFill flip="none" rotWithShape="1">
            <a:gsLst>
              <a:gs pos="0">
                <a:srgbClr val="FFFFFF"/>
              </a:gs>
              <a:gs pos="100000">
                <a:schemeClr val="accent3"/>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1030"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userDrawn="1"/>
        </p:nvSpPr>
        <p:spPr>
          <a:xfrm>
            <a:off x="0" y="2228049"/>
            <a:ext cx="9144000" cy="2115590"/>
          </a:xfrm>
          <a:prstGeom prst="rect">
            <a:avLst/>
          </a:prstGeom>
          <a:gradFill flip="none" rotWithShape="1">
            <a:gsLst>
              <a:gs pos="100000">
                <a:schemeClr val="tx2"/>
              </a:gs>
              <a:gs pos="0">
                <a:srgbClr val="2D7CBB"/>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1034" name="Footer Placeholder 4"/>
          <p:cNvSpPr>
            <a:spLocks noGrp="1"/>
          </p:cNvSpPr>
          <p:nvPr>
            <p:ph type="ftr" sz="quarter" idx="3"/>
          </p:nvPr>
        </p:nvSpPr>
        <p:spPr bwMode="auto">
          <a:xfrm>
            <a:off x="533400" y="4641850"/>
            <a:ext cx="58118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914400" eaLnBrk="1" hangingPunct="1">
              <a:defRPr sz="1000" b="1">
                <a:solidFill>
                  <a:srgbClr val="649840"/>
                </a:solidFill>
                <a:latin typeface="Century Gothic" panose="020B0502020202020204" pitchFamily="34" charset="0"/>
                <a:ea typeface="MS PGothic" panose="020B0600070205080204" pitchFamily="34" charset="-128"/>
                <a:cs typeface="+mn-cs"/>
              </a:defRPr>
            </a:lvl1pPr>
          </a:lstStyle>
          <a:p>
            <a:pPr>
              <a:defRPr/>
            </a:pPr>
            <a:endParaRPr lang="en-US" altLang="en-US" dirty="0"/>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Lst>
  <p:hf sldNum="0" hdr="0" dt="0"/>
  <p:txStyles>
    <p:titleStyle>
      <a:lvl1pPr algn="ctr" defTabSz="457200" rtl="0" eaLnBrk="0" fontAlgn="base" hangingPunct="0">
        <a:spcBef>
          <a:spcPct val="0"/>
        </a:spcBef>
        <a:spcAft>
          <a:spcPct val="0"/>
        </a:spcAft>
        <a:defRPr sz="4400" kern="1200">
          <a:solidFill>
            <a:srgbClr val="2E85BD"/>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rgbClr val="2E85BD"/>
          </a:solidFill>
          <a:latin typeface="Century Gothic" charset="0"/>
          <a:ea typeface="MS PGothic" pitchFamily="34" charset="-128"/>
          <a:cs typeface="MS PGothic" charset="0"/>
        </a:defRPr>
      </a:lvl2pPr>
      <a:lvl3pPr algn="ctr" defTabSz="457200" rtl="0" eaLnBrk="0" fontAlgn="base" hangingPunct="0">
        <a:spcBef>
          <a:spcPct val="0"/>
        </a:spcBef>
        <a:spcAft>
          <a:spcPct val="0"/>
        </a:spcAft>
        <a:defRPr sz="4400">
          <a:solidFill>
            <a:srgbClr val="2E85BD"/>
          </a:solidFill>
          <a:latin typeface="Century Gothic" charset="0"/>
          <a:ea typeface="MS PGothic" pitchFamily="34" charset="-128"/>
          <a:cs typeface="MS PGothic" charset="0"/>
        </a:defRPr>
      </a:lvl3pPr>
      <a:lvl4pPr algn="ctr" defTabSz="457200" rtl="0" eaLnBrk="0" fontAlgn="base" hangingPunct="0">
        <a:spcBef>
          <a:spcPct val="0"/>
        </a:spcBef>
        <a:spcAft>
          <a:spcPct val="0"/>
        </a:spcAft>
        <a:defRPr sz="4400">
          <a:solidFill>
            <a:srgbClr val="2E85BD"/>
          </a:solidFill>
          <a:latin typeface="Century Gothic" charset="0"/>
          <a:ea typeface="MS PGothic" pitchFamily="34" charset="-128"/>
          <a:cs typeface="MS PGothic" charset="0"/>
        </a:defRPr>
      </a:lvl4pPr>
      <a:lvl5pPr algn="ctr" defTabSz="457200" rtl="0" eaLnBrk="0" fontAlgn="base" hangingPunct="0">
        <a:spcBef>
          <a:spcPct val="0"/>
        </a:spcBef>
        <a:spcAft>
          <a:spcPct val="0"/>
        </a:spcAft>
        <a:defRPr sz="4400">
          <a:solidFill>
            <a:srgbClr val="2E85BD"/>
          </a:solidFill>
          <a:latin typeface="Century Gothic" charset="0"/>
          <a:ea typeface="MS PGothic" pitchFamily="34" charset="-128"/>
          <a:cs typeface="MS PGothic" charset="0"/>
        </a:defRPr>
      </a:lvl5pPr>
      <a:lvl6pPr marL="4572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6pPr>
      <a:lvl7pPr marL="9144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7pPr>
      <a:lvl8pPr marL="13716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8pPr>
      <a:lvl9pPr marL="18288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rgbClr val="2E85BD"/>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rgbClr val="737373"/>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37373"/>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37373"/>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37373"/>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gradFill flip="none" rotWithShape="1">
            <a:gsLst>
              <a:gs pos="100000">
                <a:schemeClr val="tx2"/>
              </a:gs>
              <a:gs pos="0">
                <a:srgbClr val="2D7CBB"/>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13" name="Rectangle 12"/>
          <p:cNvSpPr/>
          <p:nvPr userDrawn="1"/>
        </p:nvSpPr>
        <p:spPr>
          <a:xfrm>
            <a:off x="0" y="4343639"/>
            <a:ext cx="9144000" cy="799861"/>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algn="ctr" defTabSz="914400" eaLnBrk="1" fontAlgn="auto" hangingPunct="1">
              <a:spcBef>
                <a:spcPts val="0"/>
              </a:spcBef>
              <a:spcAft>
                <a:spcPts val="0"/>
              </a:spcAft>
              <a:defRPr/>
            </a:pPr>
            <a:endParaRPr lang="en-US" kern="0">
              <a:solidFill>
                <a:srgbClr val="CECFCD"/>
              </a:solidFill>
              <a:latin typeface="Century Gothic"/>
              <a:ea typeface="+mn-ea"/>
            </a:endParaRPr>
          </a:p>
        </p:txBody>
      </p:sp>
      <p:sp>
        <p:nvSpPr>
          <p:cNvPr id="6" name="Footer Placeholder 4"/>
          <p:cNvSpPr>
            <a:spLocks noGrp="1"/>
          </p:cNvSpPr>
          <p:nvPr>
            <p:ph type="ftr" sz="quarter" idx="3"/>
          </p:nvPr>
        </p:nvSpPr>
        <p:spPr bwMode="auto">
          <a:xfrm>
            <a:off x="533400" y="4641850"/>
            <a:ext cx="58118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914400" eaLnBrk="1" hangingPunct="1">
              <a:defRPr sz="1000" b="1">
                <a:solidFill>
                  <a:srgbClr val="649840"/>
                </a:solidFill>
                <a:latin typeface="Century Gothic" panose="020B0502020202020204" pitchFamily="34" charset="0"/>
                <a:ea typeface="MS PGothic" panose="020B0600070205080204" pitchFamily="34" charset="-128"/>
                <a:cs typeface="+mn-cs"/>
              </a:defRPr>
            </a:lvl1pPr>
          </a:lstStyle>
          <a:p>
            <a:pPr>
              <a:defRPr/>
            </a:pPr>
            <a:endParaRPr lang="en-US" altLang="en-US" dirty="0"/>
          </a:p>
        </p:txBody>
      </p:sp>
    </p:spTree>
  </p:cSld>
  <p:clrMap bg1="lt1" tx1="dk1" bg2="lt2" tx2="dk2" accent1="accent1" accent2="accent2" accent3="accent3" accent4="accent4" accent5="accent5" accent6="accent6" hlink="hlink" folHlink="folHlink"/>
  <p:sldLayoutIdLst>
    <p:sldLayoutId id="2147484035"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pitchFamily="34" charset="0"/>
          <a:ea typeface="MS PGothic" pitchFamily="34" charset="-128"/>
        </a:defRPr>
      </a:lvl6pPr>
      <a:lvl7pPr marL="914400" algn="ctr" defTabSz="457200" rtl="0" fontAlgn="base">
        <a:spcBef>
          <a:spcPct val="0"/>
        </a:spcBef>
        <a:spcAft>
          <a:spcPct val="0"/>
        </a:spcAft>
        <a:defRPr sz="4400">
          <a:solidFill>
            <a:schemeClr val="tx1"/>
          </a:solidFill>
          <a:latin typeface="Calibri" pitchFamily="34" charset="0"/>
          <a:ea typeface="MS PGothic" pitchFamily="34" charset="-128"/>
        </a:defRPr>
      </a:lvl7pPr>
      <a:lvl8pPr marL="1371600" algn="ctr" defTabSz="457200" rtl="0" fontAlgn="base">
        <a:spcBef>
          <a:spcPct val="0"/>
        </a:spcBef>
        <a:spcAft>
          <a:spcPct val="0"/>
        </a:spcAft>
        <a:defRPr sz="4400">
          <a:solidFill>
            <a:schemeClr val="tx1"/>
          </a:solidFill>
          <a:latin typeface="Calibri" pitchFamily="34" charset="0"/>
          <a:ea typeface="MS PGothic" pitchFamily="34" charset="-128"/>
        </a:defRPr>
      </a:lvl8pPr>
      <a:lvl9pPr marL="1828800" algn="ctr" defTabSz="457200" rtl="0" fontAlgn="base">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8"/>
          <p:cNvSpPr>
            <a:spLocks noChangeArrowheads="1"/>
          </p:cNvSpPr>
          <p:nvPr userDrawn="1"/>
        </p:nvSpPr>
        <p:spPr bwMode="auto">
          <a:xfrm>
            <a:off x="0" y="0"/>
            <a:ext cx="9144000" cy="400050"/>
          </a:xfrm>
          <a:prstGeom prst="rect">
            <a:avLst/>
          </a:prstGeom>
          <a:gradFill flip="none" rotWithShape="1">
            <a:gsLst>
              <a:gs pos="0">
                <a:srgbClr val="2D7CBB"/>
              </a:gs>
              <a:gs pos="100000">
                <a:schemeClr val="tx2"/>
              </a:gs>
            </a:gsLst>
            <a:path path="circle">
              <a:fillToRect l="50000" t="50000" r="50000" b="50000"/>
            </a:path>
            <a:tileRect/>
          </a:gradFill>
          <a:ln>
            <a:noFill/>
          </a:ln>
        </p:spPr>
        <p:txBody>
          <a:bodyPr anchor="ctr"/>
          <a:lstStyle/>
          <a:p>
            <a:pPr algn="ctr" defTabSz="914400" eaLnBrk="1" hangingPunct="1">
              <a:defRPr/>
            </a:pPr>
            <a:endParaRPr lang="en-US">
              <a:solidFill>
                <a:srgbClr val="CECFCD"/>
              </a:solidFill>
              <a:ea typeface="ＭＳ Ｐゴシック" charset="0"/>
              <a:cs typeface="ＭＳ Ｐゴシック" charset="0"/>
            </a:endParaRPr>
          </a:p>
        </p:txBody>
      </p:sp>
      <p:sp>
        <p:nvSpPr>
          <p:cNvPr id="3078" name="Title Placeholder 1"/>
          <p:cNvSpPr>
            <a:spLocks noGrp="1"/>
          </p:cNvSpPr>
          <p:nvPr>
            <p:ph type="title"/>
          </p:nvPr>
        </p:nvSpPr>
        <p:spPr bwMode="auto">
          <a:xfrm>
            <a:off x="533400" y="3230563"/>
            <a:ext cx="65547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3079" name="Text Placeholder 2"/>
          <p:cNvSpPr>
            <a:spLocks noGrp="1"/>
          </p:cNvSpPr>
          <p:nvPr>
            <p:ph type="body" idx="1"/>
          </p:nvPr>
        </p:nvSpPr>
        <p:spPr bwMode="auto">
          <a:xfrm>
            <a:off x="533400" y="400050"/>
            <a:ext cx="6554788"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itle 1"/>
          <p:cNvSpPr txBox="1">
            <a:spLocks/>
          </p:cNvSpPr>
          <p:nvPr userDrawn="1"/>
        </p:nvSpPr>
        <p:spPr>
          <a:xfrm>
            <a:off x="0" y="-112713"/>
            <a:ext cx="9144000" cy="454026"/>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1400" dirty="0">
                <a:solidFill>
                  <a:schemeClr val="bg1"/>
                </a:solidFill>
                <a:effectLst/>
              </a:rPr>
              <a:t>Session Title</a:t>
            </a:r>
          </a:p>
        </p:txBody>
      </p:sp>
      <p:sp>
        <p:nvSpPr>
          <p:cNvPr id="9" name="Footer Placeholder 4"/>
          <p:cNvSpPr>
            <a:spLocks noGrp="1"/>
          </p:cNvSpPr>
          <p:nvPr>
            <p:ph type="ftr" sz="quarter" idx="3"/>
          </p:nvPr>
        </p:nvSpPr>
        <p:spPr bwMode="auto">
          <a:xfrm>
            <a:off x="533400" y="4641850"/>
            <a:ext cx="58118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914400" eaLnBrk="1" hangingPunct="1">
              <a:defRPr sz="1000" b="1">
                <a:solidFill>
                  <a:srgbClr val="649840"/>
                </a:solidFill>
                <a:latin typeface="Century Gothic" panose="020B0502020202020204" pitchFamily="34" charset="0"/>
                <a:ea typeface="MS PGothic" panose="020B0600070205080204" pitchFamily="34" charset="-128"/>
                <a:cs typeface="+mn-cs"/>
              </a:defRPr>
            </a:lvl1pPr>
          </a:lstStyle>
          <a:p>
            <a:pPr>
              <a:defRPr/>
            </a:pPr>
            <a:endParaRPr lang="en-US" altLang="en-US" dirty="0"/>
          </a:p>
        </p:txBody>
      </p:sp>
    </p:spTree>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6" r:id="rId7"/>
    <p:sldLayoutId id="2147484042" r:id="rId8"/>
  </p:sldLayoutIdLst>
  <p:hf sldNum="0" hdr="0" dt="0"/>
  <p:txStyles>
    <p:titleStyle>
      <a:lvl1pPr algn="ctr" defTabSz="457200" rtl="0" eaLnBrk="0" fontAlgn="base" hangingPunct="0">
        <a:spcBef>
          <a:spcPct val="0"/>
        </a:spcBef>
        <a:spcAft>
          <a:spcPct val="0"/>
        </a:spcAft>
        <a:defRPr sz="4400" kern="1200">
          <a:solidFill>
            <a:srgbClr val="2D7CBB"/>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rgbClr val="2D7CBB"/>
          </a:solidFill>
          <a:latin typeface="Century Gothic" charset="0"/>
          <a:ea typeface="MS PGothic" pitchFamily="34" charset="-128"/>
          <a:cs typeface="MS PGothic" charset="0"/>
        </a:defRPr>
      </a:lvl2pPr>
      <a:lvl3pPr algn="ctr" defTabSz="457200" rtl="0" eaLnBrk="0" fontAlgn="base" hangingPunct="0">
        <a:spcBef>
          <a:spcPct val="0"/>
        </a:spcBef>
        <a:spcAft>
          <a:spcPct val="0"/>
        </a:spcAft>
        <a:defRPr sz="4400">
          <a:solidFill>
            <a:srgbClr val="2D7CBB"/>
          </a:solidFill>
          <a:latin typeface="Century Gothic" charset="0"/>
          <a:ea typeface="MS PGothic" pitchFamily="34" charset="-128"/>
          <a:cs typeface="MS PGothic" charset="0"/>
        </a:defRPr>
      </a:lvl3pPr>
      <a:lvl4pPr algn="ctr" defTabSz="457200" rtl="0" eaLnBrk="0" fontAlgn="base" hangingPunct="0">
        <a:spcBef>
          <a:spcPct val="0"/>
        </a:spcBef>
        <a:spcAft>
          <a:spcPct val="0"/>
        </a:spcAft>
        <a:defRPr sz="4400">
          <a:solidFill>
            <a:srgbClr val="2D7CBB"/>
          </a:solidFill>
          <a:latin typeface="Century Gothic" charset="0"/>
          <a:ea typeface="MS PGothic" pitchFamily="34" charset="-128"/>
          <a:cs typeface="MS PGothic" charset="0"/>
        </a:defRPr>
      </a:lvl4pPr>
      <a:lvl5pPr algn="ctr" defTabSz="457200" rtl="0" eaLnBrk="0" fontAlgn="base" hangingPunct="0">
        <a:spcBef>
          <a:spcPct val="0"/>
        </a:spcBef>
        <a:spcAft>
          <a:spcPct val="0"/>
        </a:spcAft>
        <a:defRPr sz="4400">
          <a:solidFill>
            <a:srgbClr val="2D7CBB"/>
          </a:solidFill>
          <a:latin typeface="Century Gothic" charset="0"/>
          <a:ea typeface="MS PGothic" pitchFamily="34" charset="-128"/>
          <a:cs typeface="MS PGothic" charset="0"/>
        </a:defRPr>
      </a:lvl5pPr>
      <a:lvl6pPr marL="4572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6pPr>
      <a:lvl7pPr marL="9144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7pPr>
      <a:lvl8pPr marL="13716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8pPr>
      <a:lvl9pPr marL="18288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rgbClr val="7F7F7F"/>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5143500"/>
          </a:xfrm>
          <a:prstGeom prst="rect">
            <a:avLst/>
          </a:prstGeom>
          <a:gradFill flip="none" rotWithShape="1">
            <a:gsLst>
              <a:gs pos="0">
                <a:srgbClr val="FFFFFF"/>
              </a:gs>
              <a:gs pos="100000">
                <a:schemeClr val="accent3"/>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5" name="Footer Placeholder 4"/>
          <p:cNvSpPr>
            <a:spLocks noGrp="1"/>
          </p:cNvSpPr>
          <p:nvPr>
            <p:ph type="ftr" sz="quarter" idx="3"/>
          </p:nvPr>
        </p:nvSpPr>
        <p:spPr bwMode="auto">
          <a:xfrm>
            <a:off x="533400" y="4641850"/>
            <a:ext cx="58118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914400" eaLnBrk="1" hangingPunct="1">
              <a:defRPr sz="1000" b="1">
                <a:solidFill>
                  <a:srgbClr val="649840"/>
                </a:solidFill>
                <a:latin typeface="Century Gothic" panose="020B0502020202020204" pitchFamily="34" charset="0"/>
                <a:ea typeface="MS PGothic" panose="020B0600070205080204" pitchFamily="34" charset="-128"/>
                <a:cs typeface="+mn-cs"/>
              </a:defRPr>
            </a:lvl1pPr>
          </a:lstStyle>
          <a:p>
            <a:pPr>
              <a:defRPr/>
            </a:pPr>
            <a:endParaRPr lang="en-US" altLang="en-US" dirty="0"/>
          </a:p>
        </p:txBody>
      </p:sp>
    </p:spTree>
  </p:cSld>
  <p:clrMap bg1="lt1" tx1="dk1" bg2="lt2" tx2="dk2" accent1="accent1" accent2="accent2" accent3="accent3" accent4="accent4" accent5="accent5" accent6="accent6" hlink="hlink" folHlink="folHlink"/>
  <p:sldLayoutIdLst>
    <p:sldLayoutId id="2147484043" r:id="rId1"/>
    <p:sldLayoutId id="2147484044" r:id="rId2"/>
  </p:sldLayoutIdLst>
  <p:hf sldNum="0" hdr="0" dt="0"/>
  <p:txStyles>
    <p:titleStyle>
      <a:lvl1pPr algn="ctr" defTabSz="457200" rtl="0" eaLnBrk="0" fontAlgn="base" hangingPunct="0">
        <a:spcBef>
          <a:spcPct val="0"/>
        </a:spcBef>
        <a:spcAft>
          <a:spcPct val="0"/>
        </a:spcAft>
        <a:defRPr sz="4400" kern="1200">
          <a:solidFill>
            <a:srgbClr val="2E85BD"/>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rgbClr val="2E85BD"/>
          </a:solidFill>
          <a:latin typeface="Century Gothic" charset="0"/>
          <a:ea typeface="MS PGothic" pitchFamily="34" charset="-128"/>
          <a:cs typeface="MS PGothic" charset="0"/>
        </a:defRPr>
      </a:lvl2pPr>
      <a:lvl3pPr algn="ctr" defTabSz="457200" rtl="0" eaLnBrk="0" fontAlgn="base" hangingPunct="0">
        <a:spcBef>
          <a:spcPct val="0"/>
        </a:spcBef>
        <a:spcAft>
          <a:spcPct val="0"/>
        </a:spcAft>
        <a:defRPr sz="4400">
          <a:solidFill>
            <a:srgbClr val="2E85BD"/>
          </a:solidFill>
          <a:latin typeface="Century Gothic" charset="0"/>
          <a:ea typeface="MS PGothic" pitchFamily="34" charset="-128"/>
          <a:cs typeface="MS PGothic" charset="0"/>
        </a:defRPr>
      </a:lvl3pPr>
      <a:lvl4pPr algn="ctr" defTabSz="457200" rtl="0" eaLnBrk="0" fontAlgn="base" hangingPunct="0">
        <a:spcBef>
          <a:spcPct val="0"/>
        </a:spcBef>
        <a:spcAft>
          <a:spcPct val="0"/>
        </a:spcAft>
        <a:defRPr sz="4400">
          <a:solidFill>
            <a:srgbClr val="2E85BD"/>
          </a:solidFill>
          <a:latin typeface="Century Gothic" charset="0"/>
          <a:ea typeface="MS PGothic" pitchFamily="34" charset="-128"/>
          <a:cs typeface="MS PGothic" charset="0"/>
        </a:defRPr>
      </a:lvl4pPr>
      <a:lvl5pPr algn="ctr" defTabSz="457200" rtl="0" eaLnBrk="0" fontAlgn="base" hangingPunct="0">
        <a:spcBef>
          <a:spcPct val="0"/>
        </a:spcBef>
        <a:spcAft>
          <a:spcPct val="0"/>
        </a:spcAft>
        <a:defRPr sz="4400">
          <a:solidFill>
            <a:srgbClr val="2E85BD"/>
          </a:solidFill>
          <a:latin typeface="Century Gothic" charset="0"/>
          <a:ea typeface="MS PGothic" pitchFamily="34" charset="-128"/>
          <a:cs typeface="MS PGothic" charset="0"/>
        </a:defRPr>
      </a:lvl5pPr>
      <a:lvl6pPr marL="4572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6pPr>
      <a:lvl7pPr marL="9144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7pPr>
      <a:lvl8pPr marL="13716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8pPr>
      <a:lvl9pPr marL="18288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rgbClr val="2E85BD"/>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rgbClr val="737373"/>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37373"/>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37373"/>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37373"/>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gradFill flip="none" rotWithShape="1">
            <a:gsLst>
              <a:gs pos="0">
                <a:srgbClr val="649840"/>
              </a:gs>
              <a:gs pos="100000">
                <a:schemeClr val="accent3">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4045" r:id="rId1"/>
  </p:sldLayoutIdLst>
  <p:txStyles>
    <p:titleStyle>
      <a:lvl1pPr algn="ctr" defTabSz="457200" rtl="0" eaLnBrk="0" fontAlgn="base" hangingPunct="0">
        <a:spcBef>
          <a:spcPct val="0"/>
        </a:spcBef>
        <a:spcAft>
          <a:spcPct val="0"/>
        </a:spcAft>
        <a:defRPr sz="4400" kern="1200">
          <a:solidFill>
            <a:schemeClr val="bg1"/>
          </a:solidFill>
          <a:latin typeface="Century Gothic"/>
          <a:ea typeface="MS PGothic" pitchFamily="34" charset="-128"/>
          <a:cs typeface="Century Gothic"/>
        </a:defRPr>
      </a:lvl1pPr>
      <a:lvl2pPr algn="ctr" defTabSz="457200" rtl="0" eaLnBrk="0" fontAlgn="base" hangingPunct="0">
        <a:spcBef>
          <a:spcPct val="0"/>
        </a:spcBef>
        <a:spcAft>
          <a:spcPct val="0"/>
        </a:spcAft>
        <a:defRPr sz="4400">
          <a:solidFill>
            <a:schemeClr val="bg1"/>
          </a:solidFill>
          <a:latin typeface="Century Gothic" charset="0"/>
          <a:ea typeface="MS PGothic" pitchFamily="34" charset="-128"/>
          <a:cs typeface="Century Gothic" panose="020B0502020202020204" pitchFamily="34" charset="0"/>
        </a:defRPr>
      </a:lvl2pPr>
      <a:lvl3pPr algn="ctr" defTabSz="457200" rtl="0" eaLnBrk="0" fontAlgn="base" hangingPunct="0">
        <a:spcBef>
          <a:spcPct val="0"/>
        </a:spcBef>
        <a:spcAft>
          <a:spcPct val="0"/>
        </a:spcAft>
        <a:defRPr sz="4400">
          <a:solidFill>
            <a:schemeClr val="bg1"/>
          </a:solidFill>
          <a:latin typeface="Century Gothic" charset="0"/>
          <a:ea typeface="MS PGothic" pitchFamily="34" charset="-128"/>
          <a:cs typeface="Century Gothic" panose="020B0502020202020204" pitchFamily="34" charset="0"/>
        </a:defRPr>
      </a:lvl3pPr>
      <a:lvl4pPr algn="ctr" defTabSz="457200" rtl="0" eaLnBrk="0" fontAlgn="base" hangingPunct="0">
        <a:spcBef>
          <a:spcPct val="0"/>
        </a:spcBef>
        <a:spcAft>
          <a:spcPct val="0"/>
        </a:spcAft>
        <a:defRPr sz="4400">
          <a:solidFill>
            <a:schemeClr val="bg1"/>
          </a:solidFill>
          <a:latin typeface="Century Gothic" charset="0"/>
          <a:ea typeface="MS PGothic" pitchFamily="34" charset="-128"/>
          <a:cs typeface="Century Gothic" panose="020B0502020202020204" pitchFamily="34" charset="0"/>
        </a:defRPr>
      </a:lvl4pPr>
      <a:lvl5pPr algn="ctr" defTabSz="457200" rtl="0" eaLnBrk="0" fontAlgn="base" hangingPunct="0">
        <a:spcBef>
          <a:spcPct val="0"/>
        </a:spcBef>
        <a:spcAft>
          <a:spcPct val="0"/>
        </a:spcAft>
        <a:defRPr sz="4400">
          <a:solidFill>
            <a:schemeClr val="bg1"/>
          </a:solidFill>
          <a:latin typeface="Century Gothic" charset="0"/>
          <a:ea typeface="MS PGothic" pitchFamily="34" charset="-128"/>
          <a:cs typeface="Century Gothic" panose="020B0502020202020204" pitchFamily="34" charset="0"/>
        </a:defRPr>
      </a:lvl5pPr>
      <a:lvl6pPr marL="457200" algn="ctr" defTabSz="457200" rtl="0" fontAlgn="base">
        <a:spcBef>
          <a:spcPct val="0"/>
        </a:spcBef>
        <a:spcAft>
          <a:spcPct val="0"/>
        </a:spcAft>
        <a:defRPr sz="4400">
          <a:solidFill>
            <a:schemeClr val="bg1"/>
          </a:solidFill>
          <a:latin typeface="Century Gothic" charset="0"/>
          <a:ea typeface="ＭＳ Ｐゴシック" charset="0"/>
        </a:defRPr>
      </a:lvl6pPr>
      <a:lvl7pPr marL="914400" algn="ctr" defTabSz="457200" rtl="0" fontAlgn="base">
        <a:spcBef>
          <a:spcPct val="0"/>
        </a:spcBef>
        <a:spcAft>
          <a:spcPct val="0"/>
        </a:spcAft>
        <a:defRPr sz="4400">
          <a:solidFill>
            <a:schemeClr val="bg1"/>
          </a:solidFill>
          <a:latin typeface="Century Gothic" charset="0"/>
          <a:ea typeface="ＭＳ Ｐゴシック" charset="0"/>
        </a:defRPr>
      </a:lvl7pPr>
      <a:lvl8pPr marL="1371600" algn="ctr" defTabSz="457200" rtl="0" fontAlgn="base">
        <a:spcBef>
          <a:spcPct val="0"/>
        </a:spcBef>
        <a:spcAft>
          <a:spcPct val="0"/>
        </a:spcAft>
        <a:defRPr sz="4400">
          <a:solidFill>
            <a:schemeClr val="bg1"/>
          </a:solidFill>
          <a:latin typeface="Century Gothic" charset="0"/>
          <a:ea typeface="ＭＳ Ｐゴシック" charset="0"/>
        </a:defRPr>
      </a:lvl8pPr>
      <a:lvl9pPr marL="1828800" algn="ctr" defTabSz="457200" rtl="0" fontAlgn="base">
        <a:spcBef>
          <a:spcPct val="0"/>
        </a:spcBef>
        <a:spcAft>
          <a:spcPct val="0"/>
        </a:spcAft>
        <a:defRPr sz="4400">
          <a:solidFill>
            <a:schemeClr val="bg1"/>
          </a:solidFill>
          <a:latin typeface="Century Gothic" charset="0"/>
          <a:ea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8"/>
          <p:cNvSpPr>
            <a:spLocks noChangeArrowheads="1"/>
          </p:cNvSpPr>
          <p:nvPr userDrawn="1"/>
        </p:nvSpPr>
        <p:spPr bwMode="auto">
          <a:xfrm>
            <a:off x="0" y="0"/>
            <a:ext cx="9144000" cy="400050"/>
          </a:xfrm>
          <a:prstGeom prst="rect">
            <a:avLst/>
          </a:prstGeom>
          <a:gradFill flip="none" rotWithShape="1">
            <a:gsLst>
              <a:gs pos="0">
                <a:srgbClr val="2D7CBB"/>
              </a:gs>
              <a:gs pos="100000">
                <a:schemeClr val="tx2"/>
              </a:gs>
            </a:gsLst>
            <a:path path="circle">
              <a:fillToRect l="50000" t="50000" r="50000" b="50000"/>
            </a:path>
            <a:tileRect/>
          </a:gradFill>
          <a:ln>
            <a:noFill/>
          </a:ln>
        </p:spPr>
        <p:txBody>
          <a:bodyPr anchor="ctr"/>
          <a:lstStyle/>
          <a:p>
            <a:pPr algn="ctr" defTabSz="914400" eaLnBrk="1" hangingPunct="1">
              <a:defRPr/>
            </a:pPr>
            <a:endParaRPr lang="en-US">
              <a:solidFill>
                <a:srgbClr val="CECFCD"/>
              </a:solidFill>
              <a:ea typeface="ＭＳ Ｐゴシック" charset="0"/>
              <a:cs typeface="ＭＳ Ｐゴシック" charset="0"/>
            </a:endParaRPr>
          </a:p>
        </p:txBody>
      </p:sp>
      <p:sp>
        <p:nvSpPr>
          <p:cNvPr id="6150" name="Title Placeholder 1"/>
          <p:cNvSpPr>
            <a:spLocks noGrp="1"/>
          </p:cNvSpPr>
          <p:nvPr>
            <p:ph type="title"/>
          </p:nvPr>
        </p:nvSpPr>
        <p:spPr bwMode="auto">
          <a:xfrm>
            <a:off x="533400" y="3230563"/>
            <a:ext cx="65547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6151" name="Text Placeholder 2"/>
          <p:cNvSpPr>
            <a:spLocks noGrp="1"/>
          </p:cNvSpPr>
          <p:nvPr>
            <p:ph type="body" idx="1"/>
          </p:nvPr>
        </p:nvSpPr>
        <p:spPr bwMode="auto">
          <a:xfrm>
            <a:off x="533400" y="400050"/>
            <a:ext cx="6554788"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itle 1"/>
          <p:cNvSpPr txBox="1">
            <a:spLocks/>
          </p:cNvSpPr>
          <p:nvPr userDrawn="1"/>
        </p:nvSpPr>
        <p:spPr>
          <a:xfrm>
            <a:off x="0" y="-112713"/>
            <a:ext cx="9144000" cy="454026"/>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1400" dirty="0">
                <a:solidFill>
                  <a:schemeClr val="bg1"/>
                </a:solidFill>
                <a:effectLst/>
              </a:rPr>
              <a:t>CAZTON</a:t>
            </a:r>
          </a:p>
        </p:txBody>
      </p:sp>
      <p:sp>
        <p:nvSpPr>
          <p:cNvPr id="9" name="Footer Placeholder 4"/>
          <p:cNvSpPr>
            <a:spLocks noGrp="1"/>
          </p:cNvSpPr>
          <p:nvPr>
            <p:ph type="ftr" sz="quarter" idx="3"/>
          </p:nvPr>
        </p:nvSpPr>
        <p:spPr bwMode="auto">
          <a:xfrm>
            <a:off x="533400" y="4641850"/>
            <a:ext cx="58118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914400" eaLnBrk="1" hangingPunct="1">
              <a:defRPr sz="1000" b="1">
                <a:solidFill>
                  <a:srgbClr val="649840"/>
                </a:solidFill>
                <a:latin typeface="Century Gothic" panose="020B0502020202020204" pitchFamily="34" charset="0"/>
                <a:ea typeface="MS PGothic" panose="020B0600070205080204" pitchFamily="34" charset="-128"/>
                <a:cs typeface="+mn-cs"/>
              </a:defRPr>
            </a:lvl1pPr>
          </a:lstStyle>
          <a:p>
            <a:pPr>
              <a:defRPr/>
            </a:pPr>
            <a:endParaRPr lang="en-US" altLang="en-US" dirty="0"/>
          </a:p>
        </p:txBody>
      </p:sp>
    </p:spTree>
    <p:extLst>
      <p:ext uri="{BB962C8B-B14F-4D97-AF65-F5344CB8AC3E}">
        <p14:creationId xmlns:p14="http://schemas.microsoft.com/office/powerpoint/2010/main" val="1116698894"/>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78" r:id="rId9"/>
  </p:sldLayoutIdLst>
  <p:hf sldNum="0" hdr="0" dt="0"/>
  <p:txStyles>
    <p:titleStyle>
      <a:lvl1pPr algn="ctr" defTabSz="457200" rtl="0" eaLnBrk="0" fontAlgn="base" hangingPunct="0">
        <a:spcBef>
          <a:spcPct val="0"/>
        </a:spcBef>
        <a:spcAft>
          <a:spcPct val="0"/>
        </a:spcAft>
        <a:defRPr sz="4400" kern="1200">
          <a:solidFill>
            <a:srgbClr val="2D7CBB"/>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rgbClr val="2D7CBB"/>
          </a:solidFill>
          <a:latin typeface="Century Gothic" charset="0"/>
          <a:ea typeface="MS PGothic" pitchFamily="34" charset="-128"/>
          <a:cs typeface="MS PGothic" charset="0"/>
        </a:defRPr>
      </a:lvl2pPr>
      <a:lvl3pPr algn="ctr" defTabSz="457200" rtl="0" eaLnBrk="0" fontAlgn="base" hangingPunct="0">
        <a:spcBef>
          <a:spcPct val="0"/>
        </a:spcBef>
        <a:spcAft>
          <a:spcPct val="0"/>
        </a:spcAft>
        <a:defRPr sz="4400">
          <a:solidFill>
            <a:srgbClr val="2D7CBB"/>
          </a:solidFill>
          <a:latin typeface="Century Gothic" charset="0"/>
          <a:ea typeface="MS PGothic" pitchFamily="34" charset="-128"/>
          <a:cs typeface="MS PGothic" charset="0"/>
        </a:defRPr>
      </a:lvl3pPr>
      <a:lvl4pPr algn="ctr" defTabSz="457200" rtl="0" eaLnBrk="0" fontAlgn="base" hangingPunct="0">
        <a:spcBef>
          <a:spcPct val="0"/>
        </a:spcBef>
        <a:spcAft>
          <a:spcPct val="0"/>
        </a:spcAft>
        <a:defRPr sz="4400">
          <a:solidFill>
            <a:srgbClr val="2D7CBB"/>
          </a:solidFill>
          <a:latin typeface="Century Gothic" charset="0"/>
          <a:ea typeface="MS PGothic" pitchFamily="34" charset="-128"/>
          <a:cs typeface="MS PGothic" charset="0"/>
        </a:defRPr>
      </a:lvl4pPr>
      <a:lvl5pPr algn="ctr" defTabSz="457200" rtl="0" eaLnBrk="0" fontAlgn="base" hangingPunct="0">
        <a:spcBef>
          <a:spcPct val="0"/>
        </a:spcBef>
        <a:spcAft>
          <a:spcPct val="0"/>
        </a:spcAft>
        <a:defRPr sz="4400">
          <a:solidFill>
            <a:srgbClr val="2D7CBB"/>
          </a:solidFill>
          <a:latin typeface="Century Gothic" charset="0"/>
          <a:ea typeface="MS PGothic" pitchFamily="34" charset="-128"/>
          <a:cs typeface="MS PGothic" charset="0"/>
        </a:defRPr>
      </a:lvl5pPr>
      <a:lvl6pPr marL="4572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6pPr>
      <a:lvl7pPr marL="9144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7pPr>
      <a:lvl8pPr marL="13716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8pPr>
      <a:lvl9pPr marL="18288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rgbClr val="7F7F7F"/>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8"/>
          <p:cNvSpPr>
            <a:spLocks noChangeArrowheads="1"/>
          </p:cNvSpPr>
          <p:nvPr userDrawn="1"/>
        </p:nvSpPr>
        <p:spPr bwMode="auto">
          <a:xfrm>
            <a:off x="0" y="0"/>
            <a:ext cx="9144000" cy="400050"/>
          </a:xfrm>
          <a:prstGeom prst="rect">
            <a:avLst/>
          </a:prstGeom>
          <a:gradFill flip="none" rotWithShape="1">
            <a:gsLst>
              <a:gs pos="0">
                <a:srgbClr val="2D7CBB"/>
              </a:gs>
              <a:gs pos="100000">
                <a:schemeClr val="tx2"/>
              </a:gs>
            </a:gsLst>
            <a:path path="circle">
              <a:fillToRect l="50000" t="50000" r="50000" b="50000"/>
            </a:path>
            <a:tileRect/>
          </a:gradFill>
          <a:ln>
            <a:noFill/>
          </a:ln>
        </p:spPr>
        <p:txBody>
          <a:bodyPr anchor="ctr"/>
          <a:lstStyle/>
          <a:p>
            <a:pPr algn="ctr" defTabSz="914400" eaLnBrk="1" hangingPunct="1">
              <a:defRPr/>
            </a:pPr>
            <a:endParaRPr lang="en-US">
              <a:solidFill>
                <a:srgbClr val="CECFCD"/>
              </a:solidFill>
              <a:ea typeface="ＭＳ Ｐゴシック" charset="0"/>
              <a:cs typeface="ＭＳ Ｐゴシック" charset="0"/>
            </a:endParaRPr>
          </a:p>
        </p:txBody>
      </p:sp>
      <p:sp>
        <p:nvSpPr>
          <p:cNvPr id="6150" name="Title Placeholder 1"/>
          <p:cNvSpPr>
            <a:spLocks noGrp="1"/>
          </p:cNvSpPr>
          <p:nvPr>
            <p:ph type="title"/>
          </p:nvPr>
        </p:nvSpPr>
        <p:spPr bwMode="auto">
          <a:xfrm>
            <a:off x="533400" y="3230563"/>
            <a:ext cx="65547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6151" name="Text Placeholder 2"/>
          <p:cNvSpPr>
            <a:spLocks noGrp="1"/>
          </p:cNvSpPr>
          <p:nvPr>
            <p:ph type="body" idx="1"/>
          </p:nvPr>
        </p:nvSpPr>
        <p:spPr bwMode="auto">
          <a:xfrm>
            <a:off x="533400" y="400050"/>
            <a:ext cx="6554788"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itle 1"/>
          <p:cNvSpPr txBox="1">
            <a:spLocks/>
          </p:cNvSpPr>
          <p:nvPr userDrawn="1"/>
        </p:nvSpPr>
        <p:spPr>
          <a:xfrm>
            <a:off x="0" y="-112713"/>
            <a:ext cx="9144000" cy="454026"/>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1400" dirty="0">
                <a:solidFill>
                  <a:schemeClr val="bg1"/>
                </a:solidFill>
                <a:effectLst/>
              </a:rPr>
              <a:t>CAZTON</a:t>
            </a:r>
          </a:p>
        </p:txBody>
      </p:sp>
    </p:spTree>
    <p:extLst>
      <p:ext uri="{BB962C8B-B14F-4D97-AF65-F5344CB8AC3E}">
        <p14:creationId xmlns:p14="http://schemas.microsoft.com/office/powerpoint/2010/main" val="790902462"/>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Lst>
  <p:hf sldNum="0" hdr="0" dt="0"/>
  <p:txStyles>
    <p:titleStyle>
      <a:lvl1pPr algn="ctr" defTabSz="457200" rtl="0" eaLnBrk="0" fontAlgn="base" hangingPunct="0">
        <a:spcBef>
          <a:spcPct val="0"/>
        </a:spcBef>
        <a:spcAft>
          <a:spcPct val="0"/>
        </a:spcAft>
        <a:defRPr sz="4400" kern="1200">
          <a:solidFill>
            <a:srgbClr val="2D7CBB"/>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rgbClr val="2D7CBB"/>
          </a:solidFill>
          <a:latin typeface="Century Gothic" charset="0"/>
          <a:ea typeface="MS PGothic" pitchFamily="34" charset="-128"/>
          <a:cs typeface="MS PGothic" charset="0"/>
        </a:defRPr>
      </a:lvl2pPr>
      <a:lvl3pPr algn="ctr" defTabSz="457200" rtl="0" eaLnBrk="0" fontAlgn="base" hangingPunct="0">
        <a:spcBef>
          <a:spcPct val="0"/>
        </a:spcBef>
        <a:spcAft>
          <a:spcPct val="0"/>
        </a:spcAft>
        <a:defRPr sz="4400">
          <a:solidFill>
            <a:srgbClr val="2D7CBB"/>
          </a:solidFill>
          <a:latin typeface="Century Gothic" charset="0"/>
          <a:ea typeface="MS PGothic" pitchFamily="34" charset="-128"/>
          <a:cs typeface="MS PGothic" charset="0"/>
        </a:defRPr>
      </a:lvl3pPr>
      <a:lvl4pPr algn="ctr" defTabSz="457200" rtl="0" eaLnBrk="0" fontAlgn="base" hangingPunct="0">
        <a:spcBef>
          <a:spcPct val="0"/>
        </a:spcBef>
        <a:spcAft>
          <a:spcPct val="0"/>
        </a:spcAft>
        <a:defRPr sz="4400">
          <a:solidFill>
            <a:srgbClr val="2D7CBB"/>
          </a:solidFill>
          <a:latin typeface="Century Gothic" charset="0"/>
          <a:ea typeface="MS PGothic" pitchFamily="34" charset="-128"/>
          <a:cs typeface="MS PGothic" charset="0"/>
        </a:defRPr>
      </a:lvl4pPr>
      <a:lvl5pPr algn="ctr" defTabSz="457200" rtl="0" eaLnBrk="0" fontAlgn="base" hangingPunct="0">
        <a:spcBef>
          <a:spcPct val="0"/>
        </a:spcBef>
        <a:spcAft>
          <a:spcPct val="0"/>
        </a:spcAft>
        <a:defRPr sz="4400">
          <a:solidFill>
            <a:srgbClr val="2D7CBB"/>
          </a:solidFill>
          <a:latin typeface="Century Gothic" charset="0"/>
          <a:ea typeface="MS PGothic" pitchFamily="34" charset="-128"/>
          <a:cs typeface="MS PGothic" charset="0"/>
        </a:defRPr>
      </a:lvl5pPr>
      <a:lvl6pPr marL="4572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6pPr>
      <a:lvl7pPr marL="9144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7pPr>
      <a:lvl8pPr marL="13716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8pPr>
      <a:lvl9pPr marL="1828800" algn="ctr" defTabSz="457200" rtl="0" fontAlgn="base">
        <a:spcBef>
          <a:spcPct val="0"/>
        </a:spcBef>
        <a:spcAft>
          <a:spcPct val="0"/>
        </a:spcAft>
        <a:defRPr sz="4400">
          <a:solidFill>
            <a:srgbClr val="2E85BD"/>
          </a:solidFill>
          <a:latin typeface="Century 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rgbClr val="7F7F7F"/>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p:cNvPicPr>
            <a:picLocks noChangeAspect="1"/>
          </p:cNvPicPr>
          <p:nvPr userDrawn="1"/>
        </p:nvPicPr>
        <p:blipFill rotWithShape="1">
          <a:blip r:embed="rId10" cstate="print">
            <a:extLst>
              <a:ext uri="{28A0092B-C50C-407E-A947-70E740481C1C}">
                <a14:useLocalDpi xmlns:a14="http://schemas.microsoft.com/office/drawing/2010/main" val="0"/>
              </a:ext>
            </a:extLst>
          </a:blip>
          <a:srcRect b="9412"/>
          <a:stretch/>
        </p:blipFill>
        <p:spPr bwMode="auto">
          <a:xfrm>
            <a:off x="0" y="0"/>
            <a:ext cx="9144000" cy="4659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533400" y="3230563"/>
            <a:ext cx="65547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2052" name="Text Placeholder 2"/>
          <p:cNvSpPr>
            <a:spLocks noGrp="1"/>
          </p:cNvSpPr>
          <p:nvPr>
            <p:ph type="body" idx="1"/>
          </p:nvPr>
        </p:nvSpPr>
        <p:spPr bwMode="auto">
          <a:xfrm>
            <a:off x="533400" y="400050"/>
            <a:ext cx="6554788"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itle 1"/>
          <p:cNvSpPr txBox="1">
            <a:spLocks/>
          </p:cNvSpPr>
          <p:nvPr userDrawn="1"/>
        </p:nvSpPr>
        <p:spPr>
          <a:xfrm>
            <a:off x="0" y="-112713"/>
            <a:ext cx="9144000" cy="454026"/>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1400" dirty="0">
                <a:solidFill>
                  <a:prstClr val="white"/>
                </a:solidFill>
                <a:effectLst/>
              </a:rPr>
              <a:t>CAZTON</a:t>
            </a:r>
          </a:p>
        </p:txBody>
      </p:sp>
      <p:sp>
        <p:nvSpPr>
          <p:cNvPr id="14" name="Footer Placeholder 4"/>
          <p:cNvSpPr>
            <a:spLocks noGrp="1"/>
          </p:cNvSpPr>
          <p:nvPr>
            <p:ph type="ftr" sz="quarter" idx="3"/>
          </p:nvPr>
        </p:nvSpPr>
        <p:spPr>
          <a:xfrm>
            <a:off x="533400" y="4746625"/>
            <a:ext cx="5811838" cy="273050"/>
          </a:xfrm>
          <a:prstGeom prst="rect">
            <a:avLst/>
          </a:prstGeom>
        </p:spPr>
        <p:txBody>
          <a:bodyPr vert="horz" lIns="91440" tIns="45720" rIns="91440" bIns="45720" rtlCol="0" anchor="t"/>
          <a:lstStyle>
            <a:lvl1pPr algn="l" eaLnBrk="1" fontAlgn="auto" hangingPunct="1">
              <a:spcBef>
                <a:spcPts val="0"/>
              </a:spcBef>
              <a:spcAft>
                <a:spcPts val="0"/>
              </a:spcAft>
              <a:defRPr sz="1000" b="1" i="0">
                <a:solidFill>
                  <a:schemeClr val="bg1"/>
                </a:solidFill>
                <a:effectLst/>
                <a:latin typeface="+mn-lt"/>
                <a:ea typeface="+mn-ea"/>
                <a:cs typeface="+mn-cs"/>
              </a:defRPr>
            </a:lvl1pPr>
          </a:lstStyle>
          <a:p>
            <a:pPr defTabSz="457189">
              <a:defRPr/>
            </a:pPr>
            <a:r>
              <a:rPr lang="en-US">
                <a:solidFill>
                  <a:prstClr val="white"/>
                </a:solidFill>
              </a:rPr>
              <a:t># </a:t>
            </a:r>
            <a:endParaRPr lang="en-US" dirty="0">
              <a:solidFill>
                <a:prstClr val="white"/>
              </a:solidFill>
            </a:endParaRPr>
          </a:p>
        </p:txBody>
      </p:sp>
    </p:spTree>
    <p:extLst>
      <p:ext uri="{BB962C8B-B14F-4D97-AF65-F5344CB8AC3E}">
        <p14:creationId xmlns:p14="http://schemas.microsoft.com/office/powerpoint/2010/main" val="207780810"/>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Lst>
  <p:hf sldNum="0" hdr="0" dt="0"/>
  <p:txStyles>
    <p:titleStyle>
      <a:lvl1pPr algn="ctr" defTabSz="457189" rtl="0" eaLnBrk="0" fontAlgn="base" hangingPunct="0">
        <a:spcBef>
          <a:spcPct val="0"/>
        </a:spcBef>
        <a:spcAft>
          <a:spcPct val="0"/>
        </a:spcAft>
        <a:defRPr sz="4400" kern="1200">
          <a:solidFill>
            <a:srgbClr val="2E85BD"/>
          </a:solidFill>
          <a:latin typeface="+mj-lt"/>
          <a:ea typeface="MS PGothic" panose="020B0600070205080204" pitchFamily="34" charset="-128"/>
          <a:cs typeface="ＭＳ Ｐゴシック" charset="0"/>
        </a:defRPr>
      </a:lvl1pPr>
      <a:lvl2pPr algn="ctr" defTabSz="457189" rtl="0" eaLnBrk="0" fontAlgn="base" hangingPunct="0">
        <a:spcBef>
          <a:spcPct val="0"/>
        </a:spcBef>
        <a:spcAft>
          <a:spcPct val="0"/>
        </a:spcAft>
        <a:defRPr sz="4400">
          <a:solidFill>
            <a:srgbClr val="2E85BD"/>
          </a:solidFill>
          <a:latin typeface="Century Gothic" charset="0"/>
          <a:ea typeface="MS PGothic" panose="020B0600070205080204" pitchFamily="34" charset="-128"/>
          <a:cs typeface="ＭＳ Ｐゴシック" charset="0"/>
        </a:defRPr>
      </a:lvl2pPr>
      <a:lvl3pPr algn="ctr" defTabSz="457189" rtl="0" eaLnBrk="0" fontAlgn="base" hangingPunct="0">
        <a:spcBef>
          <a:spcPct val="0"/>
        </a:spcBef>
        <a:spcAft>
          <a:spcPct val="0"/>
        </a:spcAft>
        <a:defRPr sz="4400">
          <a:solidFill>
            <a:srgbClr val="2E85BD"/>
          </a:solidFill>
          <a:latin typeface="Century Gothic" charset="0"/>
          <a:ea typeface="MS PGothic" panose="020B0600070205080204" pitchFamily="34" charset="-128"/>
          <a:cs typeface="ＭＳ Ｐゴシック" charset="0"/>
        </a:defRPr>
      </a:lvl3pPr>
      <a:lvl4pPr algn="ctr" defTabSz="457189" rtl="0" eaLnBrk="0" fontAlgn="base" hangingPunct="0">
        <a:spcBef>
          <a:spcPct val="0"/>
        </a:spcBef>
        <a:spcAft>
          <a:spcPct val="0"/>
        </a:spcAft>
        <a:defRPr sz="4400">
          <a:solidFill>
            <a:srgbClr val="2E85BD"/>
          </a:solidFill>
          <a:latin typeface="Century Gothic" charset="0"/>
          <a:ea typeface="MS PGothic" panose="020B0600070205080204" pitchFamily="34" charset="-128"/>
          <a:cs typeface="ＭＳ Ｐゴシック" charset="0"/>
        </a:defRPr>
      </a:lvl4pPr>
      <a:lvl5pPr algn="ctr" defTabSz="457189" rtl="0" eaLnBrk="0" fontAlgn="base" hangingPunct="0">
        <a:spcBef>
          <a:spcPct val="0"/>
        </a:spcBef>
        <a:spcAft>
          <a:spcPct val="0"/>
        </a:spcAft>
        <a:defRPr sz="4400">
          <a:solidFill>
            <a:srgbClr val="2E85BD"/>
          </a:solidFill>
          <a:latin typeface="Century Gothic" charset="0"/>
          <a:ea typeface="MS PGothic" panose="020B0600070205080204" pitchFamily="34" charset="-128"/>
          <a:cs typeface="ＭＳ Ｐゴシック" charset="0"/>
        </a:defRPr>
      </a:lvl5pPr>
      <a:lvl6pPr marL="457189" algn="ctr" defTabSz="457189" rtl="0" fontAlgn="base">
        <a:spcBef>
          <a:spcPct val="0"/>
        </a:spcBef>
        <a:spcAft>
          <a:spcPct val="0"/>
        </a:spcAft>
        <a:defRPr sz="4400">
          <a:solidFill>
            <a:srgbClr val="2E85BD"/>
          </a:solidFill>
          <a:latin typeface="Century Gothic" charset="0"/>
          <a:ea typeface="ＭＳ Ｐゴシック" charset="0"/>
          <a:cs typeface="ＭＳ Ｐゴシック" charset="0"/>
        </a:defRPr>
      </a:lvl6pPr>
      <a:lvl7pPr marL="914378" algn="ctr" defTabSz="457189" rtl="0" fontAlgn="base">
        <a:spcBef>
          <a:spcPct val="0"/>
        </a:spcBef>
        <a:spcAft>
          <a:spcPct val="0"/>
        </a:spcAft>
        <a:defRPr sz="4400">
          <a:solidFill>
            <a:srgbClr val="2E85BD"/>
          </a:solidFill>
          <a:latin typeface="Century Gothic" charset="0"/>
          <a:ea typeface="ＭＳ Ｐゴシック" charset="0"/>
          <a:cs typeface="ＭＳ Ｐゴシック" charset="0"/>
        </a:defRPr>
      </a:lvl7pPr>
      <a:lvl8pPr marL="1371566" algn="ctr" defTabSz="457189" rtl="0" fontAlgn="base">
        <a:spcBef>
          <a:spcPct val="0"/>
        </a:spcBef>
        <a:spcAft>
          <a:spcPct val="0"/>
        </a:spcAft>
        <a:defRPr sz="4400">
          <a:solidFill>
            <a:srgbClr val="2E85BD"/>
          </a:solidFill>
          <a:latin typeface="Century Gothic" charset="0"/>
          <a:ea typeface="ＭＳ Ｐゴシック" charset="0"/>
          <a:cs typeface="ＭＳ Ｐゴシック" charset="0"/>
        </a:defRPr>
      </a:lvl8pPr>
      <a:lvl9pPr marL="1828754" algn="ctr" defTabSz="457189" rtl="0" fontAlgn="base">
        <a:spcBef>
          <a:spcPct val="0"/>
        </a:spcBef>
        <a:spcAft>
          <a:spcPct val="0"/>
        </a:spcAft>
        <a:defRPr sz="4400">
          <a:solidFill>
            <a:srgbClr val="2E85BD"/>
          </a:solidFill>
          <a:latin typeface="Century Gothic" charset="0"/>
          <a:ea typeface="ＭＳ Ｐゴシック" charset="0"/>
          <a:cs typeface="ＭＳ Ｐゴシック" charset="0"/>
        </a:defRPr>
      </a:lvl9pPr>
    </p:titleStyle>
    <p:bodyStyle>
      <a:lvl1pPr marL="342892" indent="-342892" algn="l" defTabSz="457189" rtl="0" eaLnBrk="0" fontAlgn="base" hangingPunct="0">
        <a:spcBef>
          <a:spcPct val="20000"/>
        </a:spcBef>
        <a:spcAft>
          <a:spcPct val="0"/>
        </a:spcAft>
        <a:buFont typeface="Arial" panose="020B0604020202020204" pitchFamily="34" charset="0"/>
        <a:buChar char="•"/>
        <a:defRPr sz="3200" kern="1200">
          <a:solidFill>
            <a:srgbClr val="2E85BD"/>
          </a:solidFill>
          <a:latin typeface="+mn-lt"/>
          <a:ea typeface="MS PGothic" panose="020B0600070205080204" pitchFamily="34" charset="-128"/>
          <a:cs typeface="ＭＳ Ｐゴシック" charset="0"/>
        </a:defRPr>
      </a:lvl1pPr>
      <a:lvl2pPr marL="742931" indent="-285743" algn="l" defTabSz="457189" rtl="0" eaLnBrk="0" fontAlgn="base" hangingPunct="0">
        <a:spcBef>
          <a:spcPct val="20000"/>
        </a:spcBef>
        <a:spcAft>
          <a:spcPct val="0"/>
        </a:spcAft>
        <a:buFont typeface="Arial" panose="020B0604020202020204" pitchFamily="34" charset="0"/>
        <a:buChar char="–"/>
        <a:defRPr sz="2800" kern="1200">
          <a:solidFill>
            <a:srgbClr val="737373"/>
          </a:solidFill>
          <a:latin typeface="+mn-lt"/>
          <a:ea typeface="MS PGothic" panose="020B0600070205080204" pitchFamily="34" charset="-128"/>
          <a:cs typeface="+mn-cs"/>
        </a:defRPr>
      </a:lvl2pPr>
      <a:lvl3pPr marL="1142972" indent="-228594" algn="l" defTabSz="457189" rtl="0" eaLnBrk="0" fontAlgn="base" hangingPunct="0">
        <a:spcBef>
          <a:spcPct val="20000"/>
        </a:spcBef>
        <a:spcAft>
          <a:spcPct val="0"/>
        </a:spcAft>
        <a:buFont typeface="Arial" panose="020B0604020202020204" pitchFamily="34" charset="0"/>
        <a:buChar char="•"/>
        <a:defRPr sz="2400" kern="1200">
          <a:solidFill>
            <a:srgbClr val="737373"/>
          </a:solidFill>
          <a:latin typeface="+mn-lt"/>
          <a:ea typeface="MS PGothic" panose="020B0600070205080204" pitchFamily="34" charset="-128"/>
          <a:cs typeface="+mn-cs"/>
        </a:defRPr>
      </a:lvl3pPr>
      <a:lvl4pPr marL="1600160" indent="-228594" algn="l" defTabSz="457189" rtl="0" eaLnBrk="0" fontAlgn="base" hangingPunct="0">
        <a:spcBef>
          <a:spcPct val="20000"/>
        </a:spcBef>
        <a:spcAft>
          <a:spcPct val="0"/>
        </a:spcAft>
        <a:buFont typeface="Arial" panose="020B0604020202020204" pitchFamily="34" charset="0"/>
        <a:buChar char="–"/>
        <a:defRPr sz="2000" kern="1200">
          <a:solidFill>
            <a:srgbClr val="737373"/>
          </a:solidFill>
          <a:latin typeface="+mn-lt"/>
          <a:ea typeface="MS PGothic" panose="020B0600070205080204" pitchFamily="34" charset="-128"/>
          <a:cs typeface="+mn-cs"/>
        </a:defRPr>
      </a:lvl4pPr>
      <a:lvl5pPr marL="2057348" indent="-228594" algn="l" defTabSz="457189" rtl="0" eaLnBrk="0" fontAlgn="base" hangingPunct="0">
        <a:spcBef>
          <a:spcPct val="20000"/>
        </a:spcBef>
        <a:spcAft>
          <a:spcPct val="0"/>
        </a:spcAft>
        <a:buFont typeface="Arial" panose="020B0604020202020204" pitchFamily="34" charset="0"/>
        <a:buChar char="»"/>
        <a:defRPr sz="2000" kern="1200">
          <a:solidFill>
            <a:srgbClr val="737373"/>
          </a:solidFill>
          <a:latin typeface="+mn-lt"/>
          <a:ea typeface="MS PGothic" panose="020B0600070205080204" pitchFamily="34" charset="-128"/>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hyperlink" Target="https://web-push-codelab.glitch.me/" TargetMode="External"/><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33575"/>
            <a:ext cx="8229600" cy="857250"/>
          </a:xfrm>
        </p:spPr>
        <p:txBody>
          <a:bodyPr>
            <a:normAutofit fontScale="90000"/>
          </a:bodyPr>
          <a:lstStyle/>
          <a:p>
            <a:pPr eaLnBrk="1" fontAlgn="auto" hangingPunct="1">
              <a:spcAft>
                <a:spcPts val="0"/>
              </a:spcAft>
              <a:defRPr/>
            </a:pPr>
            <a:r>
              <a:rPr lang="en-IN" dirty="0">
                <a:ea typeface="+mj-ea"/>
              </a:rPr>
              <a:t>Progressive Web Apps</a:t>
            </a:r>
            <a:br>
              <a:rPr lang="en-IN" dirty="0">
                <a:ea typeface="+mj-ea"/>
              </a:rPr>
            </a:br>
            <a:r>
              <a:rPr lang="en-IN" dirty="0">
                <a:ea typeface="+mj-ea"/>
              </a:rPr>
              <a:t>&amp;</a:t>
            </a:r>
            <a:br>
              <a:rPr lang="en-IN" dirty="0">
                <a:ea typeface="+mj-ea"/>
              </a:rPr>
            </a:br>
            <a:r>
              <a:rPr lang="en-IN" dirty="0">
                <a:ea typeface="+mj-ea"/>
              </a:rPr>
              <a:t>Service Workers</a:t>
            </a:r>
            <a:endParaRPr lang="en-US" dirty="0">
              <a:ea typeface="+mj-ea"/>
            </a:endParaRPr>
          </a:p>
        </p:txBody>
      </p:sp>
    </p:spTree>
    <p:extLst>
      <p:ext uri="{BB962C8B-B14F-4D97-AF65-F5344CB8AC3E}">
        <p14:creationId xmlns:p14="http://schemas.microsoft.com/office/powerpoint/2010/main" val="1906837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PWA Features</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35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Secure</a:t>
            </a:r>
          </a:p>
          <a:p>
            <a:pPr lvl="1"/>
            <a:r>
              <a:rPr lang="en-US" sz="1600" dirty="0"/>
              <a:t>Uses Service Workers to Fetch data which can only be done through HTTPS</a:t>
            </a:r>
          </a:p>
          <a:p>
            <a:pPr marL="0" indent="0">
              <a:buNone/>
            </a:pPr>
            <a:r>
              <a:rPr lang="en-US" sz="2000" dirty="0"/>
              <a:t>Responsive</a:t>
            </a:r>
          </a:p>
          <a:p>
            <a:pPr lvl="1"/>
            <a:r>
              <a:rPr lang="en-US" sz="1600" dirty="0"/>
              <a:t>UI will adapt any screen size (desktop, laptop, mobile, tablet….next)</a:t>
            </a:r>
            <a:endParaRPr lang="en-US" sz="2000" dirty="0"/>
          </a:p>
          <a:p>
            <a:pPr marL="0" indent="0">
              <a:buNone/>
            </a:pPr>
            <a:r>
              <a:rPr lang="en-US" sz="2000" dirty="0"/>
              <a:t>Add To Home Screen</a:t>
            </a:r>
          </a:p>
          <a:p>
            <a:pPr lvl="1"/>
            <a:r>
              <a:rPr lang="en-US" sz="1600" dirty="0"/>
              <a:t>The browser prompts the user to add to home screen (aka Install The App)</a:t>
            </a:r>
          </a:p>
          <a:p>
            <a:pPr marL="0" indent="0">
              <a:buNone/>
            </a:pPr>
            <a:r>
              <a:rPr lang="en-US" sz="2000" dirty="0"/>
              <a:t>Push Notifications</a:t>
            </a:r>
          </a:p>
          <a:p>
            <a:pPr lvl="1"/>
            <a:r>
              <a:rPr lang="en-US" altLang="en-US" sz="1600" dirty="0">
                <a:ea typeface="MS PGothic" charset="-128"/>
              </a:rPr>
              <a:t>Utilizing push notifications allows a user to stay engaged even if the browser is closed</a:t>
            </a:r>
            <a:endParaRPr lang="en-US" sz="1600" dirty="0"/>
          </a:p>
          <a:p>
            <a:pPr marL="0" indent="0">
              <a:buNone/>
            </a:pPr>
            <a:endParaRPr lang="en-US" sz="1600" dirty="0"/>
          </a:p>
        </p:txBody>
      </p:sp>
    </p:spTree>
    <p:extLst>
      <p:ext uri="{BB962C8B-B14F-4D97-AF65-F5344CB8AC3E}">
        <p14:creationId xmlns:p14="http://schemas.microsoft.com/office/powerpoint/2010/main" val="327028743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PWA Features</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35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Easy To Update</a:t>
            </a:r>
          </a:p>
          <a:p>
            <a:pPr lvl="1"/>
            <a:r>
              <a:rPr lang="en-US" sz="1600" dirty="0"/>
              <a:t>Can push changes whenever you want and the app will refresh itself</a:t>
            </a:r>
          </a:p>
          <a:p>
            <a:pPr marL="0" indent="0">
              <a:buNone/>
            </a:pPr>
            <a:r>
              <a:rPr lang="en-US" sz="2000" dirty="0"/>
              <a:t>Easy To Find</a:t>
            </a:r>
          </a:p>
          <a:p>
            <a:pPr lvl="1"/>
            <a:r>
              <a:rPr lang="en-US" sz="1600" dirty="0"/>
              <a:t>Identified as an application which allows search engines to find it and help bring more users</a:t>
            </a:r>
            <a:endParaRPr lang="en-US" sz="2000" dirty="0"/>
          </a:p>
          <a:p>
            <a:pPr marL="0" indent="0">
              <a:buNone/>
            </a:pPr>
            <a:r>
              <a:rPr lang="en-US" sz="2000" dirty="0"/>
              <a:t>Distributable URL</a:t>
            </a:r>
          </a:p>
          <a:p>
            <a:pPr lvl="1"/>
            <a:r>
              <a:rPr lang="en-US" sz="1600" dirty="0"/>
              <a:t>Can point to or pass around the application URL</a:t>
            </a:r>
          </a:p>
          <a:p>
            <a:pPr marL="0" indent="0">
              <a:buNone/>
            </a:pPr>
            <a:endParaRPr lang="en-US" sz="1600" dirty="0"/>
          </a:p>
        </p:txBody>
      </p:sp>
    </p:spTree>
    <p:extLst>
      <p:ext uri="{BB962C8B-B14F-4D97-AF65-F5344CB8AC3E}">
        <p14:creationId xmlns:p14="http://schemas.microsoft.com/office/powerpoint/2010/main" val="102463518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Other Benefits</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35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Lightweight</a:t>
            </a:r>
          </a:p>
          <a:p>
            <a:pPr lvl="1"/>
            <a:r>
              <a:rPr lang="en-US" sz="1600" dirty="0"/>
              <a:t>Typical apps are in the MBs where as a PWA is usually in KBs</a:t>
            </a:r>
          </a:p>
          <a:p>
            <a:pPr marL="0" indent="0">
              <a:buNone/>
            </a:pPr>
            <a:r>
              <a:rPr lang="en-US" sz="2000" dirty="0"/>
              <a:t>Cost of Acquisition</a:t>
            </a:r>
          </a:p>
          <a:p>
            <a:pPr lvl="1"/>
            <a:r>
              <a:rPr lang="en-US" sz="1600" dirty="0"/>
              <a:t>Easier to get a user to visit a website than have them download an app (if they have room) and then open it</a:t>
            </a:r>
            <a:endParaRPr lang="en-US" sz="2000" dirty="0"/>
          </a:p>
          <a:p>
            <a:pPr marL="0" indent="0">
              <a:buNone/>
            </a:pPr>
            <a:r>
              <a:rPr lang="en-US" sz="2000" dirty="0"/>
              <a:t>Development Effort</a:t>
            </a:r>
          </a:p>
          <a:p>
            <a:pPr lvl="1"/>
            <a:r>
              <a:rPr lang="en-US" sz="1600" dirty="0"/>
              <a:t>Single code base</a:t>
            </a:r>
          </a:p>
          <a:p>
            <a:pPr marL="0" indent="0">
              <a:buNone/>
            </a:pPr>
            <a:endParaRPr lang="en-US" sz="1600" dirty="0"/>
          </a:p>
        </p:txBody>
      </p:sp>
    </p:spTree>
    <p:extLst>
      <p:ext uri="{BB962C8B-B14F-4D97-AF65-F5344CB8AC3E}">
        <p14:creationId xmlns:p14="http://schemas.microsoft.com/office/powerpoint/2010/main" val="159433184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33575"/>
            <a:ext cx="8229600" cy="857250"/>
          </a:xfrm>
        </p:spPr>
        <p:txBody>
          <a:bodyPr>
            <a:normAutofit/>
          </a:bodyPr>
          <a:lstStyle/>
          <a:p>
            <a:pPr eaLnBrk="1" fontAlgn="auto" hangingPunct="1">
              <a:spcAft>
                <a:spcPts val="0"/>
              </a:spcAft>
              <a:defRPr/>
            </a:pPr>
            <a:r>
              <a:rPr lang="en-IN" dirty="0">
                <a:ea typeface="+mj-ea"/>
              </a:rPr>
              <a:t>Service Workers</a:t>
            </a:r>
            <a:endParaRPr lang="en-US" dirty="0">
              <a:ea typeface="+mj-ea"/>
            </a:endParaRPr>
          </a:p>
        </p:txBody>
      </p:sp>
    </p:spTree>
    <p:extLst>
      <p:ext uri="{BB962C8B-B14F-4D97-AF65-F5344CB8AC3E}">
        <p14:creationId xmlns:p14="http://schemas.microsoft.com/office/powerpoint/2010/main" val="89251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endParaRPr lang="en-US" altLang="en-US" sz="4000" dirty="0">
              <a:ea typeface="MS PGothic" charset="-128"/>
            </a:endParaRP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7"/>
            <a:ext cx="8229600" cy="165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A </a:t>
            </a:r>
            <a:r>
              <a:rPr lang="en-US" sz="2000" b="1" dirty="0"/>
              <a:t>Service Worker </a:t>
            </a:r>
            <a:r>
              <a:rPr lang="en-US" sz="2000" dirty="0"/>
              <a:t>is a JavaScript file that acts as a middleman between the web app and the network</a:t>
            </a:r>
          </a:p>
        </p:txBody>
      </p:sp>
    </p:spTree>
    <p:extLst>
      <p:ext uri="{BB962C8B-B14F-4D97-AF65-F5344CB8AC3E}">
        <p14:creationId xmlns:p14="http://schemas.microsoft.com/office/powerpoint/2010/main" val="118754151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Worker Context</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35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Runs in the background</a:t>
            </a:r>
          </a:p>
          <a:p>
            <a:pPr lvl="1"/>
            <a:r>
              <a:rPr lang="en-US" sz="1600" dirty="0"/>
              <a:t>Non-blocking</a:t>
            </a:r>
          </a:p>
          <a:p>
            <a:pPr lvl="1"/>
            <a:r>
              <a:rPr lang="en-US" sz="1600" dirty="0"/>
              <a:t>Can work when mobile application/browser is closed</a:t>
            </a:r>
          </a:p>
          <a:p>
            <a:pPr marL="0" indent="0">
              <a:buNone/>
            </a:pPr>
            <a:r>
              <a:rPr lang="en-US" sz="2000" dirty="0"/>
              <a:t>No Access</a:t>
            </a:r>
          </a:p>
          <a:p>
            <a:pPr lvl="1"/>
            <a:r>
              <a:rPr lang="en-US" sz="1600" dirty="0"/>
              <a:t>DOM</a:t>
            </a:r>
          </a:p>
          <a:p>
            <a:pPr lvl="1"/>
            <a:r>
              <a:rPr lang="en-US" sz="1600" dirty="0"/>
              <a:t>XHR API</a:t>
            </a:r>
          </a:p>
          <a:p>
            <a:pPr lvl="1"/>
            <a:r>
              <a:rPr lang="en-US" sz="1600" dirty="0"/>
              <a:t>Local Storage API</a:t>
            </a:r>
            <a:endParaRPr lang="en-US" sz="2000" dirty="0"/>
          </a:p>
          <a:p>
            <a:pPr marL="0" indent="0">
              <a:buNone/>
            </a:pPr>
            <a:r>
              <a:rPr lang="en-US" sz="2000" dirty="0"/>
              <a:t>Access Granted</a:t>
            </a:r>
          </a:p>
          <a:p>
            <a:pPr lvl="1"/>
            <a:r>
              <a:rPr lang="en-US" sz="1600" dirty="0"/>
              <a:t>Promises</a:t>
            </a:r>
          </a:p>
          <a:p>
            <a:pPr lvl="1"/>
            <a:r>
              <a:rPr lang="en-US" sz="1600" dirty="0"/>
              <a:t>Fetch API</a:t>
            </a:r>
          </a:p>
          <a:p>
            <a:pPr lvl="1"/>
            <a:r>
              <a:rPr lang="en-US" sz="1600" dirty="0"/>
              <a:t>Cache API</a:t>
            </a:r>
          </a:p>
        </p:txBody>
      </p:sp>
    </p:spTree>
    <p:extLst>
      <p:ext uri="{BB962C8B-B14F-4D97-AF65-F5344CB8AC3E}">
        <p14:creationId xmlns:p14="http://schemas.microsoft.com/office/powerpoint/2010/main" val="288719075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HTTPS</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1759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Can only be used on the HTTPS Protocol</a:t>
            </a:r>
          </a:p>
          <a:p>
            <a:pPr marL="0" indent="0">
              <a:buNone/>
            </a:pPr>
            <a:endParaRPr lang="en-US" sz="2000" dirty="0"/>
          </a:p>
          <a:p>
            <a:pPr marL="0" indent="0">
              <a:buNone/>
            </a:pPr>
            <a:r>
              <a:rPr lang="en-US" sz="2000" dirty="0"/>
              <a:t>For development purposes, we can use local calls</a:t>
            </a:r>
            <a:endParaRPr lang="en-US" sz="1600" dirty="0"/>
          </a:p>
        </p:txBody>
      </p:sp>
    </p:spTree>
    <p:extLst>
      <p:ext uri="{BB962C8B-B14F-4D97-AF65-F5344CB8AC3E}">
        <p14:creationId xmlns:p14="http://schemas.microsoft.com/office/powerpoint/2010/main" val="128159567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Lifecycle</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35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Registration</a:t>
            </a:r>
          </a:p>
          <a:p>
            <a:pPr lvl="1"/>
            <a:r>
              <a:rPr lang="en-US" sz="1600" dirty="0"/>
              <a:t>Specifies the path of the service worker to the browser</a:t>
            </a:r>
          </a:p>
          <a:p>
            <a:pPr lvl="1"/>
            <a:r>
              <a:rPr lang="en-US" sz="1600" dirty="0"/>
              <a:t>Starts the install in the background</a:t>
            </a:r>
          </a:p>
          <a:p>
            <a:pPr marL="457200" lvl="1" indent="0">
              <a:buNone/>
            </a:pPr>
            <a:endParaRPr lang="en-US" sz="1600" dirty="0"/>
          </a:p>
          <a:p>
            <a:pPr marL="0" indent="0">
              <a:buNone/>
            </a:pPr>
            <a:r>
              <a:rPr lang="en-US" sz="2000" dirty="0"/>
              <a:t>Initialization</a:t>
            </a:r>
          </a:p>
          <a:p>
            <a:pPr lvl="1"/>
            <a:r>
              <a:rPr lang="en-US" sz="1600" dirty="0"/>
              <a:t>Called when not installed or has been updated</a:t>
            </a:r>
          </a:p>
          <a:p>
            <a:pPr lvl="1"/>
            <a:r>
              <a:rPr lang="en-US" sz="1600" dirty="0"/>
              <a:t>Good time to pre-fetch some of your base files</a:t>
            </a:r>
          </a:p>
          <a:p>
            <a:pPr marL="457200" lvl="1" indent="0">
              <a:buNone/>
            </a:pPr>
            <a:endParaRPr lang="en-US" sz="1600" dirty="0"/>
          </a:p>
          <a:p>
            <a:pPr marL="0" indent="0">
              <a:buNone/>
            </a:pPr>
            <a:r>
              <a:rPr lang="en-US" sz="2000" dirty="0"/>
              <a:t>Activation</a:t>
            </a:r>
          </a:p>
          <a:p>
            <a:pPr lvl="1"/>
            <a:r>
              <a:rPr lang="en-US" sz="1600" dirty="0"/>
              <a:t>Cleanup anything with the old version </a:t>
            </a:r>
          </a:p>
          <a:p>
            <a:pPr lvl="1"/>
            <a:r>
              <a:rPr lang="en-US" sz="1600" dirty="0"/>
              <a:t>Useful with new page loads, not already loaded pages</a:t>
            </a:r>
          </a:p>
        </p:txBody>
      </p:sp>
    </p:spTree>
    <p:extLst>
      <p:ext uri="{BB962C8B-B14F-4D97-AF65-F5344CB8AC3E}">
        <p14:creationId xmlns:p14="http://schemas.microsoft.com/office/powerpoint/2010/main" val="398227019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Lifecycle</a:t>
            </a:r>
          </a:p>
        </p:txBody>
      </p:sp>
      <p:sp>
        <p:nvSpPr>
          <p:cNvPr id="2" name="Rectangle: Rounded Corners 1">
            <a:extLst>
              <a:ext uri="{FF2B5EF4-FFF2-40B4-BE49-F238E27FC236}">
                <a16:creationId xmlns:a16="http://schemas.microsoft.com/office/drawing/2014/main" id="{3D180570-3759-4C55-8CA4-D25F0BDA8259}"/>
              </a:ext>
            </a:extLst>
          </p:cNvPr>
          <p:cNvSpPr/>
          <p:nvPr/>
        </p:nvSpPr>
        <p:spPr>
          <a:xfrm>
            <a:off x="155510" y="2266155"/>
            <a:ext cx="2058679" cy="1007706"/>
          </a:xfrm>
          <a:prstGeom prst="roundRect">
            <a:avLst/>
          </a:prstGeom>
          <a:solidFill>
            <a:srgbClr val="2E85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Registration</a:t>
            </a:r>
          </a:p>
        </p:txBody>
      </p:sp>
      <p:sp>
        <p:nvSpPr>
          <p:cNvPr id="5" name="Rectangle: Rounded Corners 4">
            <a:extLst>
              <a:ext uri="{FF2B5EF4-FFF2-40B4-BE49-F238E27FC236}">
                <a16:creationId xmlns:a16="http://schemas.microsoft.com/office/drawing/2014/main" id="{4D1397D3-CE61-4539-AEE2-DDF4E5F44788}"/>
              </a:ext>
            </a:extLst>
          </p:cNvPr>
          <p:cNvSpPr/>
          <p:nvPr/>
        </p:nvSpPr>
        <p:spPr>
          <a:xfrm>
            <a:off x="3518054" y="2266155"/>
            <a:ext cx="2058679" cy="1007706"/>
          </a:xfrm>
          <a:prstGeom prst="roundRect">
            <a:avLst/>
          </a:prstGeom>
          <a:solidFill>
            <a:srgbClr val="2D7CB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Installation</a:t>
            </a:r>
          </a:p>
        </p:txBody>
      </p:sp>
      <p:sp>
        <p:nvSpPr>
          <p:cNvPr id="6" name="Rectangle: Rounded Corners 5">
            <a:extLst>
              <a:ext uri="{FF2B5EF4-FFF2-40B4-BE49-F238E27FC236}">
                <a16:creationId xmlns:a16="http://schemas.microsoft.com/office/drawing/2014/main" id="{118B92DE-93F8-423B-820A-CC27A820A54C}"/>
              </a:ext>
            </a:extLst>
          </p:cNvPr>
          <p:cNvSpPr/>
          <p:nvPr/>
        </p:nvSpPr>
        <p:spPr>
          <a:xfrm>
            <a:off x="6929811" y="2266155"/>
            <a:ext cx="2058679" cy="1007706"/>
          </a:xfrm>
          <a:prstGeom prst="roundRect">
            <a:avLst/>
          </a:prstGeom>
          <a:solidFill>
            <a:srgbClr val="2E85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Activation</a:t>
            </a:r>
          </a:p>
        </p:txBody>
      </p:sp>
      <p:sp>
        <p:nvSpPr>
          <p:cNvPr id="3" name="Arrow: Right 2">
            <a:extLst>
              <a:ext uri="{FF2B5EF4-FFF2-40B4-BE49-F238E27FC236}">
                <a16:creationId xmlns:a16="http://schemas.microsoft.com/office/drawing/2014/main" id="{AA38F16B-61C6-4818-AB2E-19529F9E7EAD}"/>
              </a:ext>
            </a:extLst>
          </p:cNvPr>
          <p:cNvSpPr/>
          <p:nvPr/>
        </p:nvSpPr>
        <p:spPr>
          <a:xfrm>
            <a:off x="2444620" y="2571750"/>
            <a:ext cx="802433" cy="50385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FB8E26E4-CADE-4F1D-AF4C-43EC9B41E3C6}"/>
              </a:ext>
            </a:extLst>
          </p:cNvPr>
          <p:cNvSpPr/>
          <p:nvPr/>
        </p:nvSpPr>
        <p:spPr>
          <a:xfrm>
            <a:off x="5847734" y="2571749"/>
            <a:ext cx="802433" cy="50385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79873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Consistency</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35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Service Worker will want to be the same across all open tabs</a:t>
            </a:r>
          </a:p>
          <a:p>
            <a:pPr lvl="1"/>
            <a:r>
              <a:rPr lang="en-US" sz="1600" dirty="0"/>
              <a:t>Will install but not update</a:t>
            </a:r>
          </a:p>
          <a:p>
            <a:pPr lvl="1"/>
            <a:r>
              <a:rPr lang="en-US" sz="1600" dirty="0"/>
              <a:t>All tabs will need to be closed and if only one is open, it will have to reload….</a:t>
            </a:r>
          </a:p>
        </p:txBody>
      </p:sp>
    </p:spTree>
    <p:extLst>
      <p:ext uri="{BB962C8B-B14F-4D97-AF65-F5344CB8AC3E}">
        <p14:creationId xmlns:p14="http://schemas.microsoft.com/office/powerpoint/2010/main" val="24652056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Shout Out To Sponsor</a:t>
            </a:r>
          </a:p>
        </p:txBody>
      </p:sp>
    </p:spTree>
    <p:extLst>
      <p:ext uri="{BB962C8B-B14F-4D97-AF65-F5344CB8AC3E}">
        <p14:creationId xmlns:p14="http://schemas.microsoft.com/office/powerpoint/2010/main" val="3192580577"/>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Registration Scope</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35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Additional parameter in </a:t>
            </a:r>
            <a:r>
              <a:rPr lang="en-US" sz="2000" dirty="0" err="1"/>
              <a:t>navigation.serviceWorker.register</a:t>
            </a:r>
            <a:endParaRPr lang="en-US" sz="2000" dirty="0"/>
          </a:p>
          <a:p>
            <a:pPr lvl="1"/>
            <a:r>
              <a:rPr lang="en-US" sz="1600" dirty="0"/>
              <a:t>Determines what part of application service worker controls</a:t>
            </a:r>
          </a:p>
          <a:p>
            <a:pPr lvl="1"/>
            <a:r>
              <a:rPr lang="en-US" sz="1600" dirty="0"/>
              <a:t>Defaults to subfolders and files under it’s current location</a:t>
            </a:r>
          </a:p>
          <a:p>
            <a:pPr lvl="1"/>
            <a:r>
              <a:rPr lang="en-US" sz="1600" dirty="0"/>
              <a:t>Cannot go up its relative path</a:t>
            </a:r>
          </a:p>
          <a:p>
            <a:pPr marL="457200" lvl="1" indent="0">
              <a:buNone/>
            </a:pPr>
            <a:endParaRPr lang="en-US" sz="1600" dirty="0"/>
          </a:p>
          <a:p>
            <a:pPr marL="0" indent="0">
              <a:buNone/>
            </a:pPr>
            <a:r>
              <a:rPr lang="en-US" sz="2000" dirty="0"/>
              <a:t>Single Instance</a:t>
            </a:r>
          </a:p>
          <a:p>
            <a:pPr lvl="1"/>
            <a:r>
              <a:rPr lang="en-US" sz="1600" dirty="0"/>
              <a:t>Independent of application associated with, so a single instance per domain and scope</a:t>
            </a:r>
          </a:p>
        </p:txBody>
      </p:sp>
    </p:spTree>
    <p:extLst>
      <p:ext uri="{BB962C8B-B14F-4D97-AF65-F5344CB8AC3E}">
        <p14:creationId xmlns:p14="http://schemas.microsoft.com/office/powerpoint/2010/main" val="126609976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Single Domain</a:t>
            </a:r>
          </a:p>
        </p:txBody>
      </p:sp>
      <p:sp>
        <p:nvSpPr>
          <p:cNvPr id="2" name="Rectangle: Rounded Corners 1">
            <a:extLst>
              <a:ext uri="{FF2B5EF4-FFF2-40B4-BE49-F238E27FC236}">
                <a16:creationId xmlns:a16="http://schemas.microsoft.com/office/drawing/2014/main" id="{8727CB3E-E2F7-4258-BC03-C4C0DAE433A9}"/>
              </a:ext>
            </a:extLst>
          </p:cNvPr>
          <p:cNvSpPr/>
          <p:nvPr/>
        </p:nvSpPr>
        <p:spPr>
          <a:xfrm>
            <a:off x="1604866" y="1660849"/>
            <a:ext cx="1875453" cy="857250"/>
          </a:xfrm>
          <a:prstGeom prst="roundRect">
            <a:avLst/>
          </a:prstGeom>
          <a:solidFill>
            <a:srgbClr val="2D7CB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Tab 1</a:t>
            </a:r>
          </a:p>
        </p:txBody>
      </p:sp>
      <p:sp>
        <p:nvSpPr>
          <p:cNvPr id="5" name="Rectangle: Rounded Corners 4">
            <a:extLst>
              <a:ext uri="{FF2B5EF4-FFF2-40B4-BE49-F238E27FC236}">
                <a16:creationId xmlns:a16="http://schemas.microsoft.com/office/drawing/2014/main" id="{077B73CD-D39E-4202-B047-0A4B2199BB04}"/>
              </a:ext>
            </a:extLst>
          </p:cNvPr>
          <p:cNvSpPr/>
          <p:nvPr/>
        </p:nvSpPr>
        <p:spPr>
          <a:xfrm>
            <a:off x="5377543" y="1660849"/>
            <a:ext cx="1875453" cy="857250"/>
          </a:xfrm>
          <a:prstGeom prst="roundRect">
            <a:avLst/>
          </a:prstGeom>
          <a:solidFill>
            <a:srgbClr val="2D7CB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Tab 2</a:t>
            </a:r>
          </a:p>
        </p:txBody>
      </p:sp>
      <p:sp>
        <p:nvSpPr>
          <p:cNvPr id="6" name="Rectangle: Rounded Corners 5">
            <a:extLst>
              <a:ext uri="{FF2B5EF4-FFF2-40B4-BE49-F238E27FC236}">
                <a16:creationId xmlns:a16="http://schemas.microsoft.com/office/drawing/2014/main" id="{B1DF1750-735B-4C08-9A42-0D73130A2DF0}"/>
              </a:ext>
            </a:extLst>
          </p:cNvPr>
          <p:cNvSpPr/>
          <p:nvPr/>
        </p:nvSpPr>
        <p:spPr>
          <a:xfrm>
            <a:off x="2977518" y="3752056"/>
            <a:ext cx="3139751" cy="857250"/>
          </a:xfrm>
          <a:prstGeom prst="roundRect">
            <a:avLst/>
          </a:prstGeom>
          <a:solidFill>
            <a:srgbClr val="2E85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Service Worker</a:t>
            </a:r>
          </a:p>
        </p:txBody>
      </p:sp>
      <p:sp>
        <p:nvSpPr>
          <p:cNvPr id="3" name="Arrow: Right 2">
            <a:extLst>
              <a:ext uri="{FF2B5EF4-FFF2-40B4-BE49-F238E27FC236}">
                <a16:creationId xmlns:a16="http://schemas.microsoft.com/office/drawing/2014/main" id="{F144BD27-2818-4B8F-99CE-58B604A904EB}"/>
              </a:ext>
            </a:extLst>
          </p:cNvPr>
          <p:cNvSpPr/>
          <p:nvPr/>
        </p:nvSpPr>
        <p:spPr>
          <a:xfrm rot="2707082">
            <a:off x="2542592" y="2724539"/>
            <a:ext cx="1712167" cy="78377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14CABBE-6D5D-4417-B916-6E9473316387}"/>
              </a:ext>
            </a:extLst>
          </p:cNvPr>
          <p:cNvSpPr/>
          <p:nvPr/>
        </p:nvSpPr>
        <p:spPr>
          <a:xfrm rot="8022253">
            <a:off x="4807598" y="2724538"/>
            <a:ext cx="1712167" cy="78377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61016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Multiple Domains</a:t>
            </a:r>
          </a:p>
        </p:txBody>
      </p:sp>
      <p:sp>
        <p:nvSpPr>
          <p:cNvPr id="2" name="Rectangle: Rounded Corners 1">
            <a:extLst>
              <a:ext uri="{FF2B5EF4-FFF2-40B4-BE49-F238E27FC236}">
                <a16:creationId xmlns:a16="http://schemas.microsoft.com/office/drawing/2014/main" id="{8727CB3E-E2F7-4258-BC03-C4C0DAE433A9}"/>
              </a:ext>
            </a:extLst>
          </p:cNvPr>
          <p:cNvSpPr/>
          <p:nvPr/>
        </p:nvSpPr>
        <p:spPr>
          <a:xfrm>
            <a:off x="1604866" y="1660849"/>
            <a:ext cx="1875453" cy="857250"/>
          </a:xfrm>
          <a:prstGeom prst="roundRect">
            <a:avLst/>
          </a:prstGeom>
          <a:solidFill>
            <a:srgbClr val="2D7CB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Tab 1</a:t>
            </a:r>
          </a:p>
          <a:p>
            <a:pPr algn="ctr"/>
            <a:r>
              <a:rPr lang="en-US" sz="1200" b="1" dirty="0"/>
              <a:t>127.0.0.1</a:t>
            </a:r>
          </a:p>
        </p:txBody>
      </p:sp>
      <p:sp>
        <p:nvSpPr>
          <p:cNvPr id="5" name="Rectangle: Rounded Corners 4">
            <a:extLst>
              <a:ext uri="{FF2B5EF4-FFF2-40B4-BE49-F238E27FC236}">
                <a16:creationId xmlns:a16="http://schemas.microsoft.com/office/drawing/2014/main" id="{077B73CD-D39E-4202-B047-0A4B2199BB04}"/>
              </a:ext>
            </a:extLst>
          </p:cNvPr>
          <p:cNvSpPr/>
          <p:nvPr/>
        </p:nvSpPr>
        <p:spPr>
          <a:xfrm>
            <a:off x="5377543" y="1660849"/>
            <a:ext cx="1875453" cy="857250"/>
          </a:xfrm>
          <a:prstGeom prst="roundRect">
            <a:avLst/>
          </a:prstGeom>
          <a:solidFill>
            <a:srgbClr val="2D7CB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Tab 2</a:t>
            </a:r>
          </a:p>
          <a:p>
            <a:pPr algn="ctr"/>
            <a:r>
              <a:rPr lang="en-US" sz="1200" b="1" dirty="0"/>
              <a:t>172.10.1.1</a:t>
            </a:r>
          </a:p>
        </p:txBody>
      </p:sp>
      <p:sp>
        <p:nvSpPr>
          <p:cNvPr id="6" name="Rectangle: Rounded Corners 5">
            <a:extLst>
              <a:ext uri="{FF2B5EF4-FFF2-40B4-BE49-F238E27FC236}">
                <a16:creationId xmlns:a16="http://schemas.microsoft.com/office/drawing/2014/main" id="{B1DF1750-735B-4C08-9A42-0D73130A2DF0}"/>
              </a:ext>
            </a:extLst>
          </p:cNvPr>
          <p:cNvSpPr/>
          <p:nvPr/>
        </p:nvSpPr>
        <p:spPr>
          <a:xfrm>
            <a:off x="1342579" y="3782840"/>
            <a:ext cx="2400025" cy="826466"/>
          </a:xfrm>
          <a:prstGeom prst="roundRect">
            <a:avLst/>
          </a:prstGeom>
          <a:solidFill>
            <a:srgbClr val="2E85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Service Worker 1</a:t>
            </a:r>
          </a:p>
        </p:txBody>
      </p:sp>
      <p:sp>
        <p:nvSpPr>
          <p:cNvPr id="8" name="Rectangle: Rounded Corners 7">
            <a:extLst>
              <a:ext uri="{FF2B5EF4-FFF2-40B4-BE49-F238E27FC236}">
                <a16:creationId xmlns:a16="http://schemas.microsoft.com/office/drawing/2014/main" id="{EFEC9038-D3AD-430B-9280-7A939A086838}"/>
              </a:ext>
            </a:extLst>
          </p:cNvPr>
          <p:cNvSpPr/>
          <p:nvPr/>
        </p:nvSpPr>
        <p:spPr>
          <a:xfrm>
            <a:off x="5115256" y="3752056"/>
            <a:ext cx="2400025" cy="826466"/>
          </a:xfrm>
          <a:prstGeom prst="roundRect">
            <a:avLst/>
          </a:prstGeom>
          <a:solidFill>
            <a:srgbClr val="2E85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Service Worker 2</a:t>
            </a:r>
          </a:p>
        </p:txBody>
      </p:sp>
      <p:sp>
        <p:nvSpPr>
          <p:cNvPr id="4" name="Arrow: Down 3">
            <a:extLst>
              <a:ext uri="{FF2B5EF4-FFF2-40B4-BE49-F238E27FC236}">
                <a16:creationId xmlns:a16="http://schemas.microsoft.com/office/drawing/2014/main" id="{94FC5493-2A76-46E7-89B8-BEC41A9A9184}"/>
              </a:ext>
            </a:extLst>
          </p:cNvPr>
          <p:cNvSpPr/>
          <p:nvPr/>
        </p:nvSpPr>
        <p:spPr>
          <a:xfrm>
            <a:off x="2248676" y="2705878"/>
            <a:ext cx="587829" cy="8572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CDEEAA8E-AF3A-4BFF-9801-C015915D1D55}"/>
              </a:ext>
            </a:extLst>
          </p:cNvPr>
          <p:cNvSpPr/>
          <p:nvPr/>
        </p:nvSpPr>
        <p:spPr>
          <a:xfrm>
            <a:off x="6021353" y="2705878"/>
            <a:ext cx="587829" cy="8572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37581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Multiple Scopes</a:t>
            </a:r>
          </a:p>
        </p:txBody>
      </p:sp>
      <p:sp>
        <p:nvSpPr>
          <p:cNvPr id="2" name="Rectangle: Rounded Corners 1">
            <a:extLst>
              <a:ext uri="{FF2B5EF4-FFF2-40B4-BE49-F238E27FC236}">
                <a16:creationId xmlns:a16="http://schemas.microsoft.com/office/drawing/2014/main" id="{8727CB3E-E2F7-4258-BC03-C4C0DAE433A9}"/>
              </a:ext>
            </a:extLst>
          </p:cNvPr>
          <p:cNvSpPr/>
          <p:nvPr/>
        </p:nvSpPr>
        <p:spPr>
          <a:xfrm>
            <a:off x="1604866" y="1660849"/>
            <a:ext cx="1875453" cy="857250"/>
          </a:xfrm>
          <a:prstGeom prst="roundRect">
            <a:avLst/>
          </a:prstGeom>
          <a:solidFill>
            <a:srgbClr val="2D7CB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Tab 1</a:t>
            </a:r>
          </a:p>
          <a:p>
            <a:pPr algn="ctr"/>
            <a:r>
              <a:rPr lang="en-US" sz="1200" b="1" dirty="0"/>
              <a:t>127.0.0.1/Products</a:t>
            </a:r>
          </a:p>
        </p:txBody>
      </p:sp>
      <p:sp>
        <p:nvSpPr>
          <p:cNvPr id="5" name="Rectangle: Rounded Corners 4">
            <a:extLst>
              <a:ext uri="{FF2B5EF4-FFF2-40B4-BE49-F238E27FC236}">
                <a16:creationId xmlns:a16="http://schemas.microsoft.com/office/drawing/2014/main" id="{077B73CD-D39E-4202-B047-0A4B2199BB04}"/>
              </a:ext>
            </a:extLst>
          </p:cNvPr>
          <p:cNvSpPr/>
          <p:nvPr/>
        </p:nvSpPr>
        <p:spPr>
          <a:xfrm>
            <a:off x="5377543" y="1660849"/>
            <a:ext cx="1875453" cy="857250"/>
          </a:xfrm>
          <a:prstGeom prst="roundRect">
            <a:avLst/>
          </a:prstGeom>
          <a:solidFill>
            <a:srgbClr val="2D7CB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Tab 2</a:t>
            </a:r>
          </a:p>
          <a:p>
            <a:pPr algn="ctr"/>
            <a:r>
              <a:rPr lang="en-US" sz="1200" b="1" dirty="0"/>
              <a:t>127.0.0.1/Admin</a:t>
            </a:r>
          </a:p>
        </p:txBody>
      </p:sp>
      <p:sp>
        <p:nvSpPr>
          <p:cNvPr id="6" name="Rectangle: Rounded Corners 5">
            <a:extLst>
              <a:ext uri="{FF2B5EF4-FFF2-40B4-BE49-F238E27FC236}">
                <a16:creationId xmlns:a16="http://schemas.microsoft.com/office/drawing/2014/main" id="{B1DF1750-735B-4C08-9A42-0D73130A2DF0}"/>
              </a:ext>
            </a:extLst>
          </p:cNvPr>
          <p:cNvSpPr/>
          <p:nvPr/>
        </p:nvSpPr>
        <p:spPr>
          <a:xfrm>
            <a:off x="1342579" y="3782840"/>
            <a:ext cx="2400025" cy="826466"/>
          </a:xfrm>
          <a:prstGeom prst="roundRect">
            <a:avLst/>
          </a:prstGeom>
          <a:solidFill>
            <a:srgbClr val="2E85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Service Worker 1</a:t>
            </a:r>
          </a:p>
        </p:txBody>
      </p:sp>
      <p:sp>
        <p:nvSpPr>
          <p:cNvPr id="8" name="Rectangle: Rounded Corners 7">
            <a:extLst>
              <a:ext uri="{FF2B5EF4-FFF2-40B4-BE49-F238E27FC236}">
                <a16:creationId xmlns:a16="http://schemas.microsoft.com/office/drawing/2014/main" id="{EFEC9038-D3AD-430B-9280-7A939A086838}"/>
              </a:ext>
            </a:extLst>
          </p:cNvPr>
          <p:cNvSpPr/>
          <p:nvPr/>
        </p:nvSpPr>
        <p:spPr>
          <a:xfrm>
            <a:off x="5115256" y="3752056"/>
            <a:ext cx="2400025" cy="826466"/>
          </a:xfrm>
          <a:prstGeom prst="roundRect">
            <a:avLst/>
          </a:prstGeom>
          <a:solidFill>
            <a:srgbClr val="2E85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Service Worker 2</a:t>
            </a:r>
          </a:p>
        </p:txBody>
      </p:sp>
      <p:sp>
        <p:nvSpPr>
          <p:cNvPr id="4" name="Arrow: Down 3">
            <a:extLst>
              <a:ext uri="{FF2B5EF4-FFF2-40B4-BE49-F238E27FC236}">
                <a16:creationId xmlns:a16="http://schemas.microsoft.com/office/drawing/2014/main" id="{94FC5493-2A76-46E7-89B8-BEC41A9A9184}"/>
              </a:ext>
            </a:extLst>
          </p:cNvPr>
          <p:cNvSpPr/>
          <p:nvPr/>
        </p:nvSpPr>
        <p:spPr>
          <a:xfrm>
            <a:off x="2248676" y="2705878"/>
            <a:ext cx="587829" cy="8572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CDEEAA8E-AF3A-4BFF-9801-C015915D1D55}"/>
              </a:ext>
            </a:extLst>
          </p:cNvPr>
          <p:cNvSpPr/>
          <p:nvPr/>
        </p:nvSpPr>
        <p:spPr>
          <a:xfrm>
            <a:off x="6021353" y="2705878"/>
            <a:ext cx="587829" cy="8572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80538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Caching</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7"/>
            <a:ext cx="8229600" cy="2132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Main ingredient for offline support</a:t>
            </a:r>
          </a:p>
          <a:p>
            <a:pPr marL="457200" lvl="1" indent="0">
              <a:buNone/>
            </a:pPr>
            <a:endParaRPr lang="en-US" sz="1600" dirty="0"/>
          </a:p>
          <a:p>
            <a:pPr marL="0" indent="0">
              <a:buNone/>
            </a:pPr>
            <a:r>
              <a:rPr lang="en-US" sz="2000" dirty="0"/>
              <a:t>Precache during initialization</a:t>
            </a:r>
          </a:p>
          <a:p>
            <a:pPr marL="0" indent="0">
              <a:buNone/>
            </a:pPr>
            <a:endParaRPr lang="en-US" sz="2000" dirty="0"/>
          </a:p>
          <a:p>
            <a:pPr marL="0" indent="0">
              <a:buNone/>
            </a:pPr>
            <a:r>
              <a:rPr lang="en-US" sz="2000" dirty="0"/>
              <a:t>Network requests</a:t>
            </a:r>
          </a:p>
        </p:txBody>
      </p:sp>
    </p:spTree>
    <p:extLst>
      <p:ext uri="{BB962C8B-B14F-4D97-AF65-F5344CB8AC3E}">
        <p14:creationId xmlns:p14="http://schemas.microsoft.com/office/powerpoint/2010/main" val="56184183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Updating Service Worker</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7"/>
            <a:ext cx="8229600" cy="2132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Update any byte and rebuild. All that we talked about with consistency will take care of the rest</a:t>
            </a:r>
            <a:endParaRPr lang="en-US" sz="2000" b="1" dirty="0">
              <a:solidFill>
                <a:srgbClr val="FF0000"/>
              </a:solidFill>
            </a:endParaRPr>
          </a:p>
        </p:txBody>
      </p:sp>
    </p:spTree>
    <p:extLst>
      <p:ext uri="{BB962C8B-B14F-4D97-AF65-F5344CB8AC3E}">
        <p14:creationId xmlns:p14="http://schemas.microsoft.com/office/powerpoint/2010/main" val="407436178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Chrome Dev Tools</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344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View the Service Worker</a:t>
            </a:r>
          </a:p>
          <a:p>
            <a:pPr marL="0" indent="0">
              <a:buNone/>
            </a:pPr>
            <a:endParaRPr lang="en-US" sz="2000" b="1" dirty="0">
              <a:solidFill>
                <a:srgbClr val="FF0000"/>
              </a:solidFill>
            </a:endParaRPr>
          </a:p>
          <a:p>
            <a:pPr marL="0" indent="0">
              <a:buNone/>
            </a:pPr>
            <a:r>
              <a:rPr lang="en-US" sz="2000" dirty="0">
                <a:solidFill>
                  <a:srgbClr val="2E85BD"/>
                </a:solidFill>
              </a:rPr>
              <a:t>View the Service Worker waiting to be updated</a:t>
            </a:r>
          </a:p>
          <a:p>
            <a:pPr marL="0" indent="0">
              <a:buNone/>
            </a:pPr>
            <a:endParaRPr lang="en-US" sz="2000" dirty="0">
              <a:solidFill>
                <a:srgbClr val="2E85BD"/>
              </a:solidFill>
            </a:endParaRPr>
          </a:p>
          <a:p>
            <a:pPr marL="0" indent="0">
              <a:buNone/>
            </a:pPr>
            <a:r>
              <a:rPr lang="en-US" sz="2000" dirty="0">
                <a:solidFill>
                  <a:srgbClr val="2E85BD"/>
                </a:solidFill>
              </a:rPr>
              <a:t>View the Cache</a:t>
            </a:r>
          </a:p>
          <a:p>
            <a:pPr marL="0" indent="0">
              <a:buNone/>
            </a:pPr>
            <a:endParaRPr lang="en-US" sz="2000" dirty="0">
              <a:solidFill>
                <a:srgbClr val="2E85BD"/>
              </a:solidFill>
            </a:endParaRPr>
          </a:p>
          <a:p>
            <a:pPr marL="0" indent="0">
              <a:buNone/>
            </a:pPr>
            <a:r>
              <a:rPr lang="en-US" sz="2000" dirty="0">
                <a:solidFill>
                  <a:srgbClr val="2E85BD"/>
                </a:solidFill>
              </a:rPr>
              <a:t>View the Manifest</a:t>
            </a:r>
          </a:p>
          <a:p>
            <a:pPr marL="0" indent="0">
              <a:buNone/>
            </a:pPr>
            <a:endParaRPr lang="en-US" sz="2000" dirty="0">
              <a:solidFill>
                <a:srgbClr val="2E85BD"/>
              </a:solidFill>
            </a:endParaRPr>
          </a:p>
          <a:p>
            <a:pPr marL="0" indent="0">
              <a:buNone/>
            </a:pPr>
            <a:r>
              <a:rPr lang="en-US" sz="2000" dirty="0">
                <a:solidFill>
                  <a:srgbClr val="2E85BD"/>
                </a:solidFill>
              </a:rPr>
              <a:t>Check the add to home screen functionality</a:t>
            </a:r>
          </a:p>
        </p:txBody>
      </p:sp>
    </p:spTree>
    <p:extLst>
      <p:ext uri="{BB962C8B-B14F-4D97-AF65-F5344CB8AC3E}">
        <p14:creationId xmlns:p14="http://schemas.microsoft.com/office/powerpoint/2010/main" val="384995177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33575"/>
            <a:ext cx="8229600" cy="857250"/>
          </a:xfrm>
        </p:spPr>
        <p:txBody>
          <a:bodyPr>
            <a:normAutofit/>
          </a:bodyPr>
          <a:lstStyle/>
          <a:p>
            <a:pPr eaLnBrk="1" fontAlgn="auto" hangingPunct="1">
              <a:spcAft>
                <a:spcPts val="0"/>
              </a:spcAft>
              <a:defRPr/>
            </a:pPr>
            <a:r>
              <a:rPr lang="en-IN" dirty="0">
                <a:ea typeface="+mj-ea"/>
              </a:rPr>
              <a:t>App Manifest</a:t>
            </a:r>
            <a:endParaRPr lang="en-US" dirty="0">
              <a:ea typeface="+mj-ea"/>
            </a:endParaRPr>
          </a:p>
        </p:txBody>
      </p:sp>
    </p:spTree>
    <p:extLst>
      <p:ext uri="{BB962C8B-B14F-4D97-AF65-F5344CB8AC3E}">
        <p14:creationId xmlns:p14="http://schemas.microsoft.com/office/powerpoint/2010/main" val="3866889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App Manifest</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35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err="1"/>
              <a:t>manifest.json</a:t>
            </a:r>
            <a:endParaRPr lang="en-US" sz="2000" dirty="0"/>
          </a:p>
          <a:p>
            <a:pPr lvl="1"/>
            <a:r>
              <a:rPr lang="en-US" sz="1600" dirty="0"/>
              <a:t>Simple JSON file </a:t>
            </a:r>
          </a:p>
          <a:p>
            <a:pPr lvl="1"/>
            <a:r>
              <a:rPr lang="en-US" sz="1600" dirty="0"/>
              <a:t>Gives developer ability to control how your app appears to the user</a:t>
            </a:r>
          </a:p>
          <a:p>
            <a:pPr marL="457200" lvl="1" indent="0">
              <a:buNone/>
            </a:pPr>
            <a:endParaRPr lang="en-US" sz="1600" dirty="0"/>
          </a:p>
          <a:p>
            <a:pPr marL="0" indent="0">
              <a:buNone/>
            </a:pPr>
            <a:r>
              <a:rPr lang="en-US" sz="2000" dirty="0"/>
              <a:t>Provides your web app</a:t>
            </a:r>
          </a:p>
          <a:p>
            <a:pPr lvl="1"/>
            <a:r>
              <a:rPr lang="en-US" sz="1600" dirty="0"/>
              <a:t>Ability to launch in full screen mode</a:t>
            </a:r>
          </a:p>
          <a:p>
            <a:pPr lvl="1"/>
            <a:r>
              <a:rPr lang="en-US" sz="1600" dirty="0"/>
              <a:t>Rich presence on home screen</a:t>
            </a:r>
          </a:p>
          <a:p>
            <a:pPr lvl="1"/>
            <a:r>
              <a:rPr lang="en-US" sz="1600" dirty="0"/>
              <a:t>Screen orientation</a:t>
            </a:r>
          </a:p>
          <a:p>
            <a:pPr lvl="1"/>
            <a:r>
              <a:rPr lang="en-US" sz="1600" dirty="0"/>
              <a:t>“Splash screen” and theme color</a:t>
            </a:r>
          </a:p>
          <a:p>
            <a:pPr lvl="1"/>
            <a:r>
              <a:rPr lang="en-US" sz="1600" dirty="0"/>
              <a:t>Track how you launch (home screen or </a:t>
            </a:r>
            <a:r>
              <a:rPr lang="en-US" sz="1600" dirty="0" err="1"/>
              <a:t>url</a:t>
            </a:r>
            <a:r>
              <a:rPr lang="en-US" sz="1600" dirty="0"/>
              <a:t>)</a:t>
            </a:r>
          </a:p>
        </p:txBody>
      </p:sp>
    </p:spTree>
    <p:extLst>
      <p:ext uri="{BB962C8B-B14F-4D97-AF65-F5344CB8AC3E}">
        <p14:creationId xmlns:p14="http://schemas.microsoft.com/office/powerpoint/2010/main" val="2812841260"/>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App Manifest</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35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Add to head tag</a:t>
            </a:r>
          </a:p>
          <a:p>
            <a:pPr lvl="1"/>
            <a:r>
              <a:rPr lang="en-US" sz="1600" dirty="0"/>
              <a:t>&lt;link </a:t>
            </a:r>
            <a:r>
              <a:rPr lang="en-US" sz="1600" dirty="0" err="1"/>
              <a:t>rel</a:t>
            </a:r>
            <a:r>
              <a:rPr lang="en-US" sz="1600" dirty="0"/>
              <a:t>="manifest" </a:t>
            </a:r>
            <a:r>
              <a:rPr lang="en-US" sz="1600" dirty="0" err="1"/>
              <a:t>href</a:t>
            </a:r>
            <a:r>
              <a:rPr lang="en-US" sz="1600" dirty="0"/>
              <a:t>="/</a:t>
            </a:r>
            <a:r>
              <a:rPr lang="en-US" sz="1600" dirty="0" err="1"/>
              <a:t>manifest.json</a:t>
            </a:r>
            <a:r>
              <a:rPr lang="en-US" sz="1600" dirty="0"/>
              <a:t>"&gt;</a:t>
            </a:r>
          </a:p>
          <a:p>
            <a:pPr marL="457200" lvl="1" indent="0">
              <a:buNone/>
            </a:pPr>
            <a:endParaRPr lang="en-US" sz="1600" dirty="0"/>
          </a:p>
          <a:p>
            <a:pPr marL="0" indent="0">
              <a:buNone/>
            </a:pPr>
            <a:r>
              <a:rPr lang="en-US" sz="2000" dirty="0"/>
              <a:t>Criteria used by browser</a:t>
            </a:r>
          </a:p>
          <a:p>
            <a:pPr lvl="1"/>
            <a:r>
              <a:rPr lang="en-US" sz="1600" dirty="0"/>
              <a:t>Use of service worker </a:t>
            </a:r>
          </a:p>
          <a:p>
            <a:pPr lvl="1"/>
            <a:r>
              <a:rPr lang="en-US" sz="1600" dirty="0"/>
              <a:t>Valid manifest file</a:t>
            </a:r>
          </a:p>
          <a:p>
            <a:pPr lvl="1"/>
            <a:r>
              <a:rPr lang="en-US" sz="1600" dirty="0"/>
              <a:t>SSL Status</a:t>
            </a:r>
          </a:p>
          <a:p>
            <a:pPr lvl="1"/>
            <a:r>
              <a:rPr lang="en-US" sz="1600" dirty="0"/>
              <a:t>Visit frequency heuristics</a:t>
            </a:r>
          </a:p>
          <a:p>
            <a:pPr marL="457200" lvl="1" indent="0">
              <a:buNone/>
            </a:pPr>
            <a:endParaRPr lang="en-US" sz="1600" dirty="0"/>
          </a:p>
          <a:p>
            <a:pPr marL="0" indent="0">
              <a:buNone/>
            </a:pPr>
            <a:r>
              <a:rPr lang="en-US" sz="2000" dirty="0"/>
              <a:t>Manually add </a:t>
            </a:r>
          </a:p>
          <a:p>
            <a:pPr lvl="1"/>
            <a:r>
              <a:rPr lang="en-US" sz="1600" dirty="0"/>
              <a:t>Use Add to Home Screen button in Dev Tools</a:t>
            </a:r>
          </a:p>
        </p:txBody>
      </p:sp>
    </p:spTree>
    <p:extLst>
      <p:ext uri="{BB962C8B-B14F-4D97-AF65-F5344CB8AC3E}">
        <p14:creationId xmlns:p14="http://schemas.microsoft.com/office/powerpoint/2010/main" val="100244179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pic>
        <p:nvPicPr>
          <p:cNvPr id="34" name="Shape 34"/>
          <p:cNvPicPr preferRelativeResize="0"/>
          <p:nvPr/>
        </p:nvPicPr>
        <p:blipFill>
          <a:blip r:embed="rId3">
            <a:alphaModFix/>
          </a:blip>
          <a:stretch>
            <a:fillRect/>
          </a:stretch>
        </p:blipFill>
        <p:spPr>
          <a:xfrm>
            <a:off x="1027100" y="937425"/>
            <a:ext cx="6327799" cy="3421050"/>
          </a:xfrm>
          <a:prstGeom prst="rect">
            <a:avLst/>
          </a:prstGeom>
          <a:noFill/>
          <a:ln>
            <a:noFill/>
          </a:ln>
        </p:spPr>
      </p:pic>
      <p:sp>
        <p:nvSpPr>
          <p:cNvPr id="35" name="Shape 35"/>
          <p:cNvSpPr txBox="1"/>
          <p:nvPr/>
        </p:nvSpPr>
        <p:spPr>
          <a:xfrm>
            <a:off x="7115575" y="2512347"/>
            <a:ext cx="1428000" cy="753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b="1">
                <a:solidFill>
                  <a:srgbClr val="808285"/>
                </a:solidFill>
                <a:latin typeface="Open Sans"/>
                <a:ea typeface="Open Sans"/>
                <a:cs typeface="Open Sans"/>
                <a:sym typeface="Open Sans"/>
              </a:rPr>
              <a:t>135+</a:t>
            </a:r>
            <a:endParaRPr sz="3200" b="1">
              <a:solidFill>
                <a:srgbClr val="808285"/>
              </a:solidFill>
              <a:latin typeface="Open Sans"/>
              <a:ea typeface="Open Sans"/>
              <a:cs typeface="Open Sans"/>
              <a:sym typeface="Open Sans"/>
            </a:endParaRPr>
          </a:p>
        </p:txBody>
      </p:sp>
      <p:sp>
        <p:nvSpPr>
          <p:cNvPr id="36" name="Shape 36"/>
          <p:cNvSpPr txBox="1"/>
          <p:nvPr/>
        </p:nvSpPr>
        <p:spPr>
          <a:xfrm>
            <a:off x="6694375" y="3098554"/>
            <a:ext cx="2270400" cy="365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100">
                <a:solidFill>
                  <a:srgbClr val="808285"/>
                </a:solidFill>
                <a:latin typeface="Open Sans"/>
                <a:ea typeface="Open Sans"/>
                <a:cs typeface="Open Sans"/>
                <a:sym typeface="Open Sans"/>
              </a:rPr>
              <a:t>Data centers globally</a:t>
            </a:r>
            <a:endParaRPr sz="1100">
              <a:solidFill>
                <a:srgbClr val="808285"/>
              </a:solidFill>
              <a:latin typeface="Open Sans"/>
              <a:ea typeface="Open Sans"/>
              <a:cs typeface="Open Sans"/>
              <a:sym typeface="Open Sans"/>
            </a:endParaRPr>
          </a:p>
        </p:txBody>
      </p:sp>
      <p:sp>
        <p:nvSpPr>
          <p:cNvPr id="37" name="Shape 37"/>
          <p:cNvSpPr txBox="1"/>
          <p:nvPr/>
        </p:nvSpPr>
        <p:spPr>
          <a:xfrm>
            <a:off x="1021310" y="3591702"/>
            <a:ext cx="1428000" cy="66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b="1">
                <a:solidFill>
                  <a:srgbClr val="808285"/>
                </a:solidFill>
                <a:latin typeface="Open Sans"/>
                <a:ea typeface="Open Sans"/>
                <a:cs typeface="Open Sans"/>
                <a:sym typeface="Open Sans"/>
              </a:rPr>
              <a:t>2.5B</a:t>
            </a:r>
            <a:endParaRPr sz="3200" b="1">
              <a:solidFill>
                <a:srgbClr val="808285"/>
              </a:solidFill>
              <a:latin typeface="Open Sans"/>
              <a:ea typeface="Open Sans"/>
              <a:cs typeface="Open Sans"/>
              <a:sym typeface="Open Sans"/>
            </a:endParaRPr>
          </a:p>
        </p:txBody>
      </p:sp>
      <p:sp>
        <p:nvSpPr>
          <p:cNvPr id="38" name="Shape 38"/>
          <p:cNvSpPr txBox="1"/>
          <p:nvPr/>
        </p:nvSpPr>
        <p:spPr>
          <a:xfrm>
            <a:off x="525350" y="3958898"/>
            <a:ext cx="2369100" cy="46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100">
                <a:solidFill>
                  <a:srgbClr val="808285"/>
                </a:solidFill>
                <a:latin typeface="Open Sans"/>
                <a:ea typeface="Open Sans"/>
                <a:cs typeface="Open Sans"/>
                <a:sym typeface="Open Sans"/>
              </a:rPr>
              <a:t>Monthly unique visitors</a:t>
            </a:r>
            <a:endParaRPr sz="1100">
              <a:solidFill>
                <a:srgbClr val="808285"/>
              </a:solidFill>
              <a:latin typeface="Open Sans"/>
              <a:ea typeface="Open Sans"/>
              <a:cs typeface="Open Sans"/>
              <a:sym typeface="Open Sans"/>
            </a:endParaRPr>
          </a:p>
        </p:txBody>
      </p:sp>
      <p:sp>
        <p:nvSpPr>
          <p:cNvPr id="39" name="Shape 39"/>
          <p:cNvSpPr txBox="1"/>
          <p:nvPr/>
        </p:nvSpPr>
        <p:spPr>
          <a:xfrm>
            <a:off x="459075" y="1944050"/>
            <a:ext cx="1574700" cy="797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b="1">
                <a:solidFill>
                  <a:srgbClr val="808285"/>
                </a:solidFill>
                <a:latin typeface="Open Sans"/>
                <a:ea typeface="Open Sans"/>
                <a:cs typeface="Open Sans"/>
                <a:sym typeface="Open Sans"/>
              </a:rPr>
              <a:t>10%</a:t>
            </a:r>
            <a:endParaRPr sz="3200" b="1">
              <a:solidFill>
                <a:srgbClr val="808285"/>
              </a:solidFill>
              <a:latin typeface="Open Sans"/>
              <a:ea typeface="Open Sans"/>
              <a:cs typeface="Open Sans"/>
              <a:sym typeface="Open Sans"/>
            </a:endParaRPr>
          </a:p>
        </p:txBody>
      </p:sp>
      <p:sp>
        <p:nvSpPr>
          <p:cNvPr id="40" name="Shape 40"/>
          <p:cNvSpPr txBox="1"/>
          <p:nvPr/>
        </p:nvSpPr>
        <p:spPr>
          <a:xfrm>
            <a:off x="282674" y="2588450"/>
            <a:ext cx="1927500" cy="517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100">
                <a:solidFill>
                  <a:srgbClr val="808285"/>
                </a:solidFill>
                <a:latin typeface="Open Sans"/>
                <a:ea typeface="Open Sans"/>
                <a:cs typeface="Open Sans"/>
                <a:sym typeface="Open Sans"/>
              </a:rPr>
              <a:t>Internet requests</a:t>
            </a:r>
            <a:br>
              <a:rPr lang="en" sz="1100">
                <a:solidFill>
                  <a:srgbClr val="808285"/>
                </a:solidFill>
                <a:latin typeface="Open Sans"/>
                <a:ea typeface="Open Sans"/>
                <a:cs typeface="Open Sans"/>
                <a:sym typeface="Open Sans"/>
              </a:rPr>
            </a:br>
            <a:r>
              <a:rPr lang="en" sz="1100">
                <a:solidFill>
                  <a:srgbClr val="808285"/>
                </a:solidFill>
                <a:latin typeface="Open Sans"/>
                <a:ea typeface="Open Sans"/>
                <a:cs typeface="Open Sans"/>
                <a:sym typeface="Open Sans"/>
              </a:rPr>
              <a:t>everyday</a:t>
            </a:r>
            <a:endParaRPr sz="1100">
              <a:solidFill>
                <a:srgbClr val="808285"/>
              </a:solidFill>
              <a:latin typeface="Open Sans"/>
              <a:ea typeface="Open Sans"/>
              <a:cs typeface="Open Sans"/>
              <a:sym typeface="Open Sans"/>
            </a:endParaRPr>
          </a:p>
        </p:txBody>
      </p:sp>
      <p:sp>
        <p:nvSpPr>
          <p:cNvPr id="41" name="Shape 41"/>
          <p:cNvSpPr txBox="1"/>
          <p:nvPr/>
        </p:nvSpPr>
        <p:spPr>
          <a:xfrm>
            <a:off x="6738349" y="977200"/>
            <a:ext cx="1927500" cy="626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b="1">
                <a:solidFill>
                  <a:srgbClr val="808285"/>
                </a:solidFill>
                <a:latin typeface="Open Sans"/>
                <a:ea typeface="Open Sans"/>
                <a:cs typeface="Open Sans"/>
                <a:sym typeface="Open Sans"/>
              </a:rPr>
              <a:t>10MM</a:t>
            </a:r>
            <a:endParaRPr sz="3200" b="1">
              <a:solidFill>
                <a:srgbClr val="808285"/>
              </a:solidFill>
              <a:latin typeface="Open Sans"/>
              <a:ea typeface="Open Sans"/>
              <a:cs typeface="Open Sans"/>
              <a:sym typeface="Open Sans"/>
            </a:endParaRPr>
          </a:p>
        </p:txBody>
      </p:sp>
      <p:sp>
        <p:nvSpPr>
          <p:cNvPr id="42" name="Shape 42"/>
          <p:cNvSpPr txBox="1"/>
          <p:nvPr/>
        </p:nvSpPr>
        <p:spPr>
          <a:xfrm>
            <a:off x="6719906" y="1410648"/>
            <a:ext cx="2059200" cy="398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100">
                <a:solidFill>
                  <a:srgbClr val="808285"/>
                </a:solidFill>
                <a:latin typeface="Open Sans"/>
                <a:ea typeface="Open Sans"/>
                <a:cs typeface="Open Sans"/>
                <a:sym typeface="Open Sans"/>
              </a:rPr>
              <a:t>Requests/second</a:t>
            </a:r>
            <a:endParaRPr sz="1100">
              <a:solidFill>
                <a:srgbClr val="808285"/>
              </a:solidFill>
              <a:latin typeface="Open Sans"/>
              <a:ea typeface="Open Sans"/>
              <a:cs typeface="Open Sans"/>
              <a:sym typeface="Open Sans"/>
            </a:endParaRPr>
          </a:p>
        </p:txBody>
      </p:sp>
      <p:sp>
        <p:nvSpPr>
          <p:cNvPr id="43" name="Shape 43"/>
          <p:cNvSpPr txBox="1"/>
          <p:nvPr/>
        </p:nvSpPr>
        <p:spPr>
          <a:xfrm>
            <a:off x="3677350" y="4516425"/>
            <a:ext cx="1651800" cy="365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100">
                <a:solidFill>
                  <a:srgbClr val="808285"/>
                </a:solidFill>
                <a:latin typeface="Open Sans"/>
                <a:ea typeface="Open Sans"/>
                <a:cs typeface="Open Sans"/>
                <a:sym typeface="Open Sans"/>
              </a:rPr>
              <a:t>websites, apps &amp; APIs in 150 countries</a:t>
            </a:r>
            <a:endParaRPr sz="1100">
              <a:solidFill>
                <a:srgbClr val="808285"/>
              </a:solidFill>
              <a:latin typeface="Open Sans"/>
              <a:ea typeface="Open Sans"/>
              <a:cs typeface="Open Sans"/>
              <a:sym typeface="Open Sans"/>
            </a:endParaRPr>
          </a:p>
        </p:txBody>
      </p:sp>
      <p:sp>
        <p:nvSpPr>
          <p:cNvPr id="44" name="Shape 44"/>
          <p:cNvSpPr txBox="1"/>
          <p:nvPr/>
        </p:nvSpPr>
        <p:spPr>
          <a:xfrm>
            <a:off x="3857250" y="3779122"/>
            <a:ext cx="1428000" cy="753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b="1">
                <a:solidFill>
                  <a:srgbClr val="808285"/>
                </a:solidFill>
                <a:latin typeface="Open Sans"/>
                <a:ea typeface="Open Sans"/>
                <a:cs typeface="Open Sans"/>
                <a:sym typeface="Open Sans"/>
              </a:rPr>
              <a:t>6M+</a:t>
            </a:r>
            <a:endParaRPr sz="3200" b="1">
              <a:solidFill>
                <a:srgbClr val="808285"/>
              </a:solidFill>
              <a:latin typeface="Open Sans"/>
              <a:ea typeface="Open Sans"/>
              <a:cs typeface="Open Sans"/>
              <a:sym typeface="Open Sans"/>
            </a:endParaRPr>
          </a:p>
        </p:txBody>
      </p:sp>
      <p:sp>
        <p:nvSpPr>
          <p:cNvPr id="45" name="Shape 45"/>
          <p:cNvSpPr txBox="1"/>
          <p:nvPr/>
        </p:nvSpPr>
        <p:spPr>
          <a:xfrm>
            <a:off x="287950" y="105301"/>
            <a:ext cx="8229600" cy="5451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a:solidFill>
                  <a:srgbClr val="666666"/>
                </a:solidFill>
                <a:latin typeface="Open Sans"/>
                <a:ea typeface="Open Sans"/>
                <a:cs typeface="Open Sans"/>
                <a:sym typeface="Open Sans"/>
              </a:rPr>
              <a:t>What is Cloudflare?</a:t>
            </a:r>
            <a:endParaRPr sz="2400">
              <a:solidFill>
                <a:srgbClr val="666666"/>
              </a:solidFill>
              <a:latin typeface="Open Sans"/>
              <a:ea typeface="Open Sans"/>
              <a:cs typeface="Open Sans"/>
              <a:sym typeface="Open Sans"/>
            </a:endParaRPr>
          </a:p>
        </p:txBody>
      </p:sp>
    </p:spTree>
    <p:extLst>
      <p:ext uri="{BB962C8B-B14F-4D97-AF65-F5344CB8AC3E}">
        <p14:creationId xmlns:p14="http://schemas.microsoft.com/office/powerpoint/2010/main" val="288753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App Manifest</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7"/>
            <a:ext cx="8229600" cy="254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Manifest Validation Tool</a:t>
            </a:r>
          </a:p>
          <a:p>
            <a:pPr lvl="1"/>
            <a:r>
              <a:rPr lang="en-US" sz="1600" dirty="0"/>
              <a:t>Lighthouse</a:t>
            </a:r>
          </a:p>
          <a:p>
            <a:pPr lvl="1"/>
            <a:r>
              <a:rPr lang="en-US" sz="1600" dirty="0"/>
              <a:t>https://manifest-validator.appspot.com/</a:t>
            </a:r>
          </a:p>
          <a:p>
            <a:pPr marL="457200" lvl="1" indent="0">
              <a:buNone/>
            </a:pPr>
            <a:endParaRPr lang="en-US" sz="1600" dirty="0"/>
          </a:p>
          <a:p>
            <a:pPr marL="0" indent="0">
              <a:buNone/>
            </a:pPr>
            <a:r>
              <a:rPr lang="en-US" sz="2000" dirty="0"/>
              <a:t>Manually add overlay</a:t>
            </a:r>
          </a:p>
          <a:p>
            <a:pPr lvl="1"/>
            <a:r>
              <a:rPr lang="en-US" sz="1600" dirty="0"/>
              <a:t>https://github.com/cubiq/add-to-homescreen</a:t>
            </a:r>
          </a:p>
        </p:txBody>
      </p:sp>
    </p:spTree>
    <p:extLst>
      <p:ext uri="{BB962C8B-B14F-4D97-AF65-F5344CB8AC3E}">
        <p14:creationId xmlns:p14="http://schemas.microsoft.com/office/powerpoint/2010/main" val="4284109179"/>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33575"/>
            <a:ext cx="8229600" cy="857250"/>
          </a:xfrm>
        </p:spPr>
        <p:txBody>
          <a:bodyPr>
            <a:normAutofit/>
          </a:bodyPr>
          <a:lstStyle/>
          <a:p>
            <a:pPr eaLnBrk="1" fontAlgn="auto" hangingPunct="1">
              <a:spcAft>
                <a:spcPts val="0"/>
              </a:spcAft>
              <a:defRPr/>
            </a:pPr>
            <a:r>
              <a:rPr lang="en-IN" dirty="0">
                <a:ea typeface="+mj-ea"/>
              </a:rPr>
              <a:t>Push Notifications</a:t>
            </a:r>
            <a:endParaRPr lang="en-US" dirty="0">
              <a:ea typeface="+mj-ea"/>
            </a:endParaRPr>
          </a:p>
        </p:txBody>
      </p:sp>
    </p:spTree>
    <p:extLst>
      <p:ext uri="{BB962C8B-B14F-4D97-AF65-F5344CB8AC3E}">
        <p14:creationId xmlns:p14="http://schemas.microsoft.com/office/powerpoint/2010/main" val="1776967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Push &amp; Notifications</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35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Two separate JavaScript APIs</a:t>
            </a:r>
          </a:p>
          <a:p>
            <a:pPr marL="457200" lvl="1" indent="0">
              <a:buNone/>
            </a:pPr>
            <a:endParaRPr lang="en-US" sz="1600" dirty="0"/>
          </a:p>
          <a:p>
            <a:pPr marL="0" indent="0">
              <a:buNone/>
            </a:pPr>
            <a:r>
              <a:rPr lang="en-US" sz="2000" dirty="0"/>
              <a:t>Push API</a:t>
            </a:r>
          </a:p>
          <a:p>
            <a:pPr lvl="1"/>
            <a:r>
              <a:rPr lang="en-US" sz="1600" dirty="0"/>
              <a:t>Allows messages to be sent to applications from a server</a:t>
            </a:r>
          </a:p>
          <a:p>
            <a:pPr marL="457200" lvl="1" indent="0">
              <a:buNone/>
            </a:pPr>
            <a:endParaRPr lang="en-US" sz="1600" dirty="0"/>
          </a:p>
          <a:p>
            <a:pPr marL="0" indent="0">
              <a:buNone/>
            </a:pPr>
            <a:r>
              <a:rPr lang="en-US" sz="2000" dirty="0"/>
              <a:t>Notification API</a:t>
            </a:r>
          </a:p>
          <a:p>
            <a:pPr lvl="1"/>
            <a:r>
              <a:rPr lang="en-US" sz="1600" dirty="0"/>
              <a:t>Displays native system notifications</a:t>
            </a:r>
          </a:p>
        </p:txBody>
      </p:sp>
    </p:spTree>
    <p:extLst>
      <p:ext uri="{BB962C8B-B14F-4D97-AF65-F5344CB8AC3E}">
        <p14:creationId xmlns:p14="http://schemas.microsoft.com/office/powerpoint/2010/main" val="226137188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Data Flow</a:t>
            </a:r>
          </a:p>
        </p:txBody>
      </p:sp>
      <p:sp>
        <p:nvSpPr>
          <p:cNvPr id="2" name="Rectangle: Rounded Corners 1">
            <a:extLst>
              <a:ext uri="{FF2B5EF4-FFF2-40B4-BE49-F238E27FC236}">
                <a16:creationId xmlns:a16="http://schemas.microsoft.com/office/drawing/2014/main" id="{2A85F560-C18E-4078-ACBD-C914E3862D3D}"/>
              </a:ext>
            </a:extLst>
          </p:cNvPr>
          <p:cNvSpPr/>
          <p:nvPr/>
        </p:nvSpPr>
        <p:spPr>
          <a:xfrm>
            <a:off x="709863" y="3418180"/>
            <a:ext cx="2418348" cy="1191126"/>
          </a:xfrm>
          <a:prstGeom prst="roundRect">
            <a:avLst/>
          </a:prstGeom>
          <a:solidFill>
            <a:srgbClr val="2D7CB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App Client</a:t>
            </a:r>
          </a:p>
        </p:txBody>
      </p:sp>
      <p:sp>
        <p:nvSpPr>
          <p:cNvPr id="5" name="Rectangle: Rounded Corners 4">
            <a:extLst>
              <a:ext uri="{FF2B5EF4-FFF2-40B4-BE49-F238E27FC236}">
                <a16:creationId xmlns:a16="http://schemas.microsoft.com/office/drawing/2014/main" id="{E58306FB-C4BD-4359-8ECF-11ECAD2AA13E}"/>
              </a:ext>
            </a:extLst>
          </p:cNvPr>
          <p:cNvSpPr/>
          <p:nvPr/>
        </p:nvSpPr>
        <p:spPr>
          <a:xfrm>
            <a:off x="6243846" y="3418180"/>
            <a:ext cx="2418348" cy="1191126"/>
          </a:xfrm>
          <a:prstGeom prst="roundRect">
            <a:avLst/>
          </a:prstGeom>
          <a:solidFill>
            <a:srgbClr val="2D7CB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App Server</a:t>
            </a:r>
          </a:p>
        </p:txBody>
      </p:sp>
      <p:sp>
        <p:nvSpPr>
          <p:cNvPr id="6" name="Rectangle: Rounded Corners 5">
            <a:extLst>
              <a:ext uri="{FF2B5EF4-FFF2-40B4-BE49-F238E27FC236}">
                <a16:creationId xmlns:a16="http://schemas.microsoft.com/office/drawing/2014/main" id="{334C4F6E-D55C-4DE3-89A0-CEE8C2BF22E0}"/>
              </a:ext>
            </a:extLst>
          </p:cNvPr>
          <p:cNvSpPr/>
          <p:nvPr/>
        </p:nvSpPr>
        <p:spPr>
          <a:xfrm>
            <a:off x="3362826" y="1380624"/>
            <a:ext cx="2418348" cy="1191126"/>
          </a:xfrm>
          <a:prstGeom prst="roundRect">
            <a:avLst/>
          </a:prstGeom>
          <a:solidFill>
            <a:srgbClr val="2D7CB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Browser Push Service</a:t>
            </a:r>
          </a:p>
        </p:txBody>
      </p:sp>
      <p:cxnSp>
        <p:nvCxnSpPr>
          <p:cNvPr id="9" name="Straight Arrow Connector 8">
            <a:extLst>
              <a:ext uri="{FF2B5EF4-FFF2-40B4-BE49-F238E27FC236}">
                <a16:creationId xmlns:a16="http://schemas.microsoft.com/office/drawing/2014/main" id="{909E9AD6-65EB-4C7B-8256-75ECDBC76CE7}"/>
              </a:ext>
            </a:extLst>
          </p:cNvPr>
          <p:cNvCxnSpPr/>
          <p:nvPr/>
        </p:nvCxnSpPr>
        <p:spPr>
          <a:xfrm flipV="1">
            <a:off x="1636295" y="1888958"/>
            <a:ext cx="1407694" cy="131144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7038DDC9-D18B-4AD9-A673-212A681507CA}"/>
              </a:ext>
            </a:extLst>
          </p:cNvPr>
          <p:cNvCxnSpPr/>
          <p:nvPr/>
        </p:nvCxnSpPr>
        <p:spPr>
          <a:xfrm flipH="1" flipV="1">
            <a:off x="5955632" y="2105526"/>
            <a:ext cx="1497388" cy="1094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7326A1F-97C4-410A-AD8B-9C731747656D}"/>
              </a:ext>
            </a:extLst>
          </p:cNvPr>
          <p:cNvCxnSpPr/>
          <p:nvPr/>
        </p:nvCxnSpPr>
        <p:spPr>
          <a:xfrm>
            <a:off x="3362826" y="4013743"/>
            <a:ext cx="259280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8300290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Browser Push Service</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192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Implemented by browser company</a:t>
            </a:r>
          </a:p>
          <a:p>
            <a:pPr marL="0" indent="0">
              <a:buNone/>
            </a:pPr>
            <a:endParaRPr lang="en-US" sz="1600" dirty="0"/>
          </a:p>
          <a:p>
            <a:pPr marL="0" indent="0">
              <a:buNone/>
            </a:pPr>
            <a:r>
              <a:rPr lang="en-US" sz="2000" dirty="0"/>
              <a:t>Push notifications to user browser</a:t>
            </a:r>
          </a:p>
          <a:p>
            <a:pPr lvl="1"/>
            <a:r>
              <a:rPr lang="en-US" sz="1600" dirty="0"/>
              <a:t>Identifies user anonymously when the user subscribes</a:t>
            </a:r>
          </a:p>
          <a:p>
            <a:pPr lvl="1"/>
            <a:r>
              <a:rPr lang="en-US" sz="1600" dirty="0"/>
              <a:t>Messages are encrypted so it is just a pass through</a:t>
            </a:r>
          </a:p>
        </p:txBody>
      </p:sp>
    </p:spTree>
    <p:extLst>
      <p:ext uri="{BB962C8B-B14F-4D97-AF65-F5344CB8AC3E}">
        <p14:creationId xmlns:p14="http://schemas.microsoft.com/office/powerpoint/2010/main" val="3154663807"/>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VAPID</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192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Creates a public and private key</a:t>
            </a:r>
          </a:p>
          <a:p>
            <a:pPr marL="0" indent="0">
              <a:buNone/>
            </a:pPr>
            <a:endParaRPr lang="en-US" sz="1600" dirty="0"/>
          </a:p>
          <a:p>
            <a:pPr marL="0" indent="0">
              <a:buNone/>
            </a:pPr>
            <a:r>
              <a:rPr lang="en-US" sz="2000" dirty="0"/>
              <a:t>Ways to get VAPID Keys</a:t>
            </a:r>
          </a:p>
          <a:p>
            <a:pPr lvl="1"/>
            <a:r>
              <a:rPr lang="en-US" sz="1600" dirty="0">
                <a:hlinkClick r:id="rId3"/>
              </a:rPr>
              <a:t>https://web-push-codelab.glitch.me/</a:t>
            </a:r>
            <a:endParaRPr lang="en-US" sz="1600" dirty="0"/>
          </a:p>
          <a:p>
            <a:pPr lvl="1"/>
            <a:r>
              <a:rPr lang="en-US" sz="1600" dirty="0"/>
              <a:t>web-push </a:t>
            </a:r>
            <a:r>
              <a:rPr lang="en-US" sz="1600" dirty="0" err="1"/>
              <a:t>npm</a:t>
            </a:r>
            <a:r>
              <a:rPr lang="en-US" sz="1600" dirty="0"/>
              <a:t> module</a:t>
            </a:r>
          </a:p>
          <a:p>
            <a:pPr lvl="1"/>
            <a:r>
              <a:rPr lang="en-US" sz="1600" dirty="0"/>
              <a:t>NuGet </a:t>
            </a:r>
            <a:r>
              <a:rPr lang="en-US" sz="1600" dirty="0" err="1"/>
              <a:t>WebPush-NetCore</a:t>
            </a:r>
            <a:endParaRPr lang="en-US" sz="1600" dirty="0"/>
          </a:p>
        </p:txBody>
      </p:sp>
    </p:spTree>
    <p:extLst>
      <p:ext uri="{BB962C8B-B14F-4D97-AF65-F5344CB8AC3E}">
        <p14:creationId xmlns:p14="http://schemas.microsoft.com/office/powerpoint/2010/main" val="579029421"/>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App Client</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335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err="1"/>
              <a:t>getSubscriptions</a:t>
            </a:r>
            <a:endParaRPr lang="en-US" sz="2000" dirty="0"/>
          </a:p>
          <a:p>
            <a:pPr lvl="1"/>
            <a:r>
              <a:rPr lang="en-US" sz="1600" dirty="0"/>
              <a:t>Check if the subscription already exists</a:t>
            </a:r>
          </a:p>
          <a:p>
            <a:pPr marL="0" indent="0">
              <a:buNone/>
            </a:pPr>
            <a:r>
              <a:rPr lang="en-US" sz="2000" dirty="0"/>
              <a:t>Subscribe:  Ask user if allowed or blocked</a:t>
            </a:r>
            <a:endParaRPr lang="en-US" sz="1600" dirty="0"/>
          </a:p>
          <a:p>
            <a:pPr lvl="1"/>
            <a:r>
              <a:rPr lang="en-US" sz="1600" dirty="0" err="1"/>
              <a:t>userVisibilityOnly</a:t>
            </a:r>
            <a:endParaRPr lang="en-US" sz="1600" dirty="0"/>
          </a:p>
          <a:p>
            <a:pPr lvl="1"/>
            <a:r>
              <a:rPr lang="en-US" sz="1600" dirty="0" err="1"/>
              <a:t>applicationServerKey</a:t>
            </a:r>
            <a:endParaRPr lang="en-US" sz="1600" dirty="0"/>
          </a:p>
          <a:p>
            <a:pPr marL="0" indent="0">
              <a:buNone/>
            </a:pPr>
            <a:r>
              <a:rPr lang="en-US" sz="2000" dirty="0"/>
              <a:t>Listen for “push” events</a:t>
            </a:r>
            <a:endParaRPr lang="en-US" sz="1600" dirty="0"/>
          </a:p>
          <a:p>
            <a:pPr lvl="1"/>
            <a:r>
              <a:rPr lang="en-US" sz="1600" dirty="0"/>
              <a:t>Using the payload passed in make a call through the Notification API</a:t>
            </a:r>
          </a:p>
          <a:p>
            <a:pPr lvl="1"/>
            <a:r>
              <a:rPr lang="en-US" sz="1600" dirty="0" err="1"/>
              <a:t>serviceWorker.registration.showNotification</a:t>
            </a:r>
            <a:endParaRPr lang="en-US" sz="1600" dirty="0"/>
          </a:p>
          <a:p>
            <a:pPr marL="0" indent="0">
              <a:buNone/>
            </a:pPr>
            <a:r>
              <a:rPr lang="en-US" sz="2000" dirty="0"/>
              <a:t>Call application server to store subscription object</a:t>
            </a:r>
          </a:p>
        </p:txBody>
      </p:sp>
    </p:spTree>
    <p:extLst>
      <p:ext uri="{BB962C8B-B14F-4D97-AF65-F5344CB8AC3E}">
        <p14:creationId xmlns:p14="http://schemas.microsoft.com/office/powerpoint/2010/main" val="4159807866"/>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App Server</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35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Setup Web Push Client</a:t>
            </a:r>
          </a:p>
          <a:p>
            <a:pPr lvl="1"/>
            <a:r>
              <a:rPr lang="en-US" sz="1600" dirty="0"/>
              <a:t>Uses both public and private keys</a:t>
            </a:r>
          </a:p>
          <a:p>
            <a:pPr marL="457200" lvl="1" indent="0">
              <a:buNone/>
            </a:pPr>
            <a:endParaRPr lang="en-US" sz="1600" dirty="0"/>
          </a:p>
          <a:p>
            <a:pPr marL="0" indent="0">
              <a:buNone/>
            </a:pPr>
            <a:r>
              <a:rPr lang="en-US" sz="2000" dirty="0"/>
              <a:t>Send Push Notification Payload</a:t>
            </a:r>
          </a:p>
          <a:p>
            <a:pPr lvl="1"/>
            <a:r>
              <a:rPr lang="en-US" sz="1600" dirty="0"/>
              <a:t>User the Web Push Client to send the payload</a:t>
            </a:r>
          </a:p>
          <a:p>
            <a:pPr marL="457200" lvl="1" indent="0">
              <a:buNone/>
            </a:pPr>
            <a:endParaRPr lang="en-US" sz="1600" dirty="0"/>
          </a:p>
          <a:p>
            <a:pPr marL="0" indent="0">
              <a:buNone/>
            </a:pPr>
            <a:r>
              <a:rPr lang="en-US" sz="2000" dirty="0"/>
              <a:t>Payload Object Properties</a:t>
            </a:r>
          </a:p>
          <a:p>
            <a:pPr lvl="1"/>
            <a:r>
              <a:rPr lang="en-US" sz="1600" dirty="0"/>
              <a:t>Text</a:t>
            </a:r>
          </a:p>
          <a:p>
            <a:pPr lvl="1"/>
            <a:r>
              <a:rPr lang="en-US" sz="1600" dirty="0"/>
              <a:t>Image</a:t>
            </a:r>
          </a:p>
          <a:p>
            <a:pPr lvl="1"/>
            <a:r>
              <a:rPr lang="en-US" sz="1600" dirty="0"/>
              <a:t>Vibrate Pattern</a:t>
            </a:r>
          </a:p>
          <a:p>
            <a:pPr lvl="1"/>
            <a:r>
              <a:rPr lang="en-US" sz="1600" dirty="0"/>
              <a:t>Body</a:t>
            </a:r>
          </a:p>
        </p:txBody>
      </p:sp>
    </p:spTree>
    <p:extLst>
      <p:ext uri="{BB962C8B-B14F-4D97-AF65-F5344CB8AC3E}">
        <p14:creationId xmlns:p14="http://schemas.microsoft.com/office/powerpoint/2010/main" val="3318813207"/>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33575"/>
            <a:ext cx="8229600" cy="857250"/>
          </a:xfrm>
        </p:spPr>
        <p:txBody>
          <a:bodyPr>
            <a:normAutofit/>
          </a:bodyPr>
          <a:lstStyle/>
          <a:p>
            <a:pPr eaLnBrk="1" fontAlgn="auto" hangingPunct="1">
              <a:spcAft>
                <a:spcPts val="0"/>
              </a:spcAft>
              <a:defRPr/>
            </a:pPr>
            <a:r>
              <a:rPr lang="en-IN" dirty="0">
                <a:ea typeface="+mj-ea"/>
              </a:rPr>
              <a:t>Angular Implementation</a:t>
            </a:r>
            <a:endParaRPr lang="en-US" dirty="0">
              <a:ea typeface="+mj-ea"/>
            </a:endParaRPr>
          </a:p>
        </p:txBody>
      </p:sp>
    </p:spTree>
    <p:extLst>
      <p:ext uri="{BB962C8B-B14F-4D97-AF65-F5344CB8AC3E}">
        <p14:creationId xmlns:p14="http://schemas.microsoft.com/office/powerpoint/2010/main" val="1410666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Angular Abstraction</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291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How to get Angular as a PSA</a:t>
            </a:r>
          </a:p>
          <a:p>
            <a:pPr lvl="1"/>
            <a:r>
              <a:rPr lang="en-US" sz="1600" dirty="0"/>
              <a:t>ng add @angular/</a:t>
            </a:r>
            <a:r>
              <a:rPr lang="en-US" sz="1600" dirty="0" err="1"/>
              <a:t>pwa</a:t>
            </a:r>
            <a:endParaRPr lang="en-US" sz="1600" dirty="0"/>
          </a:p>
          <a:p>
            <a:pPr marL="0" indent="0">
              <a:buNone/>
            </a:pPr>
            <a:endParaRPr lang="en-US" sz="1600" dirty="0"/>
          </a:p>
          <a:p>
            <a:pPr marL="0" indent="0">
              <a:buNone/>
            </a:pPr>
            <a:r>
              <a:rPr lang="en-US" sz="2000" dirty="0"/>
              <a:t>Files Added</a:t>
            </a:r>
          </a:p>
          <a:p>
            <a:pPr lvl="1"/>
            <a:r>
              <a:rPr lang="en-US" sz="1600" dirty="0"/>
              <a:t>Also adds @angular/service-worker</a:t>
            </a:r>
          </a:p>
          <a:p>
            <a:pPr lvl="1"/>
            <a:r>
              <a:rPr lang="en-US" sz="1600" dirty="0"/>
              <a:t>Lots of assets/icons</a:t>
            </a:r>
          </a:p>
          <a:p>
            <a:pPr lvl="1"/>
            <a:r>
              <a:rPr lang="en-US" sz="1600" dirty="0" err="1"/>
              <a:t>ngsw-config.json</a:t>
            </a:r>
            <a:endParaRPr lang="en-US" sz="1600" dirty="0"/>
          </a:p>
          <a:p>
            <a:pPr lvl="1"/>
            <a:r>
              <a:rPr lang="en-US" sz="1600" dirty="0" err="1"/>
              <a:t>manifest.json</a:t>
            </a:r>
            <a:endParaRPr lang="en-US" sz="1600" dirty="0"/>
          </a:p>
        </p:txBody>
      </p:sp>
    </p:spTree>
    <p:extLst>
      <p:ext uri="{BB962C8B-B14F-4D97-AF65-F5344CB8AC3E}">
        <p14:creationId xmlns:p14="http://schemas.microsoft.com/office/powerpoint/2010/main" val="20652751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p:nvPr/>
        </p:nvSpPr>
        <p:spPr>
          <a:xfrm>
            <a:off x="287950" y="333901"/>
            <a:ext cx="8229600" cy="5451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a:solidFill>
                  <a:schemeClr val="dk2"/>
                </a:solidFill>
                <a:latin typeface="Open Sans"/>
                <a:ea typeface="Open Sans"/>
                <a:cs typeface="Open Sans"/>
                <a:sym typeface="Open Sans"/>
              </a:rPr>
              <a:t>What is Cloudflare?</a:t>
            </a:r>
            <a:endParaRPr sz="2400">
              <a:solidFill>
                <a:srgbClr val="666666"/>
              </a:solidFill>
              <a:latin typeface="Open Sans"/>
              <a:ea typeface="Open Sans"/>
              <a:cs typeface="Open Sans"/>
              <a:sym typeface="Open Sans"/>
            </a:endParaRPr>
          </a:p>
        </p:txBody>
      </p:sp>
      <p:sp>
        <p:nvSpPr>
          <p:cNvPr id="51" name="Shape 51"/>
          <p:cNvSpPr txBox="1"/>
          <p:nvPr/>
        </p:nvSpPr>
        <p:spPr>
          <a:xfrm>
            <a:off x="381000" y="3252706"/>
            <a:ext cx="757500" cy="228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a:solidFill>
                  <a:srgbClr val="999999"/>
                </a:solidFill>
                <a:latin typeface="Open Sans"/>
                <a:ea typeface="Open Sans"/>
                <a:cs typeface="Open Sans"/>
                <a:sym typeface="Open Sans"/>
              </a:rPr>
              <a:t>Attackers</a:t>
            </a:r>
            <a:endParaRPr sz="700">
              <a:solidFill>
                <a:srgbClr val="999999"/>
              </a:solidFill>
              <a:latin typeface="Open Sans"/>
              <a:ea typeface="Open Sans"/>
              <a:cs typeface="Open Sans"/>
              <a:sym typeface="Open Sans"/>
            </a:endParaRPr>
          </a:p>
        </p:txBody>
      </p:sp>
      <p:pic>
        <p:nvPicPr>
          <p:cNvPr id="52" name="Shape 52"/>
          <p:cNvPicPr preferRelativeResize="0"/>
          <p:nvPr/>
        </p:nvPicPr>
        <p:blipFill>
          <a:blip r:embed="rId3">
            <a:alphaModFix/>
          </a:blip>
          <a:stretch>
            <a:fillRect/>
          </a:stretch>
        </p:blipFill>
        <p:spPr>
          <a:xfrm>
            <a:off x="892495" y="2979210"/>
            <a:ext cx="577925" cy="581385"/>
          </a:xfrm>
          <a:prstGeom prst="rect">
            <a:avLst/>
          </a:prstGeom>
          <a:noFill/>
          <a:ln>
            <a:noFill/>
          </a:ln>
        </p:spPr>
      </p:pic>
      <p:pic>
        <p:nvPicPr>
          <p:cNvPr id="53" name="Shape 53"/>
          <p:cNvPicPr preferRelativeResize="0"/>
          <p:nvPr/>
        </p:nvPicPr>
        <p:blipFill>
          <a:blip r:embed="rId4">
            <a:alphaModFix/>
          </a:blip>
          <a:stretch>
            <a:fillRect/>
          </a:stretch>
        </p:blipFill>
        <p:spPr>
          <a:xfrm>
            <a:off x="892495" y="1836859"/>
            <a:ext cx="577925" cy="581392"/>
          </a:xfrm>
          <a:prstGeom prst="rect">
            <a:avLst/>
          </a:prstGeom>
          <a:noFill/>
          <a:ln>
            <a:noFill/>
          </a:ln>
        </p:spPr>
      </p:pic>
      <p:sp>
        <p:nvSpPr>
          <p:cNvPr id="54" name="Shape 54"/>
          <p:cNvSpPr txBox="1"/>
          <p:nvPr/>
        </p:nvSpPr>
        <p:spPr>
          <a:xfrm>
            <a:off x="381000" y="2106875"/>
            <a:ext cx="757500" cy="228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a:solidFill>
                  <a:srgbClr val="999999"/>
                </a:solidFill>
                <a:latin typeface="Open Sans"/>
                <a:ea typeface="Open Sans"/>
                <a:cs typeface="Open Sans"/>
                <a:sym typeface="Open Sans"/>
              </a:rPr>
              <a:t>Visitors</a:t>
            </a:r>
            <a:endParaRPr sz="700">
              <a:solidFill>
                <a:srgbClr val="999999"/>
              </a:solidFill>
              <a:latin typeface="Open Sans"/>
              <a:ea typeface="Open Sans"/>
              <a:cs typeface="Open Sans"/>
              <a:sym typeface="Open Sans"/>
            </a:endParaRPr>
          </a:p>
        </p:txBody>
      </p:sp>
      <p:sp>
        <p:nvSpPr>
          <p:cNvPr id="55" name="Shape 55"/>
          <p:cNvSpPr txBox="1"/>
          <p:nvPr/>
        </p:nvSpPr>
        <p:spPr>
          <a:xfrm>
            <a:off x="381000" y="2590511"/>
            <a:ext cx="757500" cy="228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a:solidFill>
                  <a:srgbClr val="999999"/>
                </a:solidFill>
                <a:latin typeface="Open Sans"/>
                <a:ea typeface="Open Sans"/>
                <a:cs typeface="Open Sans"/>
                <a:sym typeface="Open Sans"/>
              </a:rPr>
              <a:t>Crawlers</a:t>
            </a:r>
            <a:br>
              <a:rPr lang="en" sz="700">
                <a:solidFill>
                  <a:srgbClr val="999999"/>
                </a:solidFill>
                <a:latin typeface="Open Sans"/>
                <a:ea typeface="Open Sans"/>
                <a:cs typeface="Open Sans"/>
                <a:sym typeface="Open Sans"/>
              </a:rPr>
            </a:br>
            <a:r>
              <a:rPr lang="en" sz="700">
                <a:solidFill>
                  <a:srgbClr val="999999"/>
                </a:solidFill>
                <a:latin typeface="Open Sans"/>
                <a:ea typeface="Open Sans"/>
                <a:cs typeface="Open Sans"/>
                <a:sym typeface="Open Sans"/>
              </a:rPr>
              <a:t>&amp; bots</a:t>
            </a:r>
            <a:endParaRPr sz="700">
              <a:solidFill>
                <a:srgbClr val="999999"/>
              </a:solidFill>
              <a:latin typeface="Open Sans"/>
              <a:ea typeface="Open Sans"/>
              <a:cs typeface="Open Sans"/>
              <a:sym typeface="Open Sans"/>
            </a:endParaRPr>
          </a:p>
        </p:txBody>
      </p:sp>
      <p:pic>
        <p:nvPicPr>
          <p:cNvPr id="56" name="Shape 56"/>
          <p:cNvPicPr preferRelativeResize="0"/>
          <p:nvPr/>
        </p:nvPicPr>
        <p:blipFill>
          <a:blip r:embed="rId5">
            <a:alphaModFix/>
          </a:blip>
          <a:stretch>
            <a:fillRect/>
          </a:stretch>
        </p:blipFill>
        <p:spPr>
          <a:xfrm>
            <a:off x="892495" y="2405935"/>
            <a:ext cx="577925" cy="581385"/>
          </a:xfrm>
          <a:prstGeom prst="rect">
            <a:avLst/>
          </a:prstGeom>
          <a:noFill/>
          <a:ln>
            <a:noFill/>
          </a:ln>
        </p:spPr>
      </p:pic>
      <p:pic>
        <p:nvPicPr>
          <p:cNvPr id="57" name="Shape 57"/>
          <p:cNvPicPr preferRelativeResize="0"/>
          <p:nvPr/>
        </p:nvPicPr>
        <p:blipFill>
          <a:blip r:embed="rId6">
            <a:alphaModFix/>
          </a:blip>
          <a:stretch>
            <a:fillRect/>
          </a:stretch>
        </p:blipFill>
        <p:spPr>
          <a:xfrm>
            <a:off x="2506199" y="2390364"/>
            <a:ext cx="530725" cy="533925"/>
          </a:xfrm>
          <a:prstGeom prst="rect">
            <a:avLst/>
          </a:prstGeom>
          <a:noFill/>
          <a:ln>
            <a:noFill/>
          </a:ln>
        </p:spPr>
      </p:pic>
      <p:sp>
        <p:nvSpPr>
          <p:cNvPr id="58" name="Shape 58"/>
          <p:cNvSpPr/>
          <p:nvPr/>
        </p:nvSpPr>
        <p:spPr>
          <a:xfrm>
            <a:off x="2276475" y="2232560"/>
            <a:ext cx="986100" cy="986100"/>
          </a:xfrm>
          <a:prstGeom prst="ellipse">
            <a:avLst/>
          </a:prstGeom>
          <a:noFill/>
          <a:ln w="19050" cap="flat" cmpd="sng">
            <a:solidFill>
              <a:srgbClr val="F69259"/>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txBox="1"/>
          <p:nvPr/>
        </p:nvSpPr>
        <p:spPr>
          <a:xfrm>
            <a:off x="2388723" y="2770301"/>
            <a:ext cx="757500" cy="22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rgbClr val="999999"/>
                </a:solidFill>
                <a:latin typeface="Open Sans"/>
                <a:ea typeface="Open Sans"/>
                <a:cs typeface="Open Sans"/>
                <a:sym typeface="Open Sans"/>
              </a:rPr>
              <a:t>Your website</a:t>
            </a:r>
            <a:endParaRPr sz="700">
              <a:solidFill>
                <a:srgbClr val="999999"/>
              </a:solidFill>
              <a:latin typeface="Open Sans"/>
              <a:ea typeface="Open Sans"/>
              <a:cs typeface="Open Sans"/>
              <a:sym typeface="Open Sans"/>
            </a:endParaRPr>
          </a:p>
        </p:txBody>
      </p:sp>
      <p:sp>
        <p:nvSpPr>
          <p:cNvPr id="60" name="Shape 60"/>
          <p:cNvSpPr/>
          <p:nvPr/>
        </p:nvSpPr>
        <p:spPr>
          <a:xfrm>
            <a:off x="2238198" y="2536440"/>
            <a:ext cx="125100" cy="4110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txBox="1"/>
          <p:nvPr/>
        </p:nvSpPr>
        <p:spPr>
          <a:xfrm>
            <a:off x="4283150" y="3252706"/>
            <a:ext cx="757500" cy="228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a:solidFill>
                  <a:srgbClr val="999999"/>
                </a:solidFill>
                <a:latin typeface="Open Sans"/>
                <a:ea typeface="Open Sans"/>
                <a:cs typeface="Open Sans"/>
                <a:sym typeface="Open Sans"/>
              </a:rPr>
              <a:t>Attackers</a:t>
            </a:r>
            <a:endParaRPr sz="700">
              <a:solidFill>
                <a:srgbClr val="999999"/>
              </a:solidFill>
              <a:latin typeface="Open Sans"/>
              <a:ea typeface="Open Sans"/>
              <a:cs typeface="Open Sans"/>
              <a:sym typeface="Open Sans"/>
            </a:endParaRPr>
          </a:p>
        </p:txBody>
      </p:sp>
      <p:pic>
        <p:nvPicPr>
          <p:cNvPr id="62" name="Shape 62"/>
          <p:cNvPicPr preferRelativeResize="0"/>
          <p:nvPr/>
        </p:nvPicPr>
        <p:blipFill>
          <a:blip r:embed="rId3">
            <a:alphaModFix/>
          </a:blip>
          <a:stretch>
            <a:fillRect/>
          </a:stretch>
        </p:blipFill>
        <p:spPr>
          <a:xfrm>
            <a:off x="4794645" y="2979210"/>
            <a:ext cx="577925" cy="581385"/>
          </a:xfrm>
          <a:prstGeom prst="rect">
            <a:avLst/>
          </a:prstGeom>
          <a:noFill/>
          <a:ln>
            <a:noFill/>
          </a:ln>
        </p:spPr>
      </p:pic>
      <p:pic>
        <p:nvPicPr>
          <p:cNvPr id="63" name="Shape 63"/>
          <p:cNvPicPr preferRelativeResize="0"/>
          <p:nvPr/>
        </p:nvPicPr>
        <p:blipFill>
          <a:blip r:embed="rId4">
            <a:alphaModFix/>
          </a:blip>
          <a:stretch>
            <a:fillRect/>
          </a:stretch>
        </p:blipFill>
        <p:spPr>
          <a:xfrm>
            <a:off x="4794645" y="1836859"/>
            <a:ext cx="577925" cy="581392"/>
          </a:xfrm>
          <a:prstGeom prst="rect">
            <a:avLst/>
          </a:prstGeom>
          <a:noFill/>
          <a:ln>
            <a:noFill/>
          </a:ln>
        </p:spPr>
      </p:pic>
      <p:sp>
        <p:nvSpPr>
          <p:cNvPr id="64" name="Shape 64"/>
          <p:cNvSpPr txBox="1"/>
          <p:nvPr/>
        </p:nvSpPr>
        <p:spPr>
          <a:xfrm>
            <a:off x="4283150" y="2106875"/>
            <a:ext cx="757500" cy="228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a:solidFill>
                  <a:srgbClr val="999999"/>
                </a:solidFill>
                <a:latin typeface="Open Sans"/>
                <a:ea typeface="Open Sans"/>
                <a:cs typeface="Open Sans"/>
                <a:sym typeface="Open Sans"/>
              </a:rPr>
              <a:t>Visitors</a:t>
            </a:r>
            <a:endParaRPr sz="700">
              <a:solidFill>
                <a:srgbClr val="999999"/>
              </a:solidFill>
              <a:latin typeface="Open Sans"/>
              <a:ea typeface="Open Sans"/>
              <a:cs typeface="Open Sans"/>
              <a:sym typeface="Open Sans"/>
            </a:endParaRPr>
          </a:p>
        </p:txBody>
      </p:sp>
      <p:sp>
        <p:nvSpPr>
          <p:cNvPr id="65" name="Shape 65"/>
          <p:cNvSpPr txBox="1"/>
          <p:nvPr/>
        </p:nvSpPr>
        <p:spPr>
          <a:xfrm>
            <a:off x="4283150" y="2590511"/>
            <a:ext cx="757500" cy="228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a:solidFill>
                  <a:srgbClr val="999999"/>
                </a:solidFill>
                <a:latin typeface="Open Sans"/>
                <a:ea typeface="Open Sans"/>
                <a:cs typeface="Open Sans"/>
                <a:sym typeface="Open Sans"/>
              </a:rPr>
              <a:t>Crawlers</a:t>
            </a:r>
            <a:br>
              <a:rPr lang="en" sz="700">
                <a:solidFill>
                  <a:srgbClr val="999999"/>
                </a:solidFill>
                <a:latin typeface="Open Sans"/>
                <a:ea typeface="Open Sans"/>
                <a:cs typeface="Open Sans"/>
                <a:sym typeface="Open Sans"/>
              </a:rPr>
            </a:br>
            <a:r>
              <a:rPr lang="en" sz="700">
                <a:solidFill>
                  <a:srgbClr val="999999"/>
                </a:solidFill>
                <a:latin typeface="Open Sans"/>
                <a:ea typeface="Open Sans"/>
                <a:cs typeface="Open Sans"/>
                <a:sym typeface="Open Sans"/>
              </a:rPr>
              <a:t>&amp; bots</a:t>
            </a:r>
            <a:endParaRPr sz="700">
              <a:solidFill>
                <a:srgbClr val="999999"/>
              </a:solidFill>
              <a:latin typeface="Open Sans"/>
              <a:ea typeface="Open Sans"/>
              <a:cs typeface="Open Sans"/>
              <a:sym typeface="Open Sans"/>
            </a:endParaRPr>
          </a:p>
        </p:txBody>
      </p:sp>
      <p:pic>
        <p:nvPicPr>
          <p:cNvPr id="66" name="Shape 66"/>
          <p:cNvPicPr preferRelativeResize="0"/>
          <p:nvPr/>
        </p:nvPicPr>
        <p:blipFill>
          <a:blip r:embed="rId5">
            <a:alphaModFix/>
          </a:blip>
          <a:stretch>
            <a:fillRect/>
          </a:stretch>
        </p:blipFill>
        <p:spPr>
          <a:xfrm>
            <a:off x="4794645" y="2405935"/>
            <a:ext cx="577925" cy="581385"/>
          </a:xfrm>
          <a:prstGeom prst="rect">
            <a:avLst/>
          </a:prstGeom>
          <a:noFill/>
          <a:ln>
            <a:noFill/>
          </a:ln>
        </p:spPr>
      </p:pic>
      <p:pic>
        <p:nvPicPr>
          <p:cNvPr id="67" name="Shape 67"/>
          <p:cNvPicPr preferRelativeResize="0"/>
          <p:nvPr/>
        </p:nvPicPr>
        <p:blipFill>
          <a:blip r:embed="rId6">
            <a:alphaModFix/>
          </a:blip>
          <a:stretch>
            <a:fillRect/>
          </a:stretch>
        </p:blipFill>
        <p:spPr>
          <a:xfrm>
            <a:off x="7720475" y="2339254"/>
            <a:ext cx="530725" cy="533925"/>
          </a:xfrm>
          <a:prstGeom prst="rect">
            <a:avLst/>
          </a:prstGeom>
          <a:noFill/>
          <a:ln>
            <a:noFill/>
          </a:ln>
        </p:spPr>
      </p:pic>
      <p:sp>
        <p:nvSpPr>
          <p:cNvPr id="68" name="Shape 68"/>
          <p:cNvSpPr/>
          <p:nvPr/>
        </p:nvSpPr>
        <p:spPr>
          <a:xfrm>
            <a:off x="7490752" y="2181451"/>
            <a:ext cx="986100" cy="986100"/>
          </a:xfrm>
          <a:prstGeom prst="ellipse">
            <a:avLst/>
          </a:prstGeom>
          <a:noFill/>
          <a:ln w="19050" cap="flat" cmpd="sng">
            <a:solidFill>
              <a:srgbClr val="F692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txBox="1"/>
          <p:nvPr/>
        </p:nvSpPr>
        <p:spPr>
          <a:xfrm>
            <a:off x="7603000" y="2773726"/>
            <a:ext cx="757500" cy="22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rgbClr val="999999"/>
                </a:solidFill>
                <a:latin typeface="Open Sans"/>
                <a:ea typeface="Open Sans"/>
                <a:cs typeface="Open Sans"/>
                <a:sym typeface="Open Sans"/>
              </a:rPr>
              <a:t>Your website</a:t>
            </a:r>
            <a:endParaRPr sz="700">
              <a:solidFill>
                <a:srgbClr val="999999"/>
              </a:solidFill>
              <a:latin typeface="Open Sans"/>
              <a:ea typeface="Open Sans"/>
              <a:cs typeface="Open Sans"/>
              <a:sym typeface="Open Sans"/>
            </a:endParaRPr>
          </a:p>
        </p:txBody>
      </p:sp>
      <p:pic>
        <p:nvPicPr>
          <p:cNvPr id="70" name="Shape 70"/>
          <p:cNvPicPr preferRelativeResize="0"/>
          <p:nvPr/>
        </p:nvPicPr>
        <p:blipFill>
          <a:blip r:embed="rId7">
            <a:alphaModFix/>
          </a:blip>
          <a:stretch>
            <a:fillRect/>
          </a:stretch>
        </p:blipFill>
        <p:spPr>
          <a:xfrm>
            <a:off x="7853374" y="2485327"/>
            <a:ext cx="507125" cy="507146"/>
          </a:xfrm>
          <a:prstGeom prst="rect">
            <a:avLst/>
          </a:prstGeom>
          <a:noFill/>
          <a:ln>
            <a:noFill/>
          </a:ln>
        </p:spPr>
      </p:pic>
      <p:sp>
        <p:nvSpPr>
          <p:cNvPr id="71" name="Shape 71"/>
          <p:cNvSpPr txBox="1"/>
          <p:nvPr/>
        </p:nvSpPr>
        <p:spPr>
          <a:xfrm>
            <a:off x="7382053" y="3188361"/>
            <a:ext cx="1224300" cy="22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69259"/>
                </a:solidFill>
                <a:latin typeface="Open Sans"/>
                <a:ea typeface="Open Sans"/>
                <a:cs typeface="Open Sans"/>
                <a:sym typeface="Open Sans"/>
              </a:rPr>
              <a:t>Cloudflare Protected</a:t>
            </a:r>
            <a:endParaRPr sz="700" b="1">
              <a:solidFill>
                <a:srgbClr val="F69259"/>
              </a:solidFill>
              <a:latin typeface="Open Sans"/>
              <a:ea typeface="Open Sans"/>
              <a:cs typeface="Open Sans"/>
              <a:sym typeface="Open Sans"/>
            </a:endParaRPr>
          </a:p>
        </p:txBody>
      </p:sp>
      <p:cxnSp>
        <p:nvCxnSpPr>
          <p:cNvPr id="72" name="Shape 72"/>
          <p:cNvCxnSpPr/>
          <p:nvPr/>
        </p:nvCxnSpPr>
        <p:spPr>
          <a:xfrm>
            <a:off x="3965098" y="1424854"/>
            <a:ext cx="0" cy="2651700"/>
          </a:xfrm>
          <a:prstGeom prst="straightConnector1">
            <a:avLst/>
          </a:prstGeom>
          <a:noFill/>
          <a:ln w="9525" cap="flat" cmpd="sng">
            <a:solidFill>
              <a:srgbClr val="E5E7E5"/>
            </a:solidFill>
            <a:prstDash val="solid"/>
            <a:round/>
            <a:headEnd type="none" w="sm" len="sm"/>
            <a:tailEnd type="none" w="sm" len="sm"/>
          </a:ln>
        </p:spPr>
      </p:cxnSp>
      <p:pic>
        <p:nvPicPr>
          <p:cNvPr id="73" name="Shape 73"/>
          <p:cNvPicPr preferRelativeResize="0"/>
          <p:nvPr/>
        </p:nvPicPr>
        <p:blipFill>
          <a:blip r:embed="rId8">
            <a:alphaModFix/>
          </a:blip>
          <a:stretch>
            <a:fillRect/>
          </a:stretch>
        </p:blipFill>
        <p:spPr>
          <a:xfrm>
            <a:off x="1414891" y="2830431"/>
            <a:ext cx="827719" cy="482023"/>
          </a:xfrm>
          <a:prstGeom prst="rect">
            <a:avLst/>
          </a:prstGeom>
          <a:noFill/>
          <a:ln>
            <a:noFill/>
          </a:ln>
        </p:spPr>
      </p:pic>
      <p:pic>
        <p:nvPicPr>
          <p:cNvPr id="74" name="Shape 74"/>
          <p:cNvPicPr preferRelativeResize="0"/>
          <p:nvPr/>
        </p:nvPicPr>
        <p:blipFill>
          <a:blip r:embed="rId9">
            <a:alphaModFix/>
          </a:blip>
          <a:stretch>
            <a:fillRect/>
          </a:stretch>
        </p:blipFill>
        <p:spPr>
          <a:xfrm>
            <a:off x="5269387" y="2138721"/>
            <a:ext cx="2176413" cy="482023"/>
          </a:xfrm>
          <a:prstGeom prst="rect">
            <a:avLst/>
          </a:prstGeom>
          <a:noFill/>
          <a:ln>
            <a:noFill/>
          </a:ln>
        </p:spPr>
      </p:pic>
      <p:pic>
        <p:nvPicPr>
          <p:cNvPr id="75" name="Shape 75"/>
          <p:cNvPicPr preferRelativeResize="0"/>
          <p:nvPr/>
        </p:nvPicPr>
        <p:blipFill>
          <a:blip r:embed="rId10">
            <a:alphaModFix/>
          </a:blip>
          <a:stretch>
            <a:fillRect/>
          </a:stretch>
        </p:blipFill>
        <p:spPr>
          <a:xfrm>
            <a:off x="1427197" y="2191137"/>
            <a:ext cx="827719" cy="482023"/>
          </a:xfrm>
          <a:prstGeom prst="rect">
            <a:avLst/>
          </a:prstGeom>
          <a:noFill/>
          <a:ln>
            <a:noFill/>
          </a:ln>
        </p:spPr>
      </p:pic>
      <p:pic>
        <p:nvPicPr>
          <p:cNvPr id="76" name="Shape 76"/>
          <p:cNvPicPr preferRelativeResize="0"/>
          <p:nvPr/>
        </p:nvPicPr>
        <p:blipFill>
          <a:blip r:embed="rId11">
            <a:alphaModFix/>
          </a:blip>
          <a:stretch>
            <a:fillRect/>
          </a:stretch>
        </p:blipFill>
        <p:spPr>
          <a:xfrm>
            <a:off x="5275602" y="2621553"/>
            <a:ext cx="2176413" cy="121723"/>
          </a:xfrm>
          <a:prstGeom prst="rect">
            <a:avLst/>
          </a:prstGeom>
          <a:noFill/>
          <a:ln>
            <a:noFill/>
          </a:ln>
        </p:spPr>
      </p:pic>
      <p:pic>
        <p:nvPicPr>
          <p:cNvPr id="77" name="Shape 77"/>
          <p:cNvPicPr preferRelativeResize="0"/>
          <p:nvPr/>
        </p:nvPicPr>
        <p:blipFill>
          <a:blip r:embed="rId12">
            <a:alphaModFix/>
          </a:blip>
          <a:stretch>
            <a:fillRect/>
          </a:stretch>
        </p:blipFill>
        <p:spPr>
          <a:xfrm>
            <a:off x="5280737" y="2770904"/>
            <a:ext cx="827719" cy="482023"/>
          </a:xfrm>
          <a:prstGeom prst="rect">
            <a:avLst/>
          </a:prstGeom>
          <a:noFill/>
          <a:ln>
            <a:noFill/>
          </a:ln>
        </p:spPr>
      </p:pic>
      <p:pic>
        <p:nvPicPr>
          <p:cNvPr id="78" name="Shape 78"/>
          <p:cNvPicPr preferRelativeResize="0"/>
          <p:nvPr/>
        </p:nvPicPr>
        <p:blipFill>
          <a:blip r:embed="rId13">
            <a:alphaModFix/>
          </a:blip>
          <a:stretch>
            <a:fillRect/>
          </a:stretch>
        </p:blipFill>
        <p:spPr>
          <a:xfrm>
            <a:off x="6202364" y="2202031"/>
            <a:ext cx="827700" cy="832672"/>
          </a:xfrm>
          <a:prstGeom prst="rect">
            <a:avLst/>
          </a:prstGeom>
          <a:noFill/>
          <a:ln>
            <a:noFill/>
          </a:ln>
        </p:spPr>
      </p:pic>
      <p:pic>
        <p:nvPicPr>
          <p:cNvPr id="79" name="Shape 79"/>
          <p:cNvPicPr preferRelativeResize="0"/>
          <p:nvPr/>
        </p:nvPicPr>
        <p:blipFill>
          <a:blip r:embed="rId14">
            <a:alphaModFix/>
          </a:blip>
          <a:stretch>
            <a:fillRect/>
          </a:stretch>
        </p:blipFill>
        <p:spPr>
          <a:xfrm>
            <a:off x="5991348" y="2633357"/>
            <a:ext cx="408562" cy="411000"/>
          </a:xfrm>
          <a:prstGeom prst="rect">
            <a:avLst/>
          </a:prstGeom>
          <a:noFill/>
          <a:ln>
            <a:noFill/>
          </a:ln>
        </p:spPr>
      </p:pic>
      <p:pic>
        <p:nvPicPr>
          <p:cNvPr id="80" name="Shape 80"/>
          <p:cNvPicPr preferRelativeResize="0"/>
          <p:nvPr/>
        </p:nvPicPr>
        <p:blipFill>
          <a:blip r:embed="rId15">
            <a:alphaModFix/>
          </a:blip>
          <a:stretch>
            <a:fillRect/>
          </a:stretch>
        </p:blipFill>
        <p:spPr>
          <a:xfrm>
            <a:off x="1463630" y="2682912"/>
            <a:ext cx="757500" cy="122329"/>
          </a:xfrm>
          <a:prstGeom prst="rect">
            <a:avLst/>
          </a:prstGeom>
          <a:noFill/>
          <a:ln>
            <a:noFill/>
          </a:ln>
        </p:spPr>
      </p:pic>
    </p:spTree>
    <p:extLst>
      <p:ext uri="{BB962C8B-B14F-4D97-AF65-F5344CB8AC3E}">
        <p14:creationId xmlns:p14="http://schemas.microsoft.com/office/powerpoint/2010/main" val="1395674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Angular Abstraction</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1867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Files Modified</a:t>
            </a:r>
          </a:p>
          <a:p>
            <a:pPr lvl="1"/>
            <a:r>
              <a:rPr lang="en-US" sz="1600" dirty="0" err="1"/>
              <a:t>angular.json</a:t>
            </a:r>
            <a:endParaRPr lang="en-US" sz="1600" dirty="0"/>
          </a:p>
          <a:p>
            <a:pPr lvl="1"/>
            <a:r>
              <a:rPr lang="en-US" sz="1600" dirty="0" err="1"/>
              <a:t>app.module</a:t>
            </a:r>
            <a:endParaRPr lang="en-US" sz="1600" dirty="0"/>
          </a:p>
          <a:p>
            <a:pPr lvl="1"/>
            <a:r>
              <a:rPr lang="en-US" sz="1600" dirty="0"/>
              <a:t>index.html</a:t>
            </a:r>
          </a:p>
        </p:txBody>
      </p:sp>
    </p:spTree>
    <p:extLst>
      <p:ext uri="{BB962C8B-B14F-4D97-AF65-F5344CB8AC3E}">
        <p14:creationId xmlns:p14="http://schemas.microsoft.com/office/powerpoint/2010/main" val="276707452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@angular/service-worker</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352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err="1"/>
              <a:t>SwUpdate</a:t>
            </a:r>
            <a:endParaRPr lang="en-US" sz="2000" dirty="0"/>
          </a:p>
          <a:p>
            <a:pPr lvl="1"/>
            <a:r>
              <a:rPr lang="en-US" sz="1600" dirty="0"/>
              <a:t>Helps manage version updates</a:t>
            </a:r>
          </a:p>
          <a:p>
            <a:pPr lvl="1"/>
            <a:r>
              <a:rPr lang="en-US" sz="1600" dirty="0"/>
              <a:t>Install new service worker when it is ready rather than upon reload</a:t>
            </a:r>
          </a:p>
          <a:p>
            <a:pPr lvl="1"/>
            <a:endParaRPr lang="en-US" sz="1600" dirty="0"/>
          </a:p>
          <a:p>
            <a:pPr marL="0" indent="0">
              <a:buNone/>
            </a:pPr>
            <a:r>
              <a:rPr lang="en-US" sz="2000" dirty="0" err="1"/>
              <a:t>SwPush</a:t>
            </a:r>
            <a:endParaRPr lang="en-US" sz="2000" dirty="0"/>
          </a:p>
          <a:p>
            <a:pPr lvl="1"/>
            <a:r>
              <a:rPr lang="en-US" sz="1600" dirty="0"/>
              <a:t>Abstracts the subscription to the browser push service</a:t>
            </a:r>
          </a:p>
          <a:p>
            <a:pPr marL="57150" indent="0">
              <a:buNone/>
            </a:pPr>
            <a:endParaRPr lang="en-US" sz="2000" dirty="0"/>
          </a:p>
        </p:txBody>
      </p:sp>
    </p:spTree>
    <p:extLst>
      <p:ext uri="{BB962C8B-B14F-4D97-AF65-F5344CB8AC3E}">
        <p14:creationId xmlns:p14="http://schemas.microsoft.com/office/powerpoint/2010/main" val="352076280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33575"/>
            <a:ext cx="8229600" cy="857250"/>
          </a:xfrm>
        </p:spPr>
        <p:txBody>
          <a:bodyPr>
            <a:normAutofit/>
          </a:bodyPr>
          <a:lstStyle/>
          <a:p>
            <a:pPr eaLnBrk="1" fontAlgn="auto" hangingPunct="1">
              <a:spcAft>
                <a:spcPts val="0"/>
              </a:spcAft>
              <a:defRPr/>
            </a:pPr>
            <a:r>
              <a:rPr lang="en-IN" dirty="0">
                <a:ea typeface="+mj-ea"/>
              </a:rPr>
              <a:t>Device Support</a:t>
            </a:r>
            <a:endParaRPr lang="en-US" dirty="0">
              <a:ea typeface="+mj-ea"/>
            </a:endParaRPr>
          </a:p>
        </p:txBody>
      </p:sp>
    </p:spTree>
    <p:extLst>
      <p:ext uri="{BB962C8B-B14F-4D97-AF65-F5344CB8AC3E}">
        <p14:creationId xmlns:p14="http://schemas.microsoft.com/office/powerpoint/2010/main" val="2376057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Service Workers</a:t>
            </a:r>
          </a:p>
        </p:txBody>
      </p:sp>
      <p:pic>
        <p:nvPicPr>
          <p:cNvPr id="6" name="Picture 5">
            <a:extLst>
              <a:ext uri="{FF2B5EF4-FFF2-40B4-BE49-F238E27FC236}">
                <a16:creationId xmlns:a16="http://schemas.microsoft.com/office/drawing/2014/main" id="{DB7A1BB7-9A52-4CD8-8547-9ACD0FEB43F5}"/>
              </a:ext>
            </a:extLst>
          </p:cNvPr>
          <p:cNvPicPr>
            <a:picLocks noChangeAspect="1"/>
          </p:cNvPicPr>
          <p:nvPr/>
        </p:nvPicPr>
        <p:blipFill>
          <a:blip r:embed="rId3"/>
          <a:stretch>
            <a:fillRect/>
          </a:stretch>
        </p:blipFill>
        <p:spPr>
          <a:xfrm>
            <a:off x="0" y="1391444"/>
            <a:ext cx="9144000" cy="3268800"/>
          </a:xfrm>
          <a:prstGeom prst="rect">
            <a:avLst/>
          </a:prstGeom>
        </p:spPr>
      </p:pic>
    </p:spTree>
    <p:extLst>
      <p:ext uri="{BB962C8B-B14F-4D97-AF65-F5344CB8AC3E}">
        <p14:creationId xmlns:p14="http://schemas.microsoft.com/office/powerpoint/2010/main" val="1467188767"/>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Push API</a:t>
            </a:r>
          </a:p>
        </p:txBody>
      </p:sp>
      <p:pic>
        <p:nvPicPr>
          <p:cNvPr id="3" name="Picture 2">
            <a:extLst>
              <a:ext uri="{FF2B5EF4-FFF2-40B4-BE49-F238E27FC236}">
                <a16:creationId xmlns:a16="http://schemas.microsoft.com/office/drawing/2014/main" id="{76128F75-03E2-4A55-B634-61B4B75A0F82}"/>
              </a:ext>
            </a:extLst>
          </p:cNvPr>
          <p:cNvPicPr>
            <a:picLocks noChangeAspect="1"/>
          </p:cNvPicPr>
          <p:nvPr/>
        </p:nvPicPr>
        <p:blipFill>
          <a:blip r:embed="rId3"/>
          <a:stretch>
            <a:fillRect/>
          </a:stretch>
        </p:blipFill>
        <p:spPr>
          <a:xfrm>
            <a:off x="0" y="1391444"/>
            <a:ext cx="9144000" cy="3088800"/>
          </a:xfrm>
          <a:prstGeom prst="rect">
            <a:avLst/>
          </a:prstGeom>
        </p:spPr>
      </p:pic>
    </p:spTree>
    <p:extLst>
      <p:ext uri="{BB962C8B-B14F-4D97-AF65-F5344CB8AC3E}">
        <p14:creationId xmlns:p14="http://schemas.microsoft.com/office/powerpoint/2010/main" val="625234526"/>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iOS Issues</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7"/>
            <a:ext cx="8229600" cy="3468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Background synchronization</a:t>
            </a:r>
          </a:p>
          <a:p>
            <a:r>
              <a:rPr lang="en-US" sz="2000" dirty="0"/>
              <a:t>Push notifications</a:t>
            </a:r>
          </a:p>
          <a:p>
            <a:r>
              <a:rPr lang="en-US" sz="2000" dirty="0"/>
              <a:t>Some APIs like </a:t>
            </a:r>
            <a:r>
              <a:rPr lang="en-US" sz="2000" dirty="0" err="1"/>
              <a:t>TouchID</a:t>
            </a:r>
            <a:r>
              <a:rPr lang="en-US" sz="2000" dirty="0"/>
              <a:t>, </a:t>
            </a:r>
            <a:r>
              <a:rPr lang="en-US" sz="2000" dirty="0" err="1"/>
              <a:t>ARKit</a:t>
            </a:r>
            <a:r>
              <a:rPr lang="en-US" sz="2000" dirty="0"/>
              <a:t>, In App Payments, Split View on iPad</a:t>
            </a:r>
          </a:p>
          <a:p>
            <a:r>
              <a:rPr lang="en-US" sz="2000" dirty="0"/>
              <a:t>Orientation lock</a:t>
            </a:r>
          </a:p>
          <a:p>
            <a:r>
              <a:rPr lang="en-US" sz="2000" dirty="0" err="1"/>
              <a:t>Statusbar</a:t>
            </a:r>
            <a:r>
              <a:rPr lang="en-US" sz="2000" dirty="0"/>
              <a:t> color change</a:t>
            </a:r>
          </a:p>
          <a:p>
            <a:r>
              <a:rPr lang="en-US" sz="2000" dirty="0"/>
              <a:t>Proper app screen in task manager (which would show current app screen, not splash image)</a:t>
            </a:r>
          </a:p>
          <a:p>
            <a:pPr marL="400050"/>
            <a:endParaRPr lang="en-US" sz="2000" dirty="0"/>
          </a:p>
        </p:txBody>
      </p:sp>
    </p:spTree>
    <p:extLst>
      <p:ext uri="{BB962C8B-B14F-4D97-AF65-F5344CB8AC3E}">
        <p14:creationId xmlns:p14="http://schemas.microsoft.com/office/powerpoint/2010/main" val="27577829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0" y="-322600"/>
            <a:ext cx="9143999" cy="5913232"/>
          </a:xfrm>
          <a:prstGeom prst="rect">
            <a:avLst/>
          </a:prstGeom>
          <a:noFill/>
          <a:ln>
            <a:noFill/>
          </a:ln>
        </p:spPr>
      </p:pic>
    </p:spTree>
    <p:extLst>
      <p:ext uri="{BB962C8B-B14F-4D97-AF65-F5344CB8AC3E}">
        <p14:creationId xmlns:p14="http://schemas.microsoft.com/office/powerpoint/2010/main" val="111189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ANNOUNCEMENTS</a:t>
            </a:r>
          </a:p>
        </p:txBody>
      </p:sp>
    </p:spTree>
    <p:extLst>
      <p:ext uri="{BB962C8B-B14F-4D97-AF65-F5344CB8AC3E}">
        <p14:creationId xmlns:p14="http://schemas.microsoft.com/office/powerpoint/2010/main" val="390171273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33575"/>
            <a:ext cx="8229600" cy="857250"/>
          </a:xfrm>
        </p:spPr>
        <p:txBody>
          <a:bodyPr>
            <a:normAutofit/>
          </a:bodyPr>
          <a:lstStyle/>
          <a:p>
            <a:pPr eaLnBrk="1" fontAlgn="auto" hangingPunct="1">
              <a:spcAft>
                <a:spcPts val="0"/>
              </a:spcAft>
              <a:defRPr/>
            </a:pPr>
            <a:r>
              <a:rPr lang="en-IN" dirty="0">
                <a:ea typeface="+mj-ea"/>
              </a:rPr>
              <a:t>Progressive Web Apps</a:t>
            </a:r>
            <a:endParaRPr lang="en-US" dirty="0">
              <a:ea typeface="+mj-ea"/>
            </a:endParaRPr>
          </a:p>
        </p:txBody>
      </p:sp>
    </p:spTree>
    <p:extLst>
      <p:ext uri="{BB962C8B-B14F-4D97-AF65-F5344CB8AC3E}">
        <p14:creationId xmlns:p14="http://schemas.microsoft.com/office/powerpoint/2010/main" val="88628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endParaRPr lang="en-US" altLang="en-US" sz="4000" dirty="0">
              <a:ea typeface="MS PGothic" charset="-128"/>
            </a:endParaRP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7"/>
            <a:ext cx="8229600" cy="165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t>Progressive Web Apps (PWAs)</a:t>
            </a:r>
            <a:r>
              <a:rPr lang="en-US" sz="2000" dirty="0"/>
              <a:t> are web applications that are regular web pages or websites, but can appear to the user like traditional applications or native mobile applications</a:t>
            </a:r>
          </a:p>
        </p:txBody>
      </p:sp>
    </p:spTree>
    <p:extLst>
      <p:ext uri="{BB962C8B-B14F-4D97-AF65-F5344CB8AC3E}">
        <p14:creationId xmlns:p14="http://schemas.microsoft.com/office/powerpoint/2010/main" val="60592082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32594" y="534194"/>
            <a:ext cx="8229600" cy="857250"/>
          </a:xfrm>
        </p:spPr>
        <p:txBody>
          <a:bodyPr lIns="68580" tIns="34290" rIns="74295" bIns="34290"/>
          <a:lstStyle/>
          <a:p>
            <a:pPr eaLnBrk="1" hangingPunct="1"/>
            <a:r>
              <a:rPr lang="en-US" altLang="en-US" sz="4000" dirty="0">
                <a:ea typeface="MS PGothic" charset="-128"/>
              </a:rPr>
              <a:t>PWA Features</a:t>
            </a:r>
          </a:p>
        </p:txBody>
      </p:sp>
      <p:sp>
        <p:nvSpPr>
          <p:cNvPr id="4" name="Content Placeholder 2">
            <a:extLst>
              <a:ext uri="{FF2B5EF4-FFF2-40B4-BE49-F238E27FC236}">
                <a16:creationId xmlns:a16="http://schemas.microsoft.com/office/drawing/2014/main" id="{A298149D-03C3-49AC-8F01-8517697730FE}"/>
              </a:ext>
            </a:extLst>
          </p:cNvPr>
          <p:cNvSpPr txBox="1">
            <a:spLocks/>
          </p:cNvSpPr>
          <p:nvPr/>
        </p:nvSpPr>
        <p:spPr bwMode="auto">
          <a:xfrm>
            <a:off x="457200" y="1464906"/>
            <a:ext cx="8229600" cy="35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2D7CBB"/>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charset="0"/>
              <a:buChar char="–"/>
              <a:defRPr sz="2800" kern="1200">
                <a:solidFill>
                  <a:schemeClr val="accent2">
                    <a:lumMod val="50000"/>
                  </a:schemeClr>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Progressive</a:t>
            </a:r>
          </a:p>
          <a:p>
            <a:pPr lvl="1"/>
            <a:r>
              <a:rPr lang="en-US" sz="1600" dirty="0"/>
              <a:t>Will work for everyone regardless of browser or device, even an older one with less features </a:t>
            </a:r>
          </a:p>
          <a:p>
            <a:pPr lvl="1"/>
            <a:r>
              <a:rPr lang="en-US" sz="1600" dirty="0"/>
              <a:t>You will hear this a lot: "They’re built with progressive enhancement as a core tenet."</a:t>
            </a:r>
          </a:p>
          <a:p>
            <a:pPr marL="0" indent="0">
              <a:buNone/>
            </a:pPr>
            <a:r>
              <a:rPr lang="en-US" sz="2000" dirty="0"/>
              <a:t>Feel Like Native Apps</a:t>
            </a:r>
          </a:p>
          <a:p>
            <a:pPr lvl="1"/>
            <a:r>
              <a:rPr lang="en-US" sz="1600" dirty="0"/>
              <a:t>It doesn’t feel like a website, but rather as an app as much as possible with app-like interactions</a:t>
            </a:r>
            <a:endParaRPr lang="en-US" sz="2000" dirty="0"/>
          </a:p>
          <a:p>
            <a:pPr marL="0" indent="0">
              <a:buNone/>
            </a:pPr>
            <a:r>
              <a:rPr lang="en-US" sz="2000" dirty="0"/>
              <a:t>Offers Offline Support</a:t>
            </a:r>
          </a:p>
          <a:p>
            <a:pPr lvl="1"/>
            <a:r>
              <a:rPr lang="en-US" sz="1600" dirty="0"/>
              <a:t>Uses Service Workers to cache data and page information into the device’s storage</a:t>
            </a:r>
          </a:p>
        </p:txBody>
      </p:sp>
    </p:spTree>
    <p:extLst>
      <p:ext uri="{BB962C8B-B14F-4D97-AF65-F5344CB8AC3E}">
        <p14:creationId xmlns:p14="http://schemas.microsoft.com/office/powerpoint/2010/main" val="436124857"/>
      </p:ext>
    </p:extLst>
  </p:cSld>
  <p:clrMapOvr>
    <a:masterClrMapping/>
  </p:clrMapOvr>
  <p:transition spd="slow"/>
</p:sld>
</file>

<file path=ppt/theme/theme1.xml><?xml version="1.0" encoding="utf-8"?>
<a:theme xmlns:a="http://schemas.openxmlformats.org/drawingml/2006/main" name="Title Master">
  <a:themeElements>
    <a:clrScheme name="Connections Colors">
      <a:dk1>
        <a:sysClr val="windowText" lastClr="000000"/>
      </a:dk1>
      <a:lt1>
        <a:srgbClr val="CECFCD"/>
      </a:lt1>
      <a:dk2>
        <a:srgbClr val="0D395E"/>
      </a:dk2>
      <a:lt2>
        <a:srgbClr val="39A8FF"/>
      </a:lt2>
      <a:accent1>
        <a:srgbClr val="5D8825"/>
      </a:accent1>
      <a:accent2>
        <a:srgbClr val="E6E6E6"/>
      </a:accent2>
      <a:accent3>
        <a:srgbClr val="C8C8C8"/>
      </a:accent3>
      <a:accent4>
        <a:srgbClr val="AFAFAF"/>
      </a:accent4>
      <a:accent5>
        <a:srgbClr val="7D7D7D"/>
      </a:accent5>
      <a:accent6>
        <a:srgbClr val="E89019"/>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Section Divider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_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3_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13646</TotalTime>
  <Words>2030</Words>
  <Application>Microsoft Office PowerPoint</Application>
  <PresentationFormat>On-screen Show (16:9)</PresentationFormat>
  <Paragraphs>407</Paragraphs>
  <Slides>45</Slides>
  <Notes>45</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45</vt:i4>
      </vt:variant>
    </vt:vector>
  </HeadingPairs>
  <TitlesOfParts>
    <vt:vector size="60" baseType="lpstr">
      <vt:lpstr>MS PGothic</vt:lpstr>
      <vt:lpstr>MS PGothic</vt:lpstr>
      <vt:lpstr>Arial</vt:lpstr>
      <vt:lpstr>Calibri</vt:lpstr>
      <vt:lpstr>Century Gothic</vt:lpstr>
      <vt:lpstr>Open Sans</vt:lpstr>
      <vt:lpstr>Source Sans Pro</vt:lpstr>
      <vt:lpstr>Title Master</vt:lpstr>
      <vt:lpstr>1_Custom Design</vt:lpstr>
      <vt:lpstr>Content Master</vt:lpstr>
      <vt:lpstr>Section Divider Master</vt:lpstr>
      <vt:lpstr>Custom Design</vt:lpstr>
      <vt:lpstr>1_Content Master</vt:lpstr>
      <vt:lpstr>2_Content Master</vt:lpstr>
      <vt:lpstr>3_Content Master</vt:lpstr>
      <vt:lpstr>Progressive Web Apps &amp; Service Workers</vt:lpstr>
      <vt:lpstr>Shout Out To Sponsor</vt:lpstr>
      <vt:lpstr>PowerPoint Presentation</vt:lpstr>
      <vt:lpstr>PowerPoint Presentation</vt:lpstr>
      <vt:lpstr>PowerPoint Presentation</vt:lpstr>
      <vt:lpstr>ANNOUNCEMENTS</vt:lpstr>
      <vt:lpstr>Progressive Web Apps</vt:lpstr>
      <vt:lpstr>PowerPoint Presentation</vt:lpstr>
      <vt:lpstr>PWA Features</vt:lpstr>
      <vt:lpstr>PWA Features</vt:lpstr>
      <vt:lpstr>PWA Features</vt:lpstr>
      <vt:lpstr>Other Benefits</vt:lpstr>
      <vt:lpstr>Service Workers</vt:lpstr>
      <vt:lpstr>PowerPoint Presentation</vt:lpstr>
      <vt:lpstr>Worker Context</vt:lpstr>
      <vt:lpstr>HTTPS</vt:lpstr>
      <vt:lpstr>Lifecycle</vt:lpstr>
      <vt:lpstr>Lifecycle</vt:lpstr>
      <vt:lpstr>Consistency</vt:lpstr>
      <vt:lpstr>Registration Scope</vt:lpstr>
      <vt:lpstr>Single Domain</vt:lpstr>
      <vt:lpstr>Multiple Domains</vt:lpstr>
      <vt:lpstr>Multiple Scopes</vt:lpstr>
      <vt:lpstr>Caching</vt:lpstr>
      <vt:lpstr>Updating Service Worker</vt:lpstr>
      <vt:lpstr>Chrome Dev Tools</vt:lpstr>
      <vt:lpstr>App Manifest</vt:lpstr>
      <vt:lpstr>App Manifest</vt:lpstr>
      <vt:lpstr>App Manifest</vt:lpstr>
      <vt:lpstr>App Manifest</vt:lpstr>
      <vt:lpstr>Push Notifications</vt:lpstr>
      <vt:lpstr>Push &amp; Notifications</vt:lpstr>
      <vt:lpstr>Data Flow</vt:lpstr>
      <vt:lpstr>Browser Push Service</vt:lpstr>
      <vt:lpstr>VAPID</vt:lpstr>
      <vt:lpstr>App Client</vt:lpstr>
      <vt:lpstr>App Server</vt:lpstr>
      <vt:lpstr>Angular Implementation</vt:lpstr>
      <vt:lpstr>Angular Abstraction</vt:lpstr>
      <vt:lpstr>Angular Abstraction</vt:lpstr>
      <vt:lpstr>@angular/service-worker</vt:lpstr>
      <vt:lpstr>Device Support</vt:lpstr>
      <vt:lpstr>Service Workers</vt:lpstr>
      <vt:lpstr>Push API</vt:lpstr>
      <vt:lpstr>iOS Issues</vt:lpstr>
    </vt:vector>
  </TitlesOfParts>
  <Company>Penton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Tyler Meadlin</cp:lastModifiedBy>
  <cp:revision>761</cp:revision>
  <cp:lastPrinted>2018-06-18T15:27:12Z</cp:lastPrinted>
  <dcterms:created xsi:type="dcterms:W3CDTF">2014-05-12T20:17:35Z</dcterms:created>
  <dcterms:modified xsi:type="dcterms:W3CDTF">2018-06-20T00:39:14Z</dcterms:modified>
</cp:coreProperties>
</file>