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3E6D7-4BEB-422B-A70E-FB9B9A6285F6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7EC46-BF03-4CB0-B511-B5CA6F3B3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21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selection by Gram Schmidt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orthogonalization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5329C-41BC-4224-B3D5-A280BC22DD0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19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selection by Gram Schmidt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orthogonalization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5329C-41BC-4224-B3D5-A280BC22DD0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19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0CD2-73AE-4F7A-B3DC-ACC3CF18F3B1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40CF-225B-4326-A858-1E8962177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81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0CD2-73AE-4F7A-B3DC-ACC3CF18F3B1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40CF-225B-4326-A858-1E8962177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0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0CD2-73AE-4F7A-B3DC-ACC3CF18F3B1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40CF-225B-4326-A858-1E8962177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02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84199" y="6544731"/>
            <a:ext cx="7980892" cy="313269"/>
          </a:xfrm>
          <a:prstGeom prst="rect">
            <a:avLst/>
          </a:prstGeom>
          <a:solidFill>
            <a:srgbClr val="152F4E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99535" y="499528"/>
            <a:ext cx="7459132" cy="812800"/>
          </a:xfrm>
        </p:spPr>
        <p:txBody>
          <a:bodyPr anchor="t">
            <a:normAutofit/>
          </a:bodyPr>
          <a:lstStyle>
            <a:lvl1pPr algn="l">
              <a:defRPr sz="4000" b="1">
                <a:solidFill>
                  <a:srgbClr val="152F4E"/>
                </a:solidFill>
                <a:latin typeface="Verdana"/>
                <a:cs typeface="Verdana"/>
              </a:defRPr>
            </a:lvl1pPr>
          </a:lstStyle>
          <a:p>
            <a:r>
              <a:rPr lang="fr-FR" dirty="0" smtClean="0"/>
              <a:t>Titre de la </a:t>
            </a:r>
            <a:r>
              <a:rPr lang="fr-FR" dirty="0" err="1" smtClean="0"/>
              <a:t>slide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584199" y="6538912"/>
            <a:ext cx="2133600" cy="320400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fld id="{1C70EF13-E6B5-5547-95DE-DA5C24EED104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538913"/>
            <a:ext cx="2895600" cy="319088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874932" y="6544731"/>
            <a:ext cx="1690159" cy="320400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8CC82E30-E802-5E4B-83CC-BF3EBC4AB19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500063" y="304529"/>
            <a:ext cx="7458604" cy="322262"/>
          </a:xfrm>
        </p:spPr>
        <p:txBody>
          <a:bodyPr anchor="t">
            <a:normAutofit/>
          </a:bodyPr>
          <a:lstStyle>
            <a:lvl1pPr>
              <a:buFontTx/>
              <a:buNone/>
              <a:defRPr sz="1500" cap="small" spc="300" baseline="0">
                <a:solidFill>
                  <a:srgbClr val="64B9E9"/>
                </a:solidFill>
                <a:latin typeface="Verdana"/>
                <a:cs typeface="Verdana"/>
              </a:defRPr>
            </a:lvl1pPr>
            <a:lvl2pPr>
              <a:buFontTx/>
              <a:buNone/>
              <a:defRPr cap="small"/>
            </a:lvl2pPr>
            <a:lvl3pPr>
              <a:buFontTx/>
              <a:buNone/>
              <a:defRPr cap="small"/>
            </a:lvl3pPr>
            <a:lvl4pPr>
              <a:buFontTx/>
              <a:buNone/>
              <a:defRPr cap="small"/>
            </a:lvl4pPr>
            <a:lvl5pPr>
              <a:buFontTx/>
              <a:buNone/>
              <a:defRPr cap="small"/>
            </a:lvl5pPr>
          </a:lstStyle>
          <a:p>
            <a:pPr lvl="0"/>
            <a:r>
              <a:rPr lang="fr-FR" dirty="0" smtClean="0"/>
              <a:t>sur titre de la </a:t>
            </a:r>
            <a:r>
              <a:rPr lang="fr-FR" dirty="0" err="1" smtClean="0"/>
              <a:t>slide</a:t>
            </a:r>
            <a:endParaRPr lang="fr-FR" dirty="0"/>
          </a:p>
        </p:txBody>
      </p:sp>
      <p:pic>
        <p:nvPicPr>
          <p:cNvPr id="9" name="Image 8" descr="Blason-0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5986" y="389457"/>
            <a:ext cx="539106" cy="72179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84199" y="1277622"/>
            <a:ext cx="292101" cy="43200"/>
          </a:xfrm>
          <a:prstGeom prst="rect">
            <a:avLst/>
          </a:prstGeom>
          <a:solidFill>
            <a:srgbClr val="64B9E9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84199" y="-14470"/>
            <a:ext cx="7980892" cy="192269"/>
          </a:xfrm>
          <a:prstGeom prst="rect">
            <a:avLst/>
          </a:prstGeom>
          <a:solidFill>
            <a:srgbClr val="152F4E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4"/>
          </p:nvPr>
        </p:nvSpPr>
        <p:spPr>
          <a:xfrm>
            <a:off x="808564" y="1921929"/>
            <a:ext cx="7756528" cy="338671"/>
          </a:xfrm>
        </p:spPr>
        <p:txBody>
          <a:bodyPr/>
          <a:lstStyle>
            <a:lvl1pPr>
              <a:buFontTx/>
              <a:buNone/>
              <a:defRPr sz="1700" b="1" cap="small">
                <a:solidFill>
                  <a:srgbClr val="152F4E"/>
                </a:solidFill>
                <a:latin typeface="Verdana"/>
                <a:cs typeface="Verdana"/>
              </a:defRPr>
            </a:lvl1pPr>
            <a:lvl2pPr algn="l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2pPr>
            <a:lvl3pPr algn="l">
              <a:buFontTx/>
              <a:buNone/>
              <a:defRPr sz="1300" b="0">
                <a:solidFill>
                  <a:srgbClr val="152F4E"/>
                </a:solidFill>
                <a:latin typeface="Verdana"/>
                <a:cs typeface="Verdana"/>
              </a:defRPr>
            </a:lvl3pPr>
            <a:lvl4pPr algn="l">
              <a:buFontTx/>
              <a:buNone/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4pPr>
            <a:lvl5pPr algn="l">
              <a:buFontTx/>
              <a:buNone/>
              <a:defRPr sz="1000" b="0">
                <a:solidFill>
                  <a:srgbClr val="152F4E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  <a:endParaRPr lang="fr-FR" dirty="0"/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5"/>
          </p:nvPr>
        </p:nvSpPr>
        <p:spPr>
          <a:xfrm>
            <a:off x="808564" y="3860800"/>
            <a:ext cx="7756527" cy="694267"/>
          </a:xfrm>
        </p:spPr>
        <p:txBody>
          <a:bodyPr>
            <a:normAutofit/>
          </a:bodyPr>
          <a:lstStyle>
            <a:lvl1pPr>
              <a:buFontTx/>
              <a:buNone/>
              <a:defRPr sz="1500" b="0" i="1" cap="none">
                <a:solidFill>
                  <a:srgbClr val="64B9E9"/>
                </a:solidFill>
                <a:latin typeface="Georgia"/>
                <a:cs typeface="Georgia"/>
              </a:defRPr>
            </a:lvl1pPr>
            <a:lvl2pPr algn="l">
              <a:buFontTx/>
              <a:buNone/>
              <a:defRPr sz="1300" b="0" i="1" cap="none">
                <a:solidFill>
                  <a:srgbClr val="64B9E9"/>
                </a:solidFill>
                <a:latin typeface="Verdana"/>
                <a:cs typeface="Verdana"/>
              </a:defRPr>
            </a:lvl2pPr>
            <a:lvl3pPr algn="l">
              <a:buFontTx/>
              <a:buNone/>
              <a:defRPr sz="1300" b="0">
                <a:solidFill>
                  <a:srgbClr val="152F4E"/>
                </a:solidFill>
                <a:latin typeface="Verdana"/>
                <a:cs typeface="Verdana"/>
              </a:defRPr>
            </a:lvl3pPr>
            <a:lvl4pPr algn="l">
              <a:buFontTx/>
              <a:buNone/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4pPr>
            <a:lvl5pPr algn="l">
              <a:buFontTx/>
              <a:buNone/>
              <a:defRPr sz="1000" b="0">
                <a:solidFill>
                  <a:srgbClr val="152F4E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6" hasCustomPrompt="1"/>
          </p:nvPr>
        </p:nvSpPr>
        <p:spPr>
          <a:xfrm>
            <a:off x="808564" y="2226729"/>
            <a:ext cx="7756528" cy="1066800"/>
          </a:xfrm>
        </p:spPr>
        <p:txBody>
          <a:bodyPr/>
          <a:lstStyle>
            <a:lvl1pPr>
              <a:buFontTx/>
              <a:buNone/>
              <a:defRPr sz="1300" b="0" cap="none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  <a:lvl2pPr algn="l">
              <a:buFontTx/>
              <a:buNone/>
              <a:defRPr sz="1300" b="0">
                <a:solidFill>
                  <a:srgbClr val="152F4E"/>
                </a:solidFill>
                <a:latin typeface="Verdana"/>
                <a:cs typeface="Verdana"/>
              </a:defRPr>
            </a:lvl2pPr>
            <a:lvl3pPr algn="l">
              <a:buFontTx/>
              <a:buNone/>
              <a:defRPr sz="1000" b="0">
                <a:solidFill>
                  <a:srgbClr val="595959"/>
                </a:solidFill>
                <a:latin typeface="Verdana"/>
                <a:cs typeface="Verdana"/>
              </a:defRPr>
            </a:lvl3pPr>
            <a:lvl4pPr algn="l">
              <a:buFontTx/>
              <a:buNone/>
              <a:defRPr sz="1000" b="0">
                <a:solidFill>
                  <a:srgbClr val="152F4E"/>
                </a:solidFill>
                <a:latin typeface="Verdana"/>
                <a:cs typeface="Verdana"/>
              </a:defRPr>
            </a:lvl4pPr>
            <a:lvl5pPr algn="l">
              <a:buFontTx/>
              <a:buNone/>
              <a:defRPr sz="1000" b="0">
                <a:solidFill>
                  <a:srgbClr val="152F4E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Troisième niveau</a:t>
            </a:r>
          </a:p>
          <a:p>
            <a:pPr lvl="2"/>
            <a:r>
              <a:rPr lang="fr-FR" dirty="0" smtClean="0"/>
              <a:t>Quatrième niveau</a:t>
            </a:r>
          </a:p>
          <a:p>
            <a:pPr lvl="3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99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0CD2-73AE-4F7A-B3DC-ACC3CF18F3B1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40CF-225B-4326-A858-1E8962177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5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0CD2-73AE-4F7A-B3DC-ACC3CF18F3B1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40CF-225B-4326-A858-1E8962177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84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0CD2-73AE-4F7A-B3DC-ACC3CF18F3B1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40CF-225B-4326-A858-1E8962177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33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0CD2-73AE-4F7A-B3DC-ACC3CF18F3B1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40CF-225B-4326-A858-1E8962177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66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0CD2-73AE-4F7A-B3DC-ACC3CF18F3B1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40CF-225B-4326-A858-1E8962177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70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0CD2-73AE-4F7A-B3DC-ACC3CF18F3B1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40CF-225B-4326-A858-1E8962177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0CD2-73AE-4F7A-B3DC-ACC3CF18F3B1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40CF-225B-4326-A858-1E8962177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45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0CD2-73AE-4F7A-B3DC-ACC3CF18F3B1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40CF-225B-4326-A858-1E8962177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83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0CD2-73AE-4F7A-B3DC-ACC3CF18F3B1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40CF-225B-4326-A858-1E8962177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1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Logo and Name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SIGMA TOOLBOX</a:t>
            </a:r>
            <a:endParaRPr lang="fr-FR" dirty="0"/>
          </a:p>
        </p:txBody>
      </p:sp>
      <p:grpSp>
        <p:nvGrpSpPr>
          <p:cNvPr id="5" name="Groupe 4"/>
          <p:cNvGrpSpPr>
            <a:grpSpLocks noChangeAspect="1"/>
          </p:cNvGrpSpPr>
          <p:nvPr/>
        </p:nvGrpSpPr>
        <p:grpSpPr>
          <a:xfrm>
            <a:off x="1432214" y="1262591"/>
            <a:ext cx="6007876" cy="4968000"/>
            <a:chOff x="140751" y="1227666"/>
            <a:chExt cx="4755865" cy="3600000"/>
          </a:xfrm>
        </p:grpSpPr>
        <p:grpSp>
          <p:nvGrpSpPr>
            <p:cNvPr id="4" name="Groupe 3"/>
            <p:cNvGrpSpPr/>
            <p:nvPr/>
          </p:nvGrpSpPr>
          <p:grpSpPr>
            <a:xfrm>
              <a:off x="140751" y="1227666"/>
              <a:ext cx="4755865" cy="3600000"/>
              <a:chOff x="-297399" y="1227666"/>
              <a:chExt cx="4755865" cy="3600000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334" y="1227666"/>
                <a:ext cx="4754800" cy="36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4097" b="2952"/>
              <a:stretch/>
            </p:blipFill>
            <p:spPr bwMode="auto">
              <a:xfrm>
                <a:off x="-297399" y="4419601"/>
                <a:ext cx="4754800" cy="238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06" t="1" r="42752" b="84359"/>
            <a:stretch/>
          </p:blipFill>
          <p:spPr bwMode="auto">
            <a:xfrm>
              <a:off x="177800" y="1227666"/>
              <a:ext cx="1447800" cy="563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435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General Organisation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SIGMA TOOLBOX</a:t>
            </a:r>
            <a:endParaRPr lang="fr-FR" dirty="0"/>
          </a:p>
        </p:txBody>
      </p:sp>
      <p:grpSp>
        <p:nvGrpSpPr>
          <p:cNvPr id="86" name="Groupe 85"/>
          <p:cNvGrpSpPr/>
          <p:nvPr/>
        </p:nvGrpSpPr>
        <p:grpSpPr>
          <a:xfrm>
            <a:off x="181232" y="1274942"/>
            <a:ext cx="8765060" cy="2154058"/>
            <a:chOff x="181232" y="1357322"/>
            <a:chExt cx="8765060" cy="2203245"/>
          </a:xfrm>
        </p:grpSpPr>
        <p:grpSp>
          <p:nvGrpSpPr>
            <p:cNvPr id="23" name="Groupe 22"/>
            <p:cNvGrpSpPr/>
            <p:nvPr/>
          </p:nvGrpSpPr>
          <p:grpSpPr>
            <a:xfrm>
              <a:off x="265524" y="1769205"/>
              <a:ext cx="8614864" cy="1791362"/>
              <a:chOff x="265524" y="1999869"/>
              <a:chExt cx="8614864" cy="1791362"/>
            </a:xfrm>
          </p:grpSpPr>
          <p:grpSp>
            <p:nvGrpSpPr>
              <p:cNvPr id="13" name="Groupe 12"/>
              <p:cNvGrpSpPr/>
              <p:nvPr/>
            </p:nvGrpSpPr>
            <p:grpSpPr>
              <a:xfrm>
                <a:off x="265524" y="1999869"/>
                <a:ext cx="1207807" cy="1791362"/>
                <a:chOff x="495650" y="1803159"/>
                <a:chExt cx="1222049" cy="2918657"/>
              </a:xfrm>
            </p:grpSpPr>
            <p:grpSp>
              <p:nvGrpSpPr>
                <p:cNvPr id="11" name="Groupe 10"/>
                <p:cNvGrpSpPr/>
                <p:nvPr/>
              </p:nvGrpSpPr>
              <p:grpSpPr>
                <a:xfrm>
                  <a:off x="495650" y="1803159"/>
                  <a:ext cx="1222049" cy="1486100"/>
                  <a:chOff x="495650" y="1803159"/>
                  <a:chExt cx="1222049" cy="1486100"/>
                </a:xfrm>
              </p:grpSpPr>
              <p:sp>
                <p:nvSpPr>
                  <p:cNvPr id="7" name="Rectangle 6"/>
                  <p:cNvSpPr/>
                  <p:nvPr/>
                </p:nvSpPr>
                <p:spPr>
                  <a:xfrm>
                    <a:off x="495650" y="1803159"/>
                    <a:ext cx="764849" cy="1028902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648050" y="1955559"/>
                    <a:ext cx="764849" cy="1028902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800450" y="2107959"/>
                    <a:ext cx="764849" cy="1028902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952850" y="2260358"/>
                    <a:ext cx="764849" cy="1028901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2" name="ZoneTexte 11"/>
                <p:cNvSpPr txBox="1"/>
                <p:nvPr/>
              </p:nvSpPr>
              <p:spPr>
                <a:xfrm>
                  <a:off x="554182" y="3183089"/>
                  <a:ext cx="1149275" cy="1538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Data (EEG, …)</a:t>
                  </a:r>
                </a:p>
                <a:p>
                  <a:pPr algn="ctr"/>
                  <a:endParaRPr lang="fr-FR" dirty="0"/>
                </a:p>
              </p:txBody>
            </p:sp>
          </p:grpSp>
          <p:sp>
            <p:nvSpPr>
              <p:cNvPr id="21" name="Flèche droite 20"/>
              <p:cNvSpPr/>
              <p:nvPr/>
            </p:nvSpPr>
            <p:spPr>
              <a:xfrm>
                <a:off x="1558443" y="2399750"/>
                <a:ext cx="496894" cy="384561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Losange 21"/>
              <p:cNvSpPr/>
              <p:nvPr/>
            </p:nvSpPr>
            <p:spPr>
              <a:xfrm>
                <a:off x="2085320" y="2105306"/>
                <a:ext cx="1914254" cy="960446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err="1" smtClean="0"/>
                  <a:t>Features</a:t>
                </a:r>
                <a:r>
                  <a:rPr lang="fr-FR" sz="1400" dirty="0" smtClean="0"/>
                  <a:t> Extraction</a:t>
                </a:r>
                <a:endParaRPr lang="fr-FR" sz="1400" dirty="0"/>
              </a:p>
            </p:txBody>
          </p:sp>
          <p:grpSp>
            <p:nvGrpSpPr>
              <p:cNvPr id="32" name="Groupe 31"/>
              <p:cNvGrpSpPr/>
              <p:nvPr/>
            </p:nvGrpSpPr>
            <p:grpSpPr>
              <a:xfrm>
                <a:off x="4461063" y="2047699"/>
                <a:ext cx="1149275" cy="1370758"/>
                <a:chOff x="5622621" y="1800559"/>
                <a:chExt cx="1149275" cy="1370758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5717917" y="1800559"/>
                  <a:ext cx="175969" cy="63808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870317" y="1952959"/>
                  <a:ext cx="175969" cy="63808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022717" y="2105359"/>
                  <a:ext cx="175969" cy="63808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6175117" y="2257759"/>
                  <a:ext cx="175969" cy="63808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ZoneTexte 24"/>
                <p:cNvSpPr txBox="1"/>
                <p:nvPr/>
              </p:nvSpPr>
              <p:spPr>
                <a:xfrm>
                  <a:off x="5622621" y="2801985"/>
                  <a:ext cx="11492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err="1" smtClean="0"/>
                    <a:t>Features</a:t>
                  </a:r>
                  <a:endParaRPr lang="fr-FR" dirty="0"/>
                </a:p>
              </p:txBody>
            </p:sp>
          </p:grpSp>
          <p:sp>
            <p:nvSpPr>
              <p:cNvPr id="31" name="Flèche droite 30"/>
              <p:cNvSpPr/>
              <p:nvPr/>
            </p:nvSpPr>
            <p:spPr>
              <a:xfrm>
                <a:off x="4034839" y="2405751"/>
                <a:ext cx="496894" cy="384561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Flèche droite 29"/>
              <p:cNvSpPr/>
              <p:nvPr/>
            </p:nvSpPr>
            <p:spPr>
              <a:xfrm>
                <a:off x="5253111" y="2422489"/>
                <a:ext cx="496894" cy="384561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Losange 32"/>
              <p:cNvSpPr/>
              <p:nvPr/>
            </p:nvSpPr>
            <p:spPr>
              <a:xfrm>
                <a:off x="5763511" y="2144521"/>
                <a:ext cx="1716443" cy="958437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err="1" smtClean="0"/>
                  <a:t>Features</a:t>
                </a:r>
                <a:r>
                  <a:rPr lang="fr-FR" sz="1400" dirty="0" smtClean="0"/>
                  <a:t> </a:t>
                </a:r>
                <a:r>
                  <a:rPr lang="fr-FR" sz="1400" dirty="0" err="1" smtClean="0"/>
                  <a:t>Ranking</a:t>
                </a:r>
                <a:endParaRPr lang="fr-FR" sz="1400" dirty="0" smtClean="0"/>
              </a:p>
              <a:p>
                <a:pPr algn="ctr"/>
                <a:r>
                  <a:rPr lang="fr-FR" sz="1400" dirty="0" smtClean="0"/>
                  <a:t>OFR</a:t>
                </a:r>
                <a:endParaRPr lang="fr-FR" sz="1400" dirty="0"/>
              </a:p>
            </p:txBody>
          </p:sp>
          <p:grpSp>
            <p:nvGrpSpPr>
              <p:cNvPr id="34" name="Groupe 33"/>
              <p:cNvGrpSpPr/>
              <p:nvPr/>
            </p:nvGrpSpPr>
            <p:grpSpPr>
              <a:xfrm>
                <a:off x="7850933" y="2086184"/>
                <a:ext cx="1029455" cy="1374071"/>
                <a:chOff x="5564955" y="1500882"/>
                <a:chExt cx="1029455" cy="161243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5717917" y="1500882"/>
                  <a:ext cx="175969" cy="4243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870317" y="1653282"/>
                  <a:ext cx="175969" cy="4243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022717" y="1805682"/>
                  <a:ext cx="175969" cy="4243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6175117" y="1958082"/>
                  <a:ext cx="175969" cy="4243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" name="ZoneTexte 38"/>
                <p:cNvSpPr txBox="1"/>
                <p:nvPr/>
              </p:nvSpPr>
              <p:spPr>
                <a:xfrm>
                  <a:off x="5564955" y="2354864"/>
                  <a:ext cx="1029455" cy="758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err="1" smtClean="0"/>
                    <a:t>Selectedfeatures</a:t>
                  </a:r>
                  <a:endParaRPr lang="fr-FR" dirty="0"/>
                </a:p>
              </p:txBody>
            </p:sp>
          </p:grpSp>
          <p:sp>
            <p:nvSpPr>
              <p:cNvPr id="42" name="Flèche droite 41"/>
              <p:cNvSpPr/>
              <p:nvPr/>
            </p:nvSpPr>
            <p:spPr>
              <a:xfrm>
                <a:off x="7504668" y="2422005"/>
                <a:ext cx="496894" cy="384561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282003" y="1357322"/>
              <a:ext cx="2890535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0" indent="-342900">
                <a:spcBef>
                  <a:spcPct val="20000"/>
                </a:spcBef>
              </a:pPr>
              <a:r>
                <a:rPr lang="fr-FR" sz="1700" b="1" cap="small" dirty="0" err="1" smtClean="0">
                  <a:solidFill>
                    <a:srgbClr val="152F4E"/>
                  </a:solidFill>
                  <a:latin typeface="Verdana"/>
                  <a:cs typeface="Verdana"/>
                </a:rPr>
                <a:t>Features</a:t>
              </a:r>
              <a:r>
                <a:rPr lang="fr-FR" sz="1700" b="1" cap="small" dirty="0" smtClean="0">
                  <a:solidFill>
                    <a:srgbClr val="152F4E"/>
                  </a:solidFill>
                  <a:latin typeface="Verdana"/>
                  <a:cs typeface="Verdana"/>
                </a:rPr>
                <a:t> EXTRACTION</a:t>
              </a:r>
              <a:endParaRPr lang="fr-FR" sz="1700" b="1" cap="small" dirty="0">
                <a:solidFill>
                  <a:srgbClr val="152F4E"/>
                </a:solidFill>
                <a:latin typeface="Verdana"/>
                <a:cs typeface="Verdana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1232" y="1711265"/>
              <a:ext cx="8765060" cy="151832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328773" y="5355152"/>
            <a:ext cx="1261861" cy="705484"/>
            <a:chOff x="328773" y="5597399"/>
            <a:chExt cx="1261861" cy="705484"/>
          </a:xfrm>
        </p:grpSpPr>
        <p:sp>
          <p:nvSpPr>
            <p:cNvPr id="53" name="Rectangle 52"/>
            <p:cNvSpPr/>
            <p:nvPr/>
          </p:nvSpPr>
          <p:spPr>
            <a:xfrm>
              <a:off x="328773" y="5597399"/>
              <a:ext cx="764849" cy="1644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1173" y="5700572"/>
              <a:ext cx="764849" cy="1644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33573" y="5803745"/>
              <a:ext cx="764849" cy="1644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85973" y="5906918"/>
              <a:ext cx="764849" cy="1644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441359" y="6052850"/>
              <a:ext cx="1149275" cy="25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Labels</a:t>
              </a:r>
              <a:endParaRPr lang="fr-FR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294357" y="4748505"/>
            <a:ext cx="304442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fr-FR" sz="1700" b="1" cap="small" dirty="0" smtClean="0">
                <a:solidFill>
                  <a:srgbClr val="152F4E"/>
                </a:solidFill>
                <a:latin typeface="Verdana"/>
                <a:cs typeface="Verdana"/>
              </a:rPr>
              <a:t>Performance </a:t>
            </a:r>
            <a:r>
              <a:rPr lang="fr-FR" sz="1700" b="1" cap="small" dirty="0" err="1" smtClean="0">
                <a:solidFill>
                  <a:srgbClr val="152F4E"/>
                </a:solidFill>
                <a:latin typeface="Verdana"/>
                <a:cs typeface="Verdana"/>
              </a:rPr>
              <a:t>evaluation</a:t>
            </a:r>
            <a:endParaRPr lang="fr-FR" sz="1700" b="1" cap="small" dirty="0">
              <a:solidFill>
                <a:srgbClr val="152F4E"/>
              </a:solidFill>
              <a:latin typeface="Verdana"/>
              <a:cs typeface="Verdana"/>
            </a:endParaRPr>
          </a:p>
        </p:txBody>
      </p:sp>
      <p:grpSp>
        <p:nvGrpSpPr>
          <p:cNvPr id="69" name="Groupe 68"/>
          <p:cNvGrpSpPr/>
          <p:nvPr/>
        </p:nvGrpSpPr>
        <p:grpSpPr>
          <a:xfrm>
            <a:off x="2095821" y="5342792"/>
            <a:ext cx="1261861" cy="824783"/>
            <a:chOff x="328773" y="5597399"/>
            <a:chExt cx="1261861" cy="824783"/>
          </a:xfrm>
        </p:grpSpPr>
        <p:sp>
          <p:nvSpPr>
            <p:cNvPr id="70" name="Rectangle 69"/>
            <p:cNvSpPr/>
            <p:nvPr/>
          </p:nvSpPr>
          <p:spPr>
            <a:xfrm>
              <a:off x="328773" y="5597399"/>
              <a:ext cx="764849" cy="1644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1173" y="5700572"/>
              <a:ext cx="764849" cy="1644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33573" y="5803745"/>
              <a:ext cx="764849" cy="1644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85973" y="5906918"/>
              <a:ext cx="764849" cy="1644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441359" y="6052850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Prediction</a:t>
              </a:r>
              <a:endParaRPr lang="fr-FR" dirty="0"/>
            </a:p>
          </p:txBody>
        </p:sp>
      </p:grpSp>
      <p:sp>
        <p:nvSpPr>
          <p:cNvPr id="75" name="Flèche droite 74"/>
          <p:cNvSpPr/>
          <p:nvPr/>
        </p:nvSpPr>
        <p:spPr>
          <a:xfrm>
            <a:off x="3490217" y="5418645"/>
            <a:ext cx="496894" cy="38456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Accolade ouvrante 79"/>
          <p:cNvSpPr/>
          <p:nvPr/>
        </p:nvSpPr>
        <p:spPr>
          <a:xfrm>
            <a:off x="4065369" y="5167836"/>
            <a:ext cx="296563" cy="90569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4378020" y="5172100"/>
            <a:ext cx="2538776" cy="183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ROC </a:t>
            </a:r>
            <a:r>
              <a:rPr lang="fr-FR" sz="1600" dirty="0" err="1" smtClean="0"/>
              <a:t>curves</a:t>
            </a:r>
            <a:endParaRPr lang="fr-FR" sz="1600" dirty="0"/>
          </a:p>
        </p:txBody>
      </p:sp>
      <p:sp>
        <p:nvSpPr>
          <p:cNvPr id="82" name="Rectangle 81"/>
          <p:cNvSpPr/>
          <p:nvPr/>
        </p:nvSpPr>
        <p:spPr>
          <a:xfrm>
            <a:off x="4382135" y="5413214"/>
            <a:ext cx="2534661" cy="18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AUC vs Nb </a:t>
            </a:r>
            <a:r>
              <a:rPr lang="fr-FR" sz="1600" dirty="0" err="1" smtClean="0"/>
              <a:t>Features</a:t>
            </a:r>
            <a:endParaRPr lang="fr-FR" sz="1600" dirty="0"/>
          </a:p>
        </p:txBody>
      </p:sp>
      <p:sp>
        <p:nvSpPr>
          <p:cNvPr id="83" name="Rectangle 82"/>
          <p:cNvSpPr/>
          <p:nvPr/>
        </p:nvSpPr>
        <p:spPr>
          <a:xfrm>
            <a:off x="4386251" y="5653389"/>
            <a:ext cx="2530546" cy="18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AUC vs Nb calibration</a:t>
            </a:r>
            <a:endParaRPr lang="fr-FR" sz="1600" dirty="0"/>
          </a:p>
        </p:txBody>
      </p:sp>
      <p:sp>
        <p:nvSpPr>
          <p:cNvPr id="45" name="Rectangle 44"/>
          <p:cNvSpPr/>
          <p:nvPr/>
        </p:nvSpPr>
        <p:spPr>
          <a:xfrm>
            <a:off x="290241" y="3219073"/>
            <a:ext cx="311655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fr-FR" sz="1700" b="1" cap="small" dirty="0" smtClean="0">
                <a:solidFill>
                  <a:srgbClr val="152F4E"/>
                </a:solidFill>
                <a:latin typeface="Verdana"/>
                <a:cs typeface="Verdana"/>
              </a:rPr>
              <a:t>Learning/Classification</a:t>
            </a:r>
            <a:endParaRPr lang="fr-FR" sz="1700" b="1" cap="small" dirty="0">
              <a:solidFill>
                <a:srgbClr val="152F4E"/>
              </a:solidFill>
              <a:latin typeface="Verdana"/>
              <a:cs typeface="Verdana"/>
            </a:endParaRPr>
          </a:p>
        </p:txBody>
      </p:sp>
      <p:sp>
        <p:nvSpPr>
          <p:cNvPr id="44" name="Losange 43"/>
          <p:cNvSpPr/>
          <p:nvPr/>
        </p:nvSpPr>
        <p:spPr>
          <a:xfrm>
            <a:off x="2440292" y="3637358"/>
            <a:ext cx="1842993" cy="87176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LOSO</a:t>
            </a:r>
          </a:p>
          <a:p>
            <a:pPr algn="ctr"/>
            <a:r>
              <a:rPr lang="fr-FR" sz="1400" dirty="0" smtClean="0"/>
              <a:t>LHSO</a:t>
            </a:r>
          </a:p>
          <a:p>
            <a:pPr algn="ctr"/>
            <a:r>
              <a:rPr lang="fr-FR" sz="1400" dirty="0"/>
              <a:t>LOEO</a:t>
            </a:r>
            <a:endParaRPr lang="fr-FR" sz="1400" dirty="0"/>
          </a:p>
        </p:txBody>
      </p:sp>
      <p:grpSp>
        <p:nvGrpSpPr>
          <p:cNvPr id="46" name="Groupe 45"/>
          <p:cNvGrpSpPr/>
          <p:nvPr/>
        </p:nvGrpSpPr>
        <p:grpSpPr>
          <a:xfrm>
            <a:off x="106837" y="3574287"/>
            <a:ext cx="1805485" cy="1222866"/>
            <a:chOff x="5383719" y="1800559"/>
            <a:chExt cx="1805485" cy="1434998"/>
          </a:xfrm>
        </p:grpSpPr>
        <p:sp>
          <p:nvSpPr>
            <p:cNvPr id="47" name="Rectangle 46"/>
            <p:cNvSpPr/>
            <p:nvPr/>
          </p:nvSpPr>
          <p:spPr>
            <a:xfrm>
              <a:off x="5717917" y="1800559"/>
              <a:ext cx="175969" cy="4243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870317" y="1952959"/>
              <a:ext cx="175969" cy="4243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022717" y="2105359"/>
              <a:ext cx="175969" cy="4243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5117" y="2257759"/>
              <a:ext cx="175969" cy="4243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383719" y="2802156"/>
              <a:ext cx="1805485" cy="433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Selected</a:t>
              </a:r>
              <a:r>
                <a:rPr lang="fr-FR" dirty="0" smtClean="0"/>
                <a:t> </a:t>
              </a:r>
              <a:r>
                <a:rPr lang="fr-FR" dirty="0" err="1" smtClean="0"/>
                <a:t>features</a:t>
              </a:r>
              <a:endParaRPr lang="fr-FR" dirty="0"/>
            </a:p>
          </p:txBody>
        </p:sp>
      </p:grpSp>
      <p:sp>
        <p:nvSpPr>
          <p:cNvPr id="52" name="Flèche droite 51"/>
          <p:cNvSpPr/>
          <p:nvPr/>
        </p:nvSpPr>
        <p:spPr>
          <a:xfrm>
            <a:off x="1841149" y="3908535"/>
            <a:ext cx="496894" cy="38456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076056" y="3789040"/>
            <a:ext cx="1414593" cy="5959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Calibration</a:t>
            </a:r>
            <a:endParaRPr lang="fr-FR" sz="1600" dirty="0"/>
          </a:p>
        </p:txBody>
      </p:sp>
      <p:sp>
        <p:nvSpPr>
          <p:cNvPr id="84" name="Rectangle 83"/>
          <p:cNvSpPr/>
          <p:nvPr/>
        </p:nvSpPr>
        <p:spPr>
          <a:xfrm>
            <a:off x="181232" y="3573017"/>
            <a:ext cx="8765060" cy="11754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4390367" y="5888169"/>
            <a:ext cx="2526430" cy="1853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Performances </a:t>
            </a:r>
            <a:r>
              <a:rPr lang="fr-FR" sz="1600" dirty="0" err="1" smtClean="0"/>
              <a:t>measures</a:t>
            </a:r>
            <a:endParaRPr lang="fr-FR" sz="1600" dirty="0"/>
          </a:p>
        </p:txBody>
      </p:sp>
      <p:sp>
        <p:nvSpPr>
          <p:cNvPr id="88" name="Rectangle 87"/>
          <p:cNvSpPr/>
          <p:nvPr/>
        </p:nvSpPr>
        <p:spPr>
          <a:xfrm>
            <a:off x="193586" y="5064354"/>
            <a:ext cx="8765060" cy="10988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9" name="Groupe 88"/>
          <p:cNvGrpSpPr/>
          <p:nvPr/>
        </p:nvGrpSpPr>
        <p:grpSpPr>
          <a:xfrm>
            <a:off x="7372964" y="3917790"/>
            <a:ext cx="1261861" cy="824783"/>
            <a:chOff x="328773" y="5597399"/>
            <a:chExt cx="1261861" cy="824783"/>
          </a:xfrm>
        </p:grpSpPr>
        <p:sp>
          <p:nvSpPr>
            <p:cNvPr id="90" name="Rectangle 89"/>
            <p:cNvSpPr/>
            <p:nvPr/>
          </p:nvSpPr>
          <p:spPr>
            <a:xfrm>
              <a:off x="328773" y="5597399"/>
              <a:ext cx="764849" cy="1644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81173" y="5700572"/>
              <a:ext cx="764849" cy="1644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33573" y="5803745"/>
              <a:ext cx="764849" cy="1644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85973" y="5906918"/>
              <a:ext cx="764849" cy="1644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441359" y="6052850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Prediction</a:t>
              </a:r>
              <a:endParaRPr lang="fr-FR" dirty="0"/>
            </a:p>
          </p:txBody>
        </p:sp>
      </p:grpSp>
      <p:sp>
        <p:nvSpPr>
          <p:cNvPr id="95" name="Flèche droite 94"/>
          <p:cNvSpPr/>
          <p:nvPr/>
        </p:nvSpPr>
        <p:spPr>
          <a:xfrm>
            <a:off x="6668350" y="3933056"/>
            <a:ext cx="496894" cy="38456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/>
          <p:cNvSpPr txBox="1"/>
          <p:nvPr/>
        </p:nvSpPr>
        <p:spPr>
          <a:xfrm>
            <a:off x="1615348" y="5503214"/>
            <a:ext cx="46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VS</a:t>
            </a:r>
            <a:endParaRPr lang="fr-FR" dirty="0"/>
          </a:p>
        </p:txBody>
      </p:sp>
      <p:sp>
        <p:nvSpPr>
          <p:cNvPr id="97" name="Flèche droite 96"/>
          <p:cNvSpPr/>
          <p:nvPr/>
        </p:nvSpPr>
        <p:spPr>
          <a:xfrm>
            <a:off x="4370097" y="3908535"/>
            <a:ext cx="496894" cy="38456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ccolade fermante 3"/>
          <p:cNvSpPr/>
          <p:nvPr/>
        </p:nvSpPr>
        <p:spPr>
          <a:xfrm>
            <a:off x="7038975" y="5167836"/>
            <a:ext cx="333989" cy="9056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Hexagone 4"/>
          <p:cNvSpPr/>
          <p:nvPr/>
        </p:nvSpPr>
        <p:spPr>
          <a:xfrm>
            <a:off x="7599753" y="5188668"/>
            <a:ext cx="1191821" cy="892189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Final model</a:t>
            </a:r>
            <a:endParaRPr lang="fr-FR" dirty="0"/>
          </a:p>
        </p:txBody>
      </p:sp>
      <p:sp>
        <p:nvSpPr>
          <p:cNvPr id="76" name="ZoneTexte 75"/>
          <p:cNvSpPr txBox="1"/>
          <p:nvPr/>
        </p:nvSpPr>
        <p:spPr>
          <a:xfrm>
            <a:off x="2418892" y="4427821"/>
            <a:ext cx="180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Cross-validation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24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 smtClean="0"/>
              <a:t>View</a:t>
            </a:r>
            <a:r>
              <a:rPr lang="fr-FR" sz="3600" dirty="0" smtClean="0"/>
              <a:t> of the </a:t>
            </a:r>
            <a:r>
              <a:rPr lang="fr-FR" sz="3600" dirty="0" err="1" smtClean="0"/>
              <a:t>toolbox</a:t>
            </a:r>
            <a:r>
              <a:rPr lang="fr-FR" sz="3600" dirty="0" smtClean="0"/>
              <a:t> </a:t>
            </a:r>
            <a:r>
              <a:rPr lang="fr-FR" sz="3600" dirty="0" smtClean="0"/>
              <a:t>gui (v0)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SIGMA TOOLBOX</a:t>
            </a:r>
          </a:p>
          <a:p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1155701"/>
            <a:ext cx="4320000" cy="531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38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77</Words>
  <Application>Microsoft Office PowerPoint</Application>
  <PresentationFormat>Affichage à l'écran (4:3)</PresentationFormat>
  <Paragraphs>34</Paragraphs>
  <Slides>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Logo and Name</vt:lpstr>
      <vt:lpstr>General Organisation</vt:lpstr>
      <vt:lpstr>View of the toolbox gui (v0)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and Name</dc:title>
  <dc:creator>Takfarinas</dc:creator>
  <cp:lastModifiedBy>Takfarinas</cp:lastModifiedBy>
  <cp:revision>1</cp:revision>
  <dcterms:created xsi:type="dcterms:W3CDTF">2017-06-13T13:34:43Z</dcterms:created>
  <dcterms:modified xsi:type="dcterms:W3CDTF">2017-06-13T13:38:07Z</dcterms:modified>
</cp:coreProperties>
</file>