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4" r:id="rId2"/>
    <p:sldId id="296" r:id="rId3"/>
    <p:sldId id="297" r:id="rId4"/>
    <p:sldId id="260" r:id="rId5"/>
    <p:sldId id="261" r:id="rId6"/>
    <p:sldId id="290" r:id="rId7"/>
    <p:sldId id="288" r:id="rId8"/>
    <p:sldId id="289" r:id="rId9"/>
    <p:sldId id="291" r:id="rId10"/>
    <p:sldId id="299" r:id="rId11"/>
    <p:sldId id="292" r:id="rId12"/>
    <p:sldId id="294" r:id="rId13"/>
    <p:sldId id="306" r:id="rId14"/>
    <p:sldId id="305" r:id="rId15"/>
    <p:sldId id="295" r:id="rId16"/>
    <p:sldId id="293" r:id="rId17"/>
    <p:sldId id="298" r:id="rId18"/>
    <p:sldId id="300" r:id="rId19"/>
    <p:sldId id="301" r:id="rId20"/>
    <p:sldId id="302" r:id="rId21"/>
    <p:sldId id="307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ehan, Tim" initials="MT" lastIdx="1" clrIdx="0">
    <p:extLst>
      <p:ext uri="{19B8F6BF-5375-455C-9EA6-DF929625EA0E}">
        <p15:presenceInfo xmlns:p15="http://schemas.microsoft.com/office/powerpoint/2012/main" userId="S-1-5-21-583907252-1500820517-725345543-242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4F"/>
    <a:srgbClr val="2A264E"/>
    <a:srgbClr val="1E1E4E"/>
    <a:srgbClr val="231C50"/>
    <a:srgbClr val="2F1D4F"/>
    <a:srgbClr val="3E2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117" autoAdjust="0"/>
  </p:normalViewPr>
  <p:slideViewPr>
    <p:cSldViewPr snapToGrid="0">
      <p:cViewPr varScale="1">
        <p:scale>
          <a:sx n="94" d="100"/>
          <a:sy n="94" d="100"/>
        </p:scale>
        <p:origin x="11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C9A8A-5ACA-407C-AC78-E7B585C66C7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FAD33-328D-4B3D-A34D-19895A282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4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0E881-C2EC-449A-91AC-CABBE85B982E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DBFDE-2FBB-49C8-A05E-79E677F88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396" tIns="45697" rIns="91396" bIns="456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dirty="0"/>
          </a:p>
        </p:txBody>
      </p:sp>
      <p:sp>
        <p:nvSpPr>
          <p:cNvPr id="17412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396" tIns="45697" rIns="91396" bIns="45697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D61EA1-EC69-49E3-935C-22A01DA1C9FC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7907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First three terms are composite terms, each with </a:t>
            </a:r>
            <a:r>
              <a:rPr lang="en-US" baseline="0" dirty="0" smtClean="0"/>
              <a:t>a global and random effect.</a:t>
            </a:r>
            <a:endParaRPr lang="en-US" dirty="0" smtClean="0"/>
          </a:p>
          <a:p>
            <a:r>
              <a:rPr lang="en-US" dirty="0" smtClean="0"/>
              <a:t>2. Alpha</a:t>
            </a:r>
            <a:r>
              <a:rPr lang="en-US" baseline="0" dirty="0" smtClean="0"/>
              <a:t> is abundance index during reference year (2017) with </a:t>
            </a:r>
            <a:r>
              <a:rPr lang="en-US" dirty="0" smtClean="0"/>
              <a:t>global intercept and CAR random intercept.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 Epsilon has global effect of effort and CAR random effect of effort.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4. Tau has global effect of year and CAR random effect of year.</a:t>
            </a:r>
          </a:p>
          <a:p>
            <a:r>
              <a:rPr lang="en-US" dirty="0" smtClean="0"/>
              <a:t>5. Kappa</a:t>
            </a:r>
            <a:r>
              <a:rPr lang="en-US" baseline="0" dirty="0" smtClean="0"/>
              <a:t> is unstructured random effect of circle.</a:t>
            </a:r>
          </a:p>
          <a:p>
            <a:r>
              <a:rPr lang="en-US" baseline="0" dirty="0" smtClean="0"/>
              <a:t>6. Not an explicit </a:t>
            </a:r>
            <a:r>
              <a:rPr lang="en-US" baseline="0" dirty="0" err="1" smtClean="0"/>
              <a:t>overdispersion</a:t>
            </a:r>
            <a:r>
              <a:rPr lang="en-US" baseline="0" dirty="0" smtClean="0"/>
              <a:t> effect, but using negative binomial distribution (Poisson with log-gamma random effect)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5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Demonstration with American Robin.</a:t>
            </a:r>
          </a:p>
          <a:p>
            <a:r>
              <a:rPr lang="en-US" dirty="0" smtClean="0"/>
              <a:t>2. 79,038 observations, from 3195 count circles,</a:t>
            </a:r>
            <a:r>
              <a:rPr lang="en-US" baseline="0" dirty="0" smtClean="0"/>
              <a:t> over 52 years.</a:t>
            </a:r>
            <a:endParaRPr lang="en-US" dirty="0" smtClean="0"/>
          </a:p>
          <a:p>
            <a:r>
              <a:rPr lang="en-US" dirty="0" smtClean="0"/>
              <a:t>3. Overlay</a:t>
            </a:r>
            <a:r>
              <a:rPr lang="en-US" baseline="0" dirty="0" smtClean="0"/>
              <a:t> counts on 100 km grid.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4. On average, 2.3 circles per cell.</a:t>
            </a:r>
            <a:endParaRPr lang="en-US" dirty="0" smtClean="0"/>
          </a:p>
          <a:p>
            <a:r>
              <a:rPr lang="en-US" baseline="0" dirty="0" smtClean="0"/>
              <a:t>5. Counts are very much clumped.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50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This is how the model is specified in INLA.</a:t>
            </a:r>
          </a:p>
          <a:p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dirty="0" smtClean="0"/>
              <a:t>This is how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inla</a:t>
            </a:r>
            <a:r>
              <a:rPr lang="en-US" baseline="0" dirty="0" smtClean="0"/>
              <a:t> function is called. Note that CPO and PIT are available for model fit and selection.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7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 Note non-linear effort effect.</a:t>
            </a:r>
          </a:p>
          <a:p>
            <a:r>
              <a:rPr lang="en-US" baseline="0" dirty="0" smtClean="0"/>
              <a:t>2. Note overall increase in Robins.</a:t>
            </a:r>
            <a:br>
              <a:rPr lang="en-US" baseline="0" dirty="0" smtClean="0"/>
            </a:br>
            <a:r>
              <a:rPr lang="en-US" baseline="0" dirty="0" smtClean="0"/>
              <a:t>3. Note </a:t>
            </a:r>
            <a:r>
              <a:rPr lang="en-US" baseline="0" dirty="0" err="1" smtClean="0"/>
              <a:t>overdispersion</a:t>
            </a:r>
            <a:r>
              <a:rPr lang="en-US" baseline="0" dirty="0" smtClean="0"/>
              <a:t> (2.25).</a:t>
            </a:r>
          </a:p>
          <a:p>
            <a:r>
              <a:rPr lang="en-US" baseline="0" dirty="0" smtClean="0"/>
              <a:t>4. Note significance of spatial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Alpha scaled to 100 party hours.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98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Effort effect ranges from linear to asymptotic.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0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Negative</a:t>
            </a:r>
            <a:r>
              <a:rPr lang="en-US" baseline="0" dirty="0" smtClean="0"/>
              <a:t> trends in the south and positive in the north indicate winter range shift due to backyard feeders and climate change.</a:t>
            </a:r>
          </a:p>
          <a:p>
            <a:r>
              <a:rPr lang="en-US" baseline="0" dirty="0" smtClean="0"/>
              <a:t>2. Narrower confidence intervals where there is more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15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Significant year effects.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46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Trends</a:t>
            </a:r>
            <a:r>
              <a:rPr lang="en-US" baseline="0" dirty="0" smtClean="0"/>
              <a:t> aggregated to Bird Conservation regions. Different methods have similar posterior medians.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30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Trends</a:t>
            </a:r>
            <a:r>
              <a:rPr lang="en-US" baseline="0" dirty="0" smtClean="0"/>
              <a:t> aggregated to Bird Conservation regions. Different methods have similar posterior medians.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first Christmas Bird Count in 1900.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68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aseline="0" dirty="0" smtClean="0"/>
              <a:t> Precision of SVC estimates within a BCR range from relatively small to relatively large, depending on how much information is available in the BCR.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5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Which approach to estimating uncertainty is more appropriate?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93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396" tIns="45697" rIns="91396" bIns="4569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dirty="0"/>
          </a:p>
        </p:txBody>
      </p:sp>
      <p:sp>
        <p:nvSpPr>
          <p:cNvPr id="17412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396" tIns="45697" rIns="91396" bIns="45697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D61EA1-EC69-49E3-935C-22A01DA1C9FC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85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what the Count has become.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We now produce long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 trends for hundreds of species. 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These trends are used to understand conservation status of North American birds. 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They are especially useful for northern species who aren’t well sampled on breeding grounds.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3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The standard approach, modeled after BBS analysis, bins counts into independent analytical strata that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intersections between states, provinces, and Bird Conservation Regions.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4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Counts are modeled 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described.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Parameter estimates are used to create a derived Abundance Index per stratum and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year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MCMC simulations.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Then Abundance Indices are used to derive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change or Trend in Abundance Indices per strata.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29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The standard approach</a:t>
            </a:r>
            <a:r>
              <a:rPr lang="en-US" baseline="0" dirty="0" smtClean="0"/>
              <a:t> works great. But it doesn’t take account or advantage of the enormous amount of spatial structure in the data. </a:t>
            </a:r>
          </a:p>
          <a:p>
            <a:r>
              <a:rPr lang="en-US" baseline="0" dirty="0" smtClean="0"/>
              <a:t>2. Also, people sometimes ask for finer scaled trend estimates, but this is not possible unless we build spatial models that share information across neighboring strata.</a:t>
            </a:r>
          </a:p>
          <a:p>
            <a:r>
              <a:rPr lang="en-US" baseline="0" dirty="0" smtClean="0"/>
              <a:t>3. </a:t>
            </a:r>
            <a:r>
              <a:rPr lang="en-US" baseline="0" dirty="0" err="1" smtClean="0"/>
              <a:t>Thogmartin</a:t>
            </a:r>
            <a:r>
              <a:rPr lang="en-US" baseline="0" dirty="0" smtClean="0"/>
              <a:t>, Bled, Smith and others have experimented with CAR-structured random </a:t>
            </a:r>
            <a:r>
              <a:rPr lang="en-US" b="1" baseline="0" dirty="0" smtClean="0"/>
              <a:t>intercepts</a:t>
            </a:r>
            <a:r>
              <a:rPr lang="en-US" baseline="0" dirty="0" smtClean="0"/>
              <a:t> to generate Abundance Indices before deriving BBS Trends.</a:t>
            </a:r>
          </a:p>
          <a:p>
            <a:r>
              <a:rPr lang="en-US" baseline="0" dirty="0" smtClean="0"/>
              <a:t>4. Here we experiment with CAR-structured random effort and year </a:t>
            </a:r>
            <a:r>
              <a:rPr lang="en-US" b="1" baseline="0" dirty="0" smtClean="0"/>
              <a:t>slopes</a:t>
            </a:r>
            <a:r>
              <a:rPr lang="en-US" baseline="0" dirty="0" smtClean="0"/>
              <a:t> to correct for effort and generate CBC trends.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DBFDE-2FBB-49C8-A05E-79E677F885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9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7710-1489-4B99-80FB-61C362E1E06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703B-9758-443A-AFE1-88D85BA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7710-1489-4B99-80FB-61C362E1E06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703B-9758-443A-AFE1-88D85BA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7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7710-1489-4B99-80FB-61C362E1E06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703B-9758-443A-AFE1-88D85BA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58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10276"/>
            <a:ext cx="12192000" cy="61477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09614"/>
            <a:ext cx="12192000" cy="61483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76894"/>
            <a:ext cx="10363200" cy="147002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767923"/>
            <a:ext cx="10363200" cy="588910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chemeClr val="accent1"/>
                </a:solidFill>
                <a:latin typeface="Bookman Old Style" panose="0205060405050502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7710-1489-4B99-80FB-61C362E1E06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703B-9758-443A-AFE1-88D85BA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8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7710-1489-4B99-80FB-61C362E1E06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703B-9758-443A-AFE1-88D85BA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3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7710-1489-4B99-80FB-61C362E1E06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703B-9758-443A-AFE1-88D85BA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7710-1489-4B99-80FB-61C362E1E06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703B-9758-443A-AFE1-88D85BA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7710-1489-4B99-80FB-61C362E1E06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703B-9758-443A-AFE1-88D85BA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1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7710-1489-4B99-80FB-61C362E1E06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703B-9758-443A-AFE1-88D85BA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8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7710-1489-4B99-80FB-61C362E1E06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703B-9758-443A-AFE1-88D85BA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7710-1489-4B99-80FB-61C362E1E06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703B-9758-443A-AFE1-88D85BA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C7710-1489-4B99-80FB-61C362E1E06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1703B-9758-443A-AFE1-88D85BAE5F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579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682" y="32656"/>
            <a:ext cx="1725384" cy="5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8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4" b="-1858"/>
          <a:stretch/>
        </p:blipFill>
        <p:spPr>
          <a:xfrm>
            <a:off x="0" y="-20320"/>
            <a:ext cx="12192000" cy="52831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5125638"/>
            <a:ext cx="12192000" cy="173236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9498767" y="5486138"/>
            <a:ext cx="2030181" cy="599742"/>
            <a:chOff x="157" y="1354"/>
            <a:chExt cx="5450" cy="1610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157" y="1354"/>
              <a:ext cx="1590" cy="1062"/>
            </a:xfrm>
            <a:custGeom>
              <a:avLst/>
              <a:gdLst>
                <a:gd name="T0" fmla="*/ 99 w 672"/>
                <a:gd name="T1" fmla="*/ 376 h 448"/>
                <a:gd name="T2" fmla="*/ 112 w 672"/>
                <a:gd name="T3" fmla="*/ 376 h 448"/>
                <a:gd name="T4" fmla="*/ 122 w 672"/>
                <a:gd name="T5" fmla="*/ 271 h 448"/>
                <a:gd name="T6" fmla="*/ 155 w 672"/>
                <a:gd name="T7" fmla="*/ 259 h 448"/>
                <a:gd name="T8" fmla="*/ 72 w 672"/>
                <a:gd name="T9" fmla="*/ 242 h 448"/>
                <a:gd name="T10" fmla="*/ 179 w 672"/>
                <a:gd name="T11" fmla="*/ 232 h 448"/>
                <a:gd name="T12" fmla="*/ 213 w 672"/>
                <a:gd name="T13" fmla="*/ 232 h 448"/>
                <a:gd name="T14" fmla="*/ 218 w 672"/>
                <a:gd name="T15" fmla="*/ 133 h 448"/>
                <a:gd name="T16" fmla="*/ 195 w 672"/>
                <a:gd name="T17" fmla="*/ 81 h 448"/>
                <a:gd name="T18" fmla="*/ 178 w 672"/>
                <a:gd name="T19" fmla="*/ 57 h 448"/>
                <a:gd name="T20" fmla="*/ 179 w 672"/>
                <a:gd name="T21" fmla="*/ 28 h 448"/>
                <a:gd name="T22" fmla="*/ 196 w 672"/>
                <a:gd name="T23" fmla="*/ 10 h 448"/>
                <a:gd name="T24" fmla="*/ 218 w 672"/>
                <a:gd name="T25" fmla="*/ 0 h 448"/>
                <a:gd name="T26" fmla="*/ 437 w 672"/>
                <a:gd name="T27" fmla="*/ 73 h 448"/>
                <a:gd name="T28" fmla="*/ 541 w 672"/>
                <a:gd name="T29" fmla="*/ 180 h 448"/>
                <a:gd name="T30" fmla="*/ 562 w 672"/>
                <a:gd name="T31" fmla="*/ 192 h 448"/>
                <a:gd name="T32" fmla="*/ 546 w 672"/>
                <a:gd name="T33" fmla="*/ 217 h 448"/>
                <a:gd name="T34" fmla="*/ 476 w 672"/>
                <a:gd name="T35" fmla="*/ 279 h 448"/>
                <a:gd name="T36" fmla="*/ 482 w 672"/>
                <a:gd name="T37" fmla="*/ 376 h 448"/>
                <a:gd name="T38" fmla="*/ 373 w 672"/>
                <a:gd name="T39" fmla="*/ 444 h 448"/>
                <a:gd name="T40" fmla="*/ 333 w 672"/>
                <a:gd name="T41" fmla="*/ 376 h 448"/>
                <a:gd name="T42" fmla="*/ 89 w 672"/>
                <a:gd name="T43" fmla="*/ 403 h 448"/>
                <a:gd name="T44" fmla="*/ 15 w 672"/>
                <a:gd name="T45" fmla="*/ 425 h 448"/>
                <a:gd name="T46" fmla="*/ 19 w 672"/>
                <a:gd name="T47" fmla="*/ 419 h 448"/>
                <a:gd name="T48" fmla="*/ 19 w 672"/>
                <a:gd name="T49" fmla="*/ 414 h 448"/>
                <a:gd name="T50" fmla="*/ 13 w 672"/>
                <a:gd name="T51" fmla="*/ 412 h 448"/>
                <a:gd name="T52" fmla="*/ 36 w 672"/>
                <a:gd name="T53" fmla="*/ 378 h 448"/>
                <a:gd name="T54" fmla="*/ 69 w 672"/>
                <a:gd name="T55" fmla="*/ 376 h 448"/>
                <a:gd name="T56" fmla="*/ 165 w 672"/>
                <a:gd name="T57" fmla="*/ 285 h 448"/>
                <a:gd name="T58" fmla="*/ 192 w 672"/>
                <a:gd name="T59" fmla="*/ 273 h 448"/>
                <a:gd name="T60" fmla="*/ 165 w 672"/>
                <a:gd name="T61" fmla="*/ 285 h 448"/>
                <a:gd name="T62" fmla="*/ 462 w 672"/>
                <a:gd name="T63" fmla="*/ 288 h 448"/>
                <a:gd name="T64" fmla="*/ 287 w 672"/>
                <a:gd name="T65" fmla="*/ 295 h 448"/>
                <a:gd name="T66" fmla="*/ 345 w 672"/>
                <a:gd name="T67" fmla="*/ 376 h 448"/>
                <a:gd name="T68" fmla="*/ 347 w 672"/>
                <a:gd name="T69" fmla="*/ 386 h 448"/>
                <a:gd name="T70" fmla="*/ 350 w 672"/>
                <a:gd name="T71" fmla="*/ 400 h 448"/>
                <a:gd name="T72" fmla="*/ 363 w 672"/>
                <a:gd name="T73" fmla="*/ 417 h 448"/>
                <a:gd name="T74" fmla="*/ 383 w 672"/>
                <a:gd name="T75" fmla="*/ 424 h 448"/>
                <a:gd name="T76" fmla="*/ 409 w 672"/>
                <a:gd name="T77" fmla="*/ 433 h 448"/>
                <a:gd name="T78" fmla="*/ 470 w 672"/>
                <a:gd name="T79" fmla="*/ 359 h 448"/>
                <a:gd name="T80" fmla="*/ 252 w 672"/>
                <a:gd name="T81" fmla="*/ 284 h 448"/>
                <a:gd name="T82" fmla="*/ 213 w 672"/>
                <a:gd name="T83" fmla="*/ 293 h 448"/>
                <a:gd name="T84" fmla="*/ 413 w 672"/>
                <a:gd name="T85" fmla="*/ 183 h 448"/>
                <a:gd name="T86" fmla="*/ 486 w 672"/>
                <a:gd name="T87" fmla="*/ 229 h 448"/>
                <a:gd name="T88" fmla="*/ 533 w 672"/>
                <a:gd name="T89" fmla="*/ 191 h 448"/>
                <a:gd name="T90" fmla="*/ 578 w 672"/>
                <a:gd name="T91" fmla="*/ 203 h 448"/>
                <a:gd name="T92" fmla="*/ 547 w 672"/>
                <a:gd name="T93" fmla="*/ 255 h 448"/>
                <a:gd name="T94" fmla="*/ 378 w 672"/>
                <a:gd name="T95" fmla="*/ 265 h 448"/>
                <a:gd name="T96" fmla="*/ 265 w 672"/>
                <a:gd name="T97" fmla="*/ 279 h 448"/>
                <a:gd name="T98" fmla="*/ 235 w 672"/>
                <a:gd name="T99" fmla="*/ 273 h 448"/>
                <a:gd name="T100" fmla="*/ 193 w 672"/>
                <a:gd name="T101" fmla="*/ 282 h 448"/>
                <a:gd name="T102" fmla="*/ 384 w 672"/>
                <a:gd name="T103" fmla="*/ 196 h 448"/>
                <a:gd name="T104" fmla="*/ 231 w 672"/>
                <a:gd name="T105" fmla="*/ 7 h 448"/>
                <a:gd name="T106" fmla="*/ 370 w 672"/>
                <a:gd name="T107" fmla="*/ 53 h 448"/>
                <a:gd name="T108" fmla="*/ 354 w 672"/>
                <a:gd name="T109" fmla="*/ 140 h 448"/>
                <a:gd name="T110" fmla="*/ 379 w 672"/>
                <a:gd name="T111" fmla="*/ 136 h 448"/>
                <a:gd name="T112" fmla="*/ 302 w 672"/>
                <a:gd name="T113" fmla="*/ 202 h 448"/>
                <a:gd name="T114" fmla="*/ 248 w 672"/>
                <a:gd name="T115" fmla="*/ 133 h 448"/>
                <a:gd name="T116" fmla="*/ 196 w 672"/>
                <a:gd name="T117" fmla="*/ 71 h 448"/>
                <a:gd name="T118" fmla="*/ 206 w 672"/>
                <a:gd name="T119" fmla="*/ 50 h 448"/>
                <a:gd name="T120" fmla="*/ 206 w 672"/>
                <a:gd name="T121" fmla="*/ 20 h 448"/>
                <a:gd name="T122" fmla="*/ 231 w 672"/>
                <a:gd name="T123" fmla="*/ 7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2" h="448">
                  <a:moveTo>
                    <a:pt x="112" y="376"/>
                  </a:moveTo>
                  <a:cubicBezTo>
                    <a:pt x="96" y="388"/>
                    <a:pt x="80" y="398"/>
                    <a:pt x="64" y="405"/>
                  </a:cubicBezTo>
                  <a:cubicBezTo>
                    <a:pt x="99" y="376"/>
                    <a:pt x="99" y="376"/>
                    <a:pt x="99" y="376"/>
                  </a:cubicBezTo>
                  <a:cubicBezTo>
                    <a:pt x="186" y="302"/>
                    <a:pt x="186" y="302"/>
                    <a:pt x="186" y="302"/>
                  </a:cubicBezTo>
                  <a:cubicBezTo>
                    <a:pt x="203" y="302"/>
                    <a:pt x="203" y="302"/>
                    <a:pt x="203" y="302"/>
                  </a:cubicBezTo>
                  <a:cubicBezTo>
                    <a:pt x="173" y="325"/>
                    <a:pt x="143" y="354"/>
                    <a:pt x="112" y="376"/>
                  </a:cubicBezTo>
                  <a:close/>
                  <a:moveTo>
                    <a:pt x="157" y="295"/>
                  </a:moveTo>
                  <a:cubicBezTo>
                    <a:pt x="157" y="290"/>
                    <a:pt x="161" y="284"/>
                    <a:pt x="161" y="280"/>
                  </a:cubicBezTo>
                  <a:cubicBezTo>
                    <a:pt x="161" y="263"/>
                    <a:pt x="131" y="272"/>
                    <a:pt x="122" y="271"/>
                  </a:cubicBezTo>
                  <a:cubicBezTo>
                    <a:pt x="136" y="270"/>
                    <a:pt x="149" y="269"/>
                    <a:pt x="162" y="265"/>
                  </a:cubicBezTo>
                  <a:cubicBezTo>
                    <a:pt x="148" y="263"/>
                    <a:pt x="132" y="262"/>
                    <a:pt x="118" y="259"/>
                  </a:cubicBezTo>
                  <a:cubicBezTo>
                    <a:pt x="155" y="259"/>
                    <a:pt x="155" y="259"/>
                    <a:pt x="155" y="259"/>
                  </a:cubicBezTo>
                  <a:cubicBezTo>
                    <a:pt x="158" y="258"/>
                    <a:pt x="169" y="252"/>
                    <a:pt x="175" y="249"/>
                  </a:cubicBezTo>
                  <a:cubicBezTo>
                    <a:pt x="88" y="248"/>
                    <a:pt x="88" y="248"/>
                    <a:pt x="88" y="248"/>
                  </a:cubicBezTo>
                  <a:cubicBezTo>
                    <a:pt x="85" y="246"/>
                    <a:pt x="78" y="242"/>
                    <a:pt x="72" y="242"/>
                  </a:cubicBezTo>
                  <a:cubicBezTo>
                    <a:pt x="96" y="241"/>
                    <a:pt x="121" y="241"/>
                    <a:pt x="145" y="240"/>
                  </a:cubicBezTo>
                  <a:cubicBezTo>
                    <a:pt x="135" y="238"/>
                    <a:pt x="124" y="236"/>
                    <a:pt x="113" y="233"/>
                  </a:cubicBezTo>
                  <a:cubicBezTo>
                    <a:pt x="136" y="232"/>
                    <a:pt x="158" y="232"/>
                    <a:pt x="179" y="232"/>
                  </a:cubicBezTo>
                  <a:cubicBezTo>
                    <a:pt x="168" y="229"/>
                    <a:pt x="156" y="226"/>
                    <a:pt x="143" y="222"/>
                  </a:cubicBezTo>
                  <a:cubicBezTo>
                    <a:pt x="160" y="224"/>
                    <a:pt x="189" y="232"/>
                    <a:pt x="194" y="232"/>
                  </a:cubicBezTo>
                  <a:cubicBezTo>
                    <a:pt x="213" y="232"/>
                    <a:pt x="213" y="232"/>
                    <a:pt x="213" y="232"/>
                  </a:cubicBezTo>
                  <a:cubicBezTo>
                    <a:pt x="210" y="224"/>
                    <a:pt x="201" y="205"/>
                    <a:pt x="201" y="198"/>
                  </a:cubicBezTo>
                  <a:cubicBezTo>
                    <a:pt x="201" y="182"/>
                    <a:pt x="215" y="149"/>
                    <a:pt x="227" y="133"/>
                  </a:cubicBezTo>
                  <a:cubicBezTo>
                    <a:pt x="225" y="133"/>
                    <a:pt x="222" y="133"/>
                    <a:pt x="218" y="133"/>
                  </a:cubicBezTo>
                  <a:cubicBezTo>
                    <a:pt x="222" y="121"/>
                    <a:pt x="201" y="108"/>
                    <a:pt x="198" y="103"/>
                  </a:cubicBezTo>
                  <a:cubicBezTo>
                    <a:pt x="196" y="100"/>
                    <a:pt x="192" y="97"/>
                    <a:pt x="186" y="93"/>
                  </a:cubicBezTo>
                  <a:cubicBezTo>
                    <a:pt x="186" y="90"/>
                    <a:pt x="192" y="83"/>
                    <a:pt x="195" y="81"/>
                  </a:cubicBezTo>
                  <a:cubicBezTo>
                    <a:pt x="192" y="78"/>
                    <a:pt x="185" y="75"/>
                    <a:pt x="181" y="70"/>
                  </a:cubicBezTo>
                  <a:cubicBezTo>
                    <a:pt x="185" y="68"/>
                    <a:pt x="190" y="67"/>
                    <a:pt x="192" y="66"/>
                  </a:cubicBezTo>
                  <a:cubicBezTo>
                    <a:pt x="188" y="63"/>
                    <a:pt x="182" y="60"/>
                    <a:pt x="178" y="57"/>
                  </a:cubicBezTo>
                  <a:cubicBezTo>
                    <a:pt x="183" y="55"/>
                    <a:pt x="188" y="53"/>
                    <a:pt x="192" y="50"/>
                  </a:cubicBezTo>
                  <a:cubicBezTo>
                    <a:pt x="189" y="47"/>
                    <a:pt x="185" y="46"/>
                    <a:pt x="179" y="44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203" y="28"/>
                    <a:pt x="203" y="28"/>
                    <a:pt x="203" y="28"/>
                  </a:cubicBezTo>
                  <a:cubicBezTo>
                    <a:pt x="200" y="27"/>
                    <a:pt x="195" y="22"/>
                    <a:pt x="195" y="17"/>
                  </a:cubicBezTo>
                  <a:cubicBezTo>
                    <a:pt x="195" y="13"/>
                    <a:pt x="196" y="15"/>
                    <a:pt x="196" y="10"/>
                  </a:cubicBezTo>
                  <a:cubicBezTo>
                    <a:pt x="211" y="14"/>
                    <a:pt x="222" y="16"/>
                    <a:pt x="232" y="19"/>
                  </a:cubicBezTo>
                  <a:cubicBezTo>
                    <a:pt x="232" y="19"/>
                    <a:pt x="234" y="20"/>
                    <a:pt x="235" y="18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7" y="0"/>
                    <a:pt x="263" y="12"/>
                    <a:pt x="278" y="15"/>
                  </a:cubicBezTo>
                  <a:cubicBezTo>
                    <a:pt x="300" y="20"/>
                    <a:pt x="437" y="20"/>
                    <a:pt x="437" y="73"/>
                  </a:cubicBezTo>
                  <a:cubicBezTo>
                    <a:pt x="437" y="87"/>
                    <a:pt x="390" y="102"/>
                    <a:pt x="390" y="132"/>
                  </a:cubicBezTo>
                  <a:cubicBezTo>
                    <a:pt x="390" y="176"/>
                    <a:pt x="425" y="168"/>
                    <a:pt x="461" y="211"/>
                  </a:cubicBezTo>
                  <a:cubicBezTo>
                    <a:pt x="470" y="192"/>
                    <a:pt x="523" y="180"/>
                    <a:pt x="541" y="180"/>
                  </a:cubicBezTo>
                  <a:cubicBezTo>
                    <a:pt x="620" y="189"/>
                    <a:pt x="620" y="189"/>
                    <a:pt x="620" y="189"/>
                  </a:cubicBezTo>
                  <a:cubicBezTo>
                    <a:pt x="566" y="189"/>
                    <a:pt x="566" y="189"/>
                    <a:pt x="566" y="189"/>
                  </a:cubicBezTo>
                  <a:cubicBezTo>
                    <a:pt x="566" y="191"/>
                    <a:pt x="564" y="192"/>
                    <a:pt x="562" y="192"/>
                  </a:cubicBezTo>
                  <a:cubicBezTo>
                    <a:pt x="655" y="193"/>
                    <a:pt x="655" y="193"/>
                    <a:pt x="655" y="193"/>
                  </a:cubicBezTo>
                  <a:cubicBezTo>
                    <a:pt x="660" y="196"/>
                    <a:pt x="667" y="196"/>
                    <a:pt x="672" y="198"/>
                  </a:cubicBezTo>
                  <a:cubicBezTo>
                    <a:pt x="546" y="217"/>
                    <a:pt x="546" y="217"/>
                    <a:pt x="546" y="217"/>
                  </a:cubicBezTo>
                  <a:cubicBezTo>
                    <a:pt x="554" y="225"/>
                    <a:pt x="556" y="232"/>
                    <a:pt x="556" y="242"/>
                  </a:cubicBezTo>
                  <a:cubicBezTo>
                    <a:pt x="556" y="255"/>
                    <a:pt x="549" y="277"/>
                    <a:pt x="526" y="279"/>
                  </a:cubicBezTo>
                  <a:cubicBezTo>
                    <a:pt x="476" y="279"/>
                    <a:pt x="476" y="279"/>
                    <a:pt x="476" y="279"/>
                  </a:cubicBezTo>
                  <a:cubicBezTo>
                    <a:pt x="483" y="285"/>
                    <a:pt x="494" y="289"/>
                    <a:pt x="503" y="295"/>
                  </a:cubicBezTo>
                  <a:cubicBezTo>
                    <a:pt x="509" y="300"/>
                    <a:pt x="515" y="305"/>
                    <a:pt x="515" y="315"/>
                  </a:cubicBezTo>
                  <a:cubicBezTo>
                    <a:pt x="515" y="327"/>
                    <a:pt x="500" y="351"/>
                    <a:pt x="482" y="376"/>
                  </a:cubicBezTo>
                  <a:cubicBezTo>
                    <a:pt x="453" y="413"/>
                    <a:pt x="415" y="448"/>
                    <a:pt x="399" y="434"/>
                  </a:cubicBezTo>
                  <a:cubicBezTo>
                    <a:pt x="396" y="437"/>
                    <a:pt x="393" y="441"/>
                    <a:pt x="390" y="444"/>
                  </a:cubicBezTo>
                  <a:cubicBezTo>
                    <a:pt x="373" y="444"/>
                    <a:pt x="373" y="444"/>
                    <a:pt x="373" y="444"/>
                  </a:cubicBezTo>
                  <a:cubicBezTo>
                    <a:pt x="373" y="437"/>
                    <a:pt x="373" y="437"/>
                    <a:pt x="373" y="437"/>
                  </a:cubicBezTo>
                  <a:cubicBezTo>
                    <a:pt x="363" y="436"/>
                    <a:pt x="351" y="433"/>
                    <a:pt x="341" y="431"/>
                  </a:cubicBezTo>
                  <a:cubicBezTo>
                    <a:pt x="340" y="418"/>
                    <a:pt x="337" y="398"/>
                    <a:pt x="333" y="376"/>
                  </a:cubicBezTo>
                  <a:cubicBezTo>
                    <a:pt x="324" y="338"/>
                    <a:pt x="304" y="297"/>
                    <a:pt x="257" y="297"/>
                  </a:cubicBezTo>
                  <a:cubicBezTo>
                    <a:pt x="227" y="297"/>
                    <a:pt x="166" y="344"/>
                    <a:pt x="125" y="376"/>
                  </a:cubicBezTo>
                  <a:cubicBezTo>
                    <a:pt x="109" y="388"/>
                    <a:pt x="96" y="399"/>
                    <a:pt x="89" y="403"/>
                  </a:cubicBezTo>
                  <a:cubicBezTo>
                    <a:pt x="68" y="415"/>
                    <a:pt x="43" y="424"/>
                    <a:pt x="19" y="433"/>
                  </a:cubicBezTo>
                  <a:cubicBezTo>
                    <a:pt x="0" y="428"/>
                    <a:pt x="0" y="428"/>
                    <a:pt x="0" y="428"/>
                  </a:cubicBezTo>
                  <a:cubicBezTo>
                    <a:pt x="6" y="427"/>
                    <a:pt x="10" y="426"/>
                    <a:pt x="15" y="425"/>
                  </a:cubicBezTo>
                  <a:cubicBezTo>
                    <a:pt x="12" y="424"/>
                    <a:pt x="6" y="421"/>
                    <a:pt x="1" y="418"/>
                  </a:cubicBezTo>
                  <a:cubicBezTo>
                    <a:pt x="3" y="418"/>
                    <a:pt x="3" y="415"/>
                    <a:pt x="8" y="415"/>
                  </a:cubicBezTo>
                  <a:cubicBezTo>
                    <a:pt x="12" y="415"/>
                    <a:pt x="16" y="419"/>
                    <a:pt x="19" y="419"/>
                  </a:cubicBezTo>
                  <a:cubicBezTo>
                    <a:pt x="24" y="419"/>
                    <a:pt x="46" y="412"/>
                    <a:pt x="59" y="410"/>
                  </a:cubicBezTo>
                  <a:cubicBezTo>
                    <a:pt x="56" y="409"/>
                    <a:pt x="55" y="409"/>
                    <a:pt x="50" y="409"/>
                  </a:cubicBezTo>
                  <a:cubicBezTo>
                    <a:pt x="46" y="409"/>
                    <a:pt x="33" y="412"/>
                    <a:pt x="19" y="414"/>
                  </a:cubicBezTo>
                  <a:cubicBezTo>
                    <a:pt x="23" y="410"/>
                    <a:pt x="23" y="410"/>
                    <a:pt x="23" y="410"/>
                  </a:cubicBezTo>
                  <a:cubicBezTo>
                    <a:pt x="22" y="408"/>
                    <a:pt x="24" y="409"/>
                    <a:pt x="19" y="409"/>
                  </a:cubicBezTo>
                  <a:cubicBezTo>
                    <a:pt x="16" y="409"/>
                    <a:pt x="14" y="411"/>
                    <a:pt x="13" y="412"/>
                  </a:cubicBezTo>
                  <a:cubicBezTo>
                    <a:pt x="6" y="412"/>
                    <a:pt x="3" y="411"/>
                    <a:pt x="1" y="410"/>
                  </a:cubicBezTo>
                  <a:cubicBezTo>
                    <a:pt x="17" y="404"/>
                    <a:pt x="34" y="397"/>
                    <a:pt x="50" y="391"/>
                  </a:cubicBezTo>
                  <a:cubicBezTo>
                    <a:pt x="46" y="387"/>
                    <a:pt x="40" y="383"/>
                    <a:pt x="36" y="378"/>
                  </a:cubicBezTo>
                  <a:cubicBezTo>
                    <a:pt x="46" y="378"/>
                    <a:pt x="46" y="378"/>
                    <a:pt x="46" y="378"/>
                  </a:cubicBezTo>
                  <a:cubicBezTo>
                    <a:pt x="50" y="378"/>
                    <a:pt x="55" y="384"/>
                    <a:pt x="58" y="385"/>
                  </a:cubicBezTo>
                  <a:cubicBezTo>
                    <a:pt x="69" y="376"/>
                    <a:pt x="69" y="376"/>
                    <a:pt x="69" y="376"/>
                  </a:cubicBezTo>
                  <a:cubicBezTo>
                    <a:pt x="162" y="306"/>
                    <a:pt x="162" y="306"/>
                    <a:pt x="162" y="306"/>
                  </a:cubicBezTo>
                  <a:cubicBezTo>
                    <a:pt x="161" y="303"/>
                    <a:pt x="157" y="299"/>
                    <a:pt x="157" y="295"/>
                  </a:cubicBezTo>
                  <a:close/>
                  <a:moveTo>
                    <a:pt x="165" y="285"/>
                  </a:moveTo>
                  <a:cubicBezTo>
                    <a:pt x="165" y="273"/>
                    <a:pt x="179" y="241"/>
                    <a:pt x="201" y="242"/>
                  </a:cubicBezTo>
                  <a:cubicBezTo>
                    <a:pt x="215" y="242"/>
                    <a:pt x="215" y="242"/>
                    <a:pt x="215" y="242"/>
                  </a:cubicBezTo>
                  <a:cubicBezTo>
                    <a:pt x="208" y="252"/>
                    <a:pt x="197" y="262"/>
                    <a:pt x="192" y="273"/>
                  </a:cubicBezTo>
                  <a:cubicBezTo>
                    <a:pt x="188" y="279"/>
                    <a:pt x="185" y="289"/>
                    <a:pt x="177" y="295"/>
                  </a:cubicBezTo>
                  <a:cubicBezTo>
                    <a:pt x="174" y="297"/>
                    <a:pt x="171" y="298"/>
                    <a:pt x="168" y="298"/>
                  </a:cubicBezTo>
                  <a:cubicBezTo>
                    <a:pt x="166" y="295"/>
                    <a:pt x="165" y="290"/>
                    <a:pt x="165" y="285"/>
                  </a:cubicBezTo>
                  <a:close/>
                  <a:moveTo>
                    <a:pt x="469" y="295"/>
                  </a:moveTo>
                  <a:cubicBezTo>
                    <a:pt x="463" y="292"/>
                    <a:pt x="457" y="291"/>
                    <a:pt x="453" y="289"/>
                  </a:cubicBezTo>
                  <a:cubicBezTo>
                    <a:pt x="456" y="288"/>
                    <a:pt x="460" y="288"/>
                    <a:pt x="462" y="288"/>
                  </a:cubicBezTo>
                  <a:cubicBezTo>
                    <a:pt x="451" y="279"/>
                    <a:pt x="441" y="261"/>
                    <a:pt x="430" y="265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8" y="292"/>
                    <a:pt x="282" y="293"/>
                    <a:pt x="287" y="295"/>
                  </a:cubicBezTo>
                  <a:cubicBezTo>
                    <a:pt x="306" y="302"/>
                    <a:pt x="338" y="314"/>
                    <a:pt x="338" y="330"/>
                  </a:cubicBezTo>
                  <a:cubicBezTo>
                    <a:pt x="338" y="335"/>
                    <a:pt x="337" y="336"/>
                    <a:pt x="334" y="340"/>
                  </a:cubicBezTo>
                  <a:cubicBezTo>
                    <a:pt x="337" y="352"/>
                    <a:pt x="345" y="363"/>
                    <a:pt x="345" y="376"/>
                  </a:cubicBezTo>
                  <a:cubicBezTo>
                    <a:pt x="345" y="377"/>
                    <a:pt x="345" y="377"/>
                    <a:pt x="345" y="377"/>
                  </a:cubicBezTo>
                  <a:cubicBezTo>
                    <a:pt x="345" y="381"/>
                    <a:pt x="344" y="382"/>
                    <a:pt x="344" y="384"/>
                  </a:cubicBezTo>
                  <a:cubicBezTo>
                    <a:pt x="346" y="385"/>
                    <a:pt x="347" y="386"/>
                    <a:pt x="347" y="386"/>
                  </a:cubicBezTo>
                  <a:cubicBezTo>
                    <a:pt x="341" y="392"/>
                    <a:pt x="341" y="392"/>
                    <a:pt x="341" y="392"/>
                  </a:cubicBezTo>
                  <a:cubicBezTo>
                    <a:pt x="341" y="398"/>
                    <a:pt x="341" y="398"/>
                    <a:pt x="341" y="398"/>
                  </a:cubicBezTo>
                  <a:cubicBezTo>
                    <a:pt x="344" y="398"/>
                    <a:pt x="347" y="398"/>
                    <a:pt x="350" y="400"/>
                  </a:cubicBezTo>
                  <a:cubicBezTo>
                    <a:pt x="350" y="410"/>
                    <a:pt x="350" y="410"/>
                    <a:pt x="350" y="410"/>
                  </a:cubicBezTo>
                  <a:cubicBezTo>
                    <a:pt x="350" y="414"/>
                    <a:pt x="347" y="414"/>
                    <a:pt x="347" y="417"/>
                  </a:cubicBezTo>
                  <a:cubicBezTo>
                    <a:pt x="363" y="417"/>
                    <a:pt x="363" y="417"/>
                    <a:pt x="363" y="417"/>
                  </a:cubicBezTo>
                  <a:cubicBezTo>
                    <a:pt x="363" y="429"/>
                    <a:pt x="363" y="429"/>
                    <a:pt x="363" y="429"/>
                  </a:cubicBezTo>
                  <a:cubicBezTo>
                    <a:pt x="368" y="427"/>
                    <a:pt x="375" y="422"/>
                    <a:pt x="379" y="422"/>
                  </a:cubicBezTo>
                  <a:cubicBezTo>
                    <a:pt x="384" y="422"/>
                    <a:pt x="381" y="422"/>
                    <a:pt x="383" y="424"/>
                  </a:cubicBezTo>
                  <a:cubicBezTo>
                    <a:pt x="383" y="427"/>
                    <a:pt x="383" y="432"/>
                    <a:pt x="385" y="437"/>
                  </a:cubicBezTo>
                  <a:cubicBezTo>
                    <a:pt x="390" y="434"/>
                    <a:pt x="398" y="424"/>
                    <a:pt x="402" y="424"/>
                  </a:cubicBezTo>
                  <a:cubicBezTo>
                    <a:pt x="407" y="424"/>
                    <a:pt x="405" y="431"/>
                    <a:pt x="409" y="433"/>
                  </a:cubicBezTo>
                  <a:cubicBezTo>
                    <a:pt x="417" y="430"/>
                    <a:pt x="467" y="399"/>
                    <a:pt x="475" y="376"/>
                  </a:cubicBezTo>
                  <a:cubicBezTo>
                    <a:pt x="476" y="374"/>
                    <a:pt x="476" y="372"/>
                    <a:pt x="476" y="371"/>
                  </a:cubicBezTo>
                  <a:cubicBezTo>
                    <a:pt x="476" y="366"/>
                    <a:pt x="473" y="361"/>
                    <a:pt x="470" y="359"/>
                  </a:cubicBezTo>
                  <a:cubicBezTo>
                    <a:pt x="476" y="358"/>
                    <a:pt x="506" y="330"/>
                    <a:pt x="506" y="318"/>
                  </a:cubicBezTo>
                  <a:cubicBezTo>
                    <a:pt x="506" y="311"/>
                    <a:pt x="486" y="302"/>
                    <a:pt x="469" y="295"/>
                  </a:cubicBezTo>
                  <a:close/>
                  <a:moveTo>
                    <a:pt x="252" y="284"/>
                  </a:moveTo>
                  <a:cubicBezTo>
                    <a:pt x="246" y="289"/>
                    <a:pt x="230" y="292"/>
                    <a:pt x="220" y="292"/>
                  </a:cubicBezTo>
                  <a:cubicBezTo>
                    <a:pt x="224" y="293"/>
                    <a:pt x="224" y="293"/>
                    <a:pt x="224" y="293"/>
                  </a:cubicBezTo>
                  <a:cubicBezTo>
                    <a:pt x="213" y="293"/>
                    <a:pt x="213" y="293"/>
                    <a:pt x="213" y="293"/>
                  </a:cubicBezTo>
                  <a:cubicBezTo>
                    <a:pt x="225" y="290"/>
                    <a:pt x="239" y="287"/>
                    <a:pt x="252" y="284"/>
                  </a:cubicBezTo>
                  <a:close/>
                  <a:moveTo>
                    <a:pt x="402" y="183"/>
                  </a:moveTo>
                  <a:cubicBezTo>
                    <a:pt x="413" y="183"/>
                    <a:pt x="413" y="183"/>
                    <a:pt x="413" y="183"/>
                  </a:cubicBezTo>
                  <a:cubicBezTo>
                    <a:pt x="441" y="183"/>
                    <a:pt x="460" y="236"/>
                    <a:pt x="496" y="236"/>
                  </a:cubicBezTo>
                  <a:cubicBezTo>
                    <a:pt x="503" y="236"/>
                    <a:pt x="507" y="238"/>
                    <a:pt x="516" y="230"/>
                  </a:cubicBezTo>
                  <a:cubicBezTo>
                    <a:pt x="515" y="229"/>
                    <a:pt x="513" y="229"/>
                    <a:pt x="486" y="229"/>
                  </a:cubicBezTo>
                  <a:cubicBezTo>
                    <a:pt x="483" y="229"/>
                    <a:pt x="469" y="218"/>
                    <a:pt x="469" y="213"/>
                  </a:cubicBezTo>
                  <a:cubicBezTo>
                    <a:pt x="469" y="195"/>
                    <a:pt x="528" y="184"/>
                    <a:pt x="543" y="184"/>
                  </a:cubicBezTo>
                  <a:cubicBezTo>
                    <a:pt x="539" y="187"/>
                    <a:pt x="536" y="190"/>
                    <a:pt x="533" y="191"/>
                  </a:cubicBezTo>
                  <a:cubicBezTo>
                    <a:pt x="536" y="192"/>
                    <a:pt x="539" y="197"/>
                    <a:pt x="543" y="197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9"/>
                    <a:pt x="576" y="201"/>
                    <a:pt x="578" y="203"/>
                  </a:cubicBezTo>
                  <a:cubicBezTo>
                    <a:pt x="498" y="210"/>
                    <a:pt x="498" y="210"/>
                    <a:pt x="498" y="210"/>
                  </a:cubicBezTo>
                  <a:cubicBezTo>
                    <a:pt x="511" y="219"/>
                    <a:pt x="530" y="218"/>
                    <a:pt x="547" y="222"/>
                  </a:cubicBezTo>
                  <a:cubicBezTo>
                    <a:pt x="547" y="255"/>
                    <a:pt x="547" y="255"/>
                    <a:pt x="547" y="255"/>
                  </a:cubicBezTo>
                  <a:cubicBezTo>
                    <a:pt x="542" y="266"/>
                    <a:pt x="510" y="272"/>
                    <a:pt x="500" y="272"/>
                  </a:cubicBezTo>
                  <a:cubicBezTo>
                    <a:pt x="460" y="272"/>
                    <a:pt x="457" y="255"/>
                    <a:pt x="430" y="255"/>
                  </a:cubicBezTo>
                  <a:cubicBezTo>
                    <a:pt x="426" y="255"/>
                    <a:pt x="383" y="265"/>
                    <a:pt x="378" y="265"/>
                  </a:cubicBezTo>
                  <a:cubicBezTo>
                    <a:pt x="374" y="265"/>
                    <a:pt x="374" y="262"/>
                    <a:pt x="369" y="262"/>
                  </a:cubicBezTo>
                  <a:cubicBezTo>
                    <a:pt x="362" y="262"/>
                    <a:pt x="311" y="280"/>
                    <a:pt x="275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81" y="275"/>
                    <a:pt x="309" y="260"/>
                    <a:pt x="320" y="235"/>
                  </a:cubicBezTo>
                  <a:cubicBezTo>
                    <a:pt x="317" y="239"/>
                    <a:pt x="265" y="273"/>
                    <a:pt x="253" y="273"/>
                  </a:cubicBezTo>
                  <a:cubicBezTo>
                    <a:pt x="235" y="273"/>
                    <a:pt x="235" y="273"/>
                    <a:pt x="235" y="273"/>
                  </a:cubicBezTo>
                  <a:cubicBezTo>
                    <a:pt x="245" y="261"/>
                    <a:pt x="258" y="253"/>
                    <a:pt x="262" y="241"/>
                  </a:cubicBezTo>
                  <a:cubicBezTo>
                    <a:pt x="193" y="288"/>
                    <a:pt x="193" y="288"/>
                    <a:pt x="193" y="288"/>
                  </a:cubicBezTo>
                  <a:cubicBezTo>
                    <a:pt x="193" y="282"/>
                    <a:pt x="193" y="282"/>
                    <a:pt x="193" y="282"/>
                  </a:cubicBezTo>
                  <a:cubicBezTo>
                    <a:pt x="192" y="261"/>
                    <a:pt x="245" y="239"/>
                    <a:pt x="252" y="237"/>
                  </a:cubicBezTo>
                  <a:cubicBezTo>
                    <a:pt x="252" y="237"/>
                    <a:pt x="251" y="236"/>
                    <a:pt x="248" y="235"/>
                  </a:cubicBezTo>
                  <a:cubicBezTo>
                    <a:pt x="384" y="196"/>
                    <a:pt x="384" y="196"/>
                    <a:pt x="384" y="196"/>
                  </a:cubicBezTo>
                  <a:cubicBezTo>
                    <a:pt x="384" y="199"/>
                    <a:pt x="384" y="205"/>
                    <a:pt x="384" y="209"/>
                  </a:cubicBezTo>
                  <a:cubicBezTo>
                    <a:pt x="393" y="206"/>
                    <a:pt x="398" y="190"/>
                    <a:pt x="402" y="183"/>
                  </a:cubicBezTo>
                  <a:close/>
                  <a:moveTo>
                    <a:pt x="231" y="7"/>
                  </a:moveTo>
                  <a:cubicBezTo>
                    <a:pt x="281" y="23"/>
                    <a:pt x="420" y="22"/>
                    <a:pt x="420" y="66"/>
                  </a:cubicBezTo>
                  <a:cubicBezTo>
                    <a:pt x="420" y="70"/>
                    <a:pt x="418" y="73"/>
                    <a:pt x="414" y="77"/>
                  </a:cubicBezTo>
                  <a:cubicBezTo>
                    <a:pt x="399" y="64"/>
                    <a:pt x="381" y="59"/>
                    <a:pt x="370" y="53"/>
                  </a:cubicBezTo>
                  <a:cubicBezTo>
                    <a:pt x="370" y="53"/>
                    <a:pt x="369" y="53"/>
                    <a:pt x="367" y="53"/>
                  </a:cubicBezTo>
                  <a:cubicBezTo>
                    <a:pt x="377" y="60"/>
                    <a:pt x="396" y="65"/>
                    <a:pt x="403" y="83"/>
                  </a:cubicBezTo>
                  <a:cubicBezTo>
                    <a:pt x="389" y="98"/>
                    <a:pt x="360" y="119"/>
                    <a:pt x="354" y="140"/>
                  </a:cubicBezTo>
                  <a:cubicBezTo>
                    <a:pt x="355" y="141"/>
                    <a:pt x="358" y="138"/>
                    <a:pt x="360" y="139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82" y="126"/>
                    <a:pt x="379" y="136"/>
                    <a:pt x="379" y="136"/>
                  </a:cubicBezTo>
                  <a:cubicBezTo>
                    <a:pt x="379" y="140"/>
                    <a:pt x="391" y="169"/>
                    <a:pt x="391" y="173"/>
                  </a:cubicBezTo>
                  <a:cubicBezTo>
                    <a:pt x="391" y="196"/>
                    <a:pt x="323" y="207"/>
                    <a:pt x="321" y="207"/>
                  </a:cubicBezTo>
                  <a:cubicBezTo>
                    <a:pt x="317" y="207"/>
                    <a:pt x="306" y="202"/>
                    <a:pt x="302" y="202"/>
                  </a:cubicBezTo>
                  <a:cubicBezTo>
                    <a:pt x="301" y="202"/>
                    <a:pt x="254" y="232"/>
                    <a:pt x="243" y="232"/>
                  </a:cubicBezTo>
                  <a:cubicBezTo>
                    <a:pt x="227" y="232"/>
                    <a:pt x="210" y="208"/>
                    <a:pt x="210" y="195"/>
                  </a:cubicBezTo>
                  <a:cubicBezTo>
                    <a:pt x="210" y="176"/>
                    <a:pt x="248" y="142"/>
                    <a:pt x="248" y="133"/>
                  </a:cubicBezTo>
                  <a:cubicBezTo>
                    <a:pt x="248" y="129"/>
                    <a:pt x="203" y="89"/>
                    <a:pt x="203" y="84"/>
                  </a:cubicBezTo>
                  <a:cubicBezTo>
                    <a:pt x="203" y="80"/>
                    <a:pt x="208" y="77"/>
                    <a:pt x="208" y="74"/>
                  </a:cubicBezTo>
                  <a:cubicBezTo>
                    <a:pt x="205" y="73"/>
                    <a:pt x="200" y="73"/>
                    <a:pt x="196" y="7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2"/>
                    <a:pt x="202" y="60"/>
                    <a:pt x="198" y="59"/>
                  </a:cubicBezTo>
                  <a:cubicBezTo>
                    <a:pt x="206" y="50"/>
                    <a:pt x="206" y="50"/>
                    <a:pt x="206" y="50"/>
                  </a:cubicBezTo>
                  <a:cubicBezTo>
                    <a:pt x="201" y="46"/>
                    <a:pt x="197" y="43"/>
                    <a:pt x="191" y="40"/>
                  </a:cubicBezTo>
                  <a:cubicBezTo>
                    <a:pt x="202" y="40"/>
                    <a:pt x="214" y="37"/>
                    <a:pt x="223" y="40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14" y="20"/>
                    <a:pt x="227" y="26"/>
                    <a:pt x="231" y="26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31" y="7"/>
                    <a:pt x="231" y="7"/>
                    <a:pt x="2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167" y="2030"/>
              <a:ext cx="4440" cy="934"/>
            </a:xfrm>
            <a:custGeom>
              <a:avLst/>
              <a:gdLst>
                <a:gd name="T0" fmla="*/ 1688 w 1877"/>
                <a:gd name="T1" fmla="*/ 190 h 394"/>
                <a:gd name="T2" fmla="*/ 1845 w 1877"/>
                <a:gd name="T3" fmla="*/ 355 h 394"/>
                <a:gd name="T4" fmla="*/ 1772 w 1877"/>
                <a:gd name="T5" fmla="*/ 388 h 394"/>
                <a:gd name="T6" fmla="*/ 1806 w 1877"/>
                <a:gd name="T7" fmla="*/ 238 h 394"/>
                <a:gd name="T8" fmla="*/ 1691 w 1877"/>
                <a:gd name="T9" fmla="*/ 353 h 394"/>
                <a:gd name="T10" fmla="*/ 1615 w 1877"/>
                <a:gd name="T11" fmla="*/ 388 h 394"/>
                <a:gd name="T12" fmla="*/ 1651 w 1877"/>
                <a:gd name="T13" fmla="*/ 210 h 394"/>
                <a:gd name="T14" fmla="*/ 49 w 1877"/>
                <a:gd name="T15" fmla="*/ 339 h 394"/>
                <a:gd name="T16" fmla="*/ 324 w 1877"/>
                <a:gd name="T17" fmla="*/ 339 h 394"/>
                <a:gd name="T18" fmla="*/ 373 w 1877"/>
                <a:gd name="T19" fmla="*/ 388 h 394"/>
                <a:gd name="T20" fmla="*/ 271 w 1877"/>
                <a:gd name="T21" fmla="*/ 354 h 394"/>
                <a:gd name="T22" fmla="*/ 107 w 1877"/>
                <a:gd name="T23" fmla="*/ 245 h 394"/>
                <a:gd name="T24" fmla="*/ 107 w 1877"/>
                <a:gd name="T25" fmla="*/ 378 h 394"/>
                <a:gd name="T26" fmla="*/ 0 w 1877"/>
                <a:gd name="T27" fmla="*/ 378 h 394"/>
                <a:gd name="T28" fmla="*/ 627 w 1877"/>
                <a:gd name="T29" fmla="*/ 339 h 394"/>
                <a:gd name="T30" fmla="*/ 798 w 1877"/>
                <a:gd name="T31" fmla="*/ 187 h 394"/>
                <a:gd name="T32" fmla="*/ 834 w 1877"/>
                <a:gd name="T33" fmla="*/ 2 h 394"/>
                <a:gd name="T34" fmla="*/ 838 w 1877"/>
                <a:gd name="T35" fmla="*/ 357 h 394"/>
                <a:gd name="T36" fmla="*/ 799 w 1877"/>
                <a:gd name="T37" fmla="*/ 393 h 394"/>
                <a:gd name="T38" fmla="*/ 627 w 1877"/>
                <a:gd name="T39" fmla="*/ 339 h 394"/>
                <a:gd name="T40" fmla="*/ 801 w 1877"/>
                <a:gd name="T41" fmla="*/ 238 h 394"/>
                <a:gd name="T42" fmla="*/ 670 w 1877"/>
                <a:gd name="T43" fmla="*/ 339 h 394"/>
                <a:gd name="T44" fmla="*/ 1152 w 1877"/>
                <a:gd name="T45" fmla="*/ 339 h 394"/>
                <a:gd name="T46" fmla="*/ 1181 w 1877"/>
                <a:gd name="T47" fmla="*/ 0 h 394"/>
                <a:gd name="T48" fmla="*/ 1267 w 1877"/>
                <a:gd name="T49" fmla="*/ 165 h 394"/>
                <a:gd name="T50" fmla="*/ 1256 w 1877"/>
                <a:gd name="T51" fmla="*/ 394 h 394"/>
                <a:gd name="T52" fmla="*/ 1152 w 1877"/>
                <a:gd name="T53" fmla="*/ 339 h 394"/>
                <a:gd name="T54" fmla="*/ 1249 w 1877"/>
                <a:gd name="T55" fmla="*/ 183 h 394"/>
                <a:gd name="T56" fmla="*/ 1189 w 1877"/>
                <a:gd name="T57" fmla="*/ 339 h 394"/>
                <a:gd name="T58" fmla="*/ 1406 w 1877"/>
                <a:gd name="T59" fmla="*/ 339 h 394"/>
                <a:gd name="T60" fmla="*/ 1621 w 1877"/>
                <a:gd name="T61" fmla="*/ 280 h 394"/>
                <a:gd name="T62" fmla="*/ 1406 w 1877"/>
                <a:gd name="T63" fmla="*/ 339 h 394"/>
                <a:gd name="T64" fmla="*/ 1506 w 1877"/>
                <a:gd name="T65" fmla="*/ 175 h 394"/>
                <a:gd name="T66" fmla="*/ 1443 w 1877"/>
                <a:gd name="T67" fmla="*/ 339 h 394"/>
                <a:gd name="T68" fmla="*/ 172 w 1877"/>
                <a:gd name="T69" fmla="*/ 78 h 394"/>
                <a:gd name="T70" fmla="*/ 172 w 1877"/>
                <a:gd name="T71" fmla="*/ 78 h 394"/>
                <a:gd name="T72" fmla="*/ 989 w 1877"/>
                <a:gd name="T73" fmla="*/ 374 h 394"/>
                <a:gd name="T74" fmla="*/ 1018 w 1877"/>
                <a:gd name="T75" fmla="*/ 174 h 394"/>
                <a:gd name="T76" fmla="*/ 1092 w 1877"/>
                <a:gd name="T77" fmla="*/ 341 h 394"/>
                <a:gd name="T78" fmla="*/ 1056 w 1877"/>
                <a:gd name="T79" fmla="*/ 391 h 394"/>
                <a:gd name="T80" fmla="*/ 899 w 1877"/>
                <a:gd name="T81" fmla="*/ 334 h 394"/>
                <a:gd name="T82" fmla="*/ 867 w 1877"/>
                <a:gd name="T83" fmla="*/ 169 h 394"/>
                <a:gd name="T84" fmla="*/ 423 w 1877"/>
                <a:gd name="T85" fmla="*/ 318 h 394"/>
                <a:gd name="T86" fmla="*/ 539 w 1877"/>
                <a:gd name="T87" fmla="*/ 218 h 394"/>
                <a:gd name="T88" fmla="*/ 576 w 1877"/>
                <a:gd name="T89" fmla="*/ 163 h 394"/>
                <a:gd name="T90" fmla="*/ 610 w 1877"/>
                <a:gd name="T91" fmla="*/ 363 h 394"/>
                <a:gd name="T92" fmla="*/ 540 w 1877"/>
                <a:gd name="T93" fmla="*/ 358 h 394"/>
                <a:gd name="T94" fmla="*/ 384 w 1877"/>
                <a:gd name="T95" fmla="*/ 208 h 394"/>
                <a:gd name="T96" fmla="*/ 423 w 1877"/>
                <a:gd name="T97" fmla="*/ 16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7" h="394">
                  <a:moveTo>
                    <a:pt x="1683" y="159"/>
                  </a:moveTo>
                  <a:cubicBezTo>
                    <a:pt x="1685" y="162"/>
                    <a:pt x="1687" y="162"/>
                    <a:pt x="1688" y="163"/>
                  </a:cubicBezTo>
                  <a:cubicBezTo>
                    <a:pt x="1688" y="190"/>
                    <a:pt x="1688" y="190"/>
                    <a:pt x="1688" y="190"/>
                  </a:cubicBezTo>
                  <a:cubicBezTo>
                    <a:pt x="1711" y="181"/>
                    <a:pt x="1744" y="163"/>
                    <a:pt x="1764" y="163"/>
                  </a:cubicBezTo>
                  <a:cubicBezTo>
                    <a:pt x="1798" y="163"/>
                    <a:pt x="1845" y="186"/>
                    <a:pt x="1845" y="230"/>
                  </a:cubicBezTo>
                  <a:cubicBezTo>
                    <a:pt x="1845" y="355"/>
                    <a:pt x="1845" y="355"/>
                    <a:pt x="1845" y="355"/>
                  </a:cubicBezTo>
                  <a:cubicBezTo>
                    <a:pt x="1845" y="367"/>
                    <a:pt x="1870" y="381"/>
                    <a:pt x="1877" y="382"/>
                  </a:cubicBezTo>
                  <a:cubicBezTo>
                    <a:pt x="1877" y="388"/>
                    <a:pt x="1877" y="388"/>
                    <a:pt x="1877" y="388"/>
                  </a:cubicBezTo>
                  <a:cubicBezTo>
                    <a:pt x="1772" y="388"/>
                    <a:pt x="1772" y="388"/>
                    <a:pt x="1772" y="388"/>
                  </a:cubicBezTo>
                  <a:cubicBezTo>
                    <a:pt x="1772" y="381"/>
                    <a:pt x="1772" y="381"/>
                    <a:pt x="1772" y="381"/>
                  </a:cubicBezTo>
                  <a:cubicBezTo>
                    <a:pt x="1790" y="387"/>
                    <a:pt x="1806" y="361"/>
                    <a:pt x="1806" y="347"/>
                  </a:cubicBezTo>
                  <a:cubicBezTo>
                    <a:pt x="1806" y="238"/>
                    <a:pt x="1806" y="238"/>
                    <a:pt x="1806" y="238"/>
                  </a:cubicBezTo>
                  <a:cubicBezTo>
                    <a:pt x="1806" y="212"/>
                    <a:pt x="1781" y="182"/>
                    <a:pt x="1750" y="182"/>
                  </a:cubicBezTo>
                  <a:cubicBezTo>
                    <a:pt x="1731" y="182"/>
                    <a:pt x="1711" y="194"/>
                    <a:pt x="1691" y="212"/>
                  </a:cubicBezTo>
                  <a:cubicBezTo>
                    <a:pt x="1691" y="353"/>
                    <a:pt x="1691" y="353"/>
                    <a:pt x="1691" y="353"/>
                  </a:cubicBezTo>
                  <a:cubicBezTo>
                    <a:pt x="1691" y="363"/>
                    <a:pt x="1708" y="390"/>
                    <a:pt x="1724" y="381"/>
                  </a:cubicBezTo>
                  <a:cubicBezTo>
                    <a:pt x="1724" y="388"/>
                    <a:pt x="1724" y="388"/>
                    <a:pt x="1724" y="388"/>
                  </a:cubicBezTo>
                  <a:cubicBezTo>
                    <a:pt x="1615" y="388"/>
                    <a:pt x="1615" y="388"/>
                    <a:pt x="1615" y="388"/>
                  </a:cubicBezTo>
                  <a:cubicBezTo>
                    <a:pt x="1615" y="381"/>
                    <a:pt x="1615" y="381"/>
                    <a:pt x="1615" y="381"/>
                  </a:cubicBezTo>
                  <a:cubicBezTo>
                    <a:pt x="1631" y="391"/>
                    <a:pt x="1651" y="364"/>
                    <a:pt x="1651" y="347"/>
                  </a:cubicBezTo>
                  <a:cubicBezTo>
                    <a:pt x="1651" y="210"/>
                    <a:pt x="1651" y="210"/>
                    <a:pt x="1651" y="210"/>
                  </a:cubicBezTo>
                  <a:cubicBezTo>
                    <a:pt x="1647" y="205"/>
                    <a:pt x="1640" y="199"/>
                    <a:pt x="1633" y="191"/>
                  </a:cubicBezTo>
                  <a:cubicBezTo>
                    <a:pt x="1647" y="178"/>
                    <a:pt x="1666" y="168"/>
                    <a:pt x="1683" y="159"/>
                  </a:cubicBezTo>
                  <a:close/>
                  <a:moveTo>
                    <a:pt x="49" y="339"/>
                  </a:moveTo>
                  <a:cubicBezTo>
                    <a:pt x="102" y="241"/>
                    <a:pt x="125" y="139"/>
                    <a:pt x="170" y="41"/>
                  </a:cubicBezTo>
                  <a:cubicBezTo>
                    <a:pt x="174" y="33"/>
                    <a:pt x="185" y="27"/>
                    <a:pt x="195" y="23"/>
                  </a:cubicBezTo>
                  <a:cubicBezTo>
                    <a:pt x="238" y="128"/>
                    <a:pt x="272" y="235"/>
                    <a:pt x="324" y="339"/>
                  </a:cubicBezTo>
                  <a:cubicBezTo>
                    <a:pt x="328" y="348"/>
                    <a:pt x="332" y="355"/>
                    <a:pt x="337" y="363"/>
                  </a:cubicBezTo>
                  <a:cubicBezTo>
                    <a:pt x="344" y="377"/>
                    <a:pt x="363" y="377"/>
                    <a:pt x="373" y="378"/>
                  </a:cubicBezTo>
                  <a:cubicBezTo>
                    <a:pt x="373" y="388"/>
                    <a:pt x="373" y="388"/>
                    <a:pt x="373" y="388"/>
                  </a:cubicBezTo>
                  <a:cubicBezTo>
                    <a:pt x="233" y="388"/>
                    <a:pt x="233" y="388"/>
                    <a:pt x="233" y="388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83"/>
                    <a:pt x="271" y="374"/>
                    <a:pt x="271" y="354"/>
                  </a:cubicBezTo>
                  <a:cubicBezTo>
                    <a:pt x="271" y="350"/>
                    <a:pt x="271" y="344"/>
                    <a:pt x="270" y="339"/>
                  </a:cubicBezTo>
                  <a:cubicBezTo>
                    <a:pt x="262" y="309"/>
                    <a:pt x="239" y="262"/>
                    <a:pt x="233" y="245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6" y="249"/>
                    <a:pt x="81" y="310"/>
                    <a:pt x="73" y="339"/>
                  </a:cubicBezTo>
                  <a:cubicBezTo>
                    <a:pt x="72" y="344"/>
                    <a:pt x="72" y="348"/>
                    <a:pt x="72" y="351"/>
                  </a:cubicBezTo>
                  <a:cubicBezTo>
                    <a:pt x="72" y="372"/>
                    <a:pt x="88" y="377"/>
                    <a:pt x="107" y="378"/>
                  </a:cubicBezTo>
                  <a:cubicBezTo>
                    <a:pt x="107" y="388"/>
                    <a:pt x="107" y="388"/>
                    <a:pt x="107" y="388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13" y="374"/>
                    <a:pt x="27" y="377"/>
                    <a:pt x="36" y="361"/>
                  </a:cubicBezTo>
                  <a:cubicBezTo>
                    <a:pt x="40" y="354"/>
                    <a:pt x="45" y="347"/>
                    <a:pt x="49" y="339"/>
                  </a:cubicBezTo>
                  <a:close/>
                  <a:moveTo>
                    <a:pt x="627" y="339"/>
                  </a:moveTo>
                  <a:cubicBezTo>
                    <a:pt x="619" y="324"/>
                    <a:pt x="614" y="305"/>
                    <a:pt x="614" y="286"/>
                  </a:cubicBezTo>
                  <a:cubicBezTo>
                    <a:pt x="614" y="222"/>
                    <a:pt x="671" y="165"/>
                    <a:pt x="735" y="165"/>
                  </a:cubicBezTo>
                  <a:cubicBezTo>
                    <a:pt x="759" y="165"/>
                    <a:pt x="770" y="171"/>
                    <a:pt x="798" y="187"/>
                  </a:cubicBezTo>
                  <a:cubicBezTo>
                    <a:pt x="798" y="50"/>
                    <a:pt x="798" y="50"/>
                    <a:pt x="798" y="50"/>
                  </a:cubicBezTo>
                  <a:cubicBezTo>
                    <a:pt x="802" y="29"/>
                    <a:pt x="776" y="29"/>
                    <a:pt x="763" y="25"/>
                  </a:cubicBezTo>
                  <a:cubicBezTo>
                    <a:pt x="834" y="2"/>
                    <a:pt x="834" y="2"/>
                    <a:pt x="834" y="2"/>
                  </a:cubicBezTo>
                  <a:cubicBezTo>
                    <a:pt x="834" y="2"/>
                    <a:pt x="838" y="3"/>
                    <a:pt x="838" y="7"/>
                  </a:cubicBezTo>
                  <a:cubicBezTo>
                    <a:pt x="838" y="339"/>
                    <a:pt x="838" y="339"/>
                    <a:pt x="838" y="339"/>
                  </a:cubicBezTo>
                  <a:cubicBezTo>
                    <a:pt x="838" y="357"/>
                    <a:pt x="838" y="357"/>
                    <a:pt x="838" y="357"/>
                  </a:cubicBezTo>
                  <a:cubicBezTo>
                    <a:pt x="838" y="371"/>
                    <a:pt x="850" y="371"/>
                    <a:pt x="865" y="368"/>
                  </a:cubicBezTo>
                  <a:cubicBezTo>
                    <a:pt x="865" y="377"/>
                    <a:pt x="865" y="377"/>
                    <a:pt x="865" y="377"/>
                  </a:cubicBezTo>
                  <a:cubicBezTo>
                    <a:pt x="799" y="393"/>
                    <a:pt x="799" y="393"/>
                    <a:pt x="799" y="393"/>
                  </a:cubicBezTo>
                  <a:cubicBezTo>
                    <a:pt x="799" y="363"/>
                    <a:pt x="799" y="363"/>
                    <a:pt x="799" y="363"/>
                  </a:cubicBezTo>
                  <a:cubicBezTo>
                    <a:pt x="771" y="385"/>
                    <a:pt x="748" y="394"/>
                    <a:pt x="721" y="394"/>
                  </a:cubicBezTo>
                  <a:cubicBezTo>
                    <a:pt x="679" y="394"/>
                    <a:pt x="645" y="372"/>
                    <a:pt x="627" y="339"/>
                  </a:cubicBezTo>
                  <a:close/>
                  <a:moveTo>
                    <a:pt x="798" y="339"/>
                  </a:moveTo>
                  <a:cubicBezTo>
                    <a:pt x="800" y="335"/>
                    <a:pt x="801" y="331"/>
                    <a:pt x="801" y="326"/>
                  </a:cubicBezTo>
                  <a:cubicBezTo>
                    <a:pt x="801" y="238"/>
                    <a:pt x="801" y="238"/>
                    <a:pt x="801" y="238"/>
                  </a:cubicBezTo>
                  <a:cubicBezTo>
                    <a:pt x="801" y="205"/>
                    <a:pt x="779" y="175"/>
                    <a:pt x="740" y="175"/>
                  </a:cubicBezTo>
                  <a:cubicBezTo>
                    <a:pt x="675" y="175"/>
                    <a:pt x="655" y="227"/>
                    <a:pt x="655" y="279"/>
                  </a:cubicBezTo>
                  <a:cubicBezTo>
                    <a:pt x="655" y="294"/>
                    <a:pt x="659" y="318"/>
                    <a:pt x="670" y="339"/>
                  </a:cubicBezTo>
                  <a:cubicBezTo>
                    <a:pt x="682" y="362"/>
                    <a:pt x="701" y="381"/>
                    <a:pt x="731" y="381"/>
                  </a:cubicBezTo>
                  <a:cubicBezTo>
                    <a:pt x="748" y="381"/>
                    <a:pt x="789" y="369"/>
                    <a:pt x="798" y="339"/>
                  </a:cubicBezTo>
                  <a:close/>
                  <a:moveTo>
                    <a:pt x="1152" y="339"/>
                  </a:moveTo>
                  <a:cubicBezTo>
                    <a:pt x="1152" y="60"/>
                    <a:pt x="1152" y="60"/>
                    <a:pt x="1152" y="60"/>
                  </a:cubicBezTo>
                  <a:cubicBezTo>
                    <a:pt x="1152" y="56"/>
                    <a:pt x="1133" y="40"/>
                    <a:pt x="1126" y="32"/>
                  </a:cubicBezTo>
                  <a:cubicBezTo>
                    <a:pt x="1142" y="14"/>
                    <a:pt x="1162" y="10"/>
                    <a:pt x="1181" y="0"/>
                  </a:cubicBezTo>
                  <a:cubicBezTo>
                    <a:pt x="1190" y="0"/>
                    <a:pt x="1190" y="0"/>
                    <a:pt x="1190" y="0"/>
                  </a:cubicBezTo>
                  <a:cubicBezTo>
                    <a:pt x="1190" y="199"/>
                    <a:pt x="1190" y="199"/>
                    <a:pt x="1190" y="199"/>
                  </a:cubicBezTo>
                  <a:cubicBezTo>
                    <a:pt x="1223" y="169"/>
                    <a:pt x="1239" y="165"/>
                    <a:pt x="1267" y="165"/>
                  </a:cubicBezTo>
                  <a:cubicBezTo>
                    <a:pt x="1334" y="165"/>
                    <a:pt x="1368" y="220"/>
                    <a:pt x="1368" y="272"/>
                  </a:cubicBezTo>
                  <a:cubicBezTo>
                    <a:pt x="1368" y="296"/>
                    <a:pt x="1362" y="319"/>
                    <a:pt x="1350" y="339"/>
                  </a:cubicBezTo>
                  <a:cubicBezTo>
                    <a:pt x="1332" y="371"/>
                    <a:pt x="1299" y="394"/>
                    <a:pt x="1256" y="394"/>
                  </a:cubicBezTo>
                  <a:cubicBezTo>
                    <a:pt x="1251" y="394"/>
                    <a:pt x="1195" y="387"/>
                    <a:pt x="1191" y="387"/>
                  </a:cubicBezTo>
                  <a:cubicBezTo>
                    <a:pt x="1186" y="387"/>
                    <a:pt x="1168" y="390"/>
                    <a:pt x="1152" y="393"/>
                  </a:cubicBezTo>
                  <a:cubicBezTo>
                    <a:pt x="1152" y="339"/>
                    <a:pt x="1152" y="339"/>
                    <a:pt x="1152" y="339"/>
                  </a:cubicBezTo>
                  <a:close/>
                  <a:moveTo>
                    <a:pt x="1315" y="339"/>
                  </a:moveTo>
                  <a:cubicBezTo>
                    <a:pt x="1322" y="321"/>
                    <a:pt x="1324" y="301"/>
                    <a:pt x="1324" y="286"/>
                  </a:cubicBezTo>
                  <a:cubicBezTo>
                    <a:pt x="1324" y="250"/>
                    <a:pt x="1311" y="183"/>
                    <a:pt x="1249" y="183"/>
                  </a:cubicBezTo>
                  <a:cubicBezTo>
                    <a:pt x="1229" y="183"/>
                    <a:pt x="1206" y="196"/>
                    <a:pt x="1189" y="211"/>
                  </a:cubicBezTo>
                  <a:cubicBezTo>
                    <a:pt x="1189" y="338"/>
                    <a:pt x="1189" y="338"/>
                    <a:pt x="1189" y="338"/>
                  </a:cubicBezTo>
                  <a:cubicBezTo>
                    <a:pt x="1189" y="339"/>
                    <a:pt x="1189" y="339"/>
                    <a:pt x="1189" y="339"/>
                  </a:cubicBezTo>
                  <a:cubicBezTo>
                    <a:pt x="1189" y="368"/>
                    <a:pt x="1236" y="383"/>
                    <a:pt x="1255" y="383"/>
                  </a:cubicBezTo>
                  <a:cubicBezTo>
                    <a:pt x="1287" y="383"/>
                    <a:pt x="1306" y="363"/>
                    <a:pt x="1315" y="339"/>
                  </a:cubicBezTo>
                  <a:close/>
                  <a:moveTo>
                    <a:pt x="1406" y="339"/>
                  </a:moveTo>
                  <a:cubicBezTo>
                    <a:pt x="1395" y="322"/>
                    <a:pt x="1389" y="301"/>
                    <a:pt x="1389" y="279"/>
                  </a:cubicBezTo>
                  <a:cubicBezTo>
                    <a:pt x="1389" y="209"/>
                    <a:pt x="1440" y="165"/>
                    <a:pt x="1506" y="165"/>
                  </a:cubicBezTo>
                  <a:cubicBezTo>
                    <a:pt x="1576" y="165"/>
                    <a:pt x="1621" y="218"/>
                    <a:pt x="1621" y="280"/>
                  </a:cubicBezTo>
                  <a:cubicBezTo>
                    <a:pt x="1621" y="303"/>
                    <a:pt x="1615" y="323"/>
                    <a:pt x="1605" y="339"/>
                  </a:cubicBezTo>
                  <a:cubicBezTo>
                    <a:pt x="1585" y="374"/>
                    <a:pt x="1545" y="394"/>
                    <a:pt x="1504" y="394"/>
                  </a:cubicBezTo>
                  <a:cubicBezTo>
                    <a:pt x="1463" y="394"/>
                    <a:pt x="1426" y="372"/>
                    <a:pt x="1406" y="339"/>
                  </a:cubicBezTo>
                  <a:close/>
                  <a:moveTo>
                    <a:pt x="1565" y="339"/>
                  </a:moveTo>
                  <a:cubicBezTo>
                    <a:pt x="1574" y="319"/>
                    <a:pt x="1577" y="297"/>
                    <a:pt x="1577" y="280"/>
                  </a:cubicBezTo>
                  <a:cubicBezTo>
                    <a:pt x="1577" y="249"/>
                    <a:pt x="1569" y="175"/>
                    <a:pt x="1506" y="175"/>
                  </a:cubicBezTo>
                  <a:cubicBezTo>
                    <a:pt x="1446" y="175"/>
                    <a:pt x="1433" y="234"/>
                    <a:pt x="1433" y="273"/>
                  </a:cubicBezTo>
                  <a:cubicBezTo>
                    <a:pt x="1433" y="277"/>
                    <a:pt x="1433" y="286"/>
                    <a:pt x="1435" y="306"/>
                  </a:cubicBezTo>
                  <a:cubicBezTo>
                    <a:pt x="1436" y="318"/>
                    <a:pt x="1439" y="329"/>
                    <a:pt x="1443" y="339"/>
                  </a:cubicBezTo>
                  <a:cubicBezTo>
                    <a:pt x="1454" y="368"/>
                    <a:pt x="1476" y="383"/>
                    <a:pt x="1506" y="383"/>
                  </a:cubicBezTo>
                  <a:cubicBezTo>
                    <a:pt x="1536" y="383"/>
                    <a:pt x="1555" y="363"/>
                    <a:pt x="1565" y="339"/>
                  </a:cubicBezTo>
                  <a:close/>
                  <a:moveTo>
                    <a:pt x="172" y="78"/>
                  </a:moveTo>
                  <a:cubicBezTo>
                    <a:pt x="229" y="230"/>
                    <a:pt x="229" y="230"/>
                    <a:pt x="229" y="230"/>
                  </a:cubicBezTo>
                  <a:cubicBezTo>
                    <a:pt x="114" y="230"/>
                    <a:pt x="114" y="230"/>
                    <a:pt x="114" y="230"/>
                  </a:cubicBezTo>
                  <a:cubicBezTo>
                    <a:pt x="172" y="78"/>
                    <a:pt x="172" y="78"/>
                    <a:pt x="172" y="78"/>
                  </a:cubicBezTo>
                  <a:close/>
                  <a:moveTo>
                    <a:pt x="938" y="163"/>
                  </a:moveTo>
                  <a:cubicBezTo>
                    <a:pt x="938" y="318"/>
                    <a:pt x="938" y="318"/>
                    <a:pt x="938" y="318"/>
                  </a:cubicBezTo>
                  <a:cubicBezTo>
                    <a:pt x="938" y="345"/>
                    <a:pt x="957" y="374"/>
                    <a:pt x="989" y="374"/>
                  </a:cubicBezTo>
                  <a:cubicBezTo>
                    <a:pt x="1001" y="374"/>
                    <a:pt x="1055" y="364"/>
                    <a:pt x="1055" y="338"/>
                  </a:cubicBezTo>
                  <a:cubicBezTo>
                    <a:pt x="1055" y="218"/>
                    <a:pt x="1055" y="218"/>
                    <a:pt x="1055" y="218"/>
                  </a:cubicBezTo>
                  <a:cubicBezTo>
                    <a:pt x="1055" y="206"/>
                    <a:pt x="1036" y="186"/>
                    <a:pt x="1018" y="174"/>
                  </a:cubicBezTo>
                  <a:cubicBezTo>
                    <a:pt x="1018" y="168"/>
                    <a:pt x="1018" y="168"/>
                    <a:pt x="1018" y="168"/>
                  </a:cubicBezTo>
                  <a:cubicBezTo>
                    <a:pt x="1092" y="163"/>
                    <a:pt x="1092" y="163"/>
                    <a:pt x="1092" y="163"/>
                  </a:cubicBezTo>
                  <a:cubicBezTo>
                    <a:pt x="1092" y="341"/>
                    <a:pt x="1092" y="341"/>
                    <a:pt x="1092" y="341"/>
                  </a:cubicBezTo>
                  <a:cubicBezTo>
                    <a:pt x="1092" y="361"/>
                    <a:pt x="1119" y="365"/>
                    <a:pt x="1128" y="367"/>
                  </a:cubicBezTo>
                  <a:cubicBezTo>
                    <a:pt x="1128" y="373"/>
                    <a:pt x="1128" y="373"/>
                    <a:pt x="1128" y="373"/>
                  </a:cubicBezTo>
                  <a:cubicBezTo>
                    <a:pt x="1056" y="391"/>
                    <a:pt x="1056" y="391"/>
                    <a:pt x="1056" y="391"/>
                  </a:cubicBezTo>
                  <a:cubicBezTo>
                    <a:pt x="1056" y="358"/>
                    <a:pt x="1056" y="358"/>
                    <a:pt x="1056" y="358"/>
                  </a:cubicBezTo>
                  <a:cubicBezTo>
                    <a:pt x="1036" y="381"/>
                    <a:pt x="996" y="394"/>
                    <a:pt x="971" y="394"/>
                  </a:cubicBezTo>
                  <a:cubicBezTo>
                    <a:pt x="940" y="394"/>
                    <a:pt x="899" y="376"/>
                    <a:pt x="899" y="334"/>
                  </a:cubicBezTo>
                  <a:cubicBezTo>
                    <a:pt x="899" y="208"/>
                    <a:pt x="899" y="208"/>
                    <a:pt x="899" y="208"/>
                  </a:cubicBezTo>
                  <a:cubicBezTo>
                    <a:pt x="899" y="199"/>
                    <a:pt x="884" y="171"/>
                    <a:pt x="867" y="175"/>
                  </a:cubicBezTo>
                  <a:cubicBezTo>
                    <a:pt x="867" y="169"/>
                    <a:pt x="867" y="169"/>
                    <a:pt x="867" y="169"/>
                  </a:cubicBezTo>
                  <a:cubicBezTo>
                    <a:pt x="938" y="163"/>
                    <a:pt x="938" y="163"/>
                    <a:pt x="938" y="163"/>
                  </a:cubicBezTo>
                  <a:close/>
                  <a:moveTo>
                    <a:pt x="423" y="163"/>
                  </a:moveTo>
                  <a:cubicBezTo>
                    <a:pt x="423" y="318"/>
                    <a:pt x="423" y="318"/>
                    <a:pt x="423" y="318"/>
                  </a:cubicBezTo>
                  <a:cubicBezTo>
                    <a:pt x="423" y="350"/>
                    <a:pt x="445" y="374"/>
                    <a:pt x="475" y="374"/>
                  </a:cubicBezTo>
                  <a:cubicBezTo>
                    <a:pt x="485" y="374"/>
                    <a:pt x="539" y="365"/>
                    <a:pt x="539" y="338"/>
                  </a:cubicBezTo>
                  <a:cubicBezTo>
                    <a:pt x="539" y="218"/>
                    <a:pt x="539" y="218"/>
                    <a:pt x="539" y="218"/>
                  </a:cubicBezTo>
                  <a:cubicBezTo>
                    <a:pt x="539" y="206"/>
                    <a:pt x="520" y="186"/>
                    <a:pt x="503" y="174"/>
                  </a:cubicBezTo>
                  <a:cubicBezTo>
                    <a:pt x="503" y="168"/>
                    <a:pt x="503" y="168"/>
                    <a:pt x="503" y="168"/>
                  </a:cubicBezTo>
                  <a:cubicBezTo>
                    <a:pt x="576" y="163"/>
                    <a:pt x="576" y="163"/>
                    <a:pt x="576" y="163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7" y="348"/>
                    <a:pt x="586" y="366"/>
                    <a:pt x="595" y="366"/>
                  </a:cubicBezTo>
                  <a:cubicBezTo>
                    <a:pt x="599" y="366"/>
                    <a:pt x="601" y="364"/>
                    <a:pt x="610" y="363"/>
                  </a:cubicBezTo>
                  <a:cubicBezTo>
                    <a:pt x="611" y="365"/>
                    <a:pt x="612" y="367"/>
                    <a:pt x="612" y="373"/>
                  </a:cubicBezTo>
                  <a:cubicBezTo>
                    <a:pt x="540" y="391"/>
                    <a:pt x="540" y="391"/>
                    <a:pt x="540" y="391"/>
                  </a:cubicBezTo>
                  <a:cubicBezTo>
                    <a:pt x="540" y="358"/>
                    <a:pt x="540" y="358"/>
                    <a:pt x="540" y="358"/>
                  </a:cubicBezTo>
                  <a:cubicBezTo>
                    <a:pt x="520" y="381"/>
                    <a:pt x="481" y="394"/>
                    <a:pt x="456" y="394"/>
                  </a:cubicBezTo>
                  <a:cubicBezTo>
                    <a:pt x="424" y="394"/>
                    <a:pt x="384" y="376"/>
                    <a:pt x="384" y="334"/>
                  </a:cubicBezTo>
                  <a:cubicBezTo>
                    <a:pt x="384" y="208"/>
                    <a:pt x="384" y="208"/>
                    <a:pt x="384" y="208"/>
                  </a:cubicBezTo>
                  <a:cubicBezTo>
                    <a:pt x="384" y="199"/>
                    <a:pt x="369" y="171"/>
                    <a:pt x="351" y="175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423" y="163"/>
                    <a:pt x="423" y="163"/>
                    <a:pt x="423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98686" y="5576944"/>
            <a:ext cx="8840581" cy="609600"/>
          </a:xfrm>
        </p:spPr>
        <p:txBody>
          <a:bodyPr>
            <a:noAutofit/>
          </a:bodyPr>
          <a:lstStyle/>
          <a:p>
            <a:r>
              <a:rPr lang="en-US" i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Timothy D. </a:t>
            </a:r>
            <a:r>
              <a:rPr lang="en-US" i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Meehan, Nicole </a:t>
            </a:r>
            <a:r>
              <a:rPr lang="en-US" i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L. </a:t>
            </a:r>
            <a:r>
              <a:rPr lang="en-US" i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Michel, </a:t>
            </a:r>
            <a:r>
              <a:rPr lang="en-US" i="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Håvard</a:t>
            </a:r>
            <a:r>
              <a:rPr lang="en-US" i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i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Rue </a:t>
            </a: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329093" y="3429512"/>
            <a:ext cx="11413425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 flexible and efficient spatiotemporal modeling strategy for trend analysis of North American </a:t>
            </a:r>
            <a:r>
              <a:rPr lang="en-US" sz="4800" b="1" dirty="0" smtClean="0">
                <a:solidFill>
                  <a:schemeClr val="bg1"/>
                </a:solidFill>
              </a:rPr>
              <a:t>Christmas Bird Counts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Oikon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498767" y="4767613"/>
            <a:ext cx="2661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Miller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191" y="5489176"/>
            <a:ext cx="1376385" cy="69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81024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Approach: </a:t>
            </a:r>
            <a:r>
              <a:rPr lang="en-US" dirty="0" smtClean="0"/>
              <a:t>Emphasize Fine-Scaled Trends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778" y="4697438"/>
            <a:ext cx="3056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1. Global and </a:t>
            </a:r>
          </a:p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CAR-random abundance index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for reference year</a:t>
            </a:r>
            <a:endParaRPr lang="en-US" sz="2400" b="1" dirty="0" smtClean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3044" y="4953223"/>
            <a:ext cx="2261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2. Global and CAR-</a:t>
            </a:r>
            <a:r>
              <a:rPr lang="en-US" sz="2400" b="1" dirty="0" smtClean="0">
                <a:solidFill>
                  <a:schemeClr val="accent1"/>
                </a:solidFill>
              </a:rPr>
              <a:t>random effort slope (SVC)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6608" y="4577304"/>
            <a:ext cx="2435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3. Global and CAR-random year slope (SVC)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7" y="2613207"/>
            <a:ext cx="11509426" cy="11661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039756" y="3568813"/>
            <a:ext cx="472141" cy="10566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190076" y="3651521"/>
            <a:ext cx="213960" cy="11737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392160" y="3568813"/>
            <a:ext cx="365761" cy="8711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66686" y="4882103"/>
            <a:ext cx="2435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4. Exchangeable random circle effect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484192" y="3673495"/>
            <a:ext cx="681649" cy="1151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8818"/>
          <a:stretch/>
        </p:blipFill>
        <p:spPr>
          <a:xfrm>
            <a:off x="5963920" y="1781214"/>
            <a:ext cx="5773282" cy="467038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American Robin</a:t>
            </a:r>
            <a:endParaRPr lang="en-US" dirty="0"/>
          </a:p>
        </p:txBody>
      </p:sp>
      <p:pic>
        <p:nvPicPr>
          <p:cNvPr id="1026" name="Picture 2" descr="Image result for american robin sn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495" y="2405905"/>
            <a:ext cx="2719705" cy="175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2423" t="11901" r="18691" b="14464"/>
          <a:stretch/>
        </p:blipFill>
        <p:spPr>
          <a:xfrm>
            <a:off x="280669" y="1781214"/>
            <a:ext cx="5325249" cy="45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Computing with R-INLA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3295" y="2012142"/>
            <a:ext cx="110337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+mj-ea"/>
                <a:cs typeface="+mj-cs"/>
              </a:rPr>
              <a:t>Model 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statement</a:t>
            </a:r>
          </a:p>
          <a:p>
            <a:endParaRPr lang="en-US" sz="1200" dirty="0">
              <a:latin typeface="+mj-lt"/>
              <a:ea typeface="+mj-ea"/>
              <a:cs typeface="+mj-cs"/>
            </a:endParaRPr>
          </a:p>
          <a:p>
            <a:r>
              <a:rPr lang="en-US" dirty="0" smtClean="0">
                <a:latin typeface="Courier New" panose="02070309020205020404" pitchFamily="49" charset="0"/>
              </a:rPr>
              <a:t>formula </a:t>
            </a:r>
            <a:r>
              <a:rPr lang="en-US" dirty="0">
                <a:latin typeface="Courier New" panose="02070309020205020404" pitchFamily="49" charset="0"/>
              </a:rPr>
              <a:t>&lt;- </a:t>
            </a:r>
            <a:r>
              <a:rPr lang="en-US" b="1" dirty="0">
                <a:latin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</a:rPr>
              <a:t> ~ </a:t>
            </a:r>
            <a:r>
              <a:rPr lang="en-US" b="1" dirty="0"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 + </a:t>
            </a:r>
            <a:r>
              <a:rPr lang="en-US" dirty="0" smtClean="0">
                <a:latin typeface="Courier New" panose="02070309020205020404" pitchFamily="49" charset="0"/>
              </a:rPr>
              <a:t>f(grid_id</a:t>
            </a:r>
            <a:r>
              <a:rPr lang="en-US" b="1" dirty="0" smtClean="0"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, model="</a:t>
            </a:r>
            <a:r>
              <a:rPr lang="en-US" b="1" dirty="0" err="1">
                <a:latin typeface="Courier New" panose="02070309020205020404" pitchFamily="49" charset="0"/>
              </a:rPr>
              <a:t>besag</a:t>
            </a:r>
            <a:r>
              <a:rPr lang="en-US" dirty="0">
                <a:latin typeface="Courier New" panose="02070309020205020404" pitchFamily="49" charset="0"/>
              </a:rPr>
              <a:t>", graph=g) </a:t>
            </a:r>
            <a:r>
              <a:rPr lang="en-US" dirty="0" smtClean="0">
                <a:latin typeface="Courier New" panose="02070309020205020404" pitchFamily="49" charset="0"/>
              </a:rPr>
              <a:t>+ </a:t>
            </a:r>
            <a:r>
              <a:rPr lang="en-US" b="1" dirty="0" err="1">
                <a:latin typeface="Courier New" panose="02070309020205020404" pitchFamily="49" charset="0"/>
              </a:rPr>
              <a:t>log_hrs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+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f(grid_id2, </a:t>
            </a:r>
            <a:r>
              <a:rPr lang="en-US" b="1" dirty="0" err="1">
                <a:latin typeface="Courier New" panose="02070309020205020404" pitchFamily="49" charset="0"/>
              </a:rPr>
              <a:t>log_hrs</a:t>
            </a:r>
            <a:r>
              <a:rPr lang="en-US" dirty="0">
                <a:latin typeface="Courier New" panose="02070309020205020404" pitchFamily="49" charset="0"/>
              </a:rPr>
              <a:t>, model="</a:t>
            </a:r>
            <a:r>
              <a:rPr lang="en-US" b="1" dirty="0" err="1">
                <a:latin typeface="Courier New" panose="02070309020205020404" pitchFamily="49" charset="0"/>
              </a:rPr>
              <a:t>besag</a:t>
            </a:r>
            <a:r>
              <a:rPr lang="en-US" dirty="0">
                <a:latin typeface="Courier New" panose="02070309020205020404" pitchFamily="49" charset="0"/>
              </a:rPr>
              <a:t>", graph=g) + </a:t>
            </a:r>
            <a:r>
              <a:rPr lang="en-US" b="1" dirty="0" err="1">
                <a:latin typeface="Courier New" panose="02070309020205020404" pitchFamily="49" charset="0"/>
              </a:rPr>
              <a:t>std_yr</a:t>
            </a:r>
            <a:r>
              <a:rPr lang="en-US" dirty="0">
                <a:latin typeface="Courier New" panose="02070309020205020404" pitchFamily="49" charset="0"/>
              </a:rPr>
              <a:t> + </a:t>
            </a:r>
            <a:r>
              <a:rPr lang="en-US" dirty="0" smtClean="0">
                <a:latin typeface="Courier New" panose="02070309020205020404" pitchFamily="49" charset="0"/>
              </a:rPr>
              <a:t>f(grid_id3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</a:rPr>
              <a:t>std_yr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   model</a:t>
            </a:r>
            <a:r>
              <a:rPr lang="en-US" dirty="0">
                <a:latin typeface="Courier New" panose="02070309020205020404" pitchFamily="49" charset="0"/>
              </a:rPr>
              <a:t>="</a:t>
            </a:r>
            <a:r>
              <a:rPr lang="en-US" b="1" dirty="0" err="1">
                <a:latin typeface="Courier New" panose="02070309020205020404" pitchFamily="49" charset="0"/>
              </a:rPr>
              <a:t>besag</a:t>
            </a:r>
            <a:r>
              <a:rPr lang="en-US" dirty="0">
                <a:latin typeface="Courier New" panose="02070309020205020404" pitchFamily="49" charset="0"/>
              </a:rPr>
              <a:t>", graph=g) + </a:t>
            </a:r>
            <a:r>
              <a:rPr lang="en-US" dirty="0" smtClean="0">
                <a:latin typeface="Courier New" panose="02070309020205020404" pitchFamily="49" charset="0"/>
              </a:rPr>
              <a:t>f(</a:t>
            </a:r>
            <a:r>
              <a:rPr lang="en-US" b="1" dirty="0" smtClean="0">
                <a:latin typeface="Courier New" panose="02070309020205020404" pitchFamily="49" charset="0"/>
              </a:rPr>
              <a:t>circle</a:t>
            </a:r>
            <a:r>
              <a:rPr lang="en-US" dirty="0">
                <a:latin typeface="Courier New" panose="02070309020205020404" pitchFamily="49" charset="0"/>
              </a:rPr>
              <a:t>, model="</a:t>
            </a:r>
            <a:r>
              <a:rPr lang="en-US" b="1" dirty="0" err="1" smtClean="0">
                <a:latin typeface="Courier New" panose="02070309020205020404" pitchFamily="49" charset="0"/>
              </a:rPr>
              <a:t>iid</a:t>
            </a:r>
            <a:r>
              <a:rPr lang="en-US" dirty="0" smtClean="0">
                <a:latin typeface="Courier New" panose="02070309020205020404" pitchFamily="49" charset="0"/>
              </a:rPr>
              <a:t>“)</a:t>
            </a:r>
          </a:p>
          <a:p>
            <a:endParaRPr lang="en-US" dirty="0" smtClean="0">
              <a:latin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sz="3200" dirty="0" smtClean="0">
                <a:latin typeface="+mj-lt"/>
                <a:ea typeface="+mj-ea"/>
                <a:cs typeface="+mj-cs"/>
              </a:rPr>
              <a:t>Function call</a:t>
            </a:r>
            <a:endParaRPr lang="en-US" sz="3200" dirty="0">
              <a:latin typeface="+mj-lt"/>
              <a:ea typeface="+mj-ea"/>
              <a:cs typeface="+mj-cs"/>
            </a:endParaRP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</a:rPr>
              <a:t>esult &lt;- </a:t>
            </a:r>
            <a:r>
              <a:rPr lang="en-US" b="1" dirty="0" err="1" smtClean="0">
                <a:latin typeface="Courier New" panose="02070309020205020404" pitchFamily="49" charset="0"/>
              </a:rPr>
              <a:t>inla</a:t>
            </a:r>
            <a:r>
              <a:rPr lang="en-US" dirty="0" smtClean="0">
                <a:latin typeface="Courier New" panose="02070309020205020404" pitchFamily="49" charset="0"/>
              </a:rPr>
              <a:t>(formula, </a:t>
            </a:r>
            <a:r>
              <a:rPr lang="en-US" dirty="0">
                <a:latin typeface="Courier New" panose="02070309020205020404" pitchFamily="49" charset="0"/>
              </a:rPr>
              <a:t>family="</a:t>
            </a:r>
            <a:r>
              <a:rPr lang="en-US" b="1" dirty="0" err="1">
                <a:latin typeface="Courier New" panose="02070309020205020404" pitchFamily="49" charset="0"/>
              </a:rPr>
              <a:t>nbinomial</a:t>
            </a:r>
            <a:r>
              <a:rPr lang="en-US" dirty="0">
                <a:latin typeface="Courier New" panose="02070309020205020404" pitchFamily="49" charset="0"/>
              </a:rPr>
              <a:t>", </a:t>
            </a:r>
            <a:r>
              <a:rPr lang="en-US" dirty="0" smtClean="0">
                <a:latin typeface="Courier New" panose="02070309020205020404" pitchFamily="49" charset="0"/>
              </a:rPr>
              <a:t>data=</a:t>
            </a:r>
            <a:r>
              <a:rPr lang="en-US" dirty="0" err="1" smtClean="0">
                <a:latin typeface="Courier New" panose="02070309020205020404" pitchFamily="49" charset="0"/>
              </a:rPr>
              <a:t>modeling_data</a:t>
            </a:r>
            <a:r>
              <a:rPr lang="en-US" dirty="0"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</a:rPr>
              <a:t>control.compute</a:t>
            </a:r>
            <a:r>
              <a:rPr lang="en-US" dirty="0" smtClean="0">
                <a:latin typeface="Courier New" panose="02070309020205020404" pitchFamily="49" charset="0"/>
              </a:rPr>
              <a:t>=list(</a:t>
            </a:r>
            <a:r>
              <a:rPr lang="en-US" b="1" dirty="0" err="1" smtClean="0">
                <a:latin typeface="Courier New" panose="02070309020205020404" pitchFamily="49" charset="0"/>
              </a:rPr>
              <a:t>cpo</a:t>
            </a:r>
            <a:r>
              <a:rPr lang="en-US" dirty="0" smtClean="0">
                <a:latin typeface="Courier New" panose="02070309020205020404" pitchFamily="49" charset="0"/>
              </a:rPr>
              <a:t>=T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</a:rPr>
              <a:t>waic</a:t>
            </a:r>
            <a:r>
              <a:rPr lang="en-US" dirty="0">
                <a:latin typeface="Courier New" panose="02070309020205020404" pitchFamily="49" charset="0"/>
              </a:rPr>
              <a:t>=T, </a:t>
            </a:r>
            <a:r>
              <a:rPr lang="en-US" dirty="0" err="1">
                <a:latin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</a:rPr>
              <a:t>=T),</a:t>
            </a: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</a:rPr>
              <a:t>control.inla</a:t>
            </a:r>
            <a:r>
              <a:rPr lang="en-US" dirty="0" smtClean="0">
                <a:latin typeface="Courier New" panose="02070309020205020404" pitchFamily="49" charset="0"/>
              </a:rPr>
              <a:t>=list(</a:t>
            </a:r>
            <a:r>
              <a:rPr lang="en-US" dirty="0" err="1" smtClean="0">
                <a:latin typeface="Courier New" panose="02070309020205020404" pitchFamily="49" charset="0"/>
              </a:rPr>
              <a:t>int.strategy</a:t>
            </a:r>
            <a:r>
              <a:rPr lang="en-US" dirty="0" smtClean="0">
                <a:latin typeface="Courier New" panose="02070309020205020404" pitchFamily="49" charset="0"/>
              </a:rPr>
              <a:t>='</a:t>
            </a:r>
            <a:r>
              <a:rPr lang="en-US" b="1" dirty="0" err="1" smtClean="0">
                <a:latin typeface="Courier New" panose="02070309020205020404" pitchFamily="49" charset="0"/>
              </a:rPr>
              <a:t>eb</a:t>
            </a:r>
            <a:r>
              <a:rPr lang="en-US" dirty="0" smtClean="0">
                <a:latin typeface="Courier New" panose="02070309020205020404" pitchFamily="49" charset="0"/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4262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Computing with R-INLA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583" y="2173778"/>
            <a:ext cx="100791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Time used</a:t>
            </a:r>
            <a:r>
              <a:rPr lang="en-US" dirty="0">
                <a:latin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</a:rPr>
              <a:t>61.68 min </a:t>
            </a:r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Fixed </a:t>
            </a:r>
            <a:r>
              <a:rPr lang="en-US" b="1" dirty="0" smtClean="0">
                <a:latin typeface="Courier New" panose="02070309020205020404" pitchFamily="49" charset="0"/>
              </a:rPr>
              <a:t>effect:</a:t>
            </a: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</a:rPr>
              <a:t>		0.025quant </a:t>
            </a:r>
            <a:r>
              <a:rPr lang="en-US" b="1" dirty="0">
                <a:latin typeface="Courier New" panose="02070309020205020404" pitchFamily="49" charset="0"/>
              </a:rPr>
              <a:t>0.5quant 0.975quant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Global intercept </a:t>
            </a: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	0.602    </a:t>
            </a:r>
            <a:r>
              <a:rPr lang="en-US" dirty="0">
                <a:latin typeface="Courier New" panose="02070309020205020404" pitchFamily="49" charset="0"/>
              </a:rPr>
              <a:t>	0.772      0.941 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Global </a:t>
            </a:r>
            <a:r>
              <a:rPr lang="en-US" dirty="0" err="1" smtClean="0">
                <a:latin typeface="Courier New" panose="02070309020205020404" pitchFamily="49" charset="0"/>
              </a:rPr>
              <a:t>log_hrs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effect	0.774    </a:t>
            </a:r>
            <a:r>
              <a:rPr lang="en-US" dirty="0">
                <a:latin typeface="Courier New" panose="02070309020205020404" pitchFamily="49" charset="0"/>
              </a:rPr>
              <a:t>	0.815      0.857 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Global </a:t>
            </a:r>
            <a:r>
              <a:rPr lang="en-US" dirty="0" err="1" smtClean="0">
                <a:latin typeface="Courier New" panose="02070309020205020404" pitchFamily="49" charset="0"/>
              </a:rPr>
              <a:t>std_yr</a:t>
            </a:r>
            <a:r>
              <a:rPr lang="en-US" dirty="0" smtClean="0">
                <a:latin typeface="Courier New" panose="02070309020205020404" pitchFamily="49" charset="0"/>
              </a:rPr>
              <a:t> effect		0.022    </a:t>
            </a:r>
            <a:r>
              <a:rPr lang="en-US" dirty="0">
                <a:latin typeface="Courier New" panose="02070309020205020404" pitchFamily="49" charset="0"/>
              </a:rPr>
              <a:t>	0.025      0.027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</a:rPr>
              <a:t>Hyperparameter</a:t>
            </a:r>
            <a:r>
              <a:rPr lang="en-US" b="1" dirty="0" smtClean="0">
                <a:latin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</a:rPr>
              <a:t>		0.025quant 	0.5quant 	0.975quant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1/</a:t>
            </a:r>
            <a:r>
              <a:rPr lang="en-US" dirty="0" err="1">
                <a:latin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</a:rPr>
              <a:t>verdispersion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		0.444    	0.449      	0.453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Precision alpha CAR </a:t>
            </a:r>
            <a:r>
              <a:rPr lang="en-US" dirty="0">
                <a:latin typeface="Courier New" panose="02070309020205020404" pitchFamily="49" charset="0"/>
              </a:rPr>
              <a:t>		0.673    	0.688      	0.703   </a:t>
            </a:r>
          </a:p>
          <a:p>
            <a:r>
              <a:rPr lang="en-US" dirty="0">
                <a:latin typeface="Courier New" panose="02070309020205020404" pitchFamily="49" charset="0"/>
              </a:rPr>
              <a:t>Precision </a:t>
            </a:r>
            <a:r>
              <a:rPr lang="en-US" dirty="0" smtClean="0">
                <a:latin typeface="Courier New" panose="02070309020205020404" pitchFamily="49" charset="0"/>
              </a:rPr>
              <a:t>epsilon CAR	33.055   </a:t>
            </a:r>
            <a:r>
              <a:rPr lang="en-US" dirty="0">
                <a:latin typeface="Courier New" panose="02070309020205020404" pitchFamily="49" charset="0"/>
              </a:rPr>
              <a:t>	33.691     	34.340  </a:t>
            </a:r>
          </a:p>
          <a:p>
            <a:r>
              <a:rPr lang="en-US" dirty="0">
                <a:latin typeface="Courier New" panose="02070309020205020404" pitchFamily="49" charset="0"/>
              </a:rPr>
              <a:t>Precision </a:t>
            </a:r>
            <a:r>
              <a:rPr lang="en-US" dirty="0" smtClean="0">
                <a:latin typeface="Courier New" panose="02070309020205020404" pitchFamily="49" charset="0"/>
              </a:rPr>
              <a:t>tau CAR      </a:t>
            </a:r>
            <a:r>
              <a:rPr lang="en-US" dirty="0">
                <a:latin typeface="Courier New" panose="02070309020205020404" pitchFamily="49" charset="0"/>
              </a:rPr>
              <a:t>	678.391  	707.756    	738.433 </a:t>
            </a:r>
          </a:p>
          <a:p>
            <a:r>
              <a:rPr lang="en-US" dirty="0">
                <a:latin typeface="Courier New" panose="02070309020205020404" pitchFamily="49" charset="0"/>
              </a:rPr>
              <a:t>Precision </a:t>
            </a:r>
            <a:r>
              <a:rPr lang="en-US" dirty="0" smtClean="0">
                <a:latin typeface="Courier New" panose="02070309020205020404" pitchFamily="49" charset="0"/>
              </a:rPr>
              <a:t>kappa </a:t>
            </a:r>
            <a:r>
              <a:rPr lang="en-US" dirty="0" err="1" smtClean="0">
                <a:latin typeface="Courier New" panose="02070309020205020404" pitchFamily="49" charset="0"/>
              </a:rPr>
              <a:t>iid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		0.927    	0.969      	1.012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Alpha: 2017 Abundance Indices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910" t="3941" r="12603" b="3287"/>
          <a:stretch/>
        </p:blipFill>
        <p:spPr>
          <a:xfrm>
            <a:off x="2570481" y="1769016"/>
            <a:ext cx="6522719" cy="47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Epsilon: Effort Effects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19" t="17521" b="18176"/>
          <a:stretch/>
        </p:blipFill>
        <p:spPr>
          <a:xfrm>
            <a:off x="386080" y="1717040"/>
            <a:ext cx="11361988" cy="41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Tau: Year Effects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1668" t="17522" b="16704"/>
          <a:stretch/>
        </p:blipFill>
        <p:spPr>
          <a:xfrm>
            <a:off x="193462" y="1747520"/>
            <a:ext cx="11575942" cy="43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Tau: Significant Year Effects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1612" t="3778" r="8611" b="3778"/>
          <a:stretch/>
        </p:blipFill>
        <p:spPr>
          <a:xfrm>
            <a:off x="2448559" y="1645920"/>
            <a:ext cx="6876719" cy="50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Aggregation: Trend Estimates Compared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66" t="13595" b="14000"/>
          <a:stretch/>
        </p:blipFill>
        <p:spPr>
          <a:xfrm>
            <a:off x="314959" y="2001520"/>
            <a:ext cx="11507639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885" y="1792707"/>
            <a:ext cx="6712835" cy="458917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Aggregation: Trend Estimates Compared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85440" y="1920240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Spearman’s r = 0.89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1900 Christmas Bird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53873" cy="4351338"/>
          </a:xfrm>
        </p:spPr>
        <p:txBody>
          <a:bodyPr/>
          <a:lstStyle/>
          <a:p>
            <a:r>
              <a:rPr lang="en-US" dirty="0" smtClean="0"/>
              <a:t>27 volunteers</a:t>
            </a:r>
          </a:p>
          <a:p>
            <a:r>
              <a:rPr lang="en-US" dirty="0" smtClean="0"/>
              <a:t>25 count circles</a:t>
            </a:r>
          </a:p>
          <a:p>
            <a:r>
              <a:rPr lang="en-US" dirty="0" smtClean="0"/>
              <a:t>18,500 birds counted</a:t>
            </a:r>
          </a:p>
          <a:p>
            <a:r>
              <a:rPr lang="en-US" dirty="0" smtClean="0"/>
              <a:t>89 species recorded</a:t>
            </a:r>
          </a:p>
          <a:p>
            <a:r>
              <a:rPr lang="en-US" dirty="0" smtClean="0"/>
              <a:t>2 Countries</a:t>
            </a:r>
          </a:p>
        </p:txBody>
      </p:sp>
      <p:pic>
        <p:nvPicPr>
          <p:cNvPr id="1026" name="Picture 2" descr="http://cdn.audubon.org/cdn/farfuture/B4p13DvT4MxgZOsW80OMPw-Q3_4p1Zq8O-44iG_jYJY/mtime:1486712652/sites/default/files/styles/article_hero_inline/public/cbc_blog.jpg?itok=gR-F8zZ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r="8359"/>
          <a:stretch/>
        </p:blipFill>
        <p:spPr bwMode="auto">
          <a:xfrm>
            <a:off x="4922982" y="1969798"/>
            <a:ext cx="6659418" cy="43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43451" y="5869186"/>
            <a:ext cx="190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NAS Digital Archives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27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Aggregation: Trend Precision Compared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84" y="1802705"/>
            <a:ext cx="7184976" cy="456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Aggregation: Trend Precision Compared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54737"/>
            <a:ext cx="5571429" cy="39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925" y="1654737"/>
            <a:ext cx="5571429" cy="391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2423" t="11901" r="18691" b="14464"/>
          <a:stretch/>
        </p:blipFill>
        <p:spPr>
          <a:xfrm>
            <a:off x="4605986" y="4427028"/>
            <a:ext cx="2648254" cy="22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4" b="-1858"/>
          <a:stretch/>
        </p:blipFill>
        <p:spPr>
          <a:xfrm>
            <a:off x="0" y="-20320"/>
            <a:ext cx="12192000" cy="52831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5125638"/>
            <a:ext cx="12192000" cy="173236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9498767" y="5486138"/>
            <a:ext cx="2030181" cy="599742"/>
            <a:chOff x="157" y="1354"/>
            <a:chExt cx="5450" cy="1610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157" y="1354"/>
              <a:ext cx="1590" cy="1062"/>
            </a:xfrm>
            <a:custGeom>
              <a:avLst/>
              <a:gdLst>
                <a:gd name="T0" fmla="*/ 99 w 672"/>
                <a:gd name="T1" fmla="*/ 376 h 448"/>
                <a:gd name="T2" fmla="*/ 112 w 672"/>
                <a:gd name="T3" fmla="*/ 376 h 448"/>
                <a:gd name="T4" fmla="*/ 122 w 672"/>
                <a:gd name="T5" fmla="*/ 271 h 448"/>
                <a:gd name="T6" fmla="*/ 155 w 672"/>
                <a:gd name="T7" fmla="*/ 259 h 448"/>
                <a:gd name="T8" fmla="*/ 72 w 672"/>
                <a:gd name="T9" fmla="*/ 242 h 448"/>
                <a:gd name="T10" fmla="*/ 179 w 672"/>
                <a:gd name="T11" fmla="*/ 232 h 448"/>
                <a:gd name="T12" fmla="*/ 213 w 672"/>
                <a:gd name="T13" fmla="*/ 232 h 448"/>
                <a:gd name="T14" fmla="*/ 218 w 672"/>
                <a:gd name="T15" fmla="*/ 133 h 448"/>
                <a:gd name="T16" fmla="*/ 195 w 672"/>
                <a:gd name="T17" fmla="*/ 81 h 448"/>
                <a:gd name="T18" fmla="*/ 178 w 672"/>
                <a:gd name="T19" fmla="*/ 57 h 448"/>
                <a:gd name="T20" fmla="*/ 179 w 672"/>
                <a:gd name="T21" fmla="*/ 28 h 448"/>
                <a:gd name="T22" fmla="*/ 196 w 672"/>
                <a:gd name="T23" fmla="*/ 10 h 448"/>
                <a:gd name="T24" fmla="*/ 218 w 672"/>
                <a:gd name="T25" fmla="*/ 0 h 448"/>
                <a:gd name="T26" fmla="*/ 437 w 672"/>
                <a:gd name="T27" fmla="*/ 73 h 448"/>
                <a:gd name="T28" fmla="*/ 541 w 672"/>
                <a:gd name="T29" fmla="*/ 180 h 448"/>
                <a:gd name="T30" fmla="*/ 562 w 672"/>
                <a:gd name="T31" fmla="*/ 192 h 448"/>
                <a:gd name="T32" fmla="*/ 546 w 672"/>
                <a:gd name="T33" fmla="*/ 217 h 448"/>
                <a:gd name="T34" fmla="*/ 476 w 672"/>
                <a:gd name="T35" fmla="*/ 279 h 448"/>
                <a:gd name="T36" fmla="*/ 482 w 672"/>
                <a:gd name="T37" fmla="*/ 376 h 448"/>
                <a:gd name="T38" fmla="*/ 373 w 672"/>
                <a:gd name="T39" fmla="*/ 444 h 448"/>
                <a:gd name="T40" fmla="*/ 333 w 672"/>
                <a:gd name="T41" fmla="*/ 376 h 448"/>
                <a:gd name="T42" fmla="*/ 89 w 672"/>
                <a:gd name="T43" fmla="*/ 403 h 448"/>
                <a:gd name="T44" fmla="*/ 15 w 672"/>
                <a:gd name="T45" fmla="*/ 425 h 448"/>
                <a:gd name="T46" fmla="*/ 19 w 672"/>
                <a:gd name="T47" fmla="*/ 419 h 448"/>
                <a:gd name="T48" fmla="*/ 19 w 672"/>
                <a:gd name="T49" fmla="*/ 414 h 448"/>
                <a:gd name="T50" fmla="*/ 13 w 672"/>
                <a:gd name="T51" fmla="*/ 412 h 448"/>
                <a:gd name="T52" fmla="*/ 36 w 672"/>
                <a:gd name="T53" fmla="*/ 378 h 448"/>
                <a:gd name="T54" fmla="*/ 69 w 672"/>
                <a:gd name="T55" fmla="*/ 376 h 448"/>
                <a:gd name="T56" fmla="*/ 165 w 672"/>
                <a:gd name="T57" fmla="*/ 285 h 448"/>
                <a:gd name="T58" fmla="*/ 192 w 672"/>
                <a:gd name="T59" fmla="*/ 273 h 448"/>
                <a:gd name="T60" fmla="*/ 165 w 672"/>
                <a:gd name="T61" fmla="*/ 285 h 448"/>
                <a:gd name="T62" fmla="*/ 462 w 672"/>
                <a:gd name="T63" fmla="*/ 288 h 448"/>
                <a:gd name="T64" fmla="*/ 287 w 672"/>
                <a:gd name="T65" fmla="*/ 295 h 448"/>
                <a:gd name="T66" fmla="*/ 345 w 672"/>
                <a:gd name="T67" fmla="*/ 376 h 448"/>
                <a:gd name="T68" fmla="*/ 347 w 672"/>
                <a:gd name="T69" fmla="*/ 386 h 448"/>
                <a:gd name="T70" fmla="*/ 350 w 672"/>
                <a:gd name="T71" fmla="*/ 400 h 448"/>
                <a:gd name="T72" fmla="*/ 363 w 672"/>
                <a:gd name="T73" fmla="*/ 417 h 448"/>
                <a:gd name="T74" fmla="*/ 383 w 672"/>
                <a:gd name="T75" fmla="*/ 424 h 448"/>
                <a:gd name="T76" fmla="*/ 409 w 672"/>
                <a:gd name="T77" fmla="*/ 433 h 448"/>
                <a:gd name="T78" fmla="*/ 470 w 672"/>
                <a:gd name="T79" fmla="*/ 359 h 448"/>
                <a:gd name="T80" fmla="*/ 252 w 672"/>
                <a:gd name="T81" fmla="*/ 284 h 448"/>
                <a:gd name="T82" fmla="*/ 213 w 672"/>
                <a:gd name="T83" fmla="*/ 293 h 448"/>
                <a:gd name="T84" fmla="*/ 413 w 672"/>
                <a:gd name="T85" fmla="*/ 183 h 448"/>
                <a:gd name="T86" fmla="*/ 486 w 672"/>
                <a:gd name="T87" fmla="*/ 229 h 448"/>
                <a:gd name="T88" fmla="*/ 533 w 672"/>
                <a:gd name="T89" fmla="*/ 191 h 448"/>
                <a:gd name="T90" fmla="*/ 578 w 672"/>
                <a:gd name="T91" fmla="*/ 203 h 448"/>
                <a:gd name="T92" fmla="*/ 547 w 672"/>
                <a:gd name="T93" fmla="*/ 255 h 448"/>
                <a:gd name="T94" fmla="*/ 378 w 672"/>
                <a:gd name="T95" fmla="*/ 265 h 448"/>
                <a:gd name="T96" fmla="*/ 265 w 672"/>
                <a:gd name="T97" fmla="*/ 279 h 448"/>
                <a:gd name="T98" fmla="*/ 235 w 672"/>
                <a:gd name="T99" fmla="*/ 273 h 448"/>
                <a:gd name="T100" fmla="*/ 193 w 672"/>
                <a:gd name="T101" fmla="*/ 282 h 448"/>
                <a:gd name="T102" fmla="*/ 384 w 672"/>
                <a:gd name="T103" fmla="*/ 196 h 448"/>
                <a:gd name="T104" fmla="*/ 231 w 672"/>
                <a:gd name="T105" fmla="*/ 7 h 448"/>
                <a:gd name="T106" fmla="*/ 370 w 672"/>
                <a:gd name="T107" fmla="*/ 53 h 448"/>
                <a:gd name="T108" fmla="*/ 354 w 672"/>
                <a:gd name="T109" fmla="*/ 140 h 448"/>
                <a:gd name="T110" fmla="*/ 379 w 672"/>
                <a:gd name="T111" fmla="*/ 136 h 448"/>
                <a:gd name="T112" fmla="*/ 302 w 672"/>
                <a:gd name="T113" fmla="*/ 202 h 448"/>
                <a:gd name="T114" fmla="*/ 248 w 672"/>
                <a:gd name="T115" fmla="*/ 133 h 448"/>
                <a:gd name="T116" fmla="*/ 196 w 672"/>
                <a:gd name="T117" fmla="*/ 71 h 448"/>
                <a:gd name="T118" fmla="*/ 206 w 672"/>
                <a:gd name="T119" fmla="*/ 50 h 448"/>
                <a:gd name="T120" fmla="*/ 206 w 672"/>
                <a:gd name="T121" fmla="*/ 20 h 448"/>
                <a:gd name="T122" fmla="*/ 231 w 672"/>
                <a:gd name="T123" fmla="*/ 7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2" h="448">
                  <a:moveTo>
                    <a:pt x="112" y="376"/>
                  </a:moveTo>
                  <a:cubicBezTo>
                    <a:pt x="96" y="388"/>
                    <a:pt x="80" y="398"/>
                    <a:pt x="64" y="405"/>
                  </a:cubicBezTo>
                  <a:cubicBezTo>
                    <a:pt x="99" y="376"/>
                    <a:pt x="99" y="376"/>
                    <a:pt x="99" y="376"/>
                  </a:cubicBezTo>
                  <a:cubicBezTo>
                    <a:pt x="186" y="302"/>
                    <a:pt x="186" y="302"/>
                    <a:pt x="186" y="302"/>
                  </a:cubicBezTo>
                  <a:cubicBezTo>
                    <a:pt x="203" y="302"/>
                    <a:pt x="203" y="302"/>
                    <a:pt x="203" y="302"/>
                  </a:cubicBezTo>
                  <a:cubicBezTo>
                    <a:pt x="173" y="325"/>
                    <a:pt x="143" y="354"/>
                    <a:pt x="112" y="376"/>
                  </a:cubicBezTo>
                  <a:close/>
                  <a:moveTo>
                    <a:pt x="157" y="295"/>
                  </a:moveTo>
                  <a:cubicBezTo>
                    <a:pt x="157" y="290"/>
                    <a:pt x="161" y="284"/>
                    <a:pt x="161" y="280"/>
                  </a:cubicBezTo>
                  <a:cubicBezTo>
                    <a:pt x="161" y="263"/>
                    <a:pt x="131" y="272"/>
                    <a:pt x="122" y="271"/>
                  </a:cubicBezTo>
                  <a:cubicBezTo>
                    <a:pt x="136" y="270"/>
                    <a:pt x="149" y="269"/>
                    <a:pt x="162" y="265"/>
                  </a:cubicBezTo>
                  <a:cubicBezTo>
                    <a:pt x="148" y="263"/>
                    <a:pt x="132" y="262"/>
                    <a:pt x="118" y="259"/>
                  </a:cubicBezTo>
                  <a:cubicBezTo>
                    <a:pt x="155" y="259"/>
                    <a:pt x="155" y="259"/>
                    <a:pt x="155" y="259"/>
                  </a:cubicBezTo>
                  <a:cubicBezTo>
                    <a:pt x="158" y="258"/>
                    <a:pt x="169" y="252"/>
                    <a:pt x="175" y="249"/>
                  </a:cubicBezTo>
                  <a:cubicBezTo>
                    <a:pt x="88" y="248"/>
                    <a:pt x="88" y="248"/>
                    <a:pt x="88" y="248"/>
                  </a:cubicBezTo>
                  <a:cubicBezTo>
                    <a:pt x="85" y="246"/>
                    <a:pt x="78" y="242"/>
                    <a:pt x="72" y="242"/>
                  </a:cubicBezTo>
                  <a:cubicBezTo>
                    <a:pt x="96" y="241"/>
                    <a:pt x="121" y="241"/>
                    <a:pt x="145" y="240"/>
                  </a:cubicBezTo>
                  <a:cubicBezTo>
                    <a:pt x="135" y="238"/>
                    <a:pt x="124" y="236"/>
                    <a:pt x="113" y="233"/>
                  </a:cubicBezTo>
                  <a:cubicBezTo>
                    <a:pt x="136" y="232"/>
                    <a:pt x="158" y="232"/>
                    <a:pt x="179" y="232"/>
                  </a:cubicBezTo>
                  <a:cubicBezTo>
                    <a:pt x="168" y="229"/>
                    <a:pt x="156" y="226"/>
                    <a:pt x="143" y="222"/>
                  </a:cubicBezTo>
                  <a:cubicBezTo>
                    <a:pt x="160" y="224"/>
                    <a:pt x="189" y="232"/>
                    <a:pt x="194" y="232"/>
                  </a:cubicBezTo>
                  <a:cubicBezTo>
                    <a:pt x="213" y="232"/>
                    <a:pt x="213" y="232"/>
                    <a:pt x="213" y="232"/>
                  </a:cubicBezTo>
                  <a:cubicBezTo>
                    <a:pt x="210" y="224"/>
                    <a:pt x="201" y="205"/>
                    <a:pt x="201" y="198"/>
                  </a:cubicBezTo>
                  <a:cubicBezTo>
                    <a:pt x="201" y="182"/>
                    <a:pt x="215" y="149"/>
                    <a:pt x="227" y="133"/>
                  </a:cubicBezTo>
                  <a:cubicBezTo>
                    <a:pt x="225" y="133"/>
                    <a:pt x="222" y="133"/>
                    <a:pt x="218" y="133"/>
                  </a:cubicBezTo>
                  <a:cubicBezTo>
                    <a:pt x="222" y="121"/>
                    <a:pt x="201" y="108"/>
                    <a:pt x="198" y="103"/>
                  </a:cubicBezTo>
                  <a:cubicBezTo>
                    <a:pt x="196" y="100"/>
                    <a:pt x="192" y="97"/>
                    <a:pt x="186" y="93"/>
                  </a:cubicBezTo>
                  <a:cubicBezTo>
                    <a:pt x="186" y="90"/>
                    <a:pt x="192" y="83"/>
                    <a:pt x="195" y="81"/>
                  </a:cubicBezTo>
                  <a:cubicBezTo>
                    <a:pt x="192" y="78"/>
                    <a:pt x="185" y="75"/>
                    <a:pt x="181" y="70"/>
                  </a:cubicBezTo>
                  <a:cubicBezTo>
                    <a:pt x="185" y="68"/>
                    <a:pt x="190" y="67"/>
                    <a:pt x="192" y="66"/>
                  </a:cubicBezTo>
                  <a:cubicBezTo>
                    <a:pt x="188" y="63"/>
                    <a:pt x="182" y="60"/>
                    <a:pt x="178" y="57"/>
                  </a:cubicBezTo>
                  <a:cubicBezTo>
                    <a:pt x="183" y="55"/>
                    <a:pt x="188" y="53"/>
                    <a:pt x="192" y="50"/>
                  </a:cubicBezTo>
                  <a:cubicBezTo>
                    <a:pt x="189" y="47"/>
                    <a:pt x="185" y="46"/>
                    <a:pt x="179" y="44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203" y="28"/>
                    <a:pt x="203" y="28"/>
                    <a:pt x="203" y="28"/>
                  </a:cubicBezTo>
                  <a:cubicBezTo>
                    <a:pt x="200" y="27"/>
                    <a:pt x="195" y="22"/>
                    <a:pt x="195" y="17"/>
                  </a:cubicBezTo>
                  <a:cubicBezTo>
                    <a:pt x="195" y="13"/>
                    <a:pt x="196" y="15"/>
                    <a:pt x="196" y="10"/>
                  </a:cubicBezTo>
                  <a:cubicBezTo>
                    <a:pt x="211" y="14"/>
                    <a:pt x="222" y="16"/>
                    <a:pt x="232" y="19"/>
                  </a:cubicBezTo>
                  <a:cubicBezTo>
                    <a:pt x="232" y="19"/>
                    <a:pt x="234" y="20"/>
                    <a:pt x="235" y="18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7" y="0"/>
                    <a:pt x="263" y="12"/>
                    <a:pt x="278" y="15"/>
                  </a:cubicBezTo>
                  <a:cubicBezTo>
                    <a:pt x="300" y="20"/>
                    <a:pt x="437" y="20"/>
                    <a:pt x="437" y="73"/>
                  </a:cubicBezTo>
                  <a:cubicBezTo>
                    <a:pt x="437" y="87"/>
                    <a:pt x="390" y="102"/>
                    <a:pt x="390" y="132"/>
                  </a:cubicBezTo>
                  <a:cubicBezTo>
                    <a:pt x="390" y="176"/>
                    <a:pt x="425" y="168"/>
                    <a:pt x="461" y="211"/>
                  </a:cubicBezTo>
                  <a:cubicBezTo>
                    <a:pt x="470" y="192"/>
                    <a:pt x="523" y="180"/>
                    <a:pt x="541" y="180"/>
                  </a:cubicBezTo>
                  <a:cubicBezTo>
                    <a:pt x="620" y="189"/>
                    <a:pt x="620" y="189"/>
                    <a:pt x="620" y="189"/>
                  </a:cubicBezTo>
                  <a:cubicBezTo>
                    <a:pt x="566" y="189"/>
                    <a:pt x="566" y="189"/>
                    <a:pt x="566" y="189"/>
                  </a:cubicBezTo>
                  <a:cubicBezTo>
                    <a:pt x="566" y="191"/>
                    <a:pt x="564" y="192"/>
                    <a:pt x="562" y="192"/>
                  </a:cubicBezTo>
                  <a:cubicBezTo>
                    <a:pt x="655" y="193"/>
                    <a:pt x="655" y="193"/>
                    <a:pt x="655" y="193"/>
                  </a:cubicBezTo>
                  <a:cubicBezTo>
                    <a:pt x="660" y="196"/>
                    <a:pt x="667" y="196"/>
                    <a:pt x="672" y="198"/>
                  </a:cubicBezTo>
                  <a:cubicBezTo>
                    <a:pt x="546" y="217"/>
                    <a:pt x="546" y="217"/>
                    <a:pt x="546" y="217"/>
                  </a:cubicBezTo>
                  <a:cubicBezTo>
                    <a:pt x="554" y="225"/>
                    <a:pt x="556" y="232"/>
                    <a:pt x="556" y="242"/>
                  </a:cubicBezTo>
                  <a:cubicBezTo>
                    <a:pt x="556" y="255"/>
                    <a:pt x="549" y="277"/>
                    <a:pt x="526" y="279"/>
                  </a:cubicBezTo>
                  <a:cubicBezTo>
                    <a:pt x="476" y="279"/>
                    <a:pt x="476" y="279"/>
                    <a:pt x="476" y="279"/>
                  </a:cubicBezTo>
                  <a:cubicBezTo>
                    <a:pt x="483" y="285"/>
                    <a:pt x="494" y="289"/>
                    <a:pt x="503" y="295"/>
                  </a:cubicBezTo>
                  <a:cubicBezTo>
                    <a:pt x="509" y="300"/>
                    <a:pt x="515" y="305"/>
                    <a:pt x="515" y="315"/>
                  </a:cubicBezTo>
                  <a:cubicBezTo>
                    <a:pt x="515" y="327"/>
                    <a:pt x="500" y="351"/>
                    <a:pt x="482" y="376"/>
                  </a:cubicBezTo>
                  <a:cubicBezTo>
                    <a:pt x="453" y="413"/>
                    <a:pt x="415" y="448"/>
                    <a:pt x="399" y="434"/>
                  </a:cubicBezTo>
                  <a:cubicBezTo>
                    <a:pt x="396" y="437"/>
                    <a:pt x="393" y="441"/>
                    <a:pt x="390" y="444"/>
                  </a:cubicBezTo>
                  <a:cubicBezTo>
                    <a:pt x="373" y="444"/>
                    <a:pt x="373" y="444"/>
                    <a:pt x="373" y="444"/>
                  </a:cubicBezTo>
                  <a:cubicBezTo>
                    <a:pt x="373" y="437"/>
                    <a:pt x="373" y="437"/>
                    <a:pt x="373" y="437"/>
                  </a:cubicBezTo>
                  <a:cubicBezTo>
                    <a:pt x="363" y="436"/>
                    <a:pt x="351" y="433"/>
                    <a:pt x="341" y="431"/>
                  </a:cubicBezTo>
                  <a:cubicBezTo>
                    <a:pt x="340" y="418"/>
                    <a:pt x="337" y="398"/>
                    <a:pt x="333" y="376"/>
                  </a:cubicBezTo>
                  <a:cubicBezTo>
                    <a:pt x="324" y="338"/>
                    <a:pt x="304" y="297"/>
                    <a:pt x="257" y="297"/>
                  </a:cubicBezTo>
                  <a:cubicBezTo>
                    <a:pt x="227" y="297"/>
                    <a:pt x="166" y="344"/>
                    <a:pt x="125" y="376"/>
                  </a:cubicBezTo>
                  <a:cubicBezTo>
                    <a:pt x="109" y="388"/>
                    <a:pt x="96" y="399"/>
                    <a:pt x="89" y="403"/>
                  </a:cubicBezTo>
                  <a:cubicBezTo>
                    <a:pt x="68" y="415"/>
                    <a:pt x="43" y="424"/>
                    <a:pt x="19" y="433"/>
                  </a:cubicBezTo>
                  <a:cubicBezTo>
                    <a:pt x="0" y="428"/>
                    <a:pt x="0" y="428"/>
                    <a:pt x="0" y="428"/>
                  </a:cubicBezTo>
                  <a:cubicBezTo>
                    <a:pt x="6" y="427"/>
                    <a:pt x="10" y="426"/>
                    <a:pt x="15" y="425"/>
                  </a:cubicBezTo>
                  <a:cubicBezTo>
                    <a:pt x="12" y="424"/>
                    <a:pt x="6" y="421"/>
                    <a:pt x="1" y="418"/>
                  </a:cubicBezTo>
                  <a:cubicBezTo>
                    <a:pt x="3" y="418"/>
                    <a:pt x="3" y="415"/>
                    <a:pt x="8" y="415"/>
                  </a:cubicBezTo>
                  <a:cubicBezTo>
                    <a:pt x="12" y="415"/>
                    <a:pt x="16" y="419"/>
                    <a:pt x="19" y="419"/>
                  </a:cubicBezTo>
                  <a:cubicBezTo>
                    <a:pt x="24" y="419"/>
                    <a:pt x="46" y="412"/>
                    <a:pt x="59" y="410"/>
                  </a:cubicBezTo>
                  <a:cubicBezTo>
                    <a:pt x="56" y="409"/>
                    <a:pt x="55" y="409"/>
                    <a:pt x="50" y="409"/>
                  </a:cubicBezTo>
                  <a:cubicBezTo>
                    <a:pt x="46" y="409"/>
                    <a:pt x="33" y="412"/>
                    <a:pt x="19" y="414"/>
                  </a:cubicBezTo>
                  <a:cubicBezTo>
                    <a:pt x="23" y="410"/>
                    <a:pt x="23" y="410"/>
                    <a:pt x="23" y="410"/>
                  </a:cubicBezTo>
                  <a:cubicBezTo>
                    <a:pt x="22" y="408"/>
                    <a:pt x="24" y="409"/>
                    <a:pt x="19" y="409"/>
                  </a:cubicBezTo>
                  <a:cubicBezTo>
                    <a:pt x="16" y="409"/>
                    <a:pt x="14" y="411"/>
                    <a:pt x="13" y="412"/>
                  </a:cubicBezTo>
                  <a:cubicBezTo>
                    <a:pt x="6" y="412"/>
                    <a:pt x="3" y="411"/>
                    <a:pt x="1" y="410"/>
                  </a:cubicBezTo>
                  <a:cubicBezTo>
                    <a:pt x="17" y="404"/>
                    <a:pt x="34" y="397"/>
                    <a:pt x="50" y="391"/>
                  </a:cubicBezTo>
                  <a:cubicBezTo>
                    <a:pt x="46" y="387"/>
                    <a:pt x="40" y="383"/>
                    <a:pt x="36" y="378"/>
                  </a:cubicBezTo>
                  <a:cubicBezTo>
                    <a:pt x="46" y="378"/>
                    <a:pt x="46" y="378"/>
                    <a:pt x="46" y="378"/>
                  </a:cubicBezTo>
                  <a:cubicBezTo>
                    <a:pt x="50" y="378"/>
                    <a:pt x="55" y="384"/>
                    <a:pt x="58" y="385"/>
                  </a:cubicBezTo>
                  <a:cubicBezTo>
                    <a:pt x="69" y="376"/>
                    <a:pt x="69" y="376"/>
                    <a:pt x="69" y="376"/>
                  </a:cubicBezTo>
                  <a:cubicBezTo>
                    <a:pt x="162" y="306"/>
                    <a:pt x="162" y="306"/>
                    <a:pt x="162" y="306"/>
                  </a:cubicBezTo>
                  <a:cubicBezTo>
                    <a:pt x="161" y="303"/>
                    <a:pt x="157" y="299"/>
                    <a:pt x="157" y="295"/>
                  </a:cubicBezTo>
                  <a:close/>
                  <a:moveTo>
                    <a:pt x="165" y="285"/>
                  </a:moveTo>
                  <a:cubicBezTo>
                    <a:pt x="165" y="273"/>
                    <a:pt x="179" y="241"/>
                    <a:pt x="201" y="242"/>
                  </a:cubicBezTo>
                  <a:cubicBezTo>
                    <a:pt x="215" y="242"/>
                    <a:pt x="215" y="242"/>
                    <a:pt x="215" y="242"/>
                  </a:cubicBezTo>
                  <a:cubicBezTo>
                    <a:pt x="208" y="252"/>
                    <a:pt x="197" y="262"/>
                    <a:pt x="192" y="273"/>
                  </a:cubicBezTo>
                  <a:cubicBezTo>
                    <a:pt x="188" y="279"/>
                    <a:pt x="185" y="289"/>
                    <a:pt x="177" y="295"/>
                  </a:cubicBezTo>
                  <a:cubicBezTo>
                    <a:pt x="174" y="297"/>
                    <a:pt x="171" y="298"/>
                    <a:pt x="168" y="298"/>
                  </a:cubicBezTo>
                  <a:cubicBezTo>
                    <a:pt x="166" y="295"/>
                    <a:pt x="165" y="290"/>
                    <a:pt x="165" y="285"/>
                  </a:cubicBezTo>
                  <a:close/>
                  <a:moveTo>
                    <a:pt x="469" y="295"/>
                  </a:moveTo>
                  <a:cubicBezTo>
                    <a:pt x="463" y="292"/>
                    <a:pt x="457" y="291"/>
                    <a:pt x="453" y="289"/>
                  </a:cubicBezTo>
                  <a:cubicBezTo>
                    <a:pt x="456" y="288"/>
                    <a:pt x="460" y="288"/>
                    <a:pt x="462" y="288"/>
                  </a:cubicBezTo>
                  <a:cubicBezTo>
                    <a:pt x="451" y="279"/>
                    <a:pt x="441" y="261"/>
                    <a:pt x="430" y="265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8" y="292"/>
                    <a:pt x="282" y="293"/>
                    <a:pt x="287" y="295"/>
                  </a:cubicBezTo>
                  <a:cubicBezTo>
                    <a:pt x="306" y="302"/>
                    <a:pt x="338" y="314"/>
                    <a:pt x="338" y="330"/>
                  </a:cubicBezTo>
                  <a:cubicBezTo>
                    <a:pt x="338" y="335"/>
                    <a:pt x="337" y="336"/>
                    <a:pt x="334" y="340"/>
                  </a:cubicBezTo>
                  <a:cubicBezTo>
                    <a:pt x="337" y="352"/>
                    <a:pt x="345" y="363"/>
                    <a:pt x="345" y="376"/>
                  </a:cubicBezTo>
                  <a:cubicBezTo>
                    <a:pt x="345" y="377"/>
                    <a:pt x="345" y="377"/>
                    <a:pt x="345" y="377"/>
                  </a:cubicBezTo>
                  <a:cubicBezTo>
                    <a:pt x="345" y="381"/>
                    <a:pt x="344" y="382"/>
                    <a:pt x="344" y="384"/>
                  </a:cubicBezTo>
                  <a:cubicBezTo>
                    <a:pt x="346" y="385"/>
                    <a:pt x="347" y="386"/>
                    <a:pt x="347" y="386"/>
                  </a:cubicBezTo>
                  <a:cubicBezTo>
                    <a:pt x="341" y="392"/>
                    <a:pt x="341" y="392"/>
                    <a:pt x="341" y="392"/>
                  </a:cubicBezTo>
                  <a:cubicBezTo>
                    <a:pt x="341" y="398"/>
                    <a:pt x="341" y="398"/>
                    <a:pt x="341" y="398"/>
                  </a:cubicBezTo>
                  <a:cubicBezTo>
                    <a:pt x="344" y="398"/>
                    <a:pt x="347" y="398"/>
                    <a:pt x="350" y="400"/>
                  </a:cubicBezTo>
                  <a:cubicBezTo>
                    <a:pt x="350" y="410"/>
                    <a:pt x="350" y="410"/>
                    <a:pt x="350" y="410"/>
                  </a:cubicBezTo>
                  <a:cubicBezTo>
                    <a:pt x="350" y="414"/>
                    <a:pt x="347" y="414"/>
                    <a:pt x="347" y="417"/>
                  </a:cubicBezTo>
                  <a:cubicBezTo>
                    <a:pt x="363" y="417"/>
                    <a:pt x="363" y="417"/>
                    <a:pt x="363" y="417"/>
                  </a:cubicBezTo>
                  <a:cubicBezTo>
                    <a:pt x="363" y="429"/>
                    <a:pt x="363" y="429"/>
                    <a:pt x="363" y="429"/>
                  </a:cubicBezTo>
                  <a:cubicBezTo>
                    <a:pt x="368" y="427"/>
                    <a:pt x="375" y="422"/>
                    <a:pt x="379" y="422"/>
                  </a:cubicBezTo>
                  <a:cubicBezTo>
                    <a:pt x="384" y="422"/>
                    <a:pt x="381" y="422"/>
                    <a:pt x="383" y="424"/>
                  </a:cubicBezTo>
                  <a:cubicBezTo>
                    <a:pt x="383" y="427"/>
                    <a:pt x="383" y="432"/>
                    <a:pt x="385" y="437"/>
                  </a:cubicBezTo>
                  <a:cubicBezTo>
                    <a:pt x="390" y="434"/>
                    <a:pt x="398" y="424"/>
                    <a:pt x="402" y="424"/>
                  </a:cubicBezTo>
                  <a:cubicBezTo>
                    <a:pt x="407" y="424"/>
                    <a:pt x="405" y="431"/>
                    <a:pt x="409" y="433"/>
                  </a:cubicBezTo>
                  <a:cubicBezTo>
                    <a:pt x="417" y="430"/>
                    <a:pt x="467" y="399"/>
                    <a:pt x="475" y="376"/>
                  </a:cubicBezTo>
                  <a:cubicBezTo>
                    <a:pt x="476" y="374"/>
                    <a:pt x="476" y="372"/>
                    <a:pt x="476" y="371"/>
                  </a:cubicBezTo>
                  <a:cubicBezTo>
                    <a:pt x="476" y="366"/>
                    <a:pt x="473" y="361"/>
                    <a:pt x="470" y="359"/>
                  </a:cubicBezTo>
                  <a:cubicBezTo>
                    <a:pt x="476" y="358"/>
                    <a:pt x="506" y="330"/>
                    <a:pt x="506" y="318"/>
                  </a:cubicBezTo>
                  <a:cubicBezTo>
                    <a:pt x="506" y="311"/>
                    <a:pt x="486" y="302"/>
                    <a:pt x="469" y="295"/>
                  </a:cubicBezTo>
                  <a:close/>
                  <a:moveTo>
                    <a:pt x="252" y="284"/>
                  </a:moveTo>
                  <a:cubicBezTo>
                    <a:pt x="246" y="289"/>
                    <a:pt x="230" y="292"/>
                    <a:pt x="220" y="292"/>
                  </a:cubicBezTo>
                  <a:cubicBezTo>
                    <a:pt x="224" y="293"/>
                    <a:pt x="224" y="293"/>
                    <a:pt x="224" y="293"/>
                  </a:cubicBezTo>
                  <a:cubicBezTo>
                    <a:pt x="213" y="293"/>
                    <a:pt x="213" y="293"/>
                    <a:pt x="213" y="293"/>
                  </a:cubicBezTo>
                  <a:cubicBezTo>
                    <a:pt x="225" y="290"/>
                    <a:pt x="239" y="287"/>
                    <a:pt x="252" y="284"/>
                  </a:cubicBezTo>
                  <a:close/>
                  <a:moveTo>
                    <a:pt x="402" y="183"/>
                  </a:moveTo>
                  <a:cubicBezTo>
                    <a:pt x="413" y="183"/>
                    <a:pt x="413" y="183"/>
                    <a:pt x="413" y="183"/>
                  </a:cubicBezTo>
                  <a:cubicBezTo>
                    <a:pt x="441" y="183"/>
                    <a:pt x="460" y="236"/>
                    <a:pt x="496" y="236"/>
                  </a:cubicBezTo>
                  <a:cubicBezTo>
                    <a:pt x="503" y="236"/>
                    <a:pt x="507" y="238"/>
                    <a:pt x="516" y="230"/>
                  </a:cubicBezTo>
                  <a:cubicBezTo>
                    <a:pt x="515" y="229"/>
                    <a:pt x="513" y="229"/>
                    <a:pt x="486" y="229"/>
                  </a:cubicBezTo>
                  <a:cubicBezTo>
                    <a:pt x="483" y="229"/>
                    <a:pt x="469" y="218"/>
                    <a:pt x="469" y="213"/>
                  </a:cubicBezTo>
                  <a:cubicBezTo>
                    <a:pt x="469" y="195"/>
                    <a:pt x="528" y="184"/>
                    <a:pt x="543" y="184"/>
                  </a:cubicBezTo>
                  <a:cubicBezTo>
                    <a:pt x="539" y="187"/>
                    <a:pt x="536" y="190"/>
                    <a:pt x="533" y="191"/>
                  </a:cubicBezTo>
                  <a:cubicBezTo>
                    <a:pt x="536" y="192"/>
                    <a:pt x="539" y="197"/>
                    <a:pt x="543" y="197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9"/>
                    <a:pt x="576" y="201"/>
                    <a:pt x="578" y="203"/>
                  </a:cubicBezTo>
                  <a:cubicBezTo>
                    <a:pt x="498" y="210"/>
                    <a:pt x="498" y="210"/>
                    <a:pt x="498" y="210"/>
                  </a:cubicBezTo>
                  <a:cubicBezTo>
                    <a:pt x="511" y="219"/>
                    <a:pt x="530" y="218"/>
                    <a:pt x="547" y="222"/>
                  </a:cubicBezTo>
                  <a:cubicBezTo>
                    <a:pt x="547" y="255"/>
                    <a:pt x="547" y="255"/>
                    <a:pt x="547" y="255"/>
                  </a:cubicBezTo>
                  <a:cubicBezTo>
                    <a:pt x="542" y="266"/>
                    <a:pt x="510" y="272"/>
                    <a:pt x="500" y="272"/>
                  </a:cubicBezTo>
                  <a:cubicBezTo>
                    <a:pt x="460" y="272"/>
                    <a:pt x="457" y="255"/>
                    <a:pt x="430" y="255"/>
                  </a:cubicBezTo>
                  <a:cubicBezTo>
                    <a:pt x="426" y="255"/>
                    <a:pt x="383" y="265"/>
                    <a:pt x="378" y="265"/>
                  </a:cubicBezTo>
                  <a:cubicBezTo>
                    <a:pt x="374" y="265"/>
                    <a:pt x="374" y="262"/>
                    <a:pt x="369" y="262"/>
                  </a:cubicBezTo>
                  <a:cubicBezTo>
                    <a:pt x="362" y="262"/>
                    <a:pt x="311" y="280"/>
                    <a:pt x="275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81" y="275"/>
                    <a:pt x="309" y="260"/>
                    <a:pt x="320" y="235"/>
                  </a:cubicBezTo>
                  <a:cubicBezTo>
                    <a:pt x="317" y="239"/>
                    <a:pt x="265" y="273"/>
                    <a:pt x="253" y="273"/>
                  </a:cubicBezTo>
                  <a:cubicBezTo>
                    <a:pt x="235" y="273"/>
                    <a:pt x="235" y="273"/>
                    <a:pt x="235" y="273"/>
                  </a:cubicBezTo>
                  <a:cubicBezTo>
                    <a:pt x="245" y="261"/>
                    <a:pt x="258" y="253"/>
                    <a:pt x="262" y="241"/>
                  </a:cubicBezTo>
                  <a:cubicBezTo>
                    <a:pt x="193" y="288"/>
                    <a:pt x="193" y="288"/>
                    <a:pt x="193" y="288"/>
                  </a:cubicBezTo>
                  <a:cubicBezTo>
                    <a:pt x="193" y="282"/>
                    <a:pt x="193" y="282"/>
                    <a:pt x="193" y="282"/>
                  </a:cubicBezTo>
                  <a:cubicBezTo>
                    <a:pt x="192" y="261"/>
                    <a:pt x="245" y="239"/>
                    <a:pt x="252" y="237"/>
                  </a:cubicBezTo>
                  <a:cubicBezTo>
                    <a:pt x="252" y="237"/>
                    <a:pt x="251" y="236"/>
                    <a:pt x="248" y="235"/>
                  </a:cubicBezTo>
                  <a:cubicBezTo>
                    <a:pt x="384" y="196"/>
                    <a:pt x="384" y="196"/>
                    <a:pt x="384" y="196"/>
                  </a:cubicBezTo>
                  <a:cubicBezTo>
                    <a:pt x="384" y="199"/>
                    <a:pt x="384" y="205"/>
                    <a:pt x="384" y="209"/>
                  </a:cubicBezTo>
                  <a:cubicBezTo>
                    <a:pt x="393" y="206"/>
                    <a:pt x="398" y="190"/>
                    <a:pt x="402" y="183"/>
                  </a:cubicBezTo>
                  <a:close/>
                  <a:moveTo>
                    <a:pt x="231" y="7"/>
                  </a:moveTo>
                  <a:cubicBezTo>
                    <a:pt x="281" y="23"/>
                    <a:pt x="420" y="22"/>
                    <a:pt x="420" y="66"/>
                  </a:cubicBezTo>
                  <a:cubicBezTo>
                    <a:pt x="420" y="70"/>
                    <a:pt x="418" y="73"/>
                    <a:pt x="414" y="77"/>
                  </a:cubicBezTo>
                  <a:cubicBezTo>
                    <a:pt x="399" y="64"/>
                    <a:pt x="381" y="59"/>
                    <a:pt x="370" y="53"/>
                  </a:cubicBezTo>
                  <a:cubicBezTo>
                    <a:pt x="370" y="53"/>
                    <a:pt x="369" y="53"/>
                    <a:pt x="367" y="53"/>
                  </a:cubicBezTo>
                  <a:cubicBezTo>
                    <a:pt x="377" y="60"/>
                    <a:pt x="396" y="65"/>
                    <a:pt x="403" y="83"/>
                  </a:cubicBezTo>
                  <a:cubicBezTo>
                    <a:pt x="389" y="98"/>
                    <a:pt x="360" y="119"/>
                    <a:pt x="354" y="140"/>
                  </a:cubicBezTo>
                  <a:cubicBezTo>
                    <a:pt x="355" y="141"/>
                    <a:pt x="358" y="138"/>
                    <a:pt x="360" y="139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82" y="126"/>
                    <a:pt x="379" y="136"/>
                    <a:pt x="379" y="136"/>
                  </a:cubicBezTo>
                  <a:cubicBezTo>
                    <a:pt x="379" y="140"/>
                    <a:pt x="391" y="169"/>
                    <a:pt x="391" y="173"/>
                  </a:cubicBezTo>
                  <a:cubicBezTo>
                    <a:pt x="391" y="196"/>
                    <a:pt x="323" y="207"/>
                    <a:pt x="321" y="207"/>
                  </a:cubicBezTo>
                  <a:cubicBezTo>
                    <a:pt x="317" y="207"/>
                    <a:pt x="306" y="202"/>
                    <a:pt x="302" y="202"/>
                  </a:cubicBezTo>
                  <a:cubicBezTo>
                    <a:pt x="301" y="202"/>
                    <a:pt x="254" y="232"/>
                    <a:pt x="243" y="232"/>
                  </a:cubicBezTo>
                  <a:cubicBezTo>
                    <a:pt x="227" y="232"/>
                    <a:pt x="210" y="208"/>
                    <a:pt x="210" y="195"/>
                  </a:cubicBezTo>
                  <a:cubicBezTo>
                    <a:pt x="210" y="176"/>
                    <a:pt x="248" y="142"/>
                    <a:pt x="248" y="133"/>
                  </a:cubicBezTo>
                  <a:cubicBezTo>
                    <a:pt x="248" y="129"/>
                    <a:pt x="203" y="89"/>
                    <a:pt x="203" y="84"/>
                  </a:cubicBezTo>
                  <a:cubicBezTo>
                    <a:pt x="203" y="80"/>
                    <a:pt x="208" y="77"/>
                    <a:pt x="208" y="74"/>
                  </a:cubicBezTo>
                  <a:cubicBezTo>
                    <a:pt x="205" y="73"/>
                    <a:pt x="200" y="73"/>
                    <a:pt x="196" y="7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2"/>
                    <a:pt x="202" y="60"/>
                    <a:pt x="198" y="59"/>
                  </a:cubicBezTo>
                  <a:cubicBezTo>
                    <a:pt x="206" y="50"/>
                    <a:pt x="206" y="50"/>
                    <a:pt x="206" y="50"/>
                  </a:cubicBezTo>
                  <a:cubicBezTo>
                    <a:pt x="201" y="46"/>
                    <a:pt x="197" y="43"/>
                    <a:pt x="191" y="40"/>
                  </a:cubicBezTo>
                  <a:cubicBezTo>
                    <a:pt x="202" y="40"/>
                    <a:pt x="214" y="37"/>
                    <a:pt x="223" y="40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14" y="20"/>
                    <a:pt x="227" y="26"/>
                    <a:pt x="231" y="26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31" y="7"/>
                    <a:pt x="231" y="7"/>
                    <a:pt x="2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167" y="2030"/>
              <a:ext cx="4440" cy="934"/>
            </a:xfrm>
            <a:custGeom>
              <a:avLst/>
              <a:gdLst>
                <a:gd name="T0" fmla="*/ 1688 w 1877"/>
                <a:gd name="T1" fmla="*/ 190 h 394"/>
                <a:gd name="T2" fmla="*/ 1845 w 1877"/>
                <a:gd name="T3" fmla="*/ 355 h 394"/>
                <a:gd name="T4" fmla="*/ 1772 w 1877"/>
                <a:gd name="T5" fmla="*/ 388 h 394"/>
                <a:gd name="T6" fmla="*/ 1806 w 1877"/>
                <a:gd name="T7" fmla="*/ 238 h 394"/>
                <a:gd name="T8" fmla="*/ 1691 w 1877"/>
                <a:gd name="T9" fmla="*/ 353 h 394"/>
                <a:gd name="T10" fmla="*/ 1615 w 1877"/>
                <a:gd name="T11" fmla="*/ 388 h 394"/>
                <a:gd name="T12" fmla="*/ 1651 w 1877"/>
                <a:gd name="T13" fmla="*/ 210 h 394"/>
                <a:gd name="T14" fmla="*/ 49 w 1877"/>
                <a:gd name="T15" fmla="*/ 339 h 394"/>
                <a:gd name="T16" fmla="*/ 324 w 1877"/>
                <a:gd name="T17" fmla="*/ 339 h 394"/>
                <a:gd name="T18" fmla="*/ 373 w 1877"/>
                <a:gd name="T19" fmla="*/ 388 h 394"/>
                <a:gd name="T20" fmla="*/ 271 w 1877"/>
                <a:gd name="T21" fmla="*/ 354 h 394"/>
                <a:gd name="T22" fmla="*/ 107 w 1877"/>
                <a:gd name="T23" fmla="*/ 245 h 394"/>
                <a:gd name="T24" fmla="*/ 107 w 1877"/>
                <a:gd name="T25" fmla="*/ 378 h 394"/>
                <a:gd name="T26" fmla="*/ 0 w 1877"/>
                <a:gd name="T27" fmla="*/ 378 h 394"/>
                <a:gd name="T28" fmla="*/ 627 w 1877"/>
                <a:gd name="T29" fmla="*/ 339 h 394"/>
                <a:gd name="T30" fmla="*/ 798 w 1877"/>
                <a:gd name="T31" fmla="*/ 187 h 394"/>
                <a:gd name="T32" fmla="*/ 834 w 1877"/>
                <a:gd name="T33" fmla="*/ 2 h 394"/>
                <a:gd name="T34" fmla="*/ 838 w 1877"/>
                <a:gd name="T35" fmla="*/ 357 h 394"/>
                <a:gd name="T36" fmla="*/ 799 w 1877"/>
                <a:gd name="T37" fmla="*/ 393 h 394"/>
                <a:gd name="T38" fmla="*/ 627 w 1877"/>
                <a:gd name="T39" fmla="*/ 339 h 394"/>
                <a:gd name="T40" fmla="*/ 801 w 1877"/>
                <a:gd name="T41" fmla="*/ 238 h 394"/>
                <a:gd name="T42" fmla="*/ 670 w 1877"/>
                <a:gd name="T43" fmla="*/ 339 h 394"/>
                <a:gd name="T44" fmla="*/ 1152 w 1877"/>
                <a:gd name="T45" fmla="*/ 339 h 394"/>
                <a:gd name="T46" fmla="*/ 1181 w 1877"/>
                <a:gd name="T47" fmla="*/ 0 h 394"/>
                <a:gd name="T48" fmla="*/ 1267 w 1877"/>
                <a:gd name="T49" fmla="*/ 165 h 394"/>
                <a:gd name="T50" fmla="*/ 1256 w 1877"/>
                <a:gd name="T51" fmla="*/ 394 h 394"/>
                <a:gd name="T52" fmla="*/ 1152 w 1877"/>
                <a:gd name="T53" fmla="*/ 339 h 394"/>
                <a:gd name="T54" fmla="*/ 1249 w 1877"/>
                <a:gd name="T55" fmla="*/ 183 h 394"/>
                <a:gd name="T56" fmla="*/ 1189 w 1877"/>
                <a:gd name="T57" fmla="*/ 339 h 394"/>
                <a:gd name="T58" fmla="*/ 1406 w 1877"/>
                <a:gd name="T59" fmla="*/ 339 h 394"/>
                <a:gd name="T60" fmla="*/ 1621 w 1877"/>
                <a:gd name="T61" fmla="*/ 280 h 394"/>
                <a:gd name="T62" fmla="*/ 1406 w 1877"/>
                <a:gd name="T63" fmla="*/ 339 h 394"/>
                <a:gd name="T64" fmla="*/ 1506 w 1877"/>
                <a:gd name="T65" fmla="*/ 175 h 394"/>
                <a:gd name="T66" fmla="*/ 1443 w 1877"/>
                <a:gd name="T67" fmla="*/ 339 h 394"/>
                <a:gd name="T68" fmla="*/ 172 w 1877"/>
                <a:gd name="T69" fmla="*/ 78 h 394"/>
                <a:gd name="T70" fmla="*/ 172 w 1877"/>
                <a:gd name="T71" fmla="*/ 78 h 394"/>
                <a:gd name="T72" fmla="*/ 989 w 1877"/>
                <a:gd name="T73" fmla="*/ 374 h 394"/>
                <a:gd name="T74" fmla="*/ 1018 w 1877"/>
                <a:gd name="T75" fmla="*/ 174 h 394"/>
                <a:gd name="T76" fmla="*/ 1092 w 1877"/>
                <a:gd name="T77" fmla="*/ 341 h 394"/>
                <a:gd name="T78" fmla="*/ 1056 w 1877"/>
                <a:gd name="T79" fmla="*/ 391 h 394"/>
                <a:gd name="T80" fmla="*/ 899 w 1877"/>
                <a:gd name="T81" fmla="*/ 334 h 394"/>
                <a:gd name="T82" fmla="*/ 867 w 1877"/>
                <a:gd name="T83" fmla="*/ 169 h 394"/>
                <a:gd name="T84" fmla="*/ 423 w 1877"/>
                <a:gd name="T85" fmla="*/ 318 h 394"/>
                <a:gd name="T86" fmla="*/ 539 w 1877"/>
                <a:gd name="T87" fmla="*/ 218 h 394"/>
                <a:gd name="T88" fmla="*/ 576 w 1877"/>
                <a:gd name="T89" fmla="*/ 163 h 394"/>
                <a:gd name="T90" fmla="*/ 610 w 1877"/>
                <a:gd name="T91" fmla="*/ 363 h 394"/>
                <a:gd name="T92" fmla="*/ 540 w 1877"/>
                <a:gd name="T93" fmla="*/ 358 h 394"/>
                <a:gd name="T94" fmla="*/ 384 w 1877"/>
                <a:gd name="T95" fmla="*/ 208 h 394"/>
                <a:gd name="T96" fmla="*/ 423 w 1877"/>
                <a:gd name="T97" fmla="*/ 16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7" h="394">
                  <a:moveTo>
                    <a:pt x="1683" y="159"/>
                  </a:moveTo>
                  <a:cubicBezTo>
                    <a:pt x="1685" y="162"/>
                    <a:pt x="1687" y="162"/>
                    <a:pt x="1688" y="163"/>
                  </a:cubicBezTo>
                  <a:cubicBezTo>
                    <a:pt x="1688" y="190"/>
                    <a:pt x="1688" y="190"/>
                    <a:pt x="1688" y="190"/>
                  </a:cubicBezTo>
                  <a:cubicBezTo>
                    <a:pt x="1711" y="181"/>
                    <a:pt x="1744" y="163"/>
                    <a:pt x="1764" y="163"/>
                  </a:cubicBezTo>
                  <a:cubicBezTo>
                    <a:pt x="1798" y="163"/>
                    <a:pt x="1845" y="186"/>
                    <a:pt x="1845" y="230"/>
                  </a:cubicBezTo>
                  <a:cubicBezTo>
                    <a:pt x="1845" y="355"/>
                    <a:pt x="1845" y="355"/>
                    <a:pt x="1845" y="355"/>
                  </a:cubicBezTo>
                  <a:cubicBezTo>
                    <a:pt x="1845" y="367"/>
                    <a:pt x="1870" y="381"/>
                    <a:pt x="1877" y="382"/>
                  </a:cubicBezTo>
                  <a:cubicBezTo>
                    <a:pt x="1877" y="388"/>
                    <a:pt x="1877" y="388"/>
                    <a:pt x="1877" y="388"/>
                  </a:cubicBezTo>
                  <a:cubicBezTo>
                    <a:pt x="1772" y="388"/>
                    <a:pt x="1772" y="388"/>
                    <a:pt x="1772" y="388"/>
                  </a:cubicBezTo>
                  <a:cubicBezTo>
                    <a:pt x="1772" y="381"/>
                    <a:pt x="1772" y="381"/>
                    <a:pt x="1772" y="381"/>
                  </a:cubicBezTo>
                  <a:cubicBezTo>
                    <a:pt x="1790" y="387"/>
                    <a:pt x="1806" y="361"/>
                    <a:pt x="1806" y="347"/>
                  </a:cubicBezTo>
                  <a:cubicBezTo>
                    <a:pt x="1806" y="238"/>
                    <a:pt x="1806" y="238"/>
                    <a:pt x="1806" y="238"/>
                  </a:cubicBezTo>
                  <a:cubicBezTo>
                    <a:pt x="1806" y="212"/>
                    <a:pt x="1781" y="182"/>
                    <a:pt x="1750" y="182"/>
                  </a:cubicBezTo>
                  <a:cubicBezTo>
                    <a:pt x="1731" y="182"/>
                    <a:pt x="1711" y="194"/>
                    <a:pt x="1691" y="212"/>
                  </a:cubicBezTo>
                  <a:cubicBezTo>
                    <a:pt x="1691" y="353"/>
                    <a:pt x="1691" y="353"/>
                    <a:pt x="1691" y="353"/>
                  </a:cubicBezTo>
                  <a:cubicBezTo>
                    <a:pt x="1691" y="363"/>
                    <a:pt x="1708" y="390"/>
                    <a:pt x="1724" y="381"/>
                  </a:cubicBezTo>
                  <a:cubicBezTo>
                    <a:pt x="1724" y="388"/>
                    <a:pt x="1724" y="388"/>
                    <a:pt x="1724" y="388"/>
                  </a:cubicBezTo>
                  <a:cubicBezTo>
                    <a:pt x="1615" y="388"/>
                    <a:pt x="1615" y="388"/>
                    <a:pt x="1615" y="388"/>
                  </a:cubicBezTo>
                  <a:cubicBezTo>
                    <a:pt x="1615" y="381"/>
                    <a:pt x="1615" y="381"/>
                    <a:pt x="1615" y="381"/>
                  </a:cubicBezTo>
                  <a:cubicBezTo>
                    <a:pt x="1631" y="391"/>
                    <a:pt x="1651" y="364"/>
                    <a:pt x="1651" y="347"/>
                  </a:cubicBezTo>
                  <a:cubicBezTo>
                    <a:pt x="1651" y="210"/>
                    <a:pt x="1651" y="210"/>
                    <a:pt x="1651" y="210"/>
                  </a:cubicBezTo>
                  <a:cubicBezTo>
                    <a:pt x="1647" y="205"/>
                    <a:pt x="1640" y="199"/>
                    <a:pt x="1633" y="191"/>
                  </a:cubicBezTo>
                  <a:cubicBezTo>
                    <a:pt x="1647" y="178"/>
                    <a:pt x="1666" y="168"/>
                    <a:pt x="1683" y="159"/>
                  </a:cubicBezTo>
                  <a:close/>
                  <a:moveTo>
                    <a:pt x="49" y="339"/>
                  </a:moveTo>
                  <a:cubicBezTo>
                    <a:pt x="102" y="241"/>
                    <a:pt x="125" y="139"/>
                    <a:pt x="170" y="41"/>
                  </a:cubicBezTo>
                  <a:cubicBezTo>
                    <a:pt x="174" y="33"/>
                    <a:pt x="185" y="27"/>
                    <a:pt x="195" y="23"/>
                  </a:cubicBezTo>
                  <a:cubicBezTo>
                    <a:pt x="238" y="128"/>
                    <a:pt x="272" y="235"/>
                    <a:pt x="324" y="339"/>
                  </a:cubicBezTo>
                  <a:cubicBezTo>
                    <a:pt x="328" y="348"/>
                    <a:pt x="332" y="355"/>
                    <a:pt x="337" y="363"/>
                  </a:cubicBezTo>
                  <a:cubicBezTo>
                    <a:pt x="344" y="377"/>
                    <a:pt x="363" y="377"/>
                    <a:pt x="373" y="378"/>
                  </a:cubicBezTo>
                  <a:cubicBezTo>
                    <a:pt x="373" y="388"/>
                    <a:pt x="373" y="388"/>
                    <a:pt x="373" y="388"/>
                  </a:cubicBezTo>
                  <a:cubicBezTo>
                    <a:pt x="233" y="388"/>
                    <a:pt x="233" y="388"/>
                    <a:pt x="233" y="388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83"/>
                    <a:pt x="271" y="374"/>
                    <a:pt x="271" y="354"/>
                  </a:cubicBezTo>
                  <a:cubicBezTo>
                    <a:pt x="271" y="350"/>
                    <a:pt x="271" y="344"/>
                    <a:pt x="270" y="339"/>
                  </a:cubicBezTo>
                  <a:cubicBezTo>
                    <a:pt x="262" y="309"/>
                    <a:pt x="239" y="262"/>
                    <a:pt x="233" y="245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6" y="249"/>
                    <a:pt x="81" y="310"/>
                    <a:pt x="73" y="339"/>
                  </a:cubicBezTo>
                  <a:cubicBezTo>
                    <a:pt x="72" y="344"/>
                    <a:pt x="72" y="348"/>
                    <a:pt x="72" y="351"/>
                  </a:cubicBezTo>
                  <a:cubicBezTo>
                    <a:pt x="72" y="372"/>
                    <a:pt x="88" y="377"/>
                    <a:pt x="107" y="378"/>
                  </a:cubicBezTo>
                  <a:cubicBezTo>
                    <a:pt x="107" y="388"/>
                    <a:pt x="107" y="388"/>
                    <a:pt x="107" y="388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13" y="374"/>
                    <a:pt x="27" y="377"/>
                    <a:pt x="36" y="361"/>
                  </a:cubicBezTo>
                  <a:cubicBezTo>
                    <a:pt x="40" y="354"/>
                    <a:pt x="45" y="347"/>
                    <a:pt x="49" y="339"/>
                  </a:cubicBezTo>
                  <a:close/>
                  <a:moveTo>
                    <a:pt x="627" y="339"/>
                  </a:moveTo>
                  <a:cubicBezTo>
                    <a:pt x="619" y="324"/>
                    <a:pt x="614" y="305"/>
                    <a:pt x="614" y="286"/>
                  </a:cubicBezTo>
                  <a:cubicBezTo>
                    <a:pt x="614" y="222"/>
                    <a:pt x="671" y="165"/>
                    <a:pt x="735" y="165"/>
                  </a:cubicBezTo>
                  <a:cubicBezTo>
                    <a:pt x="759" y="165"/>
                    <a:pt x="770" y="171"/>
                    <a:pt x="798" y="187"/>
                  </a:cubicBezTo>
                  <a:cubicBezTo>
                    <a:pt x="798" y="50"/>
                    <a:pt x="798" y="50"/>
                    <a:pt x="798" y="50"/>
                  </a:cubicBezTo>
                  <a:cubicBezTo>
                    <a:pt x="802" y="29"/>
                    <a:pt x="776" y="29"/>
                    <a:pt x="763" y="25"/>
                  </a:cubicBezTo>
                  <a:cubicBezTo>
                    <a:pt x="834" y="2"/>
                    <a:pt x="834" y="2"/>
                    <a:pt x="834" y="2"/>
                  </a:cubicBezTo>
                  <a:cubicBezTo>
                    <a:pt x="834" y="2"/>
                    <a:pt x="838" y="3"/>
                    <a:pt x="838" y="7"/>
                  </a:cubicBezTo>
                  <a:cubicBezTo>
                    <a:pt x="838" y="339"/>
                    <a:pt x="838" y="339"/>
                    <a:pt x="838" y="339"/>
                  </a:cubicBezTo>
                  <a:cubicBezTo>
                    <a:pt x="838" y="357"/>
                    <a:pt x="838" y="357"/>
                    <a:pt x="838" y="357"/>
                  </a:cubicBezTo>
                  <a:cubicBezTo>
                    <a:pt x="838" y="371"/>
                    <a:pt x="850" y="371"/>
                    <a:pt x="865" y="368"/>
                  </a:cubicBezTo>
                  <a:cubicBezTo>
                    <a:pt x="865" y="377"/>
                    <a:pt x="865" y="377"/>
                    <a:pt x="865" y="377"/>
                  </a:cubicBezTo>
                  <a:cubicBezTo>
                    <a:pt x="799" y="393"/>
                    <a:pt x="799" y="393"/>
                    <a:pt x="799" y="393"/>
                  </a:cubicBezTo>
                  <a:cubicBezTo>
                    <a:pt x="799" y="363"/>
                    <a:pt x="799" y="363"/>
                    <a:pt x="799" y="363"/>
                  </a:cubicBezTo>
                  <a:cubicBezTo>
                    <a:pt x="771" y="385"/>
                    <a:pt x="748" y="394"/>
                    <a:pt x="721" y="394"/>
                  </a:cubicBezTo>
                  <a:cubicBezTo>
                    <a:pt x="679" y="394"/>
                    <a:pt x="645" y="372"/>
                    <a:pt x="627" y="339"/>
                  </a:cubicBezTo>
                  <a:close/>
                  <a:moveTo>
                    <a:pt x="798" y="339"/>
                  </a:moveTo>
                  <a:cubicBezTo>
                    <a:pt x="800" y="335"/>
                    <a:pt x="801" y="331"/>
                    <a:pt x="801" y="326"/>
                  </a:cubicBezTo>
                  <a:cubicBezTo>
                    <a:pt x="801" y="238"/>
                    <a:pt x="801" y="238"/>
                    <a:pt x="801" y="238"/>
                  </a:cubicBezTo>
                  <a:cubicBezTo>
                    <a:pt x="801" y="205"/>
                    <a:pt x="779" y="175"/>
                    <a:pt x="740" y="175"/>
                  </a:cubicBezTo>
                  <a:cubicBezTo>
                    <a:pt x="675" y="175"/>
                    <a:pt x="655" y="227"/>
                    <a:pt x="655" y="279"/>
                  </a:cubicBezTo>
                  <a:cubicBezTo>
                    <a:pt x="655" y="294"/>
                    <a:pt x="659" y="318"/>
                    <a:pt x="670" y="339"/>
                  </a:cubicBezTo>
                  <a:cubicBezTo>
                    <a:pt x="682" y="362"/>
                    <a:pt x="701" y="381"/>
                    <a:pt x="731" y="381"/>
                  </a:cubicBezTo>
                  <a:cubicBezTo>
                    <a:pt x="748" y="381"/>
                    <a:pt x="789" y="369"/>
                    <a:pt x="798" y="339"/>
                  </a:cubicBezTo>
                  <a:close/>
                  <a:moveTo>
                    <a:pt x="1152" y="339"/>
                  </a:moveTo>
                  <a:cubicBezTo>
                    <a:pt x="1152" y="60"/>
                    <a:pt x="1152" y="60"/>
                    <a:pt x="1152" y="60"/>
                  </a:cubicBezTo>
                  <a:cubicBezTo>
                    <a:pt x="1152" y="56"/>
                    <a:pt x="1133" y="40"/>
                    <a:pt x="1126" y="32"/>
                  </a:cubicBezTo>
                  <a:cubicBezTo>
                    <a:pt x="1142" y="14"/>
                    <a:pt x="1162" y="10"/>
                    <a:pt x="1181" y="0"/>
                  </a:cubicBezTo>
                  <a:cubicBezTo>
                    <a:pt x="1190" y="0"/>
                    <a:pt x="1190" y="0"/>
                    <a:pt x="1190" y="0"/>
                  </a:cubicBezTo>
                  <a:cubicBezTo>
                    <a:pt x="1190" y="199"/>
                    <a:pt x="1190" y="199"/>
                    <a:pt x="1190" y="199"/>
                  </a:cubicBezTo>
                  <a:cubicBezTo>
                    <a:pt x="1223" y="169"/>
                    <a:pt x="1239" y="165"/>
                    <a:pt x="1267" y="165"/>
                  </a:cubicBezTo>
                  <a:cubicBezTo>
                    <a:pt x="1334" y="165"/>
                    <a:pt x="1368" y="220"/>
                    <a:pt x="1368" y="272"/>
                  </a:cubicBezTo>
                  <a:cubicBezTo>
                    <a:pt x="1368" y="296"/>
                    <a:pt x="1362" y="319"/>
                    <a:pt x="1350" y="339"/>
                  </a:cubicBezTo>
                  <a:cubicBezTo>
                    <a:pt x="1332" y="371"/>
                    <a:pt x="1299" y="394"/>
                    <a:pt x="1256" y="394"/>
                  </a:cubicBezTo>
                  <a:cubicBezTo>
                    <a:pt x="1251" y="394"/>
                    <a:pt x="1195" y="387"/>
                    <a:pt x="1191" y="387"/>
                  </a:cubicBezTo>
                  <a:cubicBezTo>
                    <a:pt x="1186" y="387"/>
                    <a:pt x="1168" y="390"/>
                    <a:pt x="1152" y="393"/>
                  </a:cubicBezTo>
                  <a:cubicBezTo>
                    <a:pt x="1152" y="339"/>
                    <a:pt x="1152" y="339"/>
                    <a:pt x="1152" y="339"/>
                  </a:cubicBezTo>
                  <a:close/>
                  <a:moveTo>
                    <a:pt x="1315" y="339"/>
                  </a:moveTo>
                  <a:cubicBezTo>
                    <a:pt x="1322" y="321"/>
                    <a:pt x="1324" y="301"/>
                    <a:pt x="1324" y="286"/>
                  </a:cubicBezTo>
                  <a:cubicBezTo>
                    <a:pt x="1324" y="250"/>
                    <a:pt x="1311" y="183"/>
                    <a:pt x="1249" y="183"/>
                  </a:cubicBezTo>
                  <a:cubicBezTo>
                    <a:pt x="1229" y="183"/>
                    <a:pt x="1206" y="196"/>
                    <a:pt x="1189" y="211"/>
                  </a:cubicBezTo>
                  <a:cubicBezTo>
                    <a:pt x="1189" y="338"/>
                    <a:pt x="1189" y="338"/>
                    <a:pt x="1189" y="338"/>
                  </a:cubicBezTo>
                  <a:cubicBezTo>
                    <a:pt x="1189" y="339"/>
                    <a:pt x="1189" y="339"/>
                    <a:pt x="1189" y="339"/>
                  </a:cubicBezTo>
                  <a:cubicBezTo>
                    <a:pt x="1189" y="368"/>
                    <a:pt x="1236" y="383"/>
                    <a:pt x="1255" y="383"/>
                  </a:cubicBezTo>
                  <a:cubicBezTo>
                    <a:pt x="1287" y="383"/>
                    <a:pt x="1306" y="363"/>
                    <a:pt x="1315" y="339"/>
                  </a:cubicBezTo>
                  <a:close/>
                  <a:moveTo>
                    <a:pt x="1406" y="339"/>
                  </a:moveTo>
                  <a:cubicBezTo>
                    <a:pt x="1395" y="322"/>
                    <a:pt x="1389" y="301"/>
                    <a:pt x="1389" y="279"/>
                  </a:cubicBezTo>
                  <a:cubicBezTo>
                    <a:pt x="1389" y="209"/>
                    <a:pt x="1440" y="165"/>
                    <a:pt x="1506" y="165"/>
                  </a:cubicBezTo>
                  <a:cubicBezTo>
                    <a:pt x="1576" y="165"/>
                    <a:pt x="1621" y="218"/>
                    <a:pt x="1621" y="280"/>
                  </a:cubicBezTo>
                  <a:cubicBezTo>
                    <a:pt x="1621" y="303"/>
                    <a:pt x="1615" y="323"/>
                    <a:pt x="1605" y="339"/>
                  </a:cubicBezTo>
                  <a:cubicBezTo>
                    <a:pt x="1585" y="374"/>
                    <a:pt x="1545" y="394"/>
                    <a:pt x="1504" y="394"/>
                  </a:cubicBezTo>
                  <a:cubicBezTo>
                    <a:pt x="1463" y="394"/>
                    <a:pt x="1426" y="372"/>
                    <a:pt x="1406" y="339"/>
                  </a:cubicBezTo>
                  <a:close/>
                  <a:moveTo>
                    <a:pt x="1565" y="339"/>
                  </a:moveTo>
                  <a:cubicBezTo>
                    <a:pt x="1574" y="319"/>
                    <a:pt x="1577" y="297"/>
                    <a:pt x="1577" y="280"/>
                  </a:cubicBezTo>
                  <a:cubicBezTo>
                    <a:pt x="1577" y="249"/>
                    <a:pt x="1569" y="175"/>
                    <a:pt x="1506" y="175"/>
                  </a:cubicBezTo>
                  <a:cubicBezTo>
                    <a:pt x="1446" y="175"/>
                    <a:pt x="1433" y="234"/>
                    <a:pt x="1433" y="273"/>
                  </a:cubicBezTo>
                  <a:cubicBezTo>
                    <a:pt x="1433" y="277"/>
                    <a:pt x="1433" y="286"/>
                    <a:pt x="1435" y="306"/>
                  </a:cubicBezTo>
                  <a:cubicBezTo>
                    <a:pt x="1436" y="318"/>
                    <a:pt x="1439" y="329"/>
                    <a:pt x="1443" y="339"/>
                  </a:cubicBezTo>
                  <a:cubicBezTo>
                    <a:pt x="1454" y="368"/>
                    <a:pt x="1476" y="383"/>
                    <a:pt x="1506" y="383"/>
                  </a:cubicBezTo>
                  <a:cubicBezTo>
                    <a:pt x="1536" y="383"/>
                    <a:pt x="1555" y="363"/>
                    <a:pt x="1565" y="339"/>
                  </a:cubicBezTo>
                  <a:close/>
                  <a:moveTo>
                    <a:pt x="172" y="78"/>
                  </a:moveTo>
                  <a:cubicBezTo>
                    <a:pt x="229" y="230"/>
                    <a:pt x="229" y="230"/>
                    <a:pt x="229" y="230"/>
                  </a:cubicBezTo>
                  <a:cubicBezTo>
                    <a:pt x="114" y="230"/>
                    <a:pt x="114" y="230"/>
                    <a:pt x="114" y="230"/>
                  </a:cubicBezTo>
                  <a:cubicBezTo>
                    <a:pt x="172" y="78"/>
                    <a:pt x="172" y="78"/>
                    <a:pt x="172" y="78"/>
                  </a:cubicBezTo>
                  <a:close/>
                  <a:moveTo>
                    <a:pt x="938" y="163"/>
                  </a:moveTo>
                  <a:cubicBezTo>
                    <a:pt x="938" y="318"/>
                    <a:pt x="938" y="318"/>
                    <a:pt x="938" y="318"/>
                  </a:cubicBezTo>
                  <a:cubicBezTo>
                    <a:pt x="938" y="345"/>
                    <a:pt x="957" y="374"/>
                    <a:pt x="989" y="374"/>
                  </a:cubicBezTo>
                  <a:cubicBezTo>
                    <a:pt x="1001" y="374"/>
                    <a:pt x="1055" y="364"/>
                    <a:pt x="1055" y="338"/>
                  </a:cubicBezTo>
                  <a:cubicBezTo>
                    <a:pt x="1055" y="218"/>
                    <a:pt x="1055" y="218"/>
                    <a:pt x="1055" y="218"/>
                  </a:cubicBezTo>
                  <a:cubicBezTo>
                    <a:pt x="1055" y="206"/>
                    <a:pt x="1036" y="186"/>
                    <a:pt x="1018" y="174"/>
                  </a:cubicBezTo>
                  <a:cubicBezTo>
                    <a:pt x="1018" y="168"/>
                    <a:pt x="1018" y="168"/>
                    <a:pt x="1018" y="168"/>
                  </a:cubicBezTo>
                  <a:cubicBezTo>
                    <a:pt x="1092" y="163"/>
                    <a:pt x="1092" y="163"/>
                    <a:pt x="1092" y="163"/>
                  </a:cubicBezTo>
                  <a:cubicBezTo>
                    <a:pt x="1092" y="341"/>
                    <a:pt x="1092" y="341"/>
                    <a:pt x="1092" y="341"/>
                  </a:cubicBezTo>
                  <a:cubicBezTo>
                    <a:pt x="1092" y="361"/>
                    <a:pt x="1119" y="365"/>
                    <a:pt x="1128" y="367"/>
                  </a:cubicBezTo>
                  <a:cubicBezTo>
                    <a:pt x="1128" y="373"/>
                    <a:pt x="1128" y="373"/>
                    <a:pt x="1128" y="373"/>
                  </a:cubicBezTo>
                  <a:cubicBezTo>
                    <a:pt x="1056" y="391"/>
                    <a:pt x="1056" y="391"/>
                    <a:pt x="1056" y="391"/>
                  </a:cubicBezTo>
                  <a:cubicBezTo>
                    <a:pt x="1056" y="358"/>
                    <a:pt x="1056" y="358"/>
                    <a:pt x="1056" y="358"/>
                  </a:cubicBezTo>
                  <a:cubicBezTo>
                    <a:pt x="1036" y="381"/>
                    <a:pt x="996" y="394"/>
                    <a:pt x="971" y="394"/>
                  </a:cubicBezTo>
                  <a:cubicBezTo>
                    <a:pt x="940" y="394"/>
                    <a:pt x="899" y="376"/>
                    <a:pt x="899" y="334"/>
                  </a:cubicBezTo>
                  <a:cubicBezTo>
                    <a:pt x="899" y="208"/>
                    <a:pt x="899" y="208"/>
                    <a:pt x="899" y="208"/>
                  </a:cubicBezTo>
                  <a:cubicBezTo>
                    <a:pt x="899" y="199"/>
                    <a:pt x="884" y="171"/>
                    <a:pt x="867" y="175"/>
                  </a:cubicBezTo>
                  <a:cubicBezTo>
                    <a:pt x="867" y="169"/>
                    <a:pt x="867" y="169"/>
                    <a:pt x="867" y="169"/>
                  </a:cubicBezTo>
                  <a:cubicBezTo>
                    <a:pt x="938" y="163"/>
                    <a:pt x="938" y="163"/>
                    <a:pt x="938" y="163"/>
                  </a:cubicBezTo>
                  <a:close/>
                  <a:moveTo>
                    <a:pt x="423" y="163"/>
                  </a:moveTo>
                  <a:cubicBezTo>
                    <a:pt x="423" y="318"/>
                    <a:pt x="423" y="318"/>
                    <a:pt x="423" y="318"/>
                  </a:cubicBezTo>
                  <a:cubicBezTo>
                    <a:pt x="423" y="350"/>
                    <a:pt x="445" y="374"/>
                    <a:pt x="475" y="374"/>
                  </a:cubicBezTo>
                  <a:cubicBezTo>
                    <a:pt x="485" y="374"/>
                    <a:pt x="539" y="365"/>
                    <a:pt x="539" y="338"/>
                  </a:cubicBezTo>
                  <a:cubicBezTo>
                    <a:pt x="539" y="218"/>
                    <a:pt x="539" y="218"/>
                    <a:pt x="539" y="218"/>
                  </a:cubicBezTo>
                  <a:cubicBezTo>
                    <a:pt x="539" y="206"/>
                    <a:pt x="520" y="186"/>
                    <a:pt x="503" y="174"/>
                  </a:cubicBezTo>
                  <a:cubicBezTo>
                    <a:pt x="503" y="168"/>
                    <a:pt x="503" y="168"/>
                    <a:pt x="503" y="168"/>
                  </a:cubicBezTo>
                  <a:cubicBezTo>
                    <a:pt x="576" y="163"/>
                    <a:pt x="576" y="163"/>
                    <a:pt x="576" y="163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7" y="348"/>
                    <a:pt x="586" y="366"/>
                    <a:pt x="595" y="366"/>
                  </a:cubicBezTo>
                  <a:cubicBezTo>
                    <a:pt x="599" y="366"/>
                    <a:pt x="601" y="364"/>
                    <a:pt x="610" y="363"/>
                  </a:cubicBezTo>
                  <a:cubicBezTo>
                    <a:pt x="611" y="365"/>
                    <a:pt x="612" y="367"/>
                    <a:pt x="612" y="373"/>
                  </a:cubicBezTo>
                  <a:cubicBezTo>
                    <a:pt x="540" y="391"/>
                    <a:pt x="540" y="391"/>
                    <a:pt x="540" y="391"/>
                  </a:cubicBezTo>
                  <a:cubicBezTo>
                    <a:pt x="540" y="358"/>
                    <a:pt x="540" y="358"/>
                    <a:pt x="540" y="358"/>
                  </a:cubicBezTo>
                  <a:cubicBezTo>
                    <a:pt x="520" y="381"/>
                    <a:pt x="481" y="394"/>
                    <a:pt x="456" y="394"/>
                  </a:cubicBezTo>
                  <a:cubicBezTo>
                    <a:pt x="424" y="394"/>
                    <a:pt x="384" y="376"/>
                    <a:pt x="384" y="334"/>
                  </a:cubicBezTo>
                  <a:cubicBezTo>
                    <a:pt x="384" y="208"/>
                    <a:pt x="384" y="208"/>
                    <a:pt x="384" y="208"/>
                  </a:cubicBezTo>
                  <a:cubicBezTo>
                    <a:pt x="384" y="199"/>
                    <a:pt x="369" y="171"/>
                    <a:pt x="351" y="175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423" y="163"/>
                    <a:pt x="423" y="163"/>
                    <a:pt x="423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98686" y="5576944"/>
            <a:ext cx="8840581" cy="609600"/>
          </a:xfrm>
        </p:spPr>
        <p:txBody>
          <a:bodyPr>
            <a:noAutofit/>
          </a:bodyPr>
          <a:lstStyle/>
          <a:p>
            <a:r>
              <a:rPr lang="en-US" i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Timothy D. </a:t>
            </a:r>
            <a:r>
              <a:rPr lang="en-US" i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Meehan, Nicole </a:t>
            </a:r>
            <a:r>
              <a:rPr lang="en-US" i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L. </a:t>
            </a:r>
            <a:r>
              <a:rPr lang="en-US" i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Michel, </a:t>
            </a:r>
            <a:r>
              <a:rPr lang="en-US" i="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Haavard</a:t>
            </a:r>
            <a:r>
              <a:rPr lang="en-US" i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Rue </a:t>
            </a: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329093" y="3429512"/>
            <a:ext cx="11413425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 flexible and efficient spatiotemporal modeling strategy for trend analysis of North American </a:t>
            </a:r>
            <a:r>
              <a:rPr lang="en-US" sz="4800" b="1" dirty="0" smtClean="0">
                <a:solidFill>
                  <a:schemeClr val="bg1"/>
                </a:solidFill>
              </a:rPr>
              <a:t>Christmas Bird Counts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Oikon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498767" y="4767613"/>
            <a:ext cx="2661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Miller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191" y="5489176"/>
            <a:ext cx="1376385" cy="69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1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 Christmas Bird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2855" cy="4351338"/>
          </a:xfrm>
        </p:spPr>
        <p:txBody>
          <a:bodyPr/>
          <a:lstStyle/>
          <a:p>
            <a:r>
              <a:rPr lang="en-US" dirty="0" smtClean="0"/>
              <a:t>73,153 volunteers</a:t>
            </a:r>
          </a:p>
          <a:p>
            <a:r>
              <a:rPr lang="en-US" dirty="0" smtClean="0"/>
              <a:t>2,536 count circles</a:t>
            </a:r>
          </a:p>
          <a:p>
            <a:r>
              <a:rPr lang="en-US" dirty="0"/>
              <a:t>56,139,812 </a:t>
            </a:r>
            <a:r>
              <a:rPr lang="en-US" dirty="0" smtClean="0"/>
              <a:t>birds counted</a:t>
            </a:r>
          </a:p>
          <a:p>
            <a:r>
              <a:rPr lang="en-US" dirty="0" smtClean="0"/>
              <a:t>2,636 species recorded</a:t>
            </a:r>
          </a:p>
          <a:p>
            <a:r>
              <a:rPr lang="en-US" dirty="0" smtClean="0"/>
              <a:t>Across North and South America, Caribbean, Pacific Islands</a:t>
            </a:r>
            <a:endParaRPr lang="en-US" dirty="0"/>
          </a:p>
        </p:txBody>
      </p:sp>
      <p:pic>
        <p:nvPicPr>
          <p:cNvPr id="2050" name="Picture 2" descr="Image result for Audubon CBC histor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/>
          <a:stretch/>
        </p:blipFill>
        <p:spPr bwMode="auto">
          <a:xfrm>
            <a:off x="5200073" y="1825624"/>
            <a:ext cx="648877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2981" y="5917702"/>
            <a:ext cx="190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NAS Digital Archives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7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CBC Trends and Conservation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404" y="1879600"/>
            <a:ext cx="4219396" cy="43757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273" y="1879600"/>
            <a:ext cx="3389074" cy="43757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79600"/>
            <a:ext cx="3119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Count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1966-2017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550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Partners in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North American Bird Conservation Initiative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64800" y="5859026"/>
            <a:ext cx="104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NABCI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15" r="75447"/>
          <a:stretch/>
        </p:blipFill>
        <p:spPr>
          <a:xfrm>
            <a:off x="3234336" y="2425883"/>
            <a:ext cx="3348819" cy="3246761"/>
          </a:xfrm>
          <a:prstGeom prst="rect">
            <a:avLst/>
          </a:prstGeom>
        </p:spPr>
      </p:pic>
      <p:sp>
        <p:nvSpPr>
          <p:cNvPr id="11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058400" cy="914400"/>
          </a:xfrm>
        </p:spPr>
        <p:txBody>
          <a:bodyPr/>
          <a:lstStyle/>
          <a:p>
            <a:r>
              <a:rPr lang="en-US" dirty="0" smtClean="0"/>
              <a:t>Standard Approach: Independent Strata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1" t="2633" r="-572" b="-2633"/>
          <a:stretch/>
        </p:blipFill>
        <p:spPr>
          <a:xfrm>
            <a:off x="6634480" y="1591684"/>
            <a:ext cx="5025408" cy="5016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47" b="49167"/>
          <a:stretch/>
        </p:blipFill>
        <p:spPr>
          <a:xfrm>
            <a:off x="152400" y="2344603"/>
            <a:ext cx="3332480" cy="32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Standard Approach: Model Counts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731" y="6252850"/>
            <a:ext cx="190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Soykan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et al. 2016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84027" y="3084562"/>
            <a:ext cx="8899493" cy="2275947"/>
            <a:chOff x="2143709" y="2748485"/>
            <a:chExt cx="7528611" cy="17886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3709" y="2748485"/>
              <a:ext cx="7518451" cy="178866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900160" y="3840480"/>
              <a:ext cx="772160" cy="690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13872" y="1905574"/>
            <a:ext cx="171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1. Intercept </a:t>
            </a:r>
            <a:r>
              <a:rPr lang="en-US" sz="2400" b="1" dirty="0" smtClean="0">
                <a:solidFill>
                  <a:schemeClr val="accent1"/>
                </a:solidFill>
              </a:rPr>
              <a:t>per stratum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3511" y="5140646"/>
            <a:ext cx="155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5. Circle </a:t>
            </a:r>
            <a:r>
              <a:rPr lang="en-US" sz="2400" b="1" dirty="0" smtClean="0">
                <a:solidFill>
                  <a:schemeClr val="accent2"/>
                </a:solidFill>
              </a:rPr>
              <a:t>random effect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5927" y="5140646"/>
            <a:ext cx="155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4. Stratum </a:t>
            </a:r>
            <a:r>
              <a:rPr lang="en-US" sz="2400" b="1" dirty="0" smtClean="0">
                <a:solidFill>
                  <a:schemeClr val="accent1"/>
                </a:solidFill>
              </a:rPr>
              <a:t>by year residual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0347" y="1941396"/>
            <a:ext cx="1839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3. Log-linear </a:t>
            </a:r>
            <a:r>
              <a:rPr lang="en-US" sz="2400" b="1" dirty="0" smtClean="0">
                <a:solidFill>
                  <a:schemeClr val="accent1"/>
                </a:solidFill>
              </a:rPr>
              <a:t>year effect per stratum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8342" y="5206410"/>
            <a:ext cx="155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2. </a:t>
            </a:r>
            <a:r>
              <a:rPr lang="en-US" sz="2400" b="1" dirty="0" smtClean="0">
                <a:solidFill>
                  <a:schemeClr val="accent2"/>
                </a:solidFill>
              </a:rPr>
              <a:t>Effort </a:t>
            </a:r>
            <a:r>
              <a:rPr lang="en-US" sz="2400" b="1" dirty="0" smtClean="0">
                <a:solidFill>
                  <a:schemeClr val="accent2"/>
                </a:solidFill>
              </a:rPr>
              <a:t>effect per stratum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45768" y="2102132"/>
            <a:ext cx="246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6. </a:t>
            </a:r>
            <a:r>
              <a:rPr lang="en-US" sz="2400" b="1" dirty="0" err="1" smtClean="0">
                <a:solidFill>
                  <a:schemeClr val="accent2"/>
                </a:solidFill>
              </a:rPr>
              <a:t>Overdispersion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/>
          <p:cNvCxnSpPr>
            <a:stCxn id="8" idx="2"/>
          </p:cNvCxnSpPr>
          <p:nvPr/>
        </p:nvCxnSpPr>
        <p:spPr>
          <a:xfrm>
            <a:off x="2972096" y="2736571"/>
            <a:ext cx="441372" cy="10788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79440" y="3203841"/>
            <a:ext cx="248328" cy="611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265920" y="2598886"/>
            <a:ext cx="447040" cy="123879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579069" y="4399496"/>
            <a:ext cx="516897" cy="74115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091624" y="4505473"/>
            <a:ext cx="283016" cy="601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726718" y="4505472"/>
            <a:ext cx="35522" cy="61357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08" y="3054965"/>
            <a:ext cx="7849834" cy="137030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Standard Approach: Abundance Index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23636" y="4971788"/>
            <a:ext cx="155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Intercept </a:t>
            </a:r>
            <a:r>
              <a:rPr lang="en-US" sz="2400" b="1" dirty="0" smtClean="0">
                <a:solidFill>
                  <a:schemeClr val="accent1"/>
                </a:solidFill>
              </a:rPr>
              <a:t>per stratum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16" y="4815507"/>
            <a:ext cx="1678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Area and occurrence scaling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6836" y="1406396"/>
            <a:ext cx="155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Stratum by year residual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0955" y="4897247"/>
            <a:ext cx="1849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Linear year effect per stratum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/>
          <p:cNvCxnSpPr>
            <a:stCxn id="8" idx="0"/>
          </p:cNvCxnSpPr>
          <p:nvPr/>
        </p:nvCxnSpPr>
        <p:spPr>
          <a:xfrm flipV="1">
            <a:off x="5703442" y="4113774"/>
            <a:ext cx="84517" cy="8580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428480" y="2702422"/>
            <a:ext cx="81281" cy="579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495040" y="4045364"/>
            <a:ext cx="405085" cy="7324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211750" y="4045364"/>
            <a:ext cx="418410" cy="7324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731" y="6252850"/>
            <a:ext cx="190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Soykan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et al. 2016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Standard Approach: </a:t>
            </a:r>
            <a:r>
              <a:rPr lang="en-US" dirty="0" smtClean="0"/>
              <a:t>Abundance Index </a:t>
            </a:r>
            <a:r>
              <a:rPr lang="en-US" dirty="0" smtClean="0"/>
              <a:t>Trend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0"/>
          </p:cNvCxnSpPr>
          <p:nvPr/>
        </p:nvCxnSpPr>
        <p:spPr>
          <a:xfrm flipV="1">
            <a:off x="5703442" y="4223441"/>
            <a:ext cx="169037" cy="748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478559" y="4144394"/>
            <a:ext cx="308568" cy="71772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246" y="2398999"/>
            <a:ext cx="6524465" cy="28374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731" y="6252850"/>
            <a:ext cx="190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Soykan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et al. 2016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31520"/>
            <a:ext cx="1081024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Approach: </a:t>
            </a:r>
            <a:r>
              <a:rPr lang="en-US" dirty="0" smtClean="0"/>
              <a:t>Emphasize Fine-Scaled Trends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28252" y="1645919"/>
            <a:ext cx="10937084" cy="4806835"/>
            <a:chOff x="628252" y="1645919"/>
            <a:chExt cx="10937084" cy="48068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252" y="1645919"/>
              <a:ext cx="10937084" cy="480683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1158240" y="3779520"/>
              <a:ext cx="497840" cy="629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66560" y="3734376"/>
              <a:ext cx="497840" cy="629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45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5902</TotalTime>
  <Words>972</Words>
  <Application>Microsoft Office PowerPoint</Application>
  <PresentationFormat>Widescreen</PresentationFormat>
  <Paragraphs>148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Courier New</vt:lpstr>
      <vt:lpstr>Office Theme</vt:lpstr>
      <vt:lpstr>A flexible and efficient spatiotemporal modeling strategy for trend analysis of North American Christmas Bird Counts</vt:lpstr>
      <vt:lpstr>1900 Christmas Bird Count</vt:lpstr>
      <vt:lpstr>2017 Christmas Bird Count</vt:lpstr>
      <vt:lpstr>CBC Trends and Conservation</vt:lpstr>
      <vt:lpstr>Standard Approach: Independent Strata</vt:lpstr>
      <vt:lpstr>Standard Approach: Model Counts</vt:lpstr>
      <vt:lpstr>Standard Approach: Abundance Index</vt:lpstr>
      <vt:lpstr>Standard Approach: Abundance Index Trend</vt:lpstr>
      <vt:lpstr>Different Approach: Emphasize Fine-Scaled Trends</vt:lpstr>
      <vt:lpstr>Different Approach: Emphasize Fine-Scaled Trends</vt:lpstr>
      <vt:lpstr>Example: American Robin</vt:lpstr>
      <vt:lpstr>Example: Computing with R-INLA</vt:lpstr>
      <vt:lpstr>Example: Computing with R-INLA</vt:lpstr>
      <vt:lpstr>Alpha: 2017 Abundance Indices</vt:lpstr>
      <vt:lpstr>Epsilon: Effort Effects</vt:lpstr>
      <vt:lpstr>Tau: Year Effects</vt:lpstr>
      <vt:lpstr>Tau: Significant Year Effects</vt:lpstr>
      <vt:lpstr>Aggregation: Trend Estimates Compared</vt:lpstr>
      <vt:lpstr>Aggregation: Trend Estimates Compared</vt:lpstr>
      <vt:lpstr>Aggregation: Trend Precision Compared</vt:lpstr>
      <vt:lpstr>Aggregation: Trend Precision Compared</vt:lpstr>
      <vt:lpstr>A flexible and efficient spatiotemporal modeling strategy for trend analysis of North American Christmas Bird Counts</vt:lpstr>
    </vt:vector>
  </TitlesOfParts>
  <Company>National Audubon Society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Joanna</dc:creator>
  <cp:lastModifiedBy>Meehan, Tim</cp:lastModifiedBy>
  <cp:revision>172</cp:revision>
  <dcterms:created xsi:type="dcterms:W3CDTF">2017-07-18T22:53:25Z</dcterms:created>
  <dcterms:modified xsi:type="dcterms:W3CDTF">2018-06-19T19:37:28Z</dcterms:modified>
</cp:coreProperties>
</file>