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8" r:id="rId2"/>
    <p:sldId id="279" r:id="rId3"/>
    <p:sldId id="260" r:id="rId4"/>
    <p:sldId id="261" r:id="rId5"/>
    <p:sldId id="262" r:id="rId6"/>
    <p:sldId id="270" r:id="rId7"/>
    <p:sldId id="271" r:id="rId8"/>
    <p:sldId id="272" r:id="rId9"/>
    <p:sldId id="273" r:id="rId10"/>
    <p:sldId id="276" r:id="rId11"/>
    <p:sldId id="277" r:id="rId12"/>
    <p:sldId id="274" r:id="rId13"/>
    <p:sldId id="275"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77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5" y="505248"/>
            <a:ext cx="8374549" cy="4095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666666"/>
                </a:solidFill>
                <a:latin typeface="Arial MT"/>
                <a:cs typeface="Arial MT"/>
              </a:defRPr>
            </a:lvl1pPr>
          </a:lstStyle>
          <a:p>
            <a:pPr marL="12700">
              <a:lnSpc>
                <a:spcPct val="100000"/>
              </a:lnSpc>
              <a:spcBef>
                <a:spcPts val="15"/>
              </a:spcBef>
            </a:pPr>
            <a:r>
              <a:rPr spc="-5" dirty="0"/>
              <a:t>CS</a:t>
            </a:r>
            <a:r>
              <a:rPr spc="-20" dirty="0"/>
              <a:t> </a:t>
            </a:r>
            <a:r>
              <a:rPr spc="-5" dirty="0"/>
              <a:t>4364/6364</a:t>
            </a:r>
            <a:r>
              <a:rPr spc="-20" dirty="0"/>
              <a:t> </a:t>
            </a:r>
            <a:r>
              <a:rPr dirty="0"/>
              <a:t>Machine</a:t>
            </a:r>
            <a:r>
              <a:rPr spc="-20" dirty="0"/>
              <a:t> </a:t>
            </a:r>
            <a:r>
              <a:rPr spc="-5" dirty="0"/>
              <a:t>Learning,</a:t>
            </a:r>
            <a:r>
              <a:rPr spc="-15" dirty="0"/>
              <a:t> </a:t>
            </a:r>
            <a:r>
              <a:rPr spc="-5" dirty="0"/>
              <a:t>Fall</a:t>
            </a:r>
            <a:r>
              <a:rPr spc="-20" dirty="0"/>
              <a:t> </a:t>
            </a:r>
            <a:r>
              <a:rPr spc="-5" dirty="0"/>
              <a:t>2023</a:t>
            </a:r>
          </a:p>
        </p:txBody>
      </p:sp>
      <p:sp>
        <p:nvSpPr>
          <p:cNvPr id="5" name="Holder 5"/>
          <p:cNvSpPr>
            <a:spLocks noGrp="1"/>
          </p:cNvSpPr>
          <p:nvPr>
            <p:ph type="dt" sz="half" idx="6"/>
          </p:nvPr>
        </p:nvSpPr>
        <p:spPr/>
        <p:txBody>
          <a:bodyPr lIns="0" tIns="0" rIns="0" bIns="0"/>
          <a:lstStyle>
            <a:lvl1pPr>
              <a:defRPr sz="900" b="0" i="0">
                <a:solidFill>
                  <a:srgbClr val="666666"/>
                </a:solidFill>
                <a:latin typeface="Arial MT"/>
                <a:cs typeface="Arial MT"/>
              </a:defRPr>
            </a:lvl1pPr>
          </a:lstStyle>
          <a:p>
            <a:pPr marL="12700">
              <a:lnSpc>
                <a:spcPct val="100000"/>
              </a:lnSpc>
              <a:spcBef>
                <a:spcPts val="15"/>
              </a:spcBef>
            </a:pPr>
            <a:r>
              <a:rPr spc="-5" dirty="0"/>
              <a:t>The</a:t>
            </a:r>
            <a:r>
              <a:rPr spc="-25" dirty="0"/>
              <a:t> </a:t>
            </a:r>
            <a:r>
              <a:rPr spc="-5" dirty="0"/>
              <a:t>George</a:t>
            </a:r>
            <a:r>
              <a:rPr spc="-20" dirty="0"/>
              <a:t> </a:t>
            </a:r>
            <a:r>
              <a:rPr spc="-10" dirty="0"/>
              <a:t>Washington</a:t>
            </a:r>
            <a:r>
              <a:rPr spc="-20" dirty="0"/>
              <a:t> </a:t>
            </a:r>
            <a:r>
              <a:rPr spc="-5" dirty="0"/>
              <a:t>University</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666666"/>
                </a:solidFill>
                <a:latin typeface="Arial MT"/>
                <a:cs typeface="Arial MT"/>
              </a:defRPr>
            </a:lvl1pPr>
          </a:lstStyle>
          <a:p>
            <a:pPr marL="12700">
              <a:lnSpc>
                <a:spcPct val="100000"/>
              </a:lnSpc>
              <a:spcBef>
                <a:spcPts val="15"/>
              </a:spcBef>
            </a:pPr>
            <a:r>
              <a:rPr spc="-5" dirty="0"/>
              <a:t>CS</a:t>
            </a:r>
            <a:r>
              <a:rPr spc="-20" dirty="0"/>
              <a:t> </a:t>
            </a:r>
            <a:r>
              <a:rPr spc="-5" dirty="0"/>
              <a:t>4364/6364</a:t>
            </a:r>
            <a:r>
              <a:rPr spc="-20" dirty="0"/>
              <a:t> </a:t>
            </a:r>
            <a:r>
              <a:rPr dirty="0"/>
              <a:t>Machine</a:t>
            </a:r>
            <a:r>
              <a:rPr spc="-20" dirty="0"/>
              <a:t> </a:t>
            </a:r>
            <a:r>
              <a:rPr spc="-5" dirty="0"/>
              <a:t>Learning,</a:t>
            </a:r>
            <a:r>
              <a:rPr spc="-15" dirty="0"/>
              <a:t> </a:t>
            </a:r>
            <a:r>
              <a:rPr spc="-5" dirty="0"/>
              <a:t>Fall</a:t>
            </a:r>
            <a:r>
              <a:rPr spc="-20" dirty="0"/>
              <a:t> </a:t>
            </a:r>
            <a:r>
              <a:rPr spc="-5" dirty="0"/>
              <a:t>2023</a:t>
            </a:r>
          </a:p>
        </p:txBody>
      </p:sp>
      <p:sp>
        <p:nvSpPr>
          <p:cNvPr id="5" name="Holder 5"/>
          <p:cNvSpPr>
            <a:spLocks noGrp="1"/>
          </p:cNvSpPr>
          <p:nvPr>
            <p:ph type="dt" sz="half" idx="6"/>
          </p:nvPr>
        </p:nvSpPr>
        <p:spPr/>
        <p:txBody>
          <a:bodyPr lIns="0" tIns="0" rIns="0" bIns="0"/>
          <a:lstStyle>
            <a:lvl1pPr>
              <a:defRPr sz="900" b="0" i="0">
                <a:solidFill>
                  <a:srgbClr val="666666"/>
                </a:solidFill>
                <a:latin typeface="Arial MT"/>
                <a:cs typeface="Arial MT"/>
              </a:defRPr>
            </a:lvl1pPr>
          </a:lstStyle>
          <a:p>
            <a:pPr marL="12700">
              <a:lnSpc>
                <a:spcPct val="100000"/>
              </a:lnSpc>
              <a:spcBef>
                <a:spcPts val="15"/>
              </a:spcBef>
            </a:pPr>
            <a:r>
              <a:rPr spc="-5" dirty="0"/>
              <a:t>The</a:t>
            </a:r>
            <a:r>
              <a:rPr spc="-25" dirty="0"/>
              <a:t> </a:t>
            </a:r>
            <a:r>
              <a:rPr spc="-5" dirty="0"/>
              <a:t>George</a:t>
            </a:r>
            <a:r>
              <a:rPr spc="-20" dirty="0"/>
              <a:t> </a:t>
            </a:r>
            <a:r>
              <a:rPr spc="-10" dirty="0"/>
              <a:t>Washington</a:t>
            </a:r>
            <a:r>
              <a:rPr spc="-20" dirty="0"/>
              <a:t> </a:t>
            </a:r>
            <a:r>
              <a:rPr spc="-5" dirty="0"/>
              <a:t>University</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666666"/>
                </a:solidFill>
                <a:latin typeface="Arial MT"/>
                <a:cs typeface="Arial MT"/>
              </a:defRPr>
            </a:lvl1pPr>
          </a:lstStyle>
          <a:p>
            <a:pPr marL="12700">
              <a:lnSpc>
                <a:spcPct val="100000"/>
              </a:lnSpc>
              <a:spcBef>
                <a:spcPts val="15"/>
              </a:spcBef>
            </a:pPr>
            <a:r>
              <a:rPr spc="-5" dirty="0"/>
              <a:t>CS</a:t>
            </a:r>
            <a:r>
              <a:rPr spc="-20" dirty="0"/>
              <a:t> </a:t>
            </a:r>
            <a:r>
              <a:rPr spc="-5" dirty="0"/>
              <a:t>4364/6364</a:t>
            </a:r>
            <a:r>
              <a:rPr spc="-20" dirty="0"/>
              <a:t> </a:t>
            </a:r>
            <a:r>
              <a:rPr dirty="0"/>
              <a:t>Machine</a:t>
            </a:r>
            <a:r>
              <a:rPr spc="-20" dirty="0"/>
              <a:t> </a:t>
            </a:r>
            <a:r>
              <a:rPr spc="-5" dirty="0"/>
              <a:t>Learning,</a:t>
            </a:r>
            <a:r>
              <a:rPr spc="-15" dirty="0"/>
              <a:t> </a:t>
            </a:r>
            <a:r>
              <a:rPr spc="-5" dirty="0"/>
              <a:t>Fall</a:t>
            </a:r>
            <a:r>
              <a:rPr spc="-20" dirty="0"/>
              <a:t> </a:t>
            </a:r>
            <a:r>
              <a:rPr spc="-5" dirty="0"/>
              <a:t>2023</a:t>
            </a:r>
          </a:p>
        </p:txBody>
      </p:sp>
      <p:sp>
        <p:nvSpPr>
          <p:cNvPr id="6" name="Holder 6"/>
          <p:cNvSpPr>
            <a:spLocks noGrp="1"/>
          </p:cNvSpPr>
          <p:nvPr>
            <p:ph type="dt" sz="half" idx="6"/>
          </p:nvPr>
        </p:nvSpPr>
        <p:spPr/>
        <p:txBody>
          <a:bodyPr lIns="0" tIns="0" rIns="0" bIns="0"/>
          <a:lstStyle>
            <a:lvl1pPr>
              <a:defRPr sz="900" b="0" i="0">
                <a:solidFill>
                  <a:srgbClr val="666666"/>
                </a:solidFill>
                <a:latin typeface="Arial MT"/>
                <a:cs typeface="Arial MT"/>
              </a:defRPr>
            </a:lvl1pPr>
          </a:lstStyle>
          <a:p>
            <a:pPr marL="12700">
              <a:lnSpc>
                <a:spcPct val="100000"/>
              </a:lnSpc>
              <a:spcBef>
                <a:spcPts val="15"/>
              </a:spcBef>
            </a:pPr>
            <a:r>
              <a:rPr spc="-5" dirty="0"/>
              <a:t>The</a:t>
            </a:r>
            <a:r>
              <a:rPr spc="-25" dirty="0"/>
              <a:t> </a:t>
            </a:r>
            <a:r>
              <a:rPr spc="-5" dirty="0"/>
              <a:t>George</a:t>
            </a:r>
            <a:r>
              <a:rPr spc="-20" dirty="0"/>
              <a:t> </a:t>
            </a:r>
            <a:r>
              <a:rPr spc="-10" dirty="0"/>
              <a:t>Washington</a:t>
            </a:r>
            <a:r>
              <a:rPr spc="-20" dirty="0"/>
              <a:t> </a:t>
            </a:r>
            <a:r>
              <a:rPr spc="-5" dirty="0"/>
              <a:t>University</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666666"/>
                </a:solidFill>
                <a:latin typeface="Arial MT"/>
                <a:cs typeface="Arial MT"/>
              </a:defRPr>
            </a:lvl1pPr>
          </a:lstStyle>
          <a:p>
            <a:pPr marL="12700">
              <a:lnSpc>
                <a:spcPct val="100000"/>
              </a:lnSpc>
              <a:spcBef>
                <a:spcPts val="15"/>
              </a:spcBef>
            </a:pPr>
            <a:r>
              <a:rPr spc="-5" dirty="0"/>
              <a:t>CS</a:t>
            </a:r>
            <a:r>
              <a:rPr spc="-20" dirty="0"/>
              <a:t> </a:t>
            </a:r>
            <a:r>
              <a:rPr spc="-5" dirty="0"/>
              <a:t>4364/6364</a:t>
            </a:r>
            <a:r>
              <a:rPr spc="-20" dirty="0"/>
              <a:t> </a:t>
            </a:r>
            <a:r>
              <a:rPr dirty="0"/>
              <a:t>Machine</a:t>
            </a:r>
            <a:r>
              <a:rPr spc="-20" dirty="0"/>
              <a:t> </a:t>
            </a:r>
            <a:r>
              <a:rPr spc="-5" dirty="0"/>
              <a:t>Learning,</a:t>
            </a:r>
            <a:r>
              <a:rPr spc="-15" dirty="0"/>
              <a:t> </a:t>
            </a:r>
            <a:r>
              <a:rPr spc="-5" dirty="0"/>
              <a:t>Fall</a:t>
            </a:r>
            <a:r>
              <a:rPr spc="-20" dirty="0"/>
              <a:t> </a:t>
            </a:r>
            <a:r>
              <a:rPr spc="-5" dirty="0"/>
              <a:t>2023</a:t>
            </a:r>
          </a:p>
        </p:txBody>
      </p:sp>
      <p:sp>
        <p:nvSpPr>
          <p:cNvPr id="4" name="Holder 4"/>
          <p:cNvSpPr>
            <a:spLocks noGrp="1"/>
          </p:cNvSpPr>
          <p:nvPr>
            <p:ph type="dt" sz="half" idx="6"/>
          </p:nvPr>
        </p:nvSpPr>
        <p:spPr/>
        <p:txBody>
          <a:bodyPr lIns="0" tIns="0" rIns="0" bIns="0"/>
          <a:lstStyle>
            <a:lvl1pPr>
              <a:defRPr sz="900" b="0" i="0">
                <a:solidFill>
                  <a:srgbClr val="666666"/>
                </a:solidFill>
                <a:latin typeface="Arial MT"/>
                <a:cs typeface="Arial MT"/>
              </a:defRPr>
            </a:lvl1pPr>
          </a:lstStyle>
          <a:p>
            <a:pPr marL="12700">
              <a:lnSpc>
                <a:spcPct val="100000"/>
              </a:lnSpc>
              <a:spcBef>
                <a:spcPts val="15"/>
              </a:spcBef>
            </a:pPr>
            <a:r>
              <a:rPr spc="-5" dirty="0"/>
              <a:t>The</a:t>
            </a:r>
            <a:r>
              <a:rPr spc="-25" dirty="0"/>
              <a:t> </a:t>
            </a:r>
            <a:r>
              <a:rPr spc="-5" dirty="0"/>
              <a:t>George</a:t>
            </a:r>
            <a:r>
              <a:rPr spc="-20" dirty="0"/>
              <a:t> </a:t>
            </a:r>
            <a:r>
              <a:rPr spc="-10" dirty="0"/>
              <a:t>Washington</a:t>
            </a:r>
            <a:r>
              <a:rPr spc="-20" dirty="0"/>
              <a:t> </a:t>
            </a:r>
            <a:r>
              <a:rPr spc="-5" dirty="0"/>
              <a:t>University</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666666"/>
                </a:solidFill>
                <a:latin typeface="Arial MT"/>
                <a:cs typeface="Arial MT"/>
              </a:defRPr>
            </a:lvl1pPr>
          </a:lstStyle>
          <a:p>
            <a:pPr marL="12700">
              <a:lnSpc>
                <a:spcPct val="100000"/>
              </a:lnSpc>
              <a:spcBef>
                <a:spcPts val="15"/>
              </a:spcBef>
            </a:pPr>
            <a:r>
              <a:rPr spc="-5" dirty="0"/>
              <a:t>CS</a:t>
            </a:r>
            <a:r>
              <a:rPr spc="-20" dirty="0"/>
              <a:t> </a:t>
            </a:r>
            <a:r>
              <a:rPr spc="-5" dirty="0"/>
              <a:t>4364/6364</a:t>
            </a:r>
            <a:r>
              <a:rPr spc="-20" dirty="0"/>
              <a:t> </a:t>
            </a:r>
            <a:r>
              <a:rPr dirty="0"/>
              <a:t>Machine</a:t>
            </a:r>
            <a:r>
              <a:rPr spc="-20" dirty="0"/>
              <a:t> </a:t>
            </a:r>
            <a:r>
              <a:rPr spc="-5" dirty="0"/>
              <a:t>Learning,</a:t>
            </a:r>
            <a:r>
              <a:rPr spc="-15" dirty="0"/>
              <a:t> </a:t>
            </a:r>
            <a:r>
              <a:rPr spc="-5" dirty="0"/>
              <a:t>Fall</a:t>
            </a:r>
            <a:r>
              <a:rPr spc="-20" dirty="0"/>
              <a:t> </a:t>
            </a:r>
            <a:r>
              <a:rPr spc="-5" dirty="0"/>
              <a:t>2023</a:t>
            </a:r>
          </a:p>
        </p:txBody>
      </p:sp>
      <p:sp>
        <p:nvSpPr>
          <p:cNvPr id="3" name="Holder 3"/>
          <p:cNvSpPr>
            <a:spLocks noGrp="1"/>
          </p:cNvSpPr>
          <p:nvPr>
            <p:ph type="dt" sz="half" idx="6"/>
          </p:nvPr>
        </p:nvSpPr>
        <p:spPr/>
        <p:txBody>
          <a:bodyPr lIns="0" tIns="0" rIns="0" bIns="0"/>
          <a:lstStyle>
            <a:lvl1pPr>
              <a:defRPr sz="900" b="0" i="0">
                <a:solidFill>
                  <a:srgbClr val="666666"/>
                </a:solidFill>
                <a:latin typeface="Arial MT"/>
                <a:cs typeface="Arial MT"/>
              </a:defRPr>
            </a:lvl1pPr>
          </a:lstStyle>
          <a:p>
            <a:pPr marL="12700">
              <a:lnSpc>
                <a:spcPct val="100000"/>
              </a:lnSpc>
              <a:spcBef>
                <a:spcPts val="15"/>
              </a:spcBef>
            </a:pPr>
            <a:r>
              <a:rPr spc="-5" dirty="0"/>
              <a:t>The</a:t>
            </a:r>
            <a:r>
              <a:rPr spc="-25" dirty="0"/>
              <a:t> </a:t>
            </a:r>
            <a:r>
              <a:rPr spc="-5" dirty="0"/>
              <a:t>George</a:t>
            </a:r>
            <a:r>
              <a:rPr spc="-20" dirty="0"/>
              <a:t> </a:t>
            </a:r>
            <a:r>
              <a:rPr spc="-10" dirty="0"/>
              <a:t>Washington</a:t>
            </a:r>
            <a:r>
              <a:rPr spc="-20" dirty="0"/>
              <a:t> </a:t>
            </a:r>
            <a:r>
              <a:rPr spc="-5" dirty="0"/>
              <a:t>University</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6475" y="445025"/>
            <a:ext cx="430793" cy="323099"/>
          </a:xfrm>
          <a:prstGeom prst="rect">
            <a:avLst/>
          </a:prstGeom>
        </p:spPr>
      </p:pic>
      <p:sp>
        <p:nvSpPr>
          <p:cNvPr id="2" name="Holder 2"/>
          <p:cNvSpPr>
            <a:spLocks noGrp="1"/>
          </p:cNvSpPr>
          <p:nvPr>
            <p:ph type="title"/>
          </p:nvPr>
        </p:nvSpPr>
        <p:spPr>
          <a:xfrm>
            <a:off x="384725" y="505248"/>
            <a:ext cx="7419975" cy="40957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1133475" y="1231600"/>
            <a:ext cx="6127115" cy="28829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739125" y="4884080"/>
            <a:ext cx="2228850" cy="153670"/>
          </a:xfrm>
          <a:prstGeom prst="rect">
            <a:avLst/>
          </a:prstGeom>
        </p:spPr>
        <p:txBody>
          <a:bodyPr wrap="square" lIns="0" tIns="0" rIns="0" bIns="0">
            <a:spAutoFit/>
          </a:bodyPr>
          <a:lstStyle>
            <a:lvl1pPr>
              <a:defRPr sz="900" b="0" i="0">
                <a:solidFill>
                  <a:srgbClr val="666666"/>
                </a:solidFill>
                <a:latin typeface="Arial MT"/>
                <a:cs typeface="Arial MT"/>
              </a:defRPr>
            </a:lvl1pPr>
          </a:lstStyle>
          <a:p>
            <a:pPr marL="12700">
              <a:lnSpc>
                <a:spcPct val="100000"/>
              </a:lnSpc>
              <a:spcBef>
                <a:spcPts val="15"/>
              </a:spcBef>
            </a:pPr>
            <a:r>
              <a:rPr spc="-5" dirty="0"/>
              <a:t>CS</a:t>
            </a:r>
            <a:r>
              <a:rPr spc="-20" dirty="0"/>
              <a:t> </a:t>
            </a:r>
            <a:r>
              <a:rPr spc="-5" dirty="0"/>
              <a:t>4364/6364</a:t>
            </a:r>
            <a:r>
              <a:rPr spc="-20" dirty="0"/>
              <a:t> </a:t>
            </a:r>
            <a:r>
              <a:rPr dirty="0"/>
              <a:t>Machine</a:t>
            </a:r>
            <a:r>
              <a:rPr spc="-20" dirty="0"/>
              <a:t> </a:t>
            </a:r>
            <a:r>
              <a:rPr spc="-5" dirty="0"/>
              <a:t>Learning,</a:t>
            </a:r>
            <a:r>
              <a:rPr spc="-15" dirty="0"/>
              <a:t> </a:t>
            </a:r>
            <a:r>
              <a:rPr spc="-5" dirty="0"/>
              <a:t>Fall</a:t>
            </a:r>
            <a:r>
              <a:rPr spc="-20" dirty="0"/>
              <a:t> </a:t>
            </a:r>
            <a:r>
              <a:rPr spc="-5" dirty="0"/>
              <a:t>2023</a:t>
            </a:r>
          </a:p>
        </p:txBody>
      </p:sp>
      <p:sp>
        <p:nvSpPr>
          <p:cNvPr id="5" name="Holder 5"/>
          <p:cNvSpPr>
            <a:spLocks noGrp="1"/>
          </p:cNvSpPr>
          <p:nvPr>
            <p:ph type="dt" sz="half" idx="6"/>
          </p:nvPr>
        </p:nvSpPr>
        <p:spPr>
          <a:xfrm>
            <a:off x="73025" y="4884080"/>
            <a:ext cx="1797685" cy="153670"/>
          </a:xfrm>
          <a:prstGeom prst="rect">
            <a:avLst/>
          </a:prstGeom>
        </p:spPr>
        <p:txBody>
          <a:bodyPr wrap="square" lIns="0" tIns="0" rIns="0" bIns="0">
            <a:spAutoFit/>
          </a:bodyPr>
          <a:lstStyle>
            <a:lvl1pPr>
              <a:defRPr sz="900" b="0" i="0">
                <a:solidFill>
                  <a:srgbClr val="666666"/>
                </a:solidFill>
                <a:latin typeface="Arial MT"/>
                <a:cs typeface="Arial MT"/>
              </a:defRPr>
            </a:lvl1pPr>
          </a:lstStyle>
          <a:p>
            <a:pPr marL="12700">
              <a:lnSpc>
                <a:spcPct val="100000"/>
              </a:lnSpc>
              <a:spcBef>
                <a:spcPts val="15"/>
              </a:spcBef>
            </a:pPr>
            <a:r>
              <a:rPr spc="-5" dirty="0"/>
              <a:t>The</a:t>
            </a:r>
            <a:r>
              <a:rPr spc="-25" dirty="0"/>
              <a:t> </a:t>
            </a:r>
            <a:r>
              <a:rPr spc="-5" dirty="0"/>
              <a:t>George</a:t>
            </a:r>
            <a:r>
              <a:rPr spc="-20" dirty="0"/>
              <a:t> </a:t>
            </a:r>
            <a:r>
              <a:rPr spc="-10" dirty="0"/>
              <a:t>Washington</a:t>
            </a:r>
            <a:r>
              <a:rPr spc="-20" dirty="0"/>
              <a:t> </a:t>
            </a:r>
            <a:r>
              <a:rPr spc="-5" dirty="0"/>
              <a:t>University</a:t>
            </a: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datacamp.com/tutorial/open-ai-function-calling-tutoria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FEB49C-416D-4353-A292-DF155F559693}"/>
              </a:ext>
            </a:extLst>
          </p:cNvPr>
          <p:cNvSpPr>
            <a:spLocks noGrp="1"/>
          </p:cNvSpPr>
          <p:nvPr>
            <p:ph type="body" idx="1"/>
          </p:nvPr>
        </p:nvSpPr>
        <p:spPr>
          <a:xfrm>
            <a:off x="1133475" y="1231600"/>
            <a:ext cx="6127115" cy="2923877"/>
          </a:xfrm>
        </p:spPr>
        <p:txBody>
          <a:bodyPr/>
          <a:lstStyle/>
          <a:p>
            <a:pPr algn="ctr"/>
            <a:r>
              <a:rPr lang="en-US" sz="3600" dirty="0">
                <a:effectLst/>
                <a:latin typeface="Calibri" panose="020F0502020204030204" pitchFamily="34" charset="0"/>
                <a:ea typeface="Calibri" panose="020F0502020204030204" pitchFamily="34" charset="0"/>
                <a:cs typeface="Times New Roman" panose="02020603050405020304" pitchFamily="18" charset="0"/>
              </a:rPr>
              <a:t>Leverage an LLM to dynamically generate API calls based on freeform text </a:t>
            </a:r>
          </a:p>
          <a:p>
            <a:pPr algn="ctr"/>
            <a:endParaRPr lang="en-US" sz="5400" dirty="0"/>
          </a:p>
          <a:p>
            <a:pPr algn="ctr"/>
            <a:r>
              <a:rPr lang="en-US" sz="2800" dirty="0"/>
              <a:t>Tural Mehtiyev</a:t>
            </a:r>
          </a:p>
        </p:txBody>
      </p:sp>
    </p:spTree>
    <p:extLst>
      <p:ext uri="{BB962C8B-B14F-4D97-AF65-F5344CB8AC3E}">
        <p14:creationId xmlns:p14="http://schemas.microsoft.com/office/powerpoint/2010/main" val="261494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59D7-91A7-4178-BD39-5BFCF7C648C6}"/>
              </a:ext>
            </a:extLst>
          </p:cNvPr>
          <p:cNvSpPr>
            <a:spLocks noGrp="1"/>
          </p:cNvSpPr>
          <p:nvPr>
            <p:ph type="title"/>
          </p:nvPr>
        </p:nvSpPr>
        <p:spPr>
          <a:xfrm>
            <a:off x="384725" y="505248"/>
            <a:ext cx="7419975" cy="3323987"/>
          </a:xfrm>
        </p:spPr>
        <p:txBody>
          <a:bodyPr/>
          <a:lstStyle/>
          <a:p>
            <a:pPr algn="l"/>
            <a:r>
              <a:rPr lang="en-US" sz="1800" b="0" i="0" dirty="0">
                <a:solidFill>
                  <a:srgbClr val="374151"/>
                </a:solidFill>
                <a:effectLst/>
                <a:latin typeface="Söhne"/>
              </a:rPr>
              <a:t>Outline</a:t>
            </a:r>
            <a:br>
              <a:rPr lang="en-US" sz="1800" b="0" i="0" dirty="0">
                <a:solidFill>
                  <a:srgbClr val="374151"/>
                </a:solidFill>
                <a:effectLst/>
                <a:latin typeface="Söhne"/>
              </a:rPr>
            </a:br>
            <a:br>
              <a:rPr lang="en-US" sz="1800" b="0" i="0" dirty="0">
                <a:solidFill>
                  <a:srgbClr val="374151"/>
                </a:solidFill>
                <a:effectLst/>
                <a:latin typeface="Söhne"/>
              </a:rPr>
            </a:br>
            <a:r>
              <a:rPr lang="en-US" sz="1800" b="0" i="0" dirty="0">
                <a:solidFill>
                  <a:srgbClr val="374151"/>
                </a:solidFill>
                <a:effectLst/>
                <a:latin typeface="Söhne"/>
              </a:rPr>
              <a:t>o General Informatio</a:t>
            </a:r>
            <a:r>
              <a:rPr lang="en-US" sz="1800" dirty="0">
                <a:solidFill>
                  <a:srgbClr val="374151"/>
                </a:solidFill>
                <a:latin typeface="Söhne"/>
              </a:rPr>
              <a:t>n about LLMs</a:t>
            </a:r>
            <a:br>
              <a:rPr lang="en-US" sz="1800" b="0" i="0" dirty="0">
                <a:solidFill>
                  <a:srgbClr val="374151"/>
                </a:solidFill>
                <a:effectLst/>
                <a:latin typeface="Söhne"/>
              </a:rPr>
            </a:br>
            <a:r>
              <a:rPr lang="en-US" sz="1800" b="0" i="0" dirty="0">
                <a:solidFill>
                  <a:srgbClr val="374151"/>
                </a:solidFill>
                <a:effectLst/>
                <a:latin typeface="Söhne"/>
              </a:rPr>
              <a:t>o Why function calling. What is the problem without it?</a:t>
            </a:r>
            <a:br>
              <a:rPr lang="en-US" sz="1800" b="0" i="0" dirty="0">
                <a:solidFill>
                  <a:srgbClr val="374151"/>
                </a:solidFill>
                <a:effectLst/>
                <a:latin typeface="Söhne"/>
              </a:rPr>
            </a:br>
            <a:r>
              <a:rPr lang="en-US" sz="1800" b="0" i="0" dirty="0">
                <a:effectLst/>
                <a:latin typeface="Söhne"/>
                <a:hlinkClick r:id="rId2">
                  <a:extLst>
                    <a:ext uri="{A12FA001-AC4F-418D-AE19-62706E023703}">
                      <ahyp:hlinkClr xmlns:ahyp="http://schemas.microsoft.com/office/drawing/2018/hyperlinkcolor" val="tx"/>
                    </a:ext>
                  </a:extLst>
                </a:hlinkClick>
              </a:rPr>
              <a:t>https://www.datacamp.com/tutorial/open-ai-function-calling-tutorial</a:t>
            </a:r>
            <a:br>
              <a:rPr lang="en-US" sz="1800" b="0" i="0" dirty="0">
                <a:effectLst/>
                <a:latin typeface="Söhne"/>
              </a:rPr>
            </a:br>
            <a:br>
              <a:rPr lang="en-US" sz="1800" b="0" i="0" dirty="0">
                <a:effectLst/>
                <a:latin typeface="Söhne"/>
              </a:rPr>
            </a:br>
            <a:br>
              <a:rPr lang="en-US" sz="1800" b="0" i="0" dirty="0">
                <a:effectLst/>
                <a:latin typeface="Söhne"/>
              </a:rPr>
            </a:br>
            <a:r>
              <a:rPr lang="en-US" sz="1800" b="0" i="0" dirty="0">
                <a:effectLst/>
                <a:latin typeface="Söhne"/>
              </a:rPr>
              <a:t>o How does the Function Calling solve the problem?</a:t>
            </a:r>
            <a:br>
              <a:rPr lang="en-US" sz="1800" b="0" i="0" dirty="0">
                <a:effectLst/>
                <a:latin typeface="Söhne"/>
              </a:rPr>
            </a:br>
            <a:r>
              <a:rPr lang="en-US" sz="1800" b="0" i="0" dirty="0">
                <a:effectLst/>
                <a:latin typeface="Söhne"/>
              </a:rPr>
              <a:t>o Use case of Function Calling for API</a:t>
            </a:r>
            <a:br>
              <a:rPr lang="en-US" sz="1800" b="0" i="0" dirty="0">
                <a:effectLst/>
                <a:latin typeface="Söhne"/>
              </a:rPr>
            </a:br>
            <a:r>
              <a:rPr lang="en-US" sz="1800" b="0" i="0" dirty="0">
                <a:effectLst/>
                <a:latin typeface="Söhne"/>
              </a:rPr>
              <a:t>o Experiment design</a:t>
            </a:r>
            <a:br>
              <a:rPr lang="en-US" sz="1800" b="0" i="0" dirty="0">
                <a:effectLst/>
                <a:latin typeface="Söhne"/>
              </a:rPr>
            </a:br>
            <a:r>
              <a:rPr lang="en-US" sz="1800" b="0" i="0" dirty="0">
                <a:effectLst/>
                <a:latin typeface="Söhne"/>
              </a:rPr>
              <a:t>o Results</a:t>
            </a:r>
            <a:br>
              <a:rPr lang="en-US" sz="1800" b="0" i="0" dirty="0">
                <a:solidFill>
                  <a:srgbClr val="374151"/>
                </a:solidFill>
                <a:effectLst/>
                <a:latin typeface="Söhne"/>
              </a:rPr>
            </a:br>
            <a:endParaRPr lang="en-US" sz="1800" b="0" i="0" dirty="0">
              <a:solidFill>
                <a:srgbClr val="374151"/>
              </a:solidFill>
              <a:effectLst/>
              <a:latin typeface="Söhne"/>
            </a:endParaRPr>
          </a:p>
        </p:txBody>
      </p:sp>
    </p:spTree>
    <p:extLst>
      <p:ext uri="{BB962C8B-B14F-4D97-AF65-F5344CB8AC3E}">
        <p14:creationId xmlns:p14="http://schemas.microsoft.com/office/powerpoint/2010/main" val="370686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59D7-91A7-4178-BD39-5BFCF7C648C6}"/>
              </a:ext>
            </a:extLst>
          </p:cNvPr>
          <p:cNvSpPr>
            <a:spLocks noGrp="1"/>
          </p:cNvSpPr>
          <p:nvPr>
            <p:ph type="title"/>
          </p:nvPr>
        </p:nvSpPr>
        <p:spPr>
          <a:xfrm>
            <a:off x="384725" y="505248"/>
            <a:ext cx="7419975" cy="2215991"/>
          </a:xfrm>
        </p:spPr>
        <p:txBody>
          <a:bodyPr/>
          <a:lstStyle/>
          <a:p>
            <a:pPr algn="l"/>
            <a:r>
              <a:rPr lang="en-US" sz="1800" b="0" i="0" dirty="0">
                <a:solidFill>
                  <a:srgbClr val="374151"/>
                </a:solidFill>
                <a:effectLst/>
                <a:latin typeface="Söhne"/>
              </a:rPr>
              <a:t>Code Design</a:t>
            </a:r>
            <a:br>
              <a:rPr lang="en-US" sz="1800" b="0" i="0" dirty="0">
                <a:solidFill>
                  <a:srgbClr val="374151"/>
                </a:solidFill>
                <a:effectLst/>
                <a:latin typeface="Söhne"/>
              </a:rPr>
            </a:br>
            <a:br>
              <a:rPr lang="en-US" sz="1800" b="0" i="0" dirty="0">
                <a:solidFill>
                  <a:srgbClr val="374151"/>
                </a:solidFill>
                <a:effectLst/>
                <a:latin typeface="Söhne"/>
              </a:rPr>
            </a:br>
            <a:r>
              <a:rPr lang="en-US" sz="1800" b="0" i="0" dirty="0">
                <a:solidFill>
                  <a:srgbClr val="374151"/>
                </a:solidFill>
                <a:effectLst/>
                <a:latin typeface="Söhne"/>
              </a:rPr>
              <a:t>o first ask the LLM to provide you sentence in a text form</a:t>
            </a:r>
            <a:br>
              <a:rPr lang="en-US" sz="1800" b="0" i="0" dirty="0">
                <a:solidFill>
                  <a:srgbClr val="374151"/>
                </a:solidFill>
                <a:effectLst/>
                <a:latin typeface="Söhne"/>
              </a:rPr>
            </a:br>
            <a:r>
              <a:rPr lang="en-US" sz="1800" b="0" i="0" dirty="0">
                <a:solidFill>
                  <a:srgbClr val="374151"/>
                </a:solidFill>
                <a:effectLst/>
                <a:latin typeface="Söhne"/>
              </a:rPr>
              <a:t>o Take the test form as an input for the function calling and generate an </a:t>
            </a:r>
            <a:r>
              <a:rPr lang="en-US" sz="1800" b="0" i="0" dirty="0" err="1">
                <a:solidFill>
                  <a:srgbClr val="374151"/>
                </a:solidFill>
                <a:effectLst/>
                <a:latin typeface="Söhne"/>
              </a:rPr>
              <a:t>api</a:t>
            </a:r>
            <a:r>
              <a:rPr lang="en-US" sz="1800" b="0" i="0" dirty="0">
                <a:solidFill>
                  <a:srgbClr val="374151"/>
                </a:solidFill>
                <a:effectLst/>
                <a:latin typeface="Söhne"/>
              </a:rPr>
              <a:t> structure for both </a:t>
            </a:r>
            <a:r>
              <a:rPr lang="en-US" sz="1800" b="0" i="0" dirty="0" err="1">
                <a:solidFill>
                  <a:srgbClr val="374151"/>
                </a:solidFill>
                <a:effectLst/>
                <a:latin typeface="Söhne"/>
              </a:rPr>
              <a:t>gpt</a:t>
            </a:r>
            <a:r>
              <a:rPr lang="en-US" sz="1800" b="0" i="0" dirty="0">
                <a:solidFill>
                  <a:srgbClr val="374151"/>
                </a:solidFill>
                <a:effectLst/>
                <a:latin typeface="Söhne"/>
              </a:rPr>
              <a:t> 3.5 and </a:t>
            </a:r>
            <a:r>
              <a:rPr lang="en-US" sz="1800" b="0" i="0" dirty="0" err="1">
                <a:solidFill>
                  <a:srgbClr val="374151"/>
                </a:solidFill>
                <a:effectLst/>
                <a:latin typeface="Söhne"/>
              </a:rPr>
              <a:t>gp</a:t>
            </a:r>
            <a:r>
              <a:rPr lang="en-US" sz="1800" b="0" i="0" dirty="0">
                <a:solidFill>
                  <a:srgbClr val="374151"/>
                </a:solidFill>
                <a:effectLst/>
                <a:latin typeface="Söhne"/>
              </a:rPr>
              <a:t> 4</a:t>
            </a:r>
            <a:br>
              <a:rPr lang="en-US" sz="1800" b="0" i="0" dirty="0">
                <a:solidFill>
                  <a:srgbClr val="374151"/>
                </a:solidFill>
                <a:effectLst/>
                <a:latin typeface="Söhne"/>
              </a:rPr>
            </a:br>
            <a:r>
              <a:rPr lang="en-US" sz="1800" b="0" i="0" dirty="0">
                <a:solidFill>
                  <a:srgbClr val="374151"/>
                </a:solidFill>
                <a:effectLst/>
                <a:latin typeface="Söhne"/>
              </a:rPr>
              <a:t>o Store the output for both LLM results</a:t>
            </a:r>
            <a:br>
              <a:rPr lang="en-US" sz="1800" b="0" i="0" dirty="0">
                <a:solidFill>
                  <a:srgbClr val="374151"/>
                </a:solidFill>
                <a:effectLst/>
                <a:latin typeface="Söhne"/>
              </a:rPr>
            </a:br>
            <a:r>
              <a:rPr lang="en-US" sz="1800" b="0" i="0" dirty="0">
                <a:solidFill>
                  <a:srgbClr val="374151"/>
                </a:solidFill>
                <a:effectLst/>
                <a:latin typeface="Söhne"/>
              </a:rPr>
              <a:t>o Compare output</a:t>
            </a:r>
            <a:br>
              <a:rPr lang="en-US" sz="1800" b="0" i="0" dirty="0">
                <a:solidFill>
                  <a:srgbClr val="374151"/>
                </a:solidFill>
                <a:effectLst/>
                <a:latin typeface="Söhne"/>
              </a:rPr>
            </a:br>
            <a:endParaRPr lang="en-US" sz="1800" b="0" i="0" dirty="0">
              <a:solidFill>
                <a:srgbClr val="374151"/>
              </a:solidFill>
              <a:effectLst/>
              <a:latin typeface="Söhne"/>
            </a:endParaRPr>
          </a:p>
        </p:txBody>
      </p:sp>
    </p:spTree>
    <p:extLst>
      <p:ext uri="{BB962C8B-B14F-4D97-AF65-F5344CB8AC3E}">
        <p14:creationId xmlns:p14="http://schemas.microsoft.com/office/powerpoint/2010/main" val="228730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59D7-91A7-4178-BD39-5BFCF7C648C6}"/>
              </a:ext>
            </a:extLst>
          </p:cNvPr>
          <p:cNvSpPr>
            <a:spLocks noGrp="1"/>
          </p:cNvSpPr>
          <p:nvPr>
            <p:ph type="title"/>
          </p:nvPr>
        </p:nvSpPr>
        <p:spPr>
          <a:xfrm>
            <a:off x="384725" y="505248"/>
            <a:ext cx="7419975" cy="3046988"/>
          </a:xfrm>
        </p:spPr>
        <p:txBody>
          <a:bodyPr/>
          <a:lstStyle/>
          <a:p>
            <a:pPr algn="l"/>
            <a:r>
              <a:rPr lang="en-US" sz="1800" b="1" i="0" dirty="0">
                <a:effectLst/>
                <a:latin typeface="Söhne"/>
              </a:rPr>
              <a:t>Understanding Function Calling</a:t>
            </a:r>
            <a:br>
              <a:rPr lang="en-US" sz="1800" b="1" i="0" dirty="0">
                <a:effectLst/>
                <a:latin typeface="Söhne"/>
              </a:rPr>
            </a:br>
            <a:r>
              <a:rPr lang="en-US" sz="1800" b="1" i="0" dirty="0">
                <a:solidFill>
                  <a:srgbClr val="374151"/>
                </a:solidFill>
                <a:effectLst/>
                <a:latin typeface="Söhne"/>
              </a:rPr>
              <a:t>Function Calling Basics</a:t>
            </a:r>
            <a:r>
              <a:rPr lang="en-US" sz="1800" b="0" i="0" dirty="0">
                <a:solidFill>
                  <a:srgbClr val="374151"/>
                </a:solidFill>
                <a:effectLst/>
                <a:latin typeface="Söhne"/>
              </a:rPr>
              <a:t>: Unlike traditional function calls in programming, in this context, "function calling" means instructing a language model to output data in a structured format that matches a predefined schema. This schema is like a template for the information you expect from the model.</a:t>
            </a:r>
            <a:br>
              <a:rPr lang="en-US" sz="1800" b="0" i="0" dirty="0">
                <a:solidFill>
                  <a:srgbClr val="374151"/>
                </a:solidFill>
                <a:effectLst/>
                <a:latin typeface="Söhne"/>
              </a:rPr>
            </a:br>
            <a:r>
              <a:rPr lang="en-US" sz="1800" b="1" i="0" dirty="0">
                <a:solidFill>
                  <a:srgbClr val="374151"/>
                </a:solidFill>
                <a:effectLst/>
                <a:latin typeface="Söhne"/>
              </a:rPr>
              <a:t>Structured Output</a:t>
            </a:r>
            <a:r>
              <a:rPr lang="en-US" sz="1800" b="0" i="0" dirty="0">
                <a:solidFill>
                  <a:srgbClr val="374151"/>
                </a:solidFill>
                <a:effectLst/>
                <a:latin typeface="Söhne"/>
              </a:rPr>
              <a:t>: The model doesn't execute code but rather formats its response according to the schema you provide. This is useful for extracting specific pieces of information from the model's output.</a:t>
            </a:r>
            <a:br>
              <a:rPr lang="en-US" sz="1800" b="0" i="0" dirty="0">
                <a:solidFill>
                  <a:srgbClr val="374151"/>
                </a:solidFill>
                <a:effectLst/>
                <a:latin typeface="Söhne"/>
              </a:rPr>
            </a:br>
            <a:r>
              <a:rPr lang="en-US" sz="1800" b="1" i="0" dirty="0">
                <a:solidFill>
                  <a:srgbClr val="374151"/>
                </a:solidFill>
                <a:effectLst/>
                <a:latin typeface="Söhne"/>
              </a:rPr>
              <a:t>Building Block for Other Features</a:t>
            </a:r>
            <a:r>
              <a:rPr lang="en-US" sz="1800" b="0" i="0" dirty="0">
                <a:solidFill>
                  <a:srgbClr val="374151"/>
                </a:solidFill>
                <a:effectLst/>
                <a:latin typeface="Söhne"/>
              </a:rPr>
              <a:t>: This technique is foundational for other </a:t>
            </a:r>
            <a:r>
              <a:rPr lang="en-US" sz="1800" b="0" i="0" dirty="0" err="1">
                <a:solidFill>
                  <a:srgbClr val="374151"/>
                </a:solidFill>
                <a:effectLst/>
                <a:latin typeface="Söhne"/>
              </a:rPr>
              <a:t>LangChain</a:t>
            </a:r>
            <a:r>
              <a:rPr lang="en-US" sz="1800" b="0" i="0" dirty="0">
                <a:solidFill>
                  <a:srgbClr val="374151"/>
                </a:solidFill>
                <a:effectLst/>
                <a:latin typeface="Söhne"/>
              </a:rPr>
              <a:t> features like the </a:t>
            </a:r>
            <a:r>
              <a:rPr lang="en-US" sz="1800" b="0" i="0" dirty="0" err="1">
                <a:solidFill>
                  <a:srgbClr val="374151"/>
                </a:solidFill>
                <a:effectLst/>
                <a:latin typeface="Söhne"/>
              </a:rPr>
              <a:t>OpenAI</a:t>
            </a:r>
            <a:r>
              <a:rPr lang="en-US" sz="1800" b="0" i="0" dirty="0">
                <a:solidFill>
                  <a:srgbClr val="374151"/>
                </a:solidFill>
                <a:effectLst/>
                <a:latin typeface="Söhne"/>
              </a:rPr>
              <a:t> Functions agent and structured output chains.</a:t>
            </a:r>
          </a:p>
        </p:txBody>
      </p:sp>
    </p:spTree>
    <p:extLst>
      <p:ext uri="{BB962C8B-B14F-4D97-AF65-F5344CB8AC3E}">
        <p14:creationId xmlns:p14="http://schemas.microsoft.com/office/powerpoint/2010/main" val="365077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0091-F50A-4F91-A518-DE2E8625AE5E}"/>
              </a:ext>
            </a:extLst>
          </p:cNvPr>
          <p:cNvSpPr>
            <a:spLocks noGrp="1"/>
          </p:cNvSpPr>
          <p:nvPr>
            <p:ph type="title"/>
          </p:nvPr>
        </p:nvSpPr>
        <p:spPr/>
        <p:txBody>
          <a:bodyPr/>
          <a:lstStyle/>
          <a:p>
            <a:endParaRPr lang="en-US" dirty="0"/>
          </a:p>
        </p:txBody>
      </p:sp>
      <p:pic>
        <p:nvPicPr>
          <p:cNvPr id="6" name="Picture 5">
            <a:extLst>
              <a:ext uri="{FF2B5EF4-FFF2-40B4-BE49-F238E27FC236}">
                <a16:creationId xmlns:a16="http://schemas.microsoft.com/office/drawing/2014/main" id="{122F4031-68E6-46C2-AFA8-536D251553CF}"/>
              </a:ext>
            </a:extLst>
          </p:cNvPr>
          <p:cNvPicPr>
            <a:picLocks noChangeAspect="1"/>
          </p:cNvPicPr>
          <p:nvPr/>
        </p:nvPicPr>
        <p:blipFill>
          <a:blip r:embed="rId2"/>
          <a:stretch>
            <a:fillRect/>
          </a:stretch>
        </p:blipFill>
        <p:spPr>
          <a:xfrm>
            <a:off x="1981200" y="1657350"/>
            <a:ext cx="4404742" cy="1958510"/>
          </a:xfrm>
          <a:prstGeom prst="rect">
            <a:avLst/>
          </a:prstGeom>
        </p:spPr>
      </p:pic>
    </p:spTree>
    <p:extLst>
      <p:ext uri="{BB962C8B-B14F-4D97-AF65-F5344CB8AC3E}">
        <p14:creationId xmlns:p14="http://schemas.microsoft.com/office/powerpoint/2010/main" val="341870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E743-0F06-4D17-8552-E806FAF5F999}"/>
              </a:ext>
            </a:extLst>
          </p:cNvPr>
          <p:cNvSpPr>
            <a:spLocks noGrp="1"/>
          </p:cNvSpPr>
          <p:nvPr>
            <p:ph type="title"/>
          </p:nvPr>
        </p:nvSpPr>
        <p:spPr>
          <a:xfrm>
            <a:off x="384725" y="505248"/>
            <a:ext cx="7419975" cy="384721"/>
          </a:xfrm>
        </p:spPr>
        <p:txBody>
          <a:bodyPr/>
          <a:lstStyle/>
          <a:p>
            <a:r>
              <a:rPr lang="en-US" dirty="0"/>
              <a:t>Presentation Outline</a:t>
            </a:r>
          </a:p>
        </p:txBody>
      </p:sp>
      <p:sp>
        <p:nvSpPr>
          <p:cNvPr id="3" name="Text Placeholder 2">
            <a:extLst>
              <a:ext uri="{FF2B5EF4-FFF2-40B4-BE49-F238E27FC236}">
                <a16:creationId xmlns:a16="http://schemas.microsoft.com/office/drawing/2014/main" id="{FACBB9AA-F2DE-4B31-9B62-18CF08E45930}"/>
              </a:ext>
            </a:extLst>
          </p:cNvPr>
          <p:cNvSpPr>
            <a:spLocks noGrp="1"/>
          </p:cNvSpPr>
          <p:nvPr>
            <p:ph type="body" idx="1"/>
          </p:nvPr>
        </p:nvSpPr>
        <p:spPr>
          <a:xfrm>
            <a:off x="1066800" y="1602254"/>
            <a:ext cx="6127115" cy="1938992"/>
          </a:xfrm>
        </p:spPr>
        <p:txBody>
          <a:bodyPr/>
          <a:lstStyle/>
          <a:p>
            <a:pPr marL="285750" indent="-285750">
              <a:buFont typeface="Arial" panose="020B0604020202020204" pitchFamily="34" charset="0"/>
              <a:buChar char="•"/>
            </a:pPr>
            <a:r>
              <a:rPr lang="en-US" dirty="0"/>
              <a:t>Brief information about Large Language Models (LLMs);</a:t>
            </a:r>
          </a:p>
          <a:p>
            <a:pPr marL="285750" indent="-285750">
              <a:buFont typeface="Arial" panose="020B0604020202020204" pitchFamily="34" charset="0"/>
              <a:buChar char="•"/>
            </a:pPr>
            <a:r>
              <a:rPr lang="en-US" dirty="0"/>
              <a:t>What is Function Calling and Why it is useful?</a:t>
            </a:r>
          </a:p>
          <a:p>
            <a:pPr marL="285750" indent="-285750">
              <a:buFont typeface="Arial" panose="020B0604020202020204" pitchFamily="34" charset="0"/>
              <a:buChar char="•"/>
            </a:pPr>
            <a:r>
              <a:rPr lang="en-US" dirty="0"/>
              <a:t>Brief project Overview and use case for Function Calling</a:t>
            </a:r>
          </a:p>
          <a:p>
            <a:pPr marL="285750" indent="-285750">
              <a:buFont typeface="Arial" panose="020B0604020202020204" pitchFamily="34" charset="0"/>
              <a:buChar char="•"/>
            </a:pPr>
            <a:r>
              <a:rPr lang="en-US" dirty="0"/>
              <a:t>Experiment Design</a:t>
            </a:r>
          </a:p>
          <a:p>
            <a:pPr marL="285750" indent="-285750">
              <a:buFont typeface="Arial" panose="020B0604020202020204" pitchFamily="34" charset="0"/>
              <a:buChar char="•"/>
            </a:pPr>
            <a:r>
              <a:rPr lang="en-US" dirty="0"/>
              <a:t>Implementation overview and results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9305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7563484" cy="409575"/>
          </a:xfrm>
          <a:prstGeom prst="rect">
            <a:avLst/>
          </a:prstGeom>
        </p:spPr>
        <p:txBody>
          <a:bodyPr vert="horz" wrap="square" lIns="0" tIns="15240" rIns="0" bIns="0" rtlCol="0">
            <a:spAutoFit/>
          </a:bodyPr>
          <a:lstStyle/>
          <a:p>
            <a:pPr marL="12700">
              <a:lnSpc>
                <a:spcPct val="100000"/>
              </a:lnSpc>
              <a:spcBef>
                <a:spcPts val="120"/>
              </a:spcBef>
            </a:pPr>
            <a:r>
              <a:rPr spc="5" dirty="0"/>
              <a:t>The</a:t>
            </a:r>
            <a:r>
              <a:rPr spc="-10" dirty="0"/>
              <a:t> </a:t>
            </a:r>
            <a:r>
              <a:rPr spc="5" dirty="0"/>
              <a:t>rapid</a:t>
            </a:r>
            <a:r>
              <a:rPr dirty="0"/>
              <a:t> evolution </a:t>
            </a:r>
            <a:r>
              <a:rPr spc="5" dirty="0"/>
              <a:t>of</a:t>
            </a:r>
            <a:r>
              <a:rPr dirty="0"/>
              <a:t> </a:t>
            </a:r>
            <a:r>
              <a:rPr spc="5" dirty="0"/>
              <a:t>Large</a:t>
            </a:r>
            <a:r>
              <a:rPr dirty="0"/>
              <a:t> </a:t>
            </a:r>
            <a:r>
              <a:rPr spc="5" dirty="0"/>
              <a:t>Language</a:t>
            </a:r>
            <a:r>
              <a:rPr dirty="0"/>
              <a:t> </a:t>
            </a:r>
            <a:r>
              <a:rPr spc="10" dirty="0"/>
              <a:t>Models</a:t>
            </a:r>
            <a:r>
              <a:rPr dirty="0"/>
              <a:t> </a:t>
            </a:r>
            <a:r>
              <a:rPr spc="10" dirty="0"/>
              <a:t>(LLM)</a:t>
            </a:r>
          </a:p>
        </p:txBody>
      </p:sp>
      <p:graphicFrame>
        <p:nvGraphicFramePr>
          <p:cNvPr id="3" name="object 3"/>
          <p:cNvGraphicFramePr>
            <a:graphicFrameLocks noGrp="1"/>
          </p:cNvGraphicFramePr>
          <p:nvPr/>
        </p:nvGraphicFramePr>
        <p:xfrm>
          <a:off x="53975" y="1879912"/>
          <a:ext cx="8697592" cy="889263"/>
        </p:xfrm>
        <a:graphic>
          <a:graphicData uri="http://schemas.openxmlformats.org/drawingml/2006/table">
            <a:tbl>
              <a:tblPr firstRow="1" bandRow="1">
                <a:tableStyleId>{2D5ABB26-0587-4C30-8999-92F81FD0307C}</a:tableStyleId>
              </a:tblPr>
              <a:tblGrid>
                <a:gridCol w="641985">
                  <a:extLst>
                    <a:ext uri="{9D8B030D-6E8A-4147-A177-3AD203B41FA5}">
                      <a16:colId xmlns:a16="http://schemas.microsoft.com/office/drawing/2014/main" val="20000"/>
                    </a:ext>
                  </a:extLst>
                </a:gridCol>
                <a:gridCol w="1215390">
                  <a:extLst>
                    <a:ext uri="{9D8B030D-6E8A-4147-A177-3AD203B41FA5}">
                      <a16:colId xmlns:a16="http://schemas.microsoft.com/office/drawing/2014/main" val="20001"/>
                    </a:ext>
                  </a:extLst>
                </a:gridCol>
                <a:gridCol w="896619">
                  <a:extLst>
                    <a:ext uri="{9D8B030D-6E8A-4147-A177-3AD203B41FA5}">
                      <a16:colId xmlns:a16="http://schemas.microsoft.com/office/drawing/2014/main" val="20002"/>
                    </a:ext>
                  </a:extLst>
                </a:gridCol>
                <a:gridCol w="1040130">
                  <a:extLst>
                    <a:ext uri="{9D8B030D-6E8A-4147-A177-3AD203B41FA5}">
                      <a16:colId xmlns:a16="http://schemas.microsoft.com/office/drawing/2014/main" val="20003"/>
                    </a:ext>
                  </a:extLst>
                </a:gridCol>
                <a:gridCol w="991870">
                  <a:extLst>
                    <a:ext uri="{9D8B030D-6E8A-4147-A177-3AD203B41FA5}">
                      <a16:colId xmlns:a16="http://schemas.microsoft.com/office/drawing/2014/main" val="20004"/>
                    </a:ext>
                  </a:extLst>
                </a:gridCol>
                <a:gridCol w="1226820">
                  <a:extLst>
                    <a:ext uri="{9D8B030D-6E8A-4147-A177-3AD203B41FA5}">
                      <a16:colId xmlns:a16="http://schemas.microsoft.com/office/drawing/2014/main" val="20005"/>
                    </a:ext>
                  </a:extLst>
                </a:gridCol>
                <a:gridCol w="1167129">
                  <a:extLst>
                    <a:ext uri="{9D8B030D-6E8A-4147-A177-3AD203B41FA5}">
                      <a16:colId xmlns:a16="http://schemas.microsoft.com/office/drawing/2014/main" val="20006"/>
                    </a:ext>
                  </a:extLst>
                </a:gridCol>
                <a:gridCol w="1227454">
                  <a:extLst>
                    <a:ext uri="{9D8B030D-6E8A-4147-A177-3AD203B41FA5}">
                      <a16:colId xmlns:a16="http://schemas.microsoft.com/office/drawing/2014/main" val="20007"/>
                    </a:ext>
                  </a:extLst>
                </a:gridCol>
                <a:gridCol w="290195">
                  <a:extLst>
                    <a:ext uri="{9D8B030D-6E8A-4147-A177-3AD203B41FA5}">
                      <a16:colId xmlns:a16="http://schemas.microsoft.com/office/drawing/2014/main" val="20008"/>
                    </a:ext>
                  </a:extLst>
                </a:gridCol>
              </a:tblGrid>
              <a:tr h="327548">
                <a:tc>
                  <a:txBody>
                    <a:bodyPr/>
                    <a:lstStyle/>
                    <a:p>
                      <a:pPr marL="209550">
                        <a:lnSpc>
                          <a:spcPts val="1989"/>
                        </a:lnSpc>
                      </a:pPr>
                      <a:r>
                        <a:rPr sz="1800" dirty="0">
                          <a:solidFill>
                            <a:srgbClr val="595959"/>
                          </a:solidFill>
                          <a:latin typeface="Arial MT"/>
                          <a:cs typeface="Arial MT"/>
                        </a:rPr>
                        <a:t>…</a:t>
                      </a:r>
                      <a:endParaRPr sz="1800">
                        <a:latin typeface="Arial MT"/>
                        <a:cs typeface="Arial MT"/>
                      </a:endParaRPr>
                    </a:p>
                  </a:txBody>
                  <a:tcPr marL="0" marR="0" marT="0" marB="0">
                    <a:lnB w="19050">
                      <a:solidFill>
                        <a:srgbClr val="595959"/>
                      </a:solidFill>
                      <a:prstDash val="solid"/>
                    </a:lnB>
                  </a:tcPr>
                </a:tc>
                <a:tc>
                  <a:txBody>
                    <a:bodyPr/>
                    <a:lstStyle/>
                    <a:p>
                      <a:pPr marL="203200">
                        <a:lnSpc>
                          <a:spcPts val="2065"/>
                        </a:lnSpc>
                        <a:spcBef>
                          <a:spcPts val="414"/>
                        </a:spcBef>
                      </a:pPr>
                      <a:r>
                        <a:rPr sz="1800" spc="-5" dirty="0">
                          <a:solidFill>
                            <a:srgbClr val="595959"/>
                          </a:solidFill>
                          <a:latin typeface="Arial MT"/>
                          <a:cs typeface="Arial MT"/>
                        </a:rPr>
                        <a:t>2017</a:t>
                      </a:r>
                      <a:endParaRPr sz="1800">
                        <a:latin typeface="Arial MT"/>
                        <a:cs typeface="Arial MT"/>
                      </a:endParaRPr>
                    </a:p>
                  </a:txBody>
                  <a:tcPr marL="0" marR="0" marT="52704" marB="0">
                    <a:lnB w="19050">
                      <a:solidFill>
                        <a:srgbClr val="595959"/>
                      </a:solidFill>
                      <a:prstDash val="solid"/>
                    </a:lnB>
                  </a:tcPr>
                </a:tc>
                <a:tc>
                  <a:txBody>
                    <a:bodyPr/>
                    <a:lstStyle/>
                    <a:p>
                      <a:pPr marL="90805">
                        <a:lnSpc>
                          <a:spcPts val="2065"/>
                        </a:lnSpc>
                        <a:spcBef>
                          <a:spcPts val="414"/>
                        </a:spcBef>
                      </a:pPr>
                      <a:r>
                        <a:rPr sz="1800" spc="-5" dirty="0">
                          <a:solidFill>
                            <a:srgbClr val="595959"/>
                          </a:solidFill>
                          <a:latin typeface="Arial MT"/>
                          <a:cs typeface="Arial MT"/>
                        </a:rPr>
                        <a:t>2018</a:t>
                      </a:r>
                      <a:endParaRPr sz="1800">
                        <a:latin typeface="Arial MT"/>
                        <a:cs typeface="Arial MT"/>
                      </a:endParaRPr>
                    </a:p>
                  </a:txBody>
                  <a:tcPr marL="0" marR="0" marT="52704" marB="0">
                    <a:lnB w="19050">
                      <a:solidFill>
                        <a:srgbClr val="595959"/>
                      </a:solidFill>
                      <a:prstDash val="solid"/>
                    </a:lnB>
                  </a:tcPr>
                </a:tc>
                <a:tc>
                  <a:txBody>
                    <a:bodyPr/>
                    <a:lstStyle/>
                    <a:p>
                      <a:pPr marL="297180">
                        <a:lnSpc>
                          <a:spcPts val="2065"/>
                        </a:lnSpc>
                        <a:spcBef>
                          <a:spcPts val="414"/>
                        </a:spcBef>
                      </a:pPr>
                      <a:r>
                        <a:rPr sz="1800" spc="-5" dirty="0">
                          <a:solidFill>
                            <a:srgbClr val="595959"/>
                          </a:solidFill>
                          <a:latin typeface="Arial MT"/>
                          <a:cs typeface="Arial MT"/>
                        </a:rPr>
                        <a:t>2019</a:t>
                      </a:r>
                      <a:endParaRPr sz="1800">
                        <a:latin typeface="Arial MT"/>
                        <a:cs typeface="Arial MT"/>
                      </a:endParaRPr>
                    </a:p>
                  </a:txBody>
                  <a:tcPr marL="0" marR="0" marT="52704" marB="0">
                    <a:lnB w="19050">
                      <a:solidFill>
                        <a:srgbClr val="595959"/>
                      </a:solidFill>
                      <a:prstDash val="solid"/>
                    </a:lnB>
                  </a:tcPr>
                </a:tc>
                <a:tc>
                  <a:txBody>
                    <a:bodyPr/>
                    <a:lstStyle/>
                    <a:p>
                      <a:pPr marL="359410">
                        <a:lnSpc>
                          <a:spcPts val="2065"/>
                        </a:lnSpc>
                        <a:spcBef>
                          <a:spcPts val="414"/>
                        </a:spcBef>
                      </a:pPr>
                      <a:r>
                        <a:rPr sz="1800" spc="-5" dirty="0">
                          <a:solidFill>
                            <a:srgbClr val="595959"/>
                          </a:solidFill>
                          <a:latin typeface="Arial MT"/>
                          <a:cs typeface="Arial MT"/>
                        </a:rPr>
                        <a:t>2020</a:t>
                      </a:r>
                      <a:endParaRPr sz="1800">
                        <a:latin typeface="Arial MT"/>
                        <a:cs typeface="Arial MT"/>
                      </a:endParaRPr>
                    </a:p>
                  </a:txBody>
                  <a:tcPr marL="0" marR="0" marT="52704" marB="0">
                    <a:lnB w="19050">
                      <a:solidFill>
                        <a:srgbClr val="595959"/>
                      </a:solidFill>
                      <a:prstDash val="solid"/>
                    </a:lnB>
                  </a:tcPr>
                </a:tc>
                <a:tc>
                  <a:txBody>
                    <a:bodyPr/>
                    <a:lstStyle/>
                    <a:p>
                      <a:pPr marL="470534">
                        <a:lnSpc>
                          <a:spcPts val="2065"/>
                        </a:lnSpc>
                        <a:spcBef>
                          <a:spcPts val="414"/>
                        </a:spcBef>
                      </a:pPr>
                      <a:r>
                        <a:rPr sz="1800" spc="-5" dirty="0">
                          <a:solidFill>
                            <a:srgbClr val="595959"/>
                          </a:solidFill>
                          <a:latin typeface="Arial MT"/>
                          <a:cs typeface="Arial MT"/>
                        </a:rPr>
                        <a:t>2021</a:t>
                      </a:r>
                      <a:endParaRPr sz="1800">
                        <a:latin typeface="Arial MT"/>
                        <a:cs typeface="Arial MT"/>
                      </a:endParaRPr>
                    </a:p>
                  </a:txBody>
                  <a:tcPr marL="0" marR="0" marT="52704" marB="0">
                    <a:lnB w="19050">
                      <a:solidFill>
                        <a:srgbClr val="595959"/>
                      </a:solidFill>
                      <a:prstDash val="solid"/>
                    </a:lnB>
                  </a:tcPr>
                </a:tc>
                <a:tc>
                  <a:txBody>
                    <a:bodyPr/>
                    <a:lstStyle/>
                    <a:p>
                      <a:pPr marR="304800" algn="r">
                        <a:lnSpc>
                          <a:spcPts val="2065"/>
                        </a:lnSpc>
                        <a:spcBef>
                          <a:spcPts val="414"/>
                        </a:spcBef>
                      </a:pPr>
                      <a:r>
                        <a:rPr sz="1800" spc="-5" dirty="0">
                          <a:solidFill>
                            <a:srgbClr val="595959"/>
                          </a:solidFill>
                          <a:latin typeface="Arial MT"/>
                          <a:cs typeface="Arial MT"/>
                        </a:rPr>
                        <a:t>2022</a:t>
                      </a:r>
                      <a:endParaRPr sz="1800">
                        <a:latin typeface="Arial MT"/>
                        <a:cs typeface="Arial MT"/>
                      </a:endParaRPr>
                    </a:p>
                  </a:txBody>
                  <a:tcPr marL="0" marR="0" marT="52704" marB="0">
                    <a:lnB w="19050">
                      <a:solidFill>
                        <a:srgbClr val="595959"/>
                      </a:solidFill>
                      <a:prstDash val="solid"/>
                    </a:lnB>
                  </a:tcPr>
                </a:tc>
                <a:tc>
                  <a:txBody>
                    <a:bodyPr/>
                    <a:lstStyle/>
                    <a:p>
                      <a:pPr marL="281305">
                        <a:lnSpc>
                          <a:spcPts val="2065"/>
                        </a:lnSpc>
                        <a:spcBef>
                          <a:spcPts val="414"/>
                        </a:spcBef>
                      </a:pPr>
                      <a:r>
                        <a:rPr sz="1800" spc="-5" dirty="0">
                          <a:solidFill>
                            <a:srgbClr val="595959"/>
                          </a:solidFill>
                          <a:latin typeface="Arial MT"/>
                          <a:cs typeface="Arial MT"/>
                        </a:rPr>
                        <a:t>2023</a:t>
                      </a:r>
                      <a:endParaRPr sz="1800">
                        <a:latin typeface="Arial MT"/>
                        <a:cs typeface="Arial MT"/>
                      </a:endParaRPr>
                    </a:p>
                  </a:txBody>
                  <a:tcPr marL="0" marR="0" marT="52704" marB="0">
                    <a:lnB w="19050">
                      <a:solidFill>
                        <a:srgbClr val="595959"/>
                      </a:solidFill>
                      <a:prstDash val="solid"/>
                    </a:lnB>
                  </a:tcPr>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0"/>
                  </a:ext>
                </a:extLst>
              </a:tr>
              <a:tr h="561715">
                <a:tc gridSpan="2">
                  <a:txBody>
                    <a:bodyPr/>
                    <a:lstStyle/>
                    <a:p>
                      <a:pPr marL="31750">
                        <a:lnSpc>
                          <a:spcPct val="100000"/>
                        </a:lnSpc>
                        <a:spcBef>
                          <a:spcPts val="1045"/>
                        </a:spcBef>
                      </a:pPr>
                      <a:r>
                        <a:rPr sz="1400" spc="-5" dirty="0">
                          <a:solidFill>
                            <a:srgbClr val="1B4587"/>
                          </a:solidFill>
                          <a:latin typeface="Arial MT"/>
                          <a:cs typeface="Arial MT"/>
                        </a:rPr>
                        <a:t>Attention</a:t>
                      </a:r>
                      <a:r>
                        <a:rPr sz="1400" spc="130" dirty="0">
                          <a:solidFill>
                            <a:srgbClr val="1B4587"/>
                          </a:solidFill>
                          <a:latin typeface="Arial MT"/>
                          <a:cs typeface="Arial MT"/>
                        </a:rPr>
                        <a:t> </a:t>
                      </a:r>
                      <a:r>
                        <a:rPr sz="1400" spc="-5" dirty="0">
                          <a:solidFill>
                            <a:srgbClr val="1B4587"/>
                          </a:solidFill>
                          <a:latin typeface="Arial MT"/>
                          <a:cs typeface="Arial MT"/>
                        </a:rPr>
                        <a:t>Transformer</a:t>
                      </a:r>
                      <a:endParaRPr sz="1400">
                        <a:latin typeface="Arial MT"/>
                        <a:cs typeface="Arial MT"/>
                      </a:endParaRPr>
                    </a:p>
                  </a:txBody>
                  <a:tcPr marL="0" marR="0" marT="132715" marB="0">
                    <a:lnT w="19050" cap="flat" cmpd="sng" algn="ctr">
                      <a:solidFill>
                        <a:srgbClr val="595959"/>
                      </a:solidFill>
                      <a:prstDash val="solid"/>
                      <a:round/>
                      <a:headEnd type="none" w="med" len="med"/>
                      <a:tailEnd type="none" w="med" len="med"/>
                    </a:lnT>
                  </a:tcPr>
                </a:tc>
                <a:tc hMerge="1">
                  <a:txBody>
                    <a:bodyPr/>
                    <a:lstStyle/>
                    <a:p>
                      <a:endParaRPr/>
                    </a:p>
                  </a:txBody>
                  <a:tcPr marL="0" marR="0" marT="0" marB="0"/>
                </a:tc>
                <a:tc>
                  <a:txBody>
                    <a:bodyPr/>
                    <a:lstStyle/>
                    <a:p>
                      <a:pPr marL="106680" marR="311150">
                        <a:lnSpc>
                          <a:spcPct val="100000"/>
                        </a:lnSpc>
                        <a:spcBef>
                          <a:spcPts val="960"/>
                        </a:spcBef>
                      </a:pPr>
                      <a:r>
                        <a:rPr sz="1400" spc="-5" dirty="0">
                          <a:solidFill>
                            <a:srgbClr val="1B4587"/>
                          </a:solidFill>
                          <a:latin typeface="Arial MT"/>
                          <a:cs typeface="Arial MT"/>
                        </a:rPr>
                        <a:t>BE</a:t>
                      </a:r>
                      <a:r>
                        <a:rPr sz="1400" spc="-30" dirty="0">
                          <a:solidFill>
                            <a:srgbClr val="1B4587"/>
                          </a:solidFill>
                          <a:latin typeface="Arial MT"/>
                          <a:cs typeface="Arial MT"/>
                        </a:rPr>
                        <a:t>R</a:t>
                      </a:r>
                      <a:r>
                        <a:rPr sz="1400" dirty="0">
                          <a:solidFill>
                            <a:srgbClr val="1B4587"/>
                          </a:solidFill>
                          <a:latin typeface="Arial MT"/>
                          <a:cs typeface="Arial MT"/>
                        </a:rPr>
                        <a:t>T  </a:t>
                      </a:r>
                      <a:r>
                        <a:rPr sz="1400" spc="-5" dirty="0">
                          <a:solidFill>
                            <a:srgbClr val="1B4587"/>
                          </a:solidFill>
                          <a:latin typeface="Arial MT"/>
                          <a:cs typeface="Arial MT"/>
                        </a:rPr>
                        <a:t>340M</a:t>
                      </a:r>
                      <a:endParaRPr sz="1400">
                        <a:latin typeface="Arial MT"/>
                        <a:cs typeface="Arial MT"/>
                      </a:endParaRPr>
                    </a:p>
                  </a:txBody>
                  <a:tcPr marL="0" marR="0" marT="121920" marB="0">
                    <a:lnT w="19050" cap="flat" cmpd="sng" algn="ctr">
                      <a:solidFill>
                        <a:srgbClr val="595959"/>
                      </a:solidFill>
                      <a:prstDash val="solid"/>
                      <a:round/>
                      <a:headEnd type="none" w="med" len="med"/>
                      <a:tailEnd type="none" w="med" len="med"/>
                    </a:lnT>
                  </a:tcPr>
                </a:tc>
                <a:tc>
                  <a:txBody>
                    <a:bodyPr/>
                    <a:lstStyle/>
                    <a:p>
                      <a:pPr marL="371475" marR="196850">
                        <a:lnSpc>
                          <a:spcPct val="100000"/>
                        </a:lnSpc>
                        <a:spcBef>
                          <a:spcPts val="960"/>
                        </a:spcBef>
                      </a:pPr>
                      <a:r>
                        <a:rPr sz="1400" spc="-5" dirty="0">
                          <a:solidFill>
                            <a:srgbClr val="1B4587"/>
                          </a:solidFill>
                          <a:latin typeface="Arial MT"/>
                          <a:cs typeface="Arial MT"/>
                        </a:rPr>
                        <a:t>GPT2  1.5B</a:t>
                      </a:r>
                      <a:endParaRPr sz="1400">
                        <a:latin typeface="Arial MT"/>
                        <a:cs typeface="Arial MT"/>
                      </a:endParaRPr>
                    </a:p>
                  </a:txBody>
                  <a:tcPr marL="0" marR="0" marT="121920" marB="0">
                    <a:lnT w="19050" cap="flat" cmpd="sng" algn="ctr">
                      <a:solidFill>
                        <a:srgbClr val="595959"/>
                      </a:solidFill>
                      <a:prstDash val="solid"/>
                      <a:round/>
                      <a:headEnd type="none" w="med" len="med"/>
                      <a:tailEnd type="none" w="med" len="med"/>
                    </a:lnT>
                  </a:tcPr>
                </a:tc>
                <a:tc>
                  <a:txBody>
                    <a:bodyPr/>
                    <a:lstStyle/>
                    <a:p>
                      <a:pPr marL="204470" marR="315595">
                        <a:lnSpc>
                          <a:spcPct val="100000"/>
                        </a:lnSpc>
                        <a:spcBef>
                          <a:spcPts val="960"/>
                        </a:spcBef>
                      </a:pPr>
                      <a:r>
                        <a:rPr sz="1400" spc="-5" dirty="0">
                          <a:solidFill>
                            <a:srgbClr val="1B4587"/>
                          </a:solidFill>
                          <a:latin typeface="Arial MT"/>
                          <a:cs typeface="Arial MT"/>
                        </a:rPr>
                        <a:t>GPT3  175B</a:t>
                      </a:r>
                      <a:endParaRPr sz="1400">
                        <a:latin typeface="Arial MT"/>
                        <a:cs typeface="Arial MT"/>
                      </a:endParaRPr>
                    </a:p>
                  </a:txBody>
                  <a:tcPr marL="0" marR="0" marT="121920" marB="0">
                    <a:lnT w="19050" cap="flat" cmpd="sng" algn="ctr">
                      <a:solidFill>
                        <a:srgbClr val="595959"/>
                      </a:solidFill>
                      <a:prstDash val="solid"/>
                      <a:round/>
                      <a:headEnd type="none" w="med" len="med"/>
                      <a:tailEnd type="none" w="med" len="med"/>
                    </a:lnT>
                  </a:tcPr>
                </a:tc>
                <a:tc>
                  <a:txBody>
                    <a:bodyPr/>
                    <a:lstStyle/>
                    <a:p>
                      <a:pPr marL="123825" marR="137160">
                        <a:lnSpc>
                          <a:spcPct val="100000"/>
                        </a:lnSpc>
                        <a:spcBef>
                          <a:spcPts val="960"/>
                        </a:spcBef>
                      </a:pPr>
                      <a:r>
                        <a:rPr sz="1400" spc="-5" dirty="0">
                          <a:solidFill>
                            <a:srgbClr val="1B4587"/>
                          </a:solidFill>
                          <a:latin typeface="Arial MT"/>
                          <a:cs typeface="Arial MT"/>
                        </a:rPr>
                        <a:t>LaMDA </a:t>
                      </a:r>
                      <a:r>
                        <a:rPr sz="1400" dirty="0">
                          <a:solidFill>
                            <a:srgbClr val="1B4587"/>
                          </a:solidFill>
                          <a:latin typeface="Arial MT"/>
                          <a:cs typeface="Arial MT"/>
                        </a:rPr>
                        <a:t> (Bard)</a:t>
                      </a:r>
                      <a:r>
                        <a:rPr sz="1400" spc="-5" dirty="0">
                          <a:solidFill>
                            <a:srgbClr val="1B4587"/>
                          </a:solidFill>
                          <a:latin typeface="Arial MT"/>
                          <a:cs typeface="Arial MT"/>
                        </a:rPr>
                        <a:t> 173B</a:t>
                      </a:r>
                      <a:endParaRPr sz="1400">
                        <a:latin typeface="Arial MT"/>
                        <a:cs typeface="Arial MT"/>
                      </a:endParaRPr>
                    </a:p>
                  </a:txBody>
                  <a:tcPr marL="0" marR="0" marT="121920" marB="0">
                    <a:lnT w="19050" cap="flat" cmpd="sng" algn="ctr">
                      <a:solidFill>
                        <a:srgbClr val="595959"/>
                      </a:solidFill>
                      <a:prstDash val="solid"/>
                      <a:round/>
                      <a:headEnd type="none" w="med" len="med"/>
                      <a:tailEnd type="none" w="med" len="med"/>
                    </a:lnT>
                  </a:tcPr>
                </a:tc>
                <a:tc>
                  <a:txBody>
                    <a:bodyPr/>
                    <a:lstStyle/>
                    <a:p>
                      <a:pPr marR="273685" algn="r">
                        <a:lnSpc>
                          <a:spcPct val="100000"/>
                        </a:lnSpc>
                        <a:spcBef>
                          <a:spcPts val="1045"/>
                        </a:spcBef>
                      </a:pPr>
                      <a:r>
                        <a:rPr sz="1400" spc="-5" dirty="0">
                          <a:solidFill>
                            <a:srgbClr val="1B4587"/>
                          </a:solidFill>
                          <a:latin typeface="Arial MT"/>
                          <a:cs typeface="Arial MT"/>
                        </a:rPr>
                        <a:t>ChatGPT</a:t>
                      </a:r>
                      <a:endParaRPr sz="1400">
                        <a:latin typeface="Arial MT"/>
                        <a:cs typeface="Arial MT"/>
                      </a:endParaRPr>
                    </a:p>
                  </a:txBody>
                  <a:tcPr marL="0" marR="0" marT="132715" marB="0">
                    <a:lnT w="19050" cap="flat" cmpd="sng" algn="ctr">
                      <a:solidFill>
                        <a:srgbClr val="595959"/>
                      </a:solidFill>
                      <a:prstDash val="solid"/>
                      <a:round/>
                      <a:headEnd type="none" w="med" len="med"/>
                      <a:tailEnd type="none" w="med" len="med"/>
                    </a:lnT>
                  </a:tcPr>
                </a:tc>
                <a:tc gridSpan="2">
                  <a:txBody>
                    <a:bodyPr/>
                    <a:lstStyle/>
                    <a:p>
                      <a:pPr marL="351155">
                        <a:lnSpc>
                          <a:spcPct val="100000"/>
                        </a:lnSpc>
                        <a:spcBef>
                          <a:spcPts val="1045"/>
                        </a:spcBef>
                      </a:pPr>
                      <a:r>
                        <a:rPr sz="1400" spc="-20" dirty="0">
                          <a:solidFill>
                            <a:srgbClr val="1B4587"/>
                          </a:solidFill>
                          <a:latin typeface="Arial MT"/>
                          <a:cs typeface="Arial MT"/>
                        </a:rPr>
                        <a:t>GPT-4</a:t>
                      </a:r>
                      <a:r>
                        <a:rPr sz="1400" spc="-60" dirty="0">
                          <a:solidFill>
                            <a:srgbClr val="1B4587"/>
                          </a:solidFill>
                          <a:latin typeface="Arial MT"/>
                          <a:cs typeface="Arial MT"/>
                        </a:rPr>
                        <a:t> </a:t>
                      </a:r>
                      <a:r>
                        <a:rPr sz="1400" dirty="0">
                          <a:solidFill>
                            <a:srgbClr val="1B4587"/>
                          </a:solidFill>
                          <a:latin typeface="Arial MT"/>
                          <a:cs typeface="Arial MT"/>
                        </a:rPr>
                        <a:t>(1.8T?)</a:t>
                      </a:r>
                      <a:endParaRPr sz="1400">
                        <a:latin typeface="Arial MT"/>
                        <a:cs typeface="Arial MT"/>
                      </a:endParaRPr>
                    </a:p>
                    <a:p>
                      <a:pPr marL="351155">
                        <a:lnSpc>
                          <a:spcPts val="1595"/>
                        </a:lnSpc>
                      </a:pPr>
                      <a:r>
                        <a:rPr sz="1400" spc="-10" dirty="0">
                          <a:solidFill>
                            <a:srgbClr val="1B4587"/>
                          </a:solidFill>
                          <a:latin typeface="Arial MT"/>
                          <a:cs typeface="Arial MT"/>
                        </a:rPr>
                        <a:t>MiniGPT-4</a:t>
                      </a:r>
                      <a:endParaRPr sz="1400">
                        <a:latin typeface="Arial MT"/>
                        <a:cs typeface="Arial MT"/>
                      </a:endParaRPr>
                    </a:p>
                  </a:txBody>
                  <a:tcPr marL="0" marR="0" marT="132715" marB="0">
                    <a:lnT w="19050" cap="flat" cmpd="sng" algn="ctr">
                      <a:solidFill>
                        <a:srgbClr val="595959"/>
                      </a:solidFill>
                      <a:prstDash val="solid"/>
                      <a:round/>
                      <a:headEnd type="none" w="med" len="med"/>
                      <a:tailEnd type="none" w="med" len="med"/>
                    </a:lnT>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grpSp>
        <p:nvGrpSpPr>
          <p:cNvPr id="4" name="object 4"/>
          <p:cNvGrpSpPr/>
          <p:nvPr/>
        </p:nvGrpSpPr>
        <p:grpSpPr>
          <a:xfrm>
            <a:off x="8443673" y="2195413"/>
            <a:ext cx="39370" cy="31115"/>
            <a:chOff x="8443673" y="2195413"/>
            <a:chExt cx="39370" cy="31115"/>
          </a:xfrm>
        </p:grpSpPr>
        <p:sp>
          <p:nvSpPr>
            <p:cNvPr id="5" name="object 5"/>
            <p:cNvSpPr/>
            <p:nvPr/>
          </p:nvSpPr>
          <p:spPr>
            <a:xfrm>
              <a:off x="8448436" y="2200176"/>
              <a:ext cx="29845" cy="21590"/>
            </a:xfrm>
            <a:custGeom>
              <a:avLst/>
              <a:gdLst/>
              <a:ahLst/>
              <a:cxnLst/>
              <a:rect l="l" t="t" r="r" b="b"/>
              <a:pathLst>
                <a:path w="29845" h="21589">
                  <a:moveTo>
                    <a:pt x="0" y="21423"/>
                  </a:moveTo>
                  <a:lnTo>
                    <a:pt x="10720" y="10720"/>
                  </a:lnTo>
                  <a:lnTo>
                    <a:pt x="18" y="0"/>
                  </a:lnTo>
                  <a:lnTo>
                    <a:pt x="29438" y="10736"/>
                  </a:lnTo>
                  <a:lnTo>
                    <a:pt x="0" y="21423"/>
                  </a:lnTo>
                  <a:close/>
                </a:path>
              </a:pathLst>
            </a:custGeom>
            <a:solidFill>
              <a:srgbClr val="595959"/>
            </a:solidFill>
          </p:spPr>
          <p:txBody>
            <a:bodyPr wrap="square" lIns="0" tIns="0" rIns="0" bIns="0" rtlCol="0"/>
            <a:lstStyle/>
            <a:p>
              <a:endParaRPr/>
            </a:p>
          </p:txBody>
        </p:sp>
        <p:sp>
          <p:nvSpPr>
            <p:cNvPr id="6" name="object 6"/>
            <p:cNvSpPr/>
            <p:nvPr/>
          </p:nvSpPr>
          <p:spPr>
            <a:xfrm>
              <a:off x="8448436" y="2200176"/>
              <a:ext cx="29845" cy="21590"/>
            </a:xfrm>
            <a:custGeom>
              <a:avLst/>
              <a:gdLst/>
              <a:ahLst/>
              <a:cxnLst/>
              <a:rect l="l" t="t" r="r" b="b"/>
              <a:pathLst>
                <a:path w="29845" h="21589">
                  <a:moveTo>
                    <a:pt x="10720" y="10720"/>
                  </a:moveTo>
                  <a:lnTo>
                    <a:pt x="0" y="21423"/>
                  </a:lnTo>
                  <a:lnTo>
                    <a:pt x="29438" y="10736"/>
                  </a:lnTo>
                  <a:lnTo>
                    <a:pt x="18" y="0"/>
                  </a:lnTo>
                  <a:lnTo>
                    <a:pt x="10720" y="10720"/>
                  </a:lnTo>
                  <a:close/>
                </a:path>
              </a:pathLst>
            </a:custGeom>
            <a:ln w="9524">
              <a:solidFill>
                <a:srgbClr val="595959"/>
              </a:solidFill>
            </a:ln>
          </p:spPr>
          <p:txBody>
            <a:bodyPr wrap="square" lIns="0" tIns="0" rIns="0" bIns="0" rtlCol="0"/>
            <a:lstStyle/>
            <a:p>
              <a:endParaRPr/>
            </a:p>
          </p:txBody>
        </p:sp>
      </p:grpSp>
      <p:sp>
        <p:nvSpPr>
          <p:cNvPr id="7" name="object 7"/>
          <p:cNvSpPr txBox="1"/>
          <p:nvPr/>
        </p:nvSpPr>
        <p:spPr>
          <a:xfrm>
            <a:off x="2005800" y="2904937"/>
            <a:ext cx="489584" cy="452120"/>
          </a:xfrm>
          <a:prstGeom prst="rect">
            <a:avLst/>
          </a:prstGeom>
        </p:spPr>
        <p:txBody>
          <a:bodyPr vert="horz" wrap="square" lIns="0" tIns="12700" rIns="0" bIns="0" rtlCol="0">
            <a:spAutoFit/>
          </a:bodyPr>
          <a:lstStyle/>
          <a:p>
            <a:pPr marL="12700" marR="5080">
              <a:lnSpc>
                <a:spcPct val="100000"/>
              </a:lnSpc>
              <a:spcBef>
                <a:spcPts val="100"/>
              </a:spcBef>
            </a:pPr>
            <a:r>
              <a:rPr sz="1400" spc="-5" dirty="0">
                <a:solidFill>
                  <a:srgbClr val="1B4587"/>
                </a:solidFill>
                <a:latin typeface="Arial MT"/>
                <a:cs typeface="Arial MT"/>
              </a:rPr>
              <a:t>GPT1  </a:t>
            </a:r>
            <a:r>
              <a:rPr sz="1400" spc="-30" dirty="0">
                <a:solidFill>
                  <a:srgbClr val="1B4587"/>
                </a:solidFill>
                <a:latin typeface="Arial MT"/>
                <a:cs typeface="Arial MT"/>
              </a:rPr>
              <a:t>117M</a:t>
            </a:r>
            <a:endParaRPr sz="1400">
              <a:latin typeface="Arial MT"/>
              <a:cs typeface="Arial MT"/>
            </a:endParaRPr>
          </a:p>
        </p:txBody>
      </p:sp>
      <p:graphicFrame>
        <p:nvGraphicFramePr>
          <p:cNvPr id="8" name="object 8"/>
          <p:cNvGraphicFramePr>
            <a:graphicFrameLocks noGrp="1"/>
          </p:cNvGraphicFramePr>
          <p:nvPr/>
        </p:nvGraphicFramePr>
        <p:xfrm>
          <a:off x="3148150" y="2783900"/>
          <a:ext cx="5960108" cy="1052072"/>
        </p:xfrm>
        <a:graphic>
          <a:graphicData uri="http://schemas.openxmlformats.org/drawingml/2006/table">
            <a:tbl>
              <a:tblPr firstRow="1" bandRow="1">
                <a:tableStyleId>{2D5ABB26-0587-4C30-8999-92F81FD0307C}</a:tableStyleId>
              </a:tblPr>
              <a:tblGrid>
                <a:gridCol w="2950845">
                  <a:extLst>
                    <a:ext uri="{9D8B030D-6E8A-4147-A177-3AD203B41FA5}">
                      <a16:colId xmlns:a16="http://schemas.microsoft.com/office/drawing/2014/main" val="20000"/>
                    </a:ext>
                  </a:extLst>
                </a:gridCol>
                <a:gridCol w="1353184">
                  <a:extLst>
                    <a:ext uri="{9D8B030D-6E8A-4147-A177-3AD203B41FA5}">
                      <a16:colId xmlns:a16="http://schemas.microsoft.com/office/drawing/2014/main" val="20001"/>
                    </a:ext>
                  </a:extLst>
                </a:gridCol>
                <a:gridCol w="1656079">
                  <a:extLst>
                    <a:ext uri="{9D8B030D-6E8A-4147-A177-3AD203B41FA5}">
                      <a16:colId xmlns:a16="http://schemas.microsoft.com/office/drawing/2014/main" val="20002"/>
                    </a:ext>
                  </a:extLst>
                </a:gridCol>
              </a:tblGrid>
              <a:tr h="419357">
                <a:tc>
                  <a:txBody>
                    <a:bodyPr/>
                    <a:lstStyle/>
                    <a:p>
                      <a:pPr>
                        <a:lnSpc>
                          <a:spcPct val="100000"/>
                        </a:lnSpc>
                        <a:spcBef>
                          <a:spcPts val="50"/>
                        </a:spcBef>
                      </a:pPr>
                      <a:endParaRPr sz="1300">
                        <a:latin typeface="Times New Roman"/>
                        <a:cs typeface="Times New Roman"/>
                      </a:endParaRPr>
                    </a:p>
                    <a:p>
                      <a:pPr marL="1816735">
                        <a:lnSpc>
                          <a:spcPts val="1655"/>
                        </a:lnSpc>
                      </a:pPr>
                      <a:r>
                        <a:rPr sz="1400" spc="-15" dirty="0">
                          <a:solidFill>
                            <a:srgbClr val="1B4587"/>
                          </a:solidFill>
                          <a:latin typeface="Arial MT"/>
                          <a:cs typeface="Arial MT"/>
                        </a:rPr>
                        <a:t>MT-NLG</a:t>
                      </a:r>
                      <a:endParaRPr sz="1400">
                        <a:latin typeface="Arial MT"/>
                        <a:cs typeface="Arial MT"/>
                      </a:endParaRPr>
                    </a:p>
                  </a:txBody>
                  <a:tcPr marL="0" marR="0" marT="6350" marB="0"/>
                </a:tc>
                <a:tc>
                  <a:txBody>
                    <a:bodyPr/>
                    <a:lstStyle/>
                    <a:p>
                      <a:pPr marL="113664">
                        <a:lnSpc>
                          <a:spcPts val="1545"/>
                        </a:lnSpc>
                      </a:pPr>
                      <a:r>
                        <a:rPr sz="1400" spc="-5" dirty="0">
                          <a:solidFill>
                            <a:srgbClr val="1B4587"/>
                          </a:solidFill>
                          <a:latin typeface="Arial MT"/>
                          <a:cs typeface="Arial MT"/>
                        </a:rPr>
                        <a:t>PaLM</a:t>
                      </a:r>
                      <a:r>
                        <a:rPr sz="1400" spc="-50" dirty="0">
                          <a:solidFill>
                            <a:srgbClr val="1B4587"/>
                          </a:solidFill>
                          <a:latin typeface="Arial MT"/>
                          <a:cs typeface="Arial MT"/>
                        </a:rPr>
                        <a:t> </a:t>
                      </a:r>
                      <a:r>
                        <a:rPr sz="1400" spc="-5" dirty="0">
                          <a:solidFill>
                            <a:srgbClr val="1B4587"/>
                          </a:solidFill>
                          <a:latin typeface="Arial MT"/>
                          <a:cs typeface="Arial MT"/>
                        </a:rPr>
                        <a:t>540B</a:t>
                      </a:r>
                      <a:endParaRPr sz="1400">
                        <a:latin typeface="Arial MT"/>
                        <a:cs typeface="Arial MT"/>
                      </a:endParaRPr>
                    </a:p>
                  </a:txBody>
                  <a:tcPr marL="0" marR="0" marT="0" marB="0"/>
                </a:tc>
                <a:tc>
                  <a:txBody>
                    <a:bodyPr/>
                    <a:lstStyle/>
                    <a:p>
                      <a:pPr marL="134620">
                        <a:lnSpc>
                          <a:spcPts val="1545"/>
                        </a:lnSpc>
                      </a:pPr>
                      <a:r>
                        <a:rPr sz="1400" spc="-5" dirty="0">
                          <a:solidFill>
                            <a:srgbClr val="1B4587"/>
                          </a:solidFill>
                          <a:latin typeface="Arial MT"/>
                          <a:cs typeface="Arial MT"/>
                        </a:rPr>
                        <a:t>LLaM</a:t>
                      </a:r>
                      <a:r>
                        <a:rPr sz="1400" dirty="0">
                          <a:solidFill>
                            <a:srgbClr val="1B4587"/>
                          </a:solidFill>
                          <a:latin typeface="Arial MT"/>
                          <a:cs typeface="Arial MT"/>
                        </a:rPr>
                        <a:t>A</a:t>
                      </a:r>
                      <a:r>
                        <a:rPr sz="1400" spc="-80" dirty="0">
                          <a:solidFill>
                            <a:srgbClr val="1B4587"/>
                          </a:solidFill>
                          <a:latin typeface="Arial MT"/>
                          <a:cs typeface="Arial MT"/>
                        </a:rPr>
                        <a:t> </a:t>
                      </a:r>
                      <a:r>
                        <a:rPr sz="1400" dirty="0">
                          <a:solidFill>
                            <a:srgbClr val="1B4587"/>
                          </a:solidFill>
                          <a:latin typeface="Arial MT"/>
                          <a:cs typeface="Arial MT"/>
                        </a:rPr>
                        <a:t>1</a:t>
                      </a:r>
                      <a:r>
                        <a:rPr sz="1400" spc="-5" dirty="0">
                          <a:solidFill>
                            <a:srgbClr val="1B4587"/>
                          </a:solidFill>
                          <a:latin typeface="Arial MT"/>
                          <a:cs typeface="Arial MT"/>
                        </a:rPr>
                        <a:t> 7-65B</a:t>
                      </a:r>
                      <a:endParaRPr sz="1400">
                        <a:latin typeface="Arial MT"/>
                        <a:cs typeface="Arial MT"/>
                      </a:endParaRPr>
                    </a:p>
                    <a:p>
                      <a:pPr marL="134620">
                        <a:lnSpc>
                          <a:spcPts val="1655"/>
                        </a:lnSpc>
                      </a:pPr>
                      <a:r>
                        <a:rPr sz="1400" spc="-5" dirty="0">
                          <a:solidFill>
                            <a:srgbClr val="1B4587"/>
                          </a:solidFill>
                          <a:latin typeface="Arial MT"/>
                          <a:cs typeface="Arial MT"/>
                        </a:rPr>
                        <a:t>LLaM</a:t>
                      </a:r>
                      <a:r>
                        <a:rPr sz="1400" dirty="0">
                          <a:solidFill>
                            <a:srgbClr val="1B4587"/>
                          </a:solidFill>
                          <a:latin typeface="Arial MT"/>
                          <a:cs typeface="Arial MT"/>
                        </a:rPr>
                        <a:t>A</a:t>
                      </a:r>
                      <a:r>
                        <a:rPr sz="1400" spc="-80" dirty="0">
                          <a:solidFill>
                            <a:srgbClr val="1B4587"/>
                          </a:solidFill>
                          <a:latin typeface="Arial MT"/>
                          <a:cs typeface="Arial MT"/>
                        </a:rPr>
                        <a:t> </a:t>
                      </a:r>
                      <a:r>
                        <a:rPr sz="1400" dirty="0">
                          <a:solidFill>
                            <a:srgbClr val="1B4587"/>
                          </a:solidFill>
                          <a:latin typeface="Arial MT"/>
                          <a:cs typeface="Arial MT"/>
                        </a:rPr>
                        <a:t>2</a:t>
                      </a:r>
                      <a:r>
                        <a:rPr sz="1400" spc="-5" dirty="0">
                          <a:solidFill>
                            <a:srgbClr val="1B4587"/>
                          </a:solidFill>
                          <a:latin typeface="Arial MT"/>
                          <a:cs typeface="Arial MT"/>
                        </a:rPr>
                        <a:t> 7-70B</a:t>
                      </a:r>
                      <a:endParaRPr sz="1400">
                        <a:latin typeface="Arial MT"/>
                        <a:cs typeface="Arial MT"/>
                      </a:endParaRPr>
                    </a:p>
                  </a:txBody>
                  <a:tcPr marL="0" marR="0" marT="0" marB="0"/>
                </a:tc>
                <a:extLst>
                  <a:ext uri="{0D108BD9-81ED-4DB2-BD59-A6C34878D82A}">
                    <a16:rowId xmlns:a16="http://schemas.microsoft.com/office/drawing/2014/main" val="10000"/>
                  </a:ext>
                </a:extLst>
              </a:tr>
              <a:tr h="213359">
                <a:tc>
                  <a:txBody>
                    <a:bodyPr/>
                    <a:lstStyle/>
                    <a:p>
                      <a:pPr marL="1816735">
                        <a:lnSpc>
                          <a:spcPts val="1580"/>
                        </a:lnSpc>
                      </a:pPr>
                      <a:r>
                        <a:rPr sz="1400" dirty="0">
                          <a:solidFill>
                            <a:srgbClr val="1B4587"/>
                          </a:solidFill>
                          <a:latin typeface="Arial MT"/>
                          <a:cs typeface="Arial MT"/>
                        </a:rPr>
                        <a:t>(Megatron-</a:t>
                      </a:r>
                      <a:endParaRPr sz="1400">
                        <a:latin typeface="Arial MT"/>
                        <a:cs typeface="Arial MT"/>
                      </a:endParaRPr>
                    </a:p>
                  </a:txBody>
                  <a:tcPr marL="0" marR="0" marT="0" marB="0"/>
                </a:tc>
                <a:tc>
                  <a:txBody>
                    <a:bodyPr/>
                    <a:lstStyle/>
                    <a:p>
                      <a:pPr marL="113664">
                        <a:lnSpc>
                          <a:spcPts val="1580"/>
                        </a:lnSpc>
                      </a:pPr>
                      <a:r>
                        <a:rPr sz="1400" spc="-5" dirty="0">
                          <a:solidFill>
                            <a:srgbClr val="1B4587"/>
                          </a:solidFill>
                          <a:latin typeface="Arial MT"/>
                          <a:cs typeface="Arial MT"/>
                        </a:rPr>
                        <a:t>BLOOM</a:t>
                      </a:r>
                      <a:r>
                        <a:rPr sz="1400" spc="-50" dirty="0">
                          <a:solidFill>
                            <a:srgbClr val="1B4587"/>
                          </a:solidFill>
                          <a:latin typeface="Arial MT"/>
                          <a:cs typeface="Arial MT"/>
                        </a:rPr>
                        <a:t> </a:t>
                      </a:r>
                      <a:r>
                        <a:rPr sz="1400" spc="-5" dirty="0">
                          <a:solidFill>
                            <a:srgbClr val="1B4587"/>
                          </a:solidFill>
                          <a:latin typeface="Arial MT"/>
                          <a:cs typeface="Arial MT"/>
                        </a:rPr>
                        <a:t>175B</a:t>
                      </a:r>
                      <a:endParaRPr sz="1400">
                        <a:latin typeface="Arial MT"/>
                        <a:cs typeface="Arial MT"/>
                      </a:endParaRPr>
                    </a:p>
                  </a:txBody>
                  <a:tcPr marL="0" marR="0" marT="0" marB="0"/>
                </a:tc>
                <a:tc>
                  <a:txBody>
                    <a:bodyPr/>
                    <a:lstStyle/>
                    <a:p>
                      <a:pPr marL="134620">
                        <a:lnSpc>
                          <a:spcPts val="1580"/>
                        </a:lnSpc>
                      </a:pPr>
                      <a:r>
                        <a:rPr sz="1400" spc="-5" dirty="0">
                          <a:solidFill>
                            <a:srgbClr val="1B4587"/>
                          </a:solidFill>
                          <a:latin typeface="Arial MT"/>
                          <a:cs typeface="Arial MT"/>
                        </a:rPr>
                        <a:t>PaLM</a:t>
                      </a:r>
                      <a:r>
                        <a:rPr sz="1400" spc="-30" dirty="0">
                          <a:solidFill>
                            <a:srgbClr val="1B4587"/>
                          </a:solidFill>
                          <a:latin typeface="Arial MT"/>
                          <a:cs typeface="Arial MT"/>
                        </a:rPr>
                        <a:t> </a:t>
                      </a:r>
                      <a:r>
                        <a:rPr sz="1400" dirty="0">
                          <a:solidFill>
                            <a:srgbClr val="1B4587"/>
                          </a:solidFill>
                          <a:latin typeface="Arial MT"/>
                          <a:cs typeface="Arial MT"/>
                        </a:rPr>
                        <a:t>(up</a:t>
                      </a:r>
                      <a:r>
                        <a:rPr sz="1400" spc="-30" dirty="0">
                          <a:solidFill>
                            <a:srgbClr val="1B4587"/>
                          </a:solidFill>
                          <a:latin typeface="Arial MT"/>
                          <a:cs typeface="Arial MT"/>
                        </a:rPr>
                        <a:t> </a:t>
                      </a:r>
                      <a:r>
                        <a:rPr sz="1400" spc="-5" dirty="0">
                          <a:solidFill>
                            <a:srgbClr val="1B4587"/>
                          </a:solidFill>
                          <a:latin typeface="Arial MT"/>
                          <a:cs typeface="Arial MT"/>
                        </a:rPr>
                        <a:t>to</a:t>
                      </a:r>
                      <a:r>
                        <a:rPr sz="1400" spc="-30" dirty="0">
                          <a:solidFill>
                            <a:srgbClr val="1B4587"/>
                          </a:solidFill>
                          <a:latin typeface="Arial MT"/>
                          <a:cs typeface="Arial MT"/>
                        </a:rPr>
                        <a:t> </a:t>
                      </a:r>
                      <a:r>
                        <a:rPr sz="1400" spc="-5" dirty="0">
                          <a:solidFill>
                            <a:srgbClr val="1B4587"/>
                          </a:solidFill>
                          <a:latin typeface="Arial MT"/>
                          <a:cs typeface="Arial MT"/>
                        </a:rPr>
                        <a:t>340B)</a:t>
                      </a:r>
                      <a:endParaRPr sz="1400">
                        <a:latin typeface="Arial MT"/>
                        <a:cs typeface="Arial MT"/>
                      </a:endParaRPr>
                    </a:p>
                  </a:txBody>
                  <a:tcPr marL="0" marR="0" marT="0" marB="0"/>
                </a:tc>
                <a:extLst>
                  <a:ext uri="{0D108BD9-81ED-4DB2-BD59-A6C34878D82A}">
                    <a16:rowId xmlns:a16="http://schemas.microsoft.com/office/drawing/2014/main" val="10001"/>
                  </a:ext>
                </a:extLst>
              </a:tr>
              <a:tr h="213359">
                <a:tc>
                  <a:txBody>
                    <a:bodyPr/>
                    <a:lstStyle/>
                    <a:p>
                      <a:pPr marL="1816735">
                        <a:lnSpc>
                          <a:spcPts val="1580"/>
                        </a:lnSpc>
                      </a:pPr>
                      <a:r>
                        <a:rPr sz="1400" spc="-15" dirty="0">
                          <a:solidFill>
                            <a:srgbClr val="1B4587"/>
                          </a:solidFill>
                          <a:latin typeface="Arial MT"/>
                          <a:cs typeface="Arial MT"/>
                        </a:rPr>
                        <a:t>Turing)</a:t>
                      </a:r>
                      <a:r>
                        <a:rPr sz="1400" spc="-40" dirty="0">
                          <a:solidFill>
                            <a:srgbClr val="1B4587"/>
                          </a:solidFill>
                          <a:latin typeface="Arial MT"/>
                          <a:cs typeface="Arial MT"/>
                        </a:rPr>
                        <a:t> </a:t>
                      </a:r>
                      <a:r>
                        <a:rPr sz="1400" spc="-5" dirty="0">
                          <a:solidFill>
                            <a:srgbClr val="1B4587"/>
                          </a:solidFill>
                          <a:latin typeface="Arial MT"/>
                          <a:cs typeface="Arial MT"/>
                        </a:rPr>
                        <a:t>530B</a:t>
                      </a:r>
                      <a:endParaRPr sz="1400">
                        <a:latin typeface="Arial MT"/>
                        <a:cs typeface="Arial MT"/>
                      </a:endParaRPr>
                    </a:p>
                  </a:txBody>
                  <a:tcPr marL="0" marR="0" marT="0" marB="0"/>
                </a:tc>
                <a:tc>
                  <a:txBody>
                    <a:bodyPr/>
                    <a:lstStyle/>
                    <a:p>
                      <a:pPr marL="113664">
                        <a:lnSpc>
                          <a:spcPts val="1580"/>
                        </a:lnSpc>
                      </a:pPr>
                      <a:r>
                        <a:rPr sz="1400" spc="-5" dirty="0">
                          <a:solidFill>
                            <a:srgbClr val="1B4587"/>
                          </a:solidFill>
                          <a:latin typeface="Arial MT"/>
                          <a:cs typeface="Arial MT"/>
                        </a:rPr>
                        <a:t>Flan</a:t>
                      </a:r>
                      <a:r>
                        <a:rPr sz="1400" spc="-50" dirty="0">
                          <a:solidFill>
                            <a:srgbClr val="1B4587"/>
                          </a:solidFill>
                          <a:latin typeface="Arial MT"/>
                          <a:cs typeface="Arial MT"/>
                        </a:rPr>
                        <a:t> </a:t>
                      </a:r>
                      <a:r>
                        <a:rPr sz="1400" spc="-5" dirty="0">
                          <a:solidFill>
                            <a:srgbClr val="1B4587"/>
                          </a:solidFill>
                          <a:latin typeface="Arial MT"/>
                          <a:cs typeface="Arial MT"/>
                        </a:rPr>
                        <a:t>20B</a:t>
                      </a:r>
                      <a:endParaRPr sz="1400">
                        <a:latin typeface="Arial MT"/>
                        <a:cs typeface="Arial MT"/>
                      </a:endParaRPr>
                    </a:p>
                  </a:txBody>
                  <a:tcPr marL="0" marR="0" marT="0" marB="0"/>
                </a:tc>
                <a:tc>
                  <a:txBody>
                    <a:bodyPr/>
                    <a:lstStyle/>
                    <a:p>
                      <a:pPr>
                        <a:lnSpc>
                          <a:spcPct val="100000"/>
                        </a:lnSpc>
                      </a:pPr>
                      <a:endParaRPr sz="1200">
                        <a:latin typeface="Times New Roman"/>
                        <a:cs typeface="Times New Roman"/>
                      </a:endParaRPr>
                    </a:p>
                  </a:txBody>
                  <a:tcPr marL="0" marR="0" marT="0" marB="0"/>
                </a:tc>
                <a:extLst>
                  <a:ext uri="{0D108BD9-81ED-4DB2-BD59-A6C34878D82A}">
                    <a16:rowId xmlns:a16="http://schemas.microsoft.com/office/drawing/2014/main" val="10002"/>
                  </a:ext>
                </a:extLst>
              </a:tr>
              <a:tr h="205997">
                <a:tc>
                  <a:txBody>
                    <a:bodyPr/>
                    <a:lstStyle/>
                    <a:p>
                      <a:pPr>
                        <a:lnSpc>
                          <a:spcPct val="100000"/>
                        </a:lnSpc>
                      </a:pPr>
                      <a:endParaRPr sz="1200">
                        <a:latin typeface="Times New Roman"/>
                        <a:cs typeface="Times New Roman"/>
                      </a:endParaRPr>
                    </a:p>
                  </a:txBody>
                  <a:tcPr marL="0" marR="0" marT="0" marB="0"/>
                </a:tc>
                <a:tc>
                  <a:txBody>
                    <a:bodyPr/>
                    <a:lstStyle/>
                    <a:p>
                      <a:pPr marL="113664">
                        <a:lnSpc>
                          <a:spcPts val="1520"/>
                        </a:lnSpc>
                      </a:pPr>
                      <a:r>
                        <a:rPr sz="1400" spc="-30" dirty="0">
                          <a:solidFill>
                            <a:srgbClr val="1B4587"/>
                          </a:solidFill>
                          <a:latin typeface="Arial MT"/>
                          <a:cs typeface="Arial MT"/>
                        </a:rPr>
                        <a:t>YaLM</a:t>
                      </a:r>
                      <a:r>
                        <a:rPr sz="1400" spc="-50" dirty="0">
                          <a:solidFill>
                            <a:srgbClr val="1B4587"/>
                          </a:solidFill>
                          <a:latin typeface="Arial MT"/>
                          <a:cs typeface="Arial MT"/>
                        </a:rPr>
                        <a:t> </a:t>
                      </a:r>
                      <a:r>
                        <a:rPr sz="1400" spc="-5" dirty="0">
                          <a:solidFill>
                            <a:srgbClr val="1B4587"/>
                          </a:solidFill>
                          <a:latin typeface="Arial MT"/>
                          <a:cs typeface="Arial MT"/>
                        </a:rPr>
                        <a:t>100B</a:t>
                      </a:r>
                      <a:endParaRPr sz="1400">
                        <a:latin typeface="Arial MT"/>
                        <a:cs typeface="Arial MT"/>
                      </a:endParaRPr>
                    </a:p>
                  </a:txBody>
                  <a:tcPr marL="0" marR="0" marT="0" marB="0"/>
                </a:tc>
                <a:tc>
                  <a:txBody>
                    <a:bodyPr/>
                    <a:lstStyle/>
                    <a:p>
                      <a:pPr>
                        <a:lnSpc>
                          <a:spcPct val="100000"/>
                        </a:lnSpc>
                      </a:pPr>
                      <a:endParaRPr sz="12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298950" cy="409575"/>
          </a:xfrm>
          <a:prstGeom prst="rect">
            <a:avLst/>
          </a:prstGeom>
        </p:spPr>
        <p:txBody>
          <a:bodyPr vert="horz" wrap="square" lIns="0" tIns="15240" rIns="0" bIns="0" rtlCol="0">
            <a:spAutoFit/>
          </a:bodyPr>
          <a:lstStyle/>
          <a:p>
            <a:pPr marL="12700">
              <a:lnSpc>
                <a:spcPct val="100000"/>
              </a:lnSpc>
              <a:spcBef>
                <a:spcPts val="120"/>
              </a:spcBef>
            </a:pPr>
            <a:r>
              <a:rPr spc="5" dirty="0"/>
              <a:t>Encoder-Decoder</a:t>
            </a:r>
            <a:r>
              <a:rPr spc="-145" dirty="0"/>
              <a:t> </a:t>
            </a:r>
            <a:r>
              <a:rPr dirty="0"/>
              <a:t>Architecture</a:t>
            </a:r>
          </a:p>
        </p:txBody>
      </p:sp>
      <p:grpSp>
        <p:nvGrpSpPr>
          <p:cNvPr id="3" name="object 3"/>
          <p:cNvGrpSpPr/>
          <p:nvPr/>
        </p:nvGrpSpPr>
        <p:grpSpPr>
          <a:xfrm>
            <a:off x="1454562" y="2291637"/>
            <a:ext cx="2214880" cy="1158875"/>
            <a:chOff x="1454562" y="2291637"/>
            <a:chExt cx="2214880" cy="1158875"/>
          </a:xfrm>
        </p:grpSpPr>
        <p:sp>
          <p:nvSpPr>
            <p:cNvPr id="4" name="object 4"/>
            <p:cNvSpPr/>
            <p:nvPr/>
          </p:nvSpPr>
          <p:spPr>
            <a:xfrm>
              <a:off x="1459324" y="2296399"/>
              <a:ext cx="2205355" cy="1149350"/>
            </a:xfrm>
            <a:custGeom>
              <a:avLst/>
              <a:gdLst/>
              <a:ahLst/>
              <a:cxnLst/>
              <a:rect l="l" t="t" r="r" b="b"/>
              <a:pathLst>
                <a:path w="2205354" h="1149350">
                  <a:moveTo>
                    <a:pt x="0" y="191499"/>
                  </a:moveTo>
                  <a:lnTo>
                    <a:pt x="5057" y="147590"/>
                  </a:lnTo>
                  <a:lnTo>
                    <a:pt x="19464" y="107283"/>
                  </a:lnTo>
                  <a:lnTo>
                    <a:pt x="42070" y="71726"/>
                  </a:lnTo>
                  <a:lnTo>
                    <a:pt x="71726" y="42070"/>
                  </a:lnTo>
                  <a:lnTo>
                    <a:pt x="107283" y="19464"/>
                  </a:lnTo>
                  <a:lnTo>
                    <a:pt x="147590" y="5057"/>
                  </a:lnTo>
                  <a:lnTo>
                    <a:pt x="191499" y="0"/>
                  </a:lnTo>
                  <a:lnTo>
                    <a:pt x="2013799" y="0"/>
                  </a:lnTo>
                  <a:lnTo>
                    <a:pt x="2087083" y="14577"/>
                  </a:lnTo>
                  <a:lnTo>
                    <a:pt x="2149210" y="56088"/>
                  </a:lnTo>
                  <a:lnTo>
                    <a:pt x="2190722" y="118216"/>
                  </a:lnTo>
                  <a:lnTo>
                    <a:pt x="2205299" y="191499"/>
                  </a:lnTo>
                  <a:lnTo>
                    <a:pt x="2205299" y="957499"/>
                  </a:lnTo>
                  <a:lnTo>
                    <a:pt x="2200242" y="1001409"/>
                  </a:lnTo>
                  <a:lnTo>
                    <a:pt x="2185835" y="1041716"/>
                  </a:lnTo>
                  <a:lnTo>
                    <a:pt x="2163229" y="1077273"/>
                  </a:lnTo>
                  <a:lnTo>
                    <a:pt x="2133573" y="1106929"/>
                  </a:lnTo>
                  <a:lnTo>
                    <a:pt x="2098016" y="1129535"/>
                  </a:lnTo>
                  <a:lnTo>
                    <a:pt x="2057709" y="1143942"/>
                  </a:lnTo>
                  <a:lnTo>
                    <a:pt x="2013799" y="1148999"/>
                  </a:lnTo>
                  <a:lnTo>
                    <a:pt x="191499" y="1148999"/>
                  </a:lnTo>
                  <a:lnTo>
                    <a:pt x="147590" y="1143942"/>
                  </a:lnTo>
                  <a:lnTo>
                    <a:pt x="107283" y="1129535"/>
                  </a:lnTo>
                  <a:lnTo>
                    <a:pt x="71726" y="1106929"/>
                  </a:lnTo>
                  <a:lnTo>
                    <a:pt x="42070" y="1077273"/>
                  </a:lnTo>
                  <a:lnTo>
                    <a:pt x="19464" y="1041716"/>
                  </a:lnTo>
                  <a:lnTo>
                    <a:pt x="5057" y="1001409"/>
                  </a:lnTo>
                  <a:lnTo>
                    <a:pt x="0" y="957499"/>
                  </a:lnTo>
                  <a:lnTo>
                    <a:pt x="0" y="191499"/>
                  </a:lnTo>
                  <a:close/>
                </a:path>
              </a:pathLst>
            </a:custGeom>
            <a:ln w="9524">
              <a:solidFill>
                <a:srgbClr val="595959"/>
              </a:solidFill>
            </a:ln>
          </p:spPr>
          <p:txBody>
            <a:bodyPr wrap="square" lIns="0" tIns="0" rIns="0" bIns="0" rtlCol="0"/>
            <a:lstStyle/>
            <a:p>
              <a:endParaRPr/>
            </a:p>
          </p:txBody>
        </p:sp>
        <p:sp>
          <p:nvSpPr>
            <p:cNvPr id="5" name="object 5"/>
            <p:cNvSpPr/>
            <p:nvPr/>
          </p:nvSpPr>
          <p:spPr>
            <a:xfrm>
              <a:off x="1519349" y="2391049"/>
              <a:ext cx="2047239" cy="384810"/>
            </a:xfrm>
            <a:custGeom>
              <a:avLst/>
              <a:gdLst/>
              <a:ahLst/>
              <a:cxnLst/>
              <a:rect l="l" t="t" r="r" b="b"/>
              <a:pathLst>
                <a:path w="2047239" h="384810">
                  <a:moveTo>
                    <a:pt x="1983099" y="384599"/>
                  </a:moveTo>
                  <a:lnTo>
                    <a:pt x="64099" y="384599"/>
                  </a:lnTo>
                  <a:lnTo>
                    <a:pt x="39149" y="379562"/>
                  </a:lnTo>
                  <a:lnTo>
                    <a:pt x="18774" y="365825"/>
                  </a:lnTo>
                  <a:lnTo>
                    <a:pt x="5037" y="345450"/>
                  </a:lnTo>
                  <a:lnTo>
                    <a:pt x="0" y="320499"/>
                  </a:lnTo>
                  <a:lnTo>
                    <a:pt x="0" y="64099"/>
                  </a:lnTo>
                  <a:lnTo>
                    <a:pt x="5037" y="39149"/>
                  </a:lnTo>
                  <a:lnTo>
                    <a:pt x="18774" y="18774"/>
                  </a:lnTo>
                  <a:lnTo>
                    <a:pt x="39149" y="5037"/>
                  </a:lnTo>
                  <a:lnTo>
                    <a:pt x="64099" y="0"/>
                  </a:lnTo>
                  <a:lnTo>
                    <a:pt x="1983099" y="0"/>
                  </a:lnTo>
                  <a:lnTo>
                    <a:pt x="2028425" y="18774"/>
                  </a:lnTo>
                  <a:lnTo>
                    <a:pt x="2047199" y="64099"/>
                  </a:lnTo>
                  <a:lnTo>
                    <a:pt x="2047199" y="320499"/>
                  </a:lnTo>
                  <a:lnTo>
                    <a:pt x="2042162" y="345450"/>
                  </a:lnTo>
                  <a:lnTo>
                    <a:pt x="2028425" y="365825"/>
                  </a:lnTo>
                  <a:lnTo>
                    <a:pt x="2008050" y="379562"/>
                  </a:lnTo>
                  <a:lnTo>
                    <a:pt x="1983099" y="384599"/>
                  </a:lnTo>
                  <a:close/>
                </a:path>
              </a:pathLst>
            </a:custGeom>
            <a:solidFill>
              <a:srgbClr val="CEE1F3"/>
            </a:solidFill>
          </p:spPr>
          <p:txBody>
            <a:bodyPr wrap="square" lIns="0" tIns="0" rIns="0" bIns="0" rtlCol="0"/>
            <a:lstStyle/>
            <a:p>
              <a:endParaRPr/>
            </a:p>
          </p:txBody>
        </p:sp>
        <p:sp>
          <p:nvSpPr>
            <p:cNvPr id="6" name="object 6"/>
            <p:cNvSpPr/>
            <p:nvPr/>
          </p:nvSpPr>
          <p:spPr>
            <a:xfrm>
              <a:off x="1519349" y="2391049"/>
              <a:ext cx="2047239" cy="384810"/>
            </a:xfrm>
            <a:custGeom>
              <a:avLst/>
              <a:gdLst/>
              <a:ahLst/>
              <a:cxnLst/>
              <a:rect l="l" t="t" r="r" b="b"/>
              <a:pathLst>
                <a:path w="2047239" h="384810">
                  <a:moveTo>
                    <a:pt x="0" y="64099"/>
                  </a:moveTo>
                  <a:lnTo>
                    <a:pt x="5037" y="39149"/>
                  </a:lnTo>
                  <a:lnTo>
                    <a:pt x="18774" y="18774"/>
                  </a:lnTo>
                  <a:lnTo>
                    <a:pt x="39149" y="5037"/>
                  </a:lnTo>
                  <a:lnTo>
                    <a:pt x="64099" y="0"/>
                  </a:lnTo>
                  <a:lnTo>
                    <a:pt x="1983099" y="0"/>
                  </a:lnTo>
                  <a:lnTo>
                    <a:pt x="2028425" y="18774"/>
                  </a:lnTo>
                  <a:lnTo>
                    <a:pt x="2047199" y="64099"/>
                  </a:lnTo>
                  <a:lnTo>
                    <a:pt x="2047199" y="320499"/>
                  </a:lnTo>
                  <a:lnTo>
                    <a:pt x="2042162" y="345450"/>
                  </a:lnTo>
                  <a:lnTo>
                    <a:pt x="2028425" y="365825"/>
                  </a:lnTo>
                  <a:lnTo>
                    <a:pt x="2008050" y="379562"/>
                  </a:lnTo>
                  <a:lnTo>
                    <a:pt x="1983099" y="384599"/>
                  </a:lnTo>
                  <a:lnTo>
                    <a:pt x="64099" y="384599"/>
                  </a:lnTo>
                  <a:lnTo>
                    <a:pt x="39149" y="379562"/>
                  </a:lnTo>
                  <a:lnTo>
                    <a:pt x="18774" y="365825"/>
                  </a:lnTo>
                  <a:lnTo>
                    <a:pt x="5037" y="345450"/>
                  </a:lnTo>
                  <a:lnTo>
                    <a:pt x="0" y="320499"/>
                  </a:lnTo>
                  <a:lnTo>
                    <a:pt x="0" y="64099"/>
                  </a:lnTo>
                  <a:close/>
                </a:path>
              </a:pathLst>
            </a:custGeom>
            <a:ln w="9524">
              <a:solidFill>
                <a:srgbClr val="595959"/>
              </a:solidFill>
            </a:ln>
          </p:spPr>
          <p:txBody>
            <a:bodyPr wrap="square" lIns="0" tIns="0" rIns="0" bIns="0" rtlCol="0"/>
            <a:lstStyle/>
            <a:p>
              <a:endParaRPr/>
            </a:p>
          </p:txBody>
        </p:sp>
      </p:grpSp>
      <p:sp>
        <p:nvSpPr>
          <p:cNvPr id="7" name="object 7"/>
          <p:cNvSpPr txBox="1"/>
          <p:nvPr/>
        </p:nvSpPr>
        <p:spPr>
          <a:xfrm>
            <a:off x="2006778" y="2458763"/>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Feed</a:t>
            </a:r>
            <a:r>
              <a:rPr sz="1400" spc="-80" dirty="0">
                <a:latin typeface="Arial MT"/>
                <a:cs typeface="Arial MT"/>
              </a:rPr>
              <a:t> </a:t>
            </a:r>
            <a:r>
              <a:rPr sz="1400" spc="-5" dirty="0">
                <a:latin typeface="Arial MT"/>
                <a:cs typeface="Arial MT"/>
              </a:rPr>
              <a:t>forward</a:t>
            </a:r>
            <a:endParaRPr sz="1400">
              <a:latin typeface="Arial MT"/>
              <a:cs typeface="Arial MT"/>
            </a:endParaRPr>
          </a:p>
        </p:txBody>
      </p:sp>
      <p:grpSp>
        <p:nvGrpSpPr>
          <p:cNvPr id="8" name="object 8"/>
          <p:cNvGrpSpPr/>
          <p:nvPr/>
        </p:nvGrpSpPr>
        <p:grpSpPr>
          <a:xfrm>
            <a:off x="1514587" y="2919687"/>
            <a:ext cx="2056764" cy="394335"/>
            <a:chOff x="1514587" y="2919687"/>
            <a:chExt cx="2056764" cy="394335"/>
          </a:xfrm>
        </p:grpSpPr>
        <p:sp>
          <p:nvSpPr>
            <p:cNvPr id="9" name="object 9"/>
            <p:cNvSpPr/>
            <p:nvPr/>
          </p:nvSpPr>
          <p:spPr>
            <a:xfrm>
              <a:off x="1519349" y="2924449"/>
              <a:ext cx="2047239" cy="384810"/>
            </a:xfrm>
            <a:custGeom>
              <a:avLst/>
              <a:gdLst/>
              <a:ahLst/>
              <a:cxnLst/>
              <a:rect l="l" t="t" r="r" b="b"/>
              <a:pathLst>
                <a:path w="2047239" h="384810">
                  <a:moveTo>
                    <a:pt x="1983099" y="384599"/>
                  </a:moveTo>
                  <a:lnTo>
                    <a:pt x="64099" y="384599"/>
                  </a:lnTo>
                  <a:lnTo>
                    <a:pt x="39149" y="379562"/>
                  </a:lnTo>
                  <a:lnTo>
                    <a:pt x="18774" y="365825"/>
                  </a:lnTo>
                  <a:lnTo>
                    <a:pt x="5037" y="345450"/>
                  </a:lnTo>
                  <a:lnTo>
                    <a:pt x="0" y="320499"/>
                  </a:lnTo>
                  <a:lnTo>
                    <a:pt x="0" y="64099"/>
                  </a:lnTo>
                  <a:lnTo>
                    <a:pt x="5037" y="39149"/>
                  </a:lnTo>
                  <a:lnTo>
                    <a:pt x="18774" y="18774"/>
                  </a:lnTo>
                  <a:lnTo>
                    <a:pt x="39149" y="5037"/>
                  </a:lnTo>
                  <a:lnTo>
                    <a:pt x="64099" y="0"/>
                  </a:lnTo>
                  <a:lnTo>
                    <a:pt x="1983099" y="0"/>
                  </a:lnTo>
                  <a:lnTo>
                    <a:pt x="2028425" y="18774"/>
                  </a:lnTo>
                  <a:lnTo>
                    <a:pt x="2047199" y="64099"/>
                  </a:lnTo>
                  <a:lnTo>
                    <a:pt x="2047199" y="320499"/>
                  </a:lnTo>
                  <a:lnTo>
                    <a:pt x="2042162" y="345450"/>
                  </a:lnTo>
                  <a:lnTo>
                    <a:pt x="2028425" y="365825"/>
                  </a:lnTo>
                  <a:lnTo>
                    <a:pt x="2008050" y="379562"/>
                  </a:lnTo>
                  <a:lnTo>
                    <a:pt x="1983099" y="384599"/>
                  </a:lnTo>
                  <a:close/>
                </a:path>
              </a:pathLst>
            </a:custGeom>
            <a:solidFill>
              <a:srgbClr val="FCE4CD"/>
            </a:solidFill>
          </p:spPr>
          <p:txBody>
            <a:bodyPr wrap="square" lIns="0" tIns="0" rIns="0" bIns="0" rtlCol="0"/>
            <a:lstStyle/>
            <a:p>
              <a:endParaRPr/>
            </a:p>
          </p:txBody>
        </p:sp>
        <p:sp>
          <p:nvSpPr>
            <p:cNvPr id="10" name="object 10"/>
            <p:cNvSpPr/>
            <p:nvPr/>
          </p:nvSpPr>
          <p:spPr>
            <a:xfrm>
              <a:off x="1519349" y="2924449"/>
              <a:ext cx="2047239" cy="384810"/>
            </a:xfrm>
            <a:custGeom>
              <a:avLst/>
              <a:gdLst/>
              <a:ahLst/>
              <a:cxnLst/>
              <a:rect l="l" t="t" r="r" b="b"/>
              <a:pathLst>
                <a:path w="2047239" h="384810">
                  <a:moveTo>
                    <a:pt x="0" y="64099"/>
                  </a:moveTo>
                  <a:lnTo>
                    <a:pt x="5037" y="39149"/>
                  </a:lnTo>
                  <a:lnTo>
                    <a:pt x="18774" y="18774"/>
                  </a:lnTo>
                  <a:lnTo>
                    <a:pt x="39149" y="5037"/>
                  </a:lnTo>
                  <a:lnTo>
                    <a:pt x="64099" y="0"/>
                  </a:lnTo>
                  <a:lnTo>
                    <a:pt x="1983099" y="0"/>
                  </a:lnTo>
                  <a:lnTo>
                    <a:pt x="2028425" y="18774"/>
                  </a:lnTo>
                  <a:lnTo>
                    <a:pt x="2047199" y="64099"/>
                  </a:lnTo>
                  <a:lnTo>
                    <a:pt x="2047199" y="320499"/>
                  </a:lnTo>
                  <a:lnTo>
                    <a:pt x="2042162" y="345450"/>
                  </a:lnTo>
                  <a:lnTo>
                    <a:pt x="2028425" y="365825"/>
                  </a:lnTo>
                  <a:lnTo>
                    <a:pt x="2008050" y="379562"/>
                  </a:lnTo>
                  <a:lnTo>
                    <a:pt x="1983099" y="384599"/>
                  </a:lnTo>
                  <a:lnTo>
                    <a:pt x="64099" y="384599"/>
                  </a:lnTo>
                  <a:lnTo>
                    <a:pt x="39149" y="379562"/>
                  </a:lnTo>
                  <a:lnTo>
                    <a:pt x="18774" y="365825"/>
                  </a:lnTo>
                  <a:lnTo>
                    <a:pt x="5037" y="345450"/>
                  </a:lnTo>
                  <a:lnTo>
                    <a:pt x="0" y="320499"/>
                  </a:lnTo>
                  <a:lnTo>
                    <a:pt x="0" y="64099"/>
                  </a:lnTo>
                  <a:close/>
                </a:path>
              </a:pathLst>
            </a:custGeom>
            <a:ln w="9524">
              <a:solidFill>
                <a:srgbClr val="595959"/>
              </a:solidFill>
            </a:ln>
          </p:spPr>
          <p:txBody>
            <a:bodyPr wrap="square" lIns="0" tIns="0" rIns="0" bIns="0" rtlCol="0"/>
            <a:lstStyle/>
            <a:p>
              <a:endParaRPr/>
            </a:p>
          </p:txBody>
        </p:sp>
      </p:grpSp>
      <p:sp>
        <p:nvSpPr>
          <p:cNvPr id="11" name="object 11"/>
          <p:cNvSpPr txBox="1"/>
          <p:nvPr/>
        </p:nvSpPr>
        <p:spPr>
          <a:xfrm>
            <a:off x="1996844" y="2992162"/>
            <a:ext cx="10909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Self-Attention</a:t>
            </a:r>
            <a:endParaRPr sz="1400">
              <a:latin typeface="Arial MT"/>
              <a:cs typeface="Arial MT"/>
            </a:endParaRPr>
          </a:p>
        </p:txBody>
      </p:sp>
      <p:grpSp>
        <p:nvGrpSpPr>
          <p:cNvPr id="12" name="object 12"/>
          <p:cNvGrpSpPr/>
          <p:nvPr/>
        </p:nvGrpSpPr>
        <p:grpSpPr>
          <a:xfrm>
            <a:off x="2522015" y="1695887"/>
            <a:ext cx="4261485" cy="2164080"/>
            <a:chOff x="2522015" y="1695887"/>
            <a:chExt cx="4261485" cy="2164080"/>
          </a:xfrm>
        </p:grpSpPr>
        <p:sp>
          <p:nvSpPr>
            <p:cNvPr id="13" name="object 13"/>
            <p:cNvSpPr/>
            <p:nvPr/>
          </p:nvSpPr>
          <p:spPr>
            <a:xfrm>
              <a:off x="2538750" y="3366198"/>
              <a:ext cx="3810" cy="488950"/>
            </a:xfrm>
            <a:custGeom>
              <a:avLst/>
              <a:gdLst/>
              <a:ahLst/>
              <a:cxnLst/>
              <a:rect l="l" t="t" r="r" b="b"/>
              <a:pathLst>
                <a:path w="3810" h="488950">
                  <a:moveTo>
                    <a:pt x="0" y="488851"/>
                  </a:moveTo>
                  <a:lnTo>
                    <a:pt x="3760" y="0"/>
                  </a:lnTo>
                </a:path>
              </a:pathLst>
            </a:custGeom>
            <a:ln w="9524">
              <a:solidFill>
                <a:srgbClr val="595959"/>
              </a:solidFill>
            </a:ln>
          </p:spPr>
          <p:txBody>
            <a:bodyPr wrap="square" lIns="0" tIns="0" rIns="0" bIns="0" rtlCol="0"/>
            <a:lstStyle/>
            <a:p>
              <a:endParaRPr/>
            </a:p>
          </p:txBody>
        </p:sp>
        <p:sp>
          <p:nvSpPr>
            <p:cNvPr id="14" name="object 14"/>
            <p:cNvSpPr/>
            <p:nvPr/>
          </p:nvSpPr>
          <p:spPr>
            <a:xfrm>
              <a:off x="2526778" y="3322974"/>
              <a:ext cx="31750" cy="43815"/>
            </a:xfrm>
            <a:custGeom>
              <a:avLst/>
              <a:gdLst/>
              <a:ahLst/>
              <a:cxnLst/>
              <a:rect l="l" t="t" r="r" b="b"/>
              <a:pathLst>
                <a:path w="31750" h="43814">
                  <a:moveTo>
                    <a:pt x="31464" y="43344"/>
                  </a:moveTo>
                  <a:lnTo>
                    <a:pt x="0" y="43103"/>
                  </a:lnTo>
                  <a:lnTo>
                    <a:pt x="16064" y="0"/>
                  </a:lnTo>
                  <a:lnTo>
                    <a:pt x="31464" y="43344"/>
                  </a:lnTo>
                  <a:close/>
                </a:path>
              </a:pathLst>
            </a:custGeom>
            <a:solidFill>
              <a:srgbClr val="595959"/>
            </a:solidFill>
          </p:spPr>
          <p:txBody>
            <a:bodyPr wrap="square" lIns="0" tIns="0" rIns="0" bIns="0" rtlCol="0"/>
            <a:lstStyle/>
            <a:p>
              <a:endParaRPr/>
            </a:p>
          </p:txBody>
        </p:sp>
        <p:sp>
          <p:nvSpPr>
            <p:cNvPr id="15" name="object 15"/>
            <p:cNvSpPr/>
            <p:nvPr/>
          </p:nvSpPr>
          <p:spPr>
            <a:xfrm>
              <a:off x="2526778" y="3322974"/>
              <a:ext cx="31750" cy="43815"/>
            </a:xfrm>
            <a:custGeom>
              <a:avLst/>
              <a:gdLst/>
              <a:ahLst/>
              <a:cxnLst/>
              <a:rect l="l" t="t" r="r" b="b"/>
              <a:pathLst>
                <a:path w="31750" h="43814">
                  <a:moveTo>
                    <a:pt x="31464" y="43344"/>
                  </a:moveTo>
                  <a:lnTo>
                    <a:pt x="16064" y="0"/>
                  </a:lnTo>
                  <a:lnTo>
                    <a:pt x="0" y="43103"/>
                  </a:lnTo>
                  <a:lnTo>
                    <a:pt x="31464" y="43344"/>
                  </a:lnTo>
                  <a:close/>
                </a:path>
              </a:pathLst>
            </a:custGeom>
            <a:ln w="9524">
              <a:solidFill>
                <a:srgbClr val="595959"/>
              </a:solidFill>
            </a:ln>
          </p:spPr>
          <p:txBody>
            <a:bodyPr wrap="square" lIns="0" tIns="0" rIns="0" bIns="0" rtlCol="0"/>
            <a:lstStyle/>
            <a:p>
              <a:endParaRPr/>
            </a:p>
          </p:txBody>
        </p:sp>
        <p:sp>
          <p:nvSpPr>
            <p:cNvPr id="16" name="object 16"/>
            <p:cNvSpPr/>
            <p:nvPr/>
          </p:nvSpPr>
          <p:spPr>
            <a:xfrm>
              <a:off x="2542950" y="2832800"/>
              <a:ext cx="0" cy="92075"/>
            </a:xfrm>
            <a:custGeom>
              <a:avLst/>
              <a:gdLst/>
              <a:ahLst/>
              <a:cxnLst/>
              <a:rect l="l" t="t" r="r" b="b"/>
              <a:pathLst>
                <a:path h="92075">
                  <a:moveTo>
                    <a:pt x="0" y="91649"/>
                  </a:moveTo>
                  <a:lnTo>
                    <a:pt x="0" y="0"/>
                  </a:lnTo>
                </a:path>
              </a:pathLst>
            </a:custGeom>
            <a:ln w="9524">
              <a:solidFill>
                <a:srgbClr val="595959"/>
              </a:solidFill>
            </a:ln>
          </p:spPr>
          <p:txBody>
            <a:bodyPr wrap="square" lIns="0" tIns="0" rIns="0" bIns="0" rtlCol="0"/>
            <a:lstStyle/>
            <a:p>
              <a:endParaRPr/>
            </a:p>
          </p:txBody>
        </p:sp>
        <p:sp>
          <p:nvSpPr>
            <p:cNvPr id="17" name="object 17"/>
            <p:cNvSpPr/>
            <p:nvPr/>
          </p:nvSpPr>
          <p:spPr>
            <a:xfrm>
              <a:off x="2527217" y="2789574"/>
              <a:ext cx="31750" cy="43815"/>
            </a:xfrm>
            <a:custGeom>
              <a:avLst/>
              <a:gdLst/>
              <a:ahLst/>
              <a:cxnLst/>
              <a:rect l="l" t="t" r="r" b="b"/>
              <a:pathLst>
                <a:path w="31750" h="43814">
                  <a:moveTo>
                    <a:pt x="31465" y="43225"/>
                  </a:moveTo>
                  <a:lnTo>
                    <a:pt x="0" y="43225"/>
                  </a:lnTo>
                  <a:lnTo>
                    <a:pt x="15732" y="0"/>
                  </a:lnTo>
                  <a:lnTo>
                    <a:pt x="31465" y="43225"/>
                  </a:lnTo>
                  <a:close/>
                </a:path>
              </a:pathLst>
            </a:custGeom>
            <a:solidFill>
              <a:srgbClr val="595959"/>
            </a:solidFill>
          </p:spPr>
          <p:txBody>
            <a:bodyPr wrap="square" lIns="0" tIns="0" rIns="0" bIns="0" rtlCol="0"/>
            <a:lstStyle/>
            <a:p>
              <a:endParaRPr/>
            </a:p>
          </p:txBody>
        </p:sp>
        <p:sp>
          <p:nvSpPr>
            <p:cNvPr id="18" name="object 18"/>
            <p:cNvSpPr/>
            <p:nvPr/>
          </p:nvSpPr>
          <p:spPr>
            <a:xfrm>
              <a:off x="2527217" y="2789574"/>
              <a:ext cx="31750" cy="43815"/>
            </a:xfrm>
            <a:custGeom>
              <a:avLst/>
              <a:gdLst/>
              <a:ahLst/>
              <a:cxnLst/>
              <a:rect l="l" t="t" r="r" b="b"/>
              <a:pathLst>
                <a:path w="31750" h="43814">
                  <a:moveTo>
                    <a:pt x="31465" y="43225"/>
                  </a:moveTo>
                  <a:lnTo>
                    <a:pt x="15732" y="0"/>
                  </a:lnTo>
                  <a:lnTo>
                    <a:pt x="0" y="43225"/>
                  </a:lnTo>
                  <a:lnTo>
                    <a:pt x="31465" y="43225"/>
                  </a:lnTo>
                  <a:close/>
                </a:path>
              </a:pathLst>
            </a:custGeom>
            <a:ln w="9524">
              <a:solidFill>
                <a:srgbClr val="595959"/>
              </a:solidFill>
            </a:ln>
          </p:spPr>
          <p:txBody>
            <a:bodyPr wrap="square" lIns="0" tIns="0" rIns="0" bIns="0" rtlCol="0"/>
            <a:lstStyle/>
            <a:p>
              <a:endParaRPr/>
            </a:p>
          </p:txBody>
        </p:sp>
        <p:sp>
          <p:nvSpPr>
            <p:cNvPr id="19" name="object 19"/>
            <p:cNvSpPr/>
            <p:nvPr/>
          </p:nvSpPr>
          <p:spPr>
            <a:xfrm>
              <a:off x="2542950" y="2070800"/>
              <a:ext cx="0" cy="320675"/>
            </a:xfrm>
            <a:custGeom>
              <a:avLst/>
              <a:gdLst/>
              <a:ahLst/>
              <a:cxnLst/>
              <a:rect l="l" t="t" r="r" b="b"/>
              <a:pathLst>
                <a:path h="320675">
                  <a:moveTo>
                    <a:pt x="0" y="320249"/>
                  </a:moveTo>
                  <a:lnTo>
                    <a:pt x="0" y="0"/>
                  </a:lnTo>
                </a:path>
              </a:pathLst>
            </a:custGeom>
            <a:ln w="9524">
              <a:solidFill>
                <a:srgbClr val="595959"/>
              </a:solidFill>
            </a:ln>
          </p:spPr>
          <p:txBody>
            <a:bodyPr wrap="square" lIns="0" tIns="0" rIns="0" bIns="0" rtlCol="0"/>
            <a:lstStyle/>
            <a:p>
              <a:endParaRPr/>
            </a:p>
          </p:txBody>
        </p:sp>
        <p:sp>
          <p:nvSpPr>
            <p:cNvPr id="20" name="object 20"/>
            <p:cNvSpPr/>
            <p:nvPr/>
          </p:nvSpPr>
          <p:spPr>
            <a:xfrm>
              <a:off x="2527217" y="2027574"/>
              <a:ext cx="31750" cy="43815"/>
            </a:xfrm>
            <a:custGeom>
              <a:avLst/>
              <a:gdLst/>
              <a:ahLst/>
              <a:cxnLst/>
              <a:rect l="l" t="t" r="r" b="b"/>
              <a:pathLst>
                <a:path w="31750" h="43814">
                  <a:moveTo>
                    <a:pt x="31465" y="43225"/>
                  </a:moveTo>
                  <a:lnTo>
                    <a:pt x="0" y="43225"/>
                  </a:lnTo>
                  <a:lnTo>
                    <a:pt x="15732" y="0"/>
                  </a:lnTo>
                  <a:lnTo>
                    <a:pt x="31465" y="43225"/>
                  </a:lnTo>
                  <a:close/>
                </a:path>
              </a:pathLst>
            </a:custGeom>
            <a:solidFill>
              <a:srgbClr val="595959"/>
            </a:solidFill>
          </p:spPr>
          <p:txBody>
            <a:bodyPr wrap="square" lIns="0" tIns="0" rIns="0" bIns="0" rtlCol="0"/>
            <a:lstStyle/>
            <a:p>
              <a:endParaRPr/>
            </a:p>
          </p:txBody>
        </p:sp>
        <p:sp>
          <p:nvSpPr>
            <p:cNvPr id="21" name="object 21"/>
            <p:cNvSpPr/>
            <p:nvPr/>
          </p:nvSpPr>
          <p:spPr>
            <a:xfrm>
              <a:off x="2527217" y="2027574"/>
              <a:ext cx="31750" cy="43815"/>
            </a:xfrm>
            <a:custGeom>
              <a:avLst/>
              <a:gdLst/>
              <a:ahLst/>
              <a:cxnLst/>
              <a:rect l="l" t="t" r="r" b="b"/>
              <a:pathLst>
                <a:path w="31750" h="43814">
                  <a:moveTo>
                    <a:pt x="31465" y="43225"/>
                  </a:moveTo>
                  <a:lnTo>
                    <a:pt x="15732" y="0"/>
                  </a:lnTo>
                  <a:lnTo>
                    <a:pt x="0" y="43225"/>
                  </a:lnTo>
                  <a:lnTo>
                    <a:pt x="31465" y="43225"/>
                  </a:lnTo>
                  <a:close/>
                </a:path>
              </a:pathLst>
            </a:custGeom>
            <a:ln w="9524">
              <a:solidFill>
                <a:srgbClr val="595959"/>
              </a:solidFill>
            </a:ln>
          </p:spPr>
          <p:txBody>
            <a:bodyPr wrap="square" lIns="0" tIns="0" rIns="0" bIns="0" rtlCol="0"/>
            <a:lstStyle/>
            <a:p>
              <a:endParaRPr/>
            </a:p>
          </p:txBody>
        </p:sp>
        <p:sp>
          <p:nvSpPr>
            <p:cNvPr id="22" name="object 22"/>
            <p:cNvSpPr/>
            <p:nvPr/>
          </p:nvSpPr>
          <p:spPr>
            <a:xfrm>
              <a:off x="4573124" y="1700650"/>
              <a:ext cx="2205355" cy="1805305"/>
            </a:xfrm>
            <a:custGeom>
              <a:avLst/>
              <a:gdLst/>
              <a:ahLst/>
              <a:cxnLst/>
              <a:rect l="l" t="t" r="r" b="b"/>
              <a:pathLst>
                <a:path w="2205354" h="1805304">
                  <a:moveTo>
                    <a:pt x="0" y="300799"/>
                  </a:moveTo>
                  <a:lnTo>
                    <a:pt x="3936" y="252008"/>
                  </a:lnTo>
                  <a:lnTo>
                    <a:pt x="15334" y="205723"/>
                  </a:lnTo>
                  <a:lnTo>
                    <a:pt x="33574" y="162565"/>
                  </a:lnTo>
                  <a:lnTo>
                    <a:pt x="58036" y="123151"/>
                  </a:lnTo>
                  <a:lnTo>
                    <a:pt x="88102" y="88102"/>
                  </a:lnTo>
                  <a:lnTo>
                    <a:pt x="123151" y="58036"/>
                  </a:lnTo>
                  <a:lnTo>
                    <a:pt x="162564" y="33574"/>
                  </a:lnTo>
                  <a:lnTo>
                    <a:pt x="205723" y="15334"/>
                  </a:lnTo>
                  <a:lnTo>
                    <a:pt x="252008" y="3936"/>
                  </a:lnTo>
                  <a:lnTo>
                    <a:pt x="300799" y="0"/>
                  </a:lnTo>
                  <a:lnTo>
                    <a:pt x="1904499" y="0"/>
                  </a:lnTo>
                  <a:lnTo>
                    <a:pt x="1951839" y="3747"/>
                  </a:lnTo>
                  <a:lnTo>
                    <a:pt x="1997587" y="14765"/>
                  </a:lnTo>
                  <a:lnTo>
                    <a:pt x="2040934" y="32720"/>
                  </a:lnTo>
                  <a:lnTo>
                    <a:pt x="2081073" y="57277"/>
                  </a:lnTo>
                  <a:lnTo>
                    <a:pt x="2117197" y="88102"/>
                  </a:lnTo>
                  <a:lnTo>
                    <a:pt x="2148021" y="124226"/>
                  </a:lnTo>
                  <a:lnTo>
                    <a:pt x="2172579" y="164365"/>
                  </a:lnTo>
                  <a:lnTo>
                    <a:pt x="2190534" y="207713"/>
                  </a:lnTo>
                  <a:lnTo>
                    <a:pt x="2201552" y="253460"/>
                  </a:lnTo>
                  <a:lnTo>
                    <a:pt x="2205299" y="300799"/>
                  </a:lnTo>
                  <a:lnTo>
                    <a:pt x="2205299" y="1503999"/>
                  </a:lnTo>
                  <a:lnTo>
                    <a:pt x="2201363" y="1552791"/>
                  </a:lnTo>
                  <a:lnTo>
                    <a:pt x="2189965" y="1599076"/>
                  </a:lnTo>
                  <a:lnTo>
                    <a:pt x="2171725" y="1642235"/>
                  </a:lnTo>
                  <a:lnTo>
                    <a:pt x="2147263" y="1681648"/>
                  </a:lnTo>
                  <a:lnTo>
                    <a:pt x="2117197" y="1716697"/>
                  </a:lnTo>
                  <a:lnTo>
                    <a:pt x="2082148" y="1746763"/>
                  </a:lnTo>
                  <a:lnTo>
                    <a:pt x="2042735" y="1771225"/>
                  </a:lnTo>
                  <a:lnTo>
                    <a:pt x="1999576" y="1789465"/>
                  </a:lnTo>
                  <a:lnTo>
                    <a:pt x="1953291" y="1800863"/>
                  </a:lnTo>
                  <a:lnTo>
                    <a:pt x="1904499" y="1804799"/>
                  </a:lnTo>
                  <a:lnTo>
                    <a:pt x="300799" y="1804799"/>
                  </a:lnTo>
                  <a:lnTo>
                    <a:pt x="252008" y="1800863"/>
                  </a:lnTo>
                  <a:lnTo>
                    <a:pt x="205723" y="1789465"/>
                  </a:lnTo>
                  <a:lnTo>
                    <a:pt x="162564" y="1771225"/>
                  </a:lnTo>
                  <a:lnTo>
                    <a:pt x="123151" y="1746763"/>
                  </a:lnTo>
                  <a:lnTo>
                    <a:pt x="88102" y="1716697"/>
                  </a:lnTo>
                  <a:lnTo>
                    <a:pt x="58036" y="1681648"/>
                  </a:lnTo>
                  <a:lnTo>
                    <a:pt x="33574" y="1642235"/>
                  </a:lnTo>
                  <a:lnTo>
                    <a:pt x="15334" y="1599076"/>
                  </a:lnTo>
                  <a:lnTo>
                    <a:pt x="3936" y="1552791"/>
                  </a:lnTo>
                  <a:lnTo>
                    <a:pt x="0" y="1503999"/>
                  </a:lnTo>
                  <a:lnTo>
                    <a:pt x="0" y="300799"/>
                  </a:lnTo>
                  <a:close/>
                </a:path>
              </a:pathLst>
            </a:custGeom>
            <a:ln w="9524">
              <a:solidFill>
                <a:srgbClr val="595959"/>
              </a:solidFill>
            </a:ln>
          </p:spPr>
          <p:txBody>
            <a:bodyPr wrap="square" lIns="0" tIns="0" rIns="0" bIns="0" rtlCol="0"/>
            <a:lstStyle/>
            <a:p>
              <a:endParaRPr/>
            </a:p>
          </p:txBody>
        </p:sp>
        <p:sp>
          <p:nvSpPr>
            <p:cNvPr id="23" name="object 23"/>
            <p:cNvSpPr/>
            <p:nvPr/>
          </p:nvSpPr>
          <p:spPr>
            <a:xfrm>
              <a:off x="4633149" y="1846050"/>
              <a:ext cx="2047239" cy="384810"/>
            </a:xfrm>
            <a:custGeom>
              <a:avLst/>
              <a:gdLst/>
              <a:ahLst/>
              <a:cxnLst/>
              <a:rect l="l" t="t" r="r" b="b"/>
              <a:pathLst>
                <a:path w="2047240" h="384810">
                  <a:moveTo>
                    <a:pt x="1983099" y="384599"/>
                  </a:moveTo>
                  <a:lnTo>
                    <a:pt x="64099" y="384599"/>
                  </a:lnTo>
                  <a:lnTo>
                    <a:pt x="39149" y="379562"/>
                  </a:lnTo>
                  <a:lnTo>
                    <a:pt x="18774" y="365825"/>
                  </a:lnTo>
                  <a:lnTo>
                    <a:pt x="5037" y="345450"/>
                  </a:lnTo>
                  <a:lnTo>
                    <a:pt x="0" y="320499"/>
                  </a:lnTo>
                  <a:lnTo>
                    <a:pt x="0" y="64099"/>
                  </a:lnTo>
                  <a:lnTo>
                    <a:pt x="5037" y="39149"/>
                  </a:lnTo>
                  <a:lnTo>
                    <a:pt x="18774" y="18774"/>
                  </a:lnTo>
                  <a:lnTo>
                    <a:pt x="39149" y="5037"/>
                  </a:lnTo>
                  <a:lnTo>
                    <a:pt x="64099" y="0"/>
                  </a:lnTo>
                  <a:lnTo>
                    <a:pt x="1983099" y="0"/>
                  </a:lnTo>
                  <a:lnTo>
                    <a:pt x="2028425" y="18774"/>
                  </a:lnTo>
                  <a:lnTo>
                    <a:pt x="2047199" y="64099"/>
                  </a:lnTo>
                  <a:lnTo>
                    <a:pt x="2047199" y="320499"/>
                  </a:lnTo>
                  <a:lnTo>
                    <a:pt x="2042162" y="345450"/>
                  </a:lnTo>
                  <a:lnTo>
                    <a:pt x="2028425" y="365825"/>
                  </a:lnTo>
                  <a:lnTo>
                    <a:pt x="2008050" y="379562"/>
                  </a:lnTo>
                  <a:lnTo>
                    <a:pt x="1983099" y="384599"/>
                  </a:lnTo>
                  <a:close/>
                </a:path>
              </a:pathLst>
            </a:custGeom>
            <a:solidFill>
              <a:srgbClr val="CEE1F3"/>
            </a:solidFill>
          </p:spPr>
          <p:txBody>
            <a:bodyPr wrap="square" lIns="0" tIns="0" rIns="0" bIns="0" rtlCol="0"/>
            <a:lstStyle/>
            <a:p>
              <a:endParaRPr/>
            </a:p>
          </p:txBody>
        </p:sp>
        <p:sp>
          <p:nvSpPr>
            <p:cNvPr id="24" name="object 24"/>
            <p:cNvSpPr/>
            <p:nvPr/>
          </p:nvSpPr>
          <p:spPr>
            <a:xfrm>
              <a:off x="4633149" y="1846050"/>
              <a:ext cx="2047239" cy="384810"/>
            </a:xfrm>
            <a:custGeom>
              <a:avLst/>
              <a:gdLst/>
              <a:ahLst/>
              <a:cxnLst/>
              <a:rect l="l" t="t" r="r" b="b"/>
              <a:pathLst>
                <a:path w="2047240" h="384810">
                  <a:moveTo>
                    <a:pt x="0" y="64099"/>
                  </a:moveTo>
                  <a:lnTo>
                    <a:pt x="5037" y="39149"/>
                  </a:lnTo>
                  <a:lnTo>
                    <a:pt x="18774" y="18774"/>
                  </a:lnTo>
                  <a:lnTo>
                    <a:pt x="39149" y="5037"/>
                  </a:lnTo>
                  <a:lnTo>
                    <a:pt x="64099" y="0"/>
                  </a:lnTo>
                  <a:lnTo>
                    <a:pt x="1983099" y="0"/>
                  </a:lnTo>
                  <a:lnTo>
                    <a:pt x="2028425" y="18774"/>
                  </a:lnTo>
                  <a:lnTo>
                    <a:pt x="2047199" y="64099"/>
                  </a:lnTo>
                  <a:lnTo>
                    <a:pt x="2047199" y="320499"/>
                  </a:lnTo>
                  <a:lnTo>
                    <a:pt x="2042162" y="345450"/>
                  </a:lnTo>
                  <a:lnTo>
                    <a:pt x="2028425" y="365825"/>
                  </a:lnTo>
                  <a:lnTo>
                    <a:pt x="2008050" y="379562"/>
                  </a:lnTo>
                  <a:lnTo>
                    <a:pt x="1983099" y="384599"/>
                  </a:lnTo>
                  <a:lnTo>
                    <a:pt x="64099" y="384599"/>
                  </a:lnTo>
                  <a:lnTo>
                    <a:pt x="39149" y="379562"/>
                  </a:lnTo>
                  <a:lnTo>
                    <a:pt x="18774" y="365825"/>
                  </a:lnTo>
                  <a:lnTo>
                    <a:pt x="5037" y="345450"/>
                  </a:lnTo>
                  <a:lnTo>
                    <a:pt x="0" y="320499"/>
                  </a:lnTo>
                  <a:lnTo>
                    <a:pt x="0" y="64099"/>
                  </a:lnTo>
                  <a:close/>
                </a:path>
              </a:pathLst>
            </a:custGeom>
            <a:ln w="9524">
              <a:solidFill>
                <a:srgbClr val="595959"/>
              </a:solidFill>
            </a:ln>
          </p:spPr>
          <p:txBody>
            <a:bodyPr wrap="square" lIns="0" tIns="0" rIns="0" bIns="0" rtlCol="0"/>
            <a:lstStyle/>
            <a:p>
              <a:endParaRPr/>
            </a:p>
          </p:txBody>
        </p:sp>
      </p:grpSp>
      <p:sp>
        <p:nvSpPr>
          <p:cNvPr id="25" name="object 25"/>
          <p:cNvSpPr txBox="1"/>
          <p:nvPr/>
        </p:nvSpPr>
        <p:spPr>
          <a:xfrm>
            <a:off x="5120578" y="1913763"/>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Feed</a:t>
            </a:r>
            <a:r>
              <a:rPr sz="1400" spc="-80" dirty="0">
                <a:latin typeface="Arial MT"/>
                <a:cs typeface="Arial MT"/>
              </a:rPr>
              <a:t> </a:t>
            </a:r>
            <a:r>
              <a:rPr sz="1400" spc="-5" dirty="0">
                <a:latin typeface="Arial MT"/>
                <a:cs typeface="Arial MT"/>
              </a:rPr>
              <a:t>forward</a:t>
            </a:r>
            <a:endParaRPr sz="1400">
              <a:latin typeface="Arial MT"/>
              <a:cs typeface="Arial MT"/>
            </a:endParaRPr>
          </a:p>
        </p:txBody>
      </p:sp>
      <p:grpSp>
        <p:nvGrpSpPr>
          <p:cNvPr id="26" name="object 26"/>
          <p:cNvGrpSpPr/>
          <p:nvPr/>
        </p:nvGrpSpPr>
        <p:grpSpPr>
          <a:xfrm>
            <a:off x="4628387" y="2979837"/>
            <a:ext cx="2056764" cy="394335"/>
            <a:chOff x="4628387" y="2979837"/>
            <a:chExt cx="2056764" cy="394335"/>
          </a:xfrm>
        </p:grpSpPr>
        <p:sp>
          <p:nvSpPr>
            <p:cNvPr id="27" name="object 27"/>
            <p:cNvSpPr/>
            <p:nvPr/>
          </p:nvSpPr>
          <p:spPr>
            <a:xfrm>
              <a:off x="4633150" y="2984599"/>
              <a:ext cx="2047239" cy="384810"/>
            </a:xfrm>
            <a:custGeom>
              <a:avLst/>
              <a:gdLst/>
              <a:ahLst/>
              <a:cxnLst/>
              <a:rect l="l" t="t" r="r" b="b"/>
              <a:pathLst>
                <a:path w="2047240" h="384810">
                  <a:moveTo>
                    <a:pt x="1983099" y="384599"/>
                  </a:moveTo>
                  <a:lnTo>
                    <a:pt x="64099" y="384599"/>
                  </a:lnTo>
                  <a:lnTo>
                    <a:pt x="39149" y="379562"/>
                  </a:lnTo>
                  <a:lnTo>
                    <a:pt x="18774" y="365825"/>
                  </a:lnTo>
                  <a:lnTo>
                    <a:pt x="5037" y="345450"/>
                  </a:lnTo>
                  <a:lnTo>
                    <a:pt x="0" y="320499"/>
                  </a:lnTo>
                  <a:lnTo>
                    <a:pt x="0" y="64099"/>
                  </a:lnTo>
                  <a:lnTo>
                    <a:pt x="5037" y="39149"/>
                  </a:lnTo>
                  <a:lnTo>
                    <a:pt x="18774" y="18774"/>
                  </a:lnTo>
                  <a:lnTo>
                    <a:pt x="39149" y="5037"/>
                  </a:lnTo>
                  <a:lnTo>
                    <a:pt x="64099" y="0"/>
                  </a:lnTo>
                  <a:lnTo>
                    <a:pt x="1983099" y="0"/>
                  </a:lnTo>
                  <a:lnTo>
                    <a:pt x="2028425" y="18774"/>
                  </a:lnTo>
                  <a:lnTo>
                    <a:pt x="2047199" y="64099"/>
                  </a:lnTo>
                  <a:lnTo>
                    <a:pt x="2047199" y="320499"/>
                  </a:lnTo>
                  <a:lnTo>
                    <a:pt x="2042162" y="345450"/>
                  </a:lnTo>
                  <a:lnTo>
                    <a:pt x="2028425" y="365825"/>
                  </a:lnTo>
                  <a:lnTo>
                    <a:pt x="2008050" y="379562"/>
                  </a:lnTo>
                  <a:lnTo>
                    <a:pt x="1983099" y="384599"/>
                  </a:lnTo>
                  <a:close/>
                </a:path>
              </a:pathLst>
            </a:custGeom>
            <a:solidFill>
              <a:srgbClr val="FCE4CD"/>
            </a:solidFill>
          </p:spPr>
          <p:txBody>
            <a:bodyPr wrap="square" lIns="0" tIns="0" rIns="0" bIns="0" rtlCol="0"/>
            <a:lstStyle/>
            <a:p>
              <a:endParaRPr/>
            </a:p>
          </p:txBody>
        </p:sp>
        <p:sp>
          <p:nvSpPr>
            <p:cNvPr id="28" name="object 28"/>
            <p:cNvSpPr/>
            <p:nvPr/>
          </p:nvSpPr>
          <p:spPr>
            <a:xfrm>
              <a:off x="4633150" y="2984599"/>
              <a:ext cx="2047239" cy="384810"/>
            </a:xfrm>
            <a:custGeom>
              <a:avLst/>
              <a:gdLst/>
              <a:ahLst/>
              <a:cxnLst/>
              <a:rect l="l" t="t" r="r" b="b"/>
              <a:pathLst>
                <a:path w="2047240" h="384810">
                  <a:moveTo>
                    <a:pt x="0" y="64099"/>
                  </a:moveTo>
                  <a:lnTo>
                    <a:pt x="5037" y="39149"/>
                  </a:lnTo>
                  <a:lnTo>
                    <a:pt x="18774" y="18774"/>
                  </a:lnTo>
                  <a:lnTo>
                    <a:pt x="39149" y="5037"/>
                  </a:lnTo>
                  <a:lnTo>
                    <a:pt x="64099" y="0"/>
                  </a:lnTo>
                  <a:lnTo>
                    <a:pt x="1983099" y="0"/>
                  </a:lnTo>
                  <a:lnTo>
                    <a:pt x="2028425" y="18774"/>
                  </a:lnTo>
                  <a:lnTo>
                    <a:pt x="2047199" y="64099"/>
                  </a:lnTo>
                  <a:lnTo>
                    <a:pt x="2047199" y="320499"/>
                  </a:lnTo>
                  <a:lnTo>
                    <a:pt x="2042162" y="345450"/>
                  </a:lnTo>
                  <a:lnTo>
                    <a:pt x="2028425" y="365825"/>
                  </a:lnTo>
                  <a:lnTo>
                    <a:pt x="2008050" y="379562"/>
                  </a:lnTo>
                  <a:lnTo>
                    <a:pt x="1983099" y="384599"/>
                  </a:lnTo>
                  <a:lnTo>
                    <a:pt x="64099" y="384599"/>
                  </a:lnTo>
                  <a:lnTo>
                    <a:pt x="39149" y="379562"/>
                  </a:lnTo>
                  <a:lnTo>
                    <a:pt x="18774" y="365825"/>
                  </a:lnTo>
                  <a:lnTo>
                    <a:pt x="5037" y="345450"/>
                  </a:lnTo>
                  <a:lnTo>
                    <a:pt x="0" y="320499"/>
                  </a:lnTo>
                  <a:lnTo>
                    <a:pt x="0" y="64099"/>
                  </a:lnTo>
                  <a:close/>
                </a:path>
              </a:pathLst>
            </a:custGeom>
            <a:ln w="9524">
              <a:solidFill>
                <a:srgbClr val="595959"/>
              </a:solidFill>
            </a:ln>
          </p:spPr>
          <p:txBody>
            <a:bodyPr wrap="square" lIns="0" tIns="0" rIns="0" bIns="0" rtlCol="0"/>
            <a:lstStyle/>
            <a:p>
              <a:endParaRPr/>
            </a:p>
          </p:txBody>
        </p:sp>
      </p:grpSp>
      <p:sp>
        <p:nvSpPr>
          <p:cNvPr id="29" name="object 29"/>
          <p:cNvSpPr txBox="1"/>
          <p:nvPr/>
        </p:nvSpPr>
        <p:spPr>
          <a:xfrm>
            <a:off x="5110644" y="3052313"/>
            <a:ext cx="10909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Self-Attention</a:t>
            </a:r>
            <a:endParaRPr sz="1400">
              <a:latin typeface="Arial MT"/>
              <a:cs typeface="Arial MT"/>
            </a:endParaRPr>
          </a:p>
        </p:txBody>
      </p:sp>
      <p:grpSp>
        <p:nvGrpSpPr>
          <p:cNvPr id="30" name="object 30"/>
          <p:cNvGrpSpPr/>
          <p:nvPr/>
        </p:nvGrpSpPr>
        <p:grpSpPr>
          <a:xfrm>
            <a:off x="4628387" y="2441812"/>
            <a:ext cx="2056764" cy="1435735"/>
            <a:chOff x="4628387" y="2441812"/>
            <a:chExt cx="2056764" cy="1435735"/>
          </a:xfrm>
        </p:grpSpPr>
        <p:sp>
          <p:nvSpPr>
            <p:cNvPr id="31" name="object 31"/>
            <p:cNvSpPr/>
            <p:nvPr/>
          </p:nvSpPr>
          <p:spPr>
            <a:xfrm>
              <a:off x="5644450" y="3426332"/>
              <a:ext cx="11430" cy="446405"/>
            </a:xfrm>
            <a:custGeom>
              <a:avLst/>
              <a:gdLst/>
              <a:ahLst/>
              <a:cxnLst/>
              <a:rect l="l" t="t" r="r" b="b"/>
              <a:pathLst>
                <a:path w="11429" h="446404">
                  <a:moveTo>
                    <a:pt x="0" y="445967"/>
                  </a:moveTo>
                  <a:lnTo>
                    <a:pt x="10902" y="0"/>
                  </a:lnTo>
                </a:path>
              </a:pathLst>
            </a:custGeom>
            <a:ln w="9524">
              <a:solidFill>
                <a:srgbClr val="595959"/>
              </a:solidFill>
            </a:ln>
          </p:spPr>
          <p:txBody>
            <a:bodyPr wrap="square" lIns="0" tIns="0" rIns="0" bIns="0" rtlCol="0"/>
            <a:lstStyle/>
            <a:p>
              <a:endParaRPr/>
            </a:p>
          </p:txBody>
        </p:sp>
        <p:sp>
          <p:nvSpPr>
            <p:cNvPr id="32" name="object 32"/>
            <p:cNvSpPr/>
            <p:nvPr/>
          </p:nvSpPr>
          <p:spPr>
            <a:xfrm>
              <a:off x="5639625" y="3383120"/>
              <a:ext cx="31750" cy="43815"/>
            </a:xfrm>
            <a:custGeom>
              <a:avLst/>
              <a:gdLst/>
              <a:ahLst/>
              <a:cxnLst/>
              <a:rect l="l" t="t" r="r" b="b"/>
              <a:pathLst>
                <a:path w="31750" h="43814">
                  <a:moveTo>
                    <a:pt x="31456" y="43597"/>
                  </a:moveTo>
                  <a:lnTo>
                    <a:pt x="0" y="42828"/>
                  </a:lnTo>
                  <a:lnTo>
                    <a:pt x="16784" y="0"/>
                  </a:lnTo>
                  <a:lnTo>
                    <a:pt x="31456" y="43597"/>
                  </a:lnTo>
                  <a:close/>
                </a:path>
              </a:pathLst>
            </a:custGeom>
            <a:solidFill>
              <a:srgbClr val="595959"/>
            </a:solidFill>
          </p:spPr>
          <p:txBody>
            <a:bodyPr wrap="square" lIns="0" tIns="0" rIns="0" bIns="0" rtlCol="0"/>
            <a:lstStyle/>
            <a:p>
              <a:endParaRPr/>
            </a:p>
          </p:txBody>
        </p:sp>
        <p:sp>
          <p:nvSpPr>
            <p:cNvPr id="33" name="object 33"/>
            <p:cNvSpPr/>
            <p:nvPr/>
          </p:nvSpPr>
          <p:spPr>
            <a:xfrm>
              <a:off x="5639625" y="3383120"/>
              <a:ext cx="31750" cy="43815"/>
            </a:xfrm>
            <a:custGeom>
              <a:avLst/>
              <a:gdLst/>
              <a:ahLst/>
              <a:cxnLst/>
              <a:rect l="l" t="t" r="r" b="b"/>
              <a:pathLst>
                <a:path w="31750" h="43814">
                  <a:moveTo>
                    <a:pt x="31456" y="43597"/>
                  </a:moveTo>
                  <a:lnTo>
                    <a:pt x="16784" y="0"/>
                  </a:lnTo>
                  <a:lnTo>
                    <a:pt x="0" y="42828"/>
                  </a:lnTo>
                  <a:lnTo>
                    <a:pt x="31456" y="43597"/>
                  </a:lnTo>
                  <a:close/>
                </a:path>
              </a:pathLst>
            </a:custGeom>
            <a:ln w="9524">
              <a:solidFill>
                <a:srgbClr val="595959"/>
              </a:solidFill>
            </a:ln>
          </p:spPr>
          <p:txBody>
            <a:bodyPr wrap="square" lIns="0" tIns="0" rIns="0" bIns="0" rtlCol="0"/>
            <a:lstStyle/>
            <a:p>
              <a:endParaRPr/>
            </a:p>
          </p:txBody>
        </p:sp>
        <p:sp>
          <p:nvSpPr>
            <p:cNvPr id="34" name="object 34"/>
            <p:cNvSpPr/>
            <p:nvPr/>
          </p:nvSpPr>
          <p:spPr>
            <a:xfrm>
              <a:off x="4633150" y="2446575"/>
              <a:ext cx="2047239" cy="384810"/>
            </a:xfrm>
            <a:custGeom>
              <a:avLst/>
              <a:gdLst/>
              <a:ahLst/>
              <a:cxnLst/>
              <a:rect l="l" t="t" r="r" b="b"/>
              <a:pathLst>
                <a:path w="2047240" h="384810">
                  <a:moveTo>
                    <a:pt x="1983099" y="384599"/>
                  </a:moveTo>
                  <a:lnTo>
                    <a:pt x="64099" y="384599"/>
                  </a:lnTo>
                  <a:lnTo>
                    <a:pt x="39149" y="379562"/>
                  </a:lnTo>
                  <a:lnTo>
                    <a:pt x="18774" y="365825"/>
                  </a:lnTo>
                  <a:lnTo>
                    <a:pt x="5037" y="345450"/>
                  </a:lnTo>
                  <a:lnTo>
                    <a:pt x="0" y="320499"/>
                  </a:lnTo>
                  <a:lnTo>
                    <a:pt x="0" y="64099"/>
                  </a:lnTo>
                  <a:lnTo>
                    <a:pt x="5037" y="39149"/>
                  </a:lnTo>
                  <a:lnTo>
                    <a:pt x="18774" y="18774"/>
                  </a:lnTo>
                  <a:lnTo>
                    <a:pt x="39149" y="5037"/>
                  </a:lnTo>
                  <a:lnTo>
                    <a:pt x="64099" y="0"/>
                  </a:lnTo>
                  <a:lnTo>
                    <a:pt x="1983099" y="0"/>
                  </a:lnTo>
                  <a:lnTo>
                    <a:pt x="2028425" y="18774"/>
                  </a:lnTo>
                  <a:lnTo>
                    <a:pt x="2047199" y="64099"/>
                  </a:lnTo>
                  <a:lnTo>
                    <a:pt x="2047199" y="320499"/>
                  </a:lnTo>
                  <a:lnTo>
                    <a:pt x="2042162" y="345450"/>
                  </a:lnTo>
                  <a:lnTo>
                    <a:pt x="2028425" y="365825"/>
                  </a:lnTo>
                  <a:lnTo>
                    <a:pt x="2008050" y="379562"/>
                  </a:lnTo>
                  <a:lnTo>
                    <a:pt x="1983099" y="384599"/>
                  </a:lnTo>
                  <a:close/>
                </a:path>
              </a:pathLst>
            </a:custGeom>
            <a:solidFill>
              <a:srgbClr val="FCE4CD"/>
            </a:solidFill>
          </p:spPr>
          <p:txBody>
            <a:bodyPr wrap="square" lIns="0" tIns="0" rIns="0" bIns="0" rtlCol="0"/>
            <a:lstStyle/>
            <a:p>
              <a:endParaRPr/>
            </a:p>
          </p:txBody>
        </p:sp>
        <p:sp>
          <p:nvSpPr>
            <p:cNvPr id="35" name="object 35"/>
            <p:cNvSpPr/>
            <p:nvPr/>
          </p:nvSpPr>
          <p:spPr>
            <a:xfrm>
              <a:off x="4633150" y="2446575"/>
              <a:ext cx="2047239" cy="384810"/>
            </a:xfrm>
            <a:custGeom>
              <a:avLst/>
              <a:gdLst/>
              <a:ahLst/>
              <a:cxnLst/>
              <a:rect l="l" t="t" r="r" b="b"/>
              <a:pathLst>
                <a:path w="2047240" h="384810">
                  <a:moveTo>
                    <a:pt x="0" y="64099"/>
                  </a:moveTo>
                  <a:lnTo>
                    <a:pt x="5037" y="39149"/>
                  </a:lnTo>
                  <a:lnTo>
                    <a:pt x="18774" y="18774"/>
                  </a:lnTo>
                  <a:lnTo>
                    <a:pt x="39149" y="5037"/>
                  </a:lnTo>
                  <a:lnTo>
                    <a:pt x="64099" y="0"/>
                  </a:lnTo>
                  <a:lnTo>
                    <a:pt x="1983099" y="0"/>
                  </a:lnTo>
                  <a:lnTo>
                    <a:pt x="2028425" y="18774"/>
                  </a:lnTo>
                  <a:lnTo>
                    <a:pt x="2047199" y="64099"/>
                  </a:lnTo>
                  <a:lnTo>
                    <a:pt x="2047199" y="320499"/>
                  </a:lnTo>
                  <a:lnTo>
                    <a:pt x="2042162" y="345450"/>
                  </a:lnTo>
                  <a:lnTo>
                    <a:pt x="2028425" y="365825"/>
                  </a:lnTo>
                  <a:lnTo>
                    <a:pt x="2008050" y="379562"/>
                  </a:lnTo>
                  <a:lnTo>
                    <a:pt x="1983099" y="384599"/>
                  </a:lnTo>
                  <a:lnTo>
                    <a:pt x="64099" y="384599"/>
                  </a:lnTo>
                  <a:lnTo>
                    <a:pt x="39149" y="379562"/>
                  </a:lnTo>
                  <a:lnTo>
                    <a:pt x="18774" y="365825"/>
                  </a:lnTo>
                  <a:lnTo>
                    <a:pt x="5037" y="345450"/>
                  </a:lnTo>
                  <a:lnTo>
                    <a:pt x="0" y="320499"/>
                  </a:lnTo>
                  <a:lnTo>
                    <a:pt x="0" y="64099"/>
                  </a:lnTo>
                  <a:close/>
                </a:path>
              </a:pathLst>
            </a:custGeom>
            <a:ln w="9524">
              <a:solidFill>
                <a:srgbClr val="595959"/>
              </a:solidFill>
            </a:ln>
          </p:spPr>
          <p:txBody>
            <a:bodyPr wrap="square" lIns="0" tIns="0" rIns="0" bIns="0" rtlCol="0"/>
            <a:lstStyle/>
            <a:p>
              <a:endParaRPr/>
            </a:p>
          </p:txBody>
        </p:sp>
      </p:grpSp>
      <p:sp>
        <p:nvSpPr>
          <p:cNvPr id="36" name="object 36"/>
          <p:cNvSpPr txBox="1"/>
          <p:nvPr/>
        </p:nvSpPr>
        <p:spPr>
          <a:xfrm>
            <a:off x="4805936" y="2534861"/>
            <a:ext cx="1697355" cy="193040"/>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MT"/>
                <a:cs typeface="Arial MT"/>
              </a:rPr>
              <a:t>Encoder-Decode</a:t>
            </a:r>
            <a:r>
              <a:rPr sz="1100" dirty="0">
                <a:latin typeface="Arial MT"/>
                <a:cs typeface="Arial MT"/>
              </a:rPr>
              <a:t>r</a:t>
            </a:r>
            <a:r>
              <a:rPr sz="1100" spc="-65" dirty="0">
                <a:latin typeface="Arial MT"/>
                <a:cs typeface="Arial MT"/>
              </a:rPr>
              <a:t> </a:t>
            </a:r>
            <a:r>
              <a:rPr sz="1100" spc="-5" dirty="0">
                <a:latin typeface="Arial MT"/>
                <a:cs typeface="Arial MT"/>
              </a:rPr>
              <a:t>Attention</a:t>
            </a:r>
            <a:endParaRPr sz="1100">
              <a:latin typeface="Arial MT"/>
              <a:cs typeface="Arial MT"/>
            </a:endParaRPr>
          </a:p>
        </p:txBody>
      </p:sp>
      <p:grpSp>
        <p:nvGrpSpPr>
          <p:cNvPr id="37" name="object 37"/>
          <p:cNvGrpSpPr/>
          <p:nvPr/>
        </p:nvGrpSpPr>
        <p:grpSpPr>
          <a:xfrm>
            <a:off x="3659862" y="1519209"/>
            <a:ext cx="2017395" cy="1465580"/>
            <a:chOff x="3659862" y="1519209"/>
            <a:chExt cx="2017395" cy="1465580"/>
          </a:xfrm>
        </p:grpSpPr>
        <p:sp>
          <p:nvSpPr>
            <p:cNvPr id="38" name="object 38"/>
            <p:cNvSpPr/>
            <p:nvPr/>
          </p:nvSpPr>
          <p:spPr>
            <a:xfrm>
              <a:off x="3664625" y="2870900"/>
              <a:ext cx="1992630" cy="114300"/>
            </a:xfrm>
            <a:custGeom>
              <a:avLst/>
              <a:gdLst/>
              <a:ahLst/>
              <a:cxnLst/>
              <a:rect l="l" t="t" r="r" b="b"/>
              <a:pathLst>
                <a:path w="1992629" h="114300">
                  <a:moveTo>
                    <a:pt x="0" y="0"/>
                  </a:moveTo>
                  <a:lnTo>
                    <a:pt x="843449" y="1404"/>
                  </a:lnTo>
                </a:path>
                <a:path w="1992629" h="114300">
                  <a:moveTo>
                    <a:pt x="1992124" y="113699"/>
                  </a:moveTo>
                  <a:lnTo>
                    <a:pt x="1992124" y="17549"/>
                  </a:lnTo>
                </a:path>
              </a:pathLst>
            </a:custGeom>
            <a:ln w="9524">
              <a:solidFill>
                <a:srgbClr val="595959"/>
              </a:solidFill>
            </a:ln>
          </p:spPr>
          <p:txBody>
            <a:bodyPr wrap="square" lIns="0" tIns="0" rIns="0" bIns="0" rtlCol="0"/>
            <a:lstStyle/>
            <a:p>
              <a:endParaRPr/>
            </a:p>
          </p:txBody>
        </p:sp>
        <p:sp>
          <p:nvSpPr>
            <p:cNvPr id="39" name="object 39"/>
            <p:cNvSpPr/>
            <p:nvPr/>
          </p:nvSpPr>
          <p:spPr>
            <a:xfrm>
              <a:off x="5641017" y="2845224"/>
              <a:ext cx="31750" cy="43815"/>
            </a:xfrm>
            <a:custGeom>
              <a:avLst/>
              <a:gdLst/>
              <a:ahLst/>
              <a:cxnLst/>
              <a:rect l="l" t="t" r="r" b="b"/>
              <a:pathLst>
                <a:path w="31750" h="43814">
                  <a:moveTo>
                    <a:pt x="31465" y="43225"/>
                  </a:moveTo>
                  <a:lnTo>
                    <a:pt x="0" y="43225"/>
                  </a:lnTo>
                  <a:lnTo>
                    <a:pt x="15732" y="0"/>
                  </a:lnTo>
                  <a:lnTo>
                    <a:pt x="31465" y="43225"/>
                  </a:lnTo>
                  <a:close/>
                </a:path>
              </a:pathLst>
            </a:custGeom>
            <a:solidFill>
              <a:srgbClr val="595959"/>
            </a:solidFill>
          </p:spPr>
          <p:txBody>
            <a:bodyPr wrap="square" lIns="0" tIns="0" rIns="0" bIns="0" rtlCol="0"/>
            <a:lstStyle/>
            <a:p>
              <a:endParaRPr/>
            </a:p>
          </p:txBody>
        </p:sp>
        <p:sp>
          <p:nvSpPr>
            <p:cNvPr id="40" name="object 40"/>
            <p:cNvSpPr/>
            <p:nvPr/>
          </p:nvSpPr>
          <p:spPr>
            <a:xfrm>
              <a:off x="5641017" y="2845224"/>
              <a:ext cx="31750" cy="43815"/>
            </a:xfrm>
            <a:custGeom>
              <a:avLst/>
              <a:gdLst/>
              <a:ahLst/>
              <a:cxnLst/>
              <a:rect l="l" t="t" r="r" b="b"/>
              <a:pathLst>
                <a:path w="31750" h="43814">
                  <a:moveTo>
                    <a:pt x="31465" y="43225"/>
                  </a:moveTo>
                  <a:lnTo>
                    <a:pt x="15732" y="0"/>
                  </a:lnTo>
                  <a:lnTo>
                    <a:pt x="0" y="43225"/>
                  </a:lnTo>
                  <a:lnTo>
                    <a:pt x="31465" y="43225"/>
                  </a:lnTo>
                  <a:close/>
                </a:path>
              </a:pathLst>
            </a:custGeom>
            <a:ln w="9524">
              <a:solidFill>
                <a:srgbClr val="595959"/>
              </a:solidFill>
            </a:ln>
          </p:spPr>
          <p:txBody>
            <a:bodyPr wrap="square" lIns="0" tIns="0" rIns="0" bIns="0" rtlCol="0"/>
            <a:lstStyle/>
            <a:p>
              <a:endParaRPr/>
            </a:p>
          </p:txBody>
        </p:sp>
        <p:sp>
          <p:nvSpPr>
            <p:cNvPr id="41" name="object 41"/>
            <p:cNvSpPr/>
            <p:nvPr/>
          </p:nvSpPr>
          <p:spPr>
            <a:xfrm>
              <a:off x="5656750" y="2287724"/>
              <a:ext cx="0" cy="159385"/>
            </a:xfrm>
            <a:custGeom>
              <a:avLst/>
              <a:gdLst/>
              <a:ahLst/>
              <a:cxnLst/>
              <a:rect l="l" t="t" r="r" b="b"/>
              <a:pathLst>
                <a:path h="159385">
                  <a:moveTo>
                    <a:pt x="0" y="158849"/>
                  </a:moveTo>
                  <a:lnTo>
                    <a:pt x="0" y="0"/>
                  </a:lnTo>
                </a:path>
              </a:pathLst>
            </a:custGeom>
            <a:ln w="9524">
              <a:solidFill>
                <a:srgbClr val="595959"/>
              </a:solidFill>
            </a:ln>
          </p:spPr>
          <p:txBody>
            <a:bodyPr wrap="square" lIns="0" tIns="0" rIns="0" bIns="0" rtlCol="0"/>
            <a:lstStyle/>
            <a:p>
              <a:endParaRPr/>
            </a:p>
          </p:txBody>
        </p:sp>
        <p:sp>
          <p:nvSpPr>
            <p:cNvPr id="42" name="object 42"/>
            <p:cNvSpPr/>
            <p:nvPr/>
          </p:nvSpPr>
          <p:spPr>
            <a:xfrm>
              <a:off x="5641017" y="2244499"/>
              <a:ext cx="31750" cy="43815"/>
            </a:xfrm>
            <a:custGeom>
              <a:avLst/>
              <a:gdLst/>
              <a:ahLst/>
              <a:cxnLst/>
              <a:rect l="l" t="t" r="r" b="b"/>
              <a:pathLst>
                <a:path w="31750" h="43814">
                  <a:moveTo>
                    <a:pt x="31465" y="43225"/>
                  </a:moveTo>
                  <a:lnTo>
                    <a:pt x="0" y="43225"/>
                  </a:lnTo>
                  <a:lnTo>
                    <a:pt x="15732" y="0"/>
                  </a:lnTo>
                  <a:lnTo>
                    <a:pt x="31465" y="43225"/>
                  </a:lnTo>
                  <a:close/>
                </a:path>
              </a:pathLst>
            </a:custGeom>
            <a:solidFill>
              <a:srgbClr val="595959"/>
            </a:solidFill>
          </p:spPr>
          <p:txBody>
            <a:bodyPr wrap="square" lIns="0" tIns="0" rIns="0" bIns="0" rtlCol="0"/>
            <a:lstStyle/>
            <a:p>
              <a:endParaRPr/>
            </a:p>
          </p:txBody>
        </p:sp>
        <p:sp>
          <p:nvSpPr>
            <p:cNvPr id="43" name="object 43"/>
            <p:cNvSpPr/>
            <p:nvPr/>
          </p:nvSpPr>
          <p:spPr>
            <a:xfrm>
              <a:off x="5641017" y="2244499"/>
              <a:ext cx="31750" cy="43815"/>
            </a:xfrm>
            <a:custGeom>
              <a:avLst/>
              <a:gdLst/>
              <a:ahLst/>
              <a:cxnLst/>
              <a:rect l="l" t="t" r="r" b="b"/>
              <a:pathLst>
                <a:path w="31750" h="43814">
                  <a:moveTo>
                    <a:pt x="31465" y="43225"/>
                  </a:moveTo>
                  <a:lnTo>
                    <a:pt x="15732" y="0"/>
                  </a:lnTo>
                  <a:lnTo>
                    <a:pt x="0" y="43225"/>
                  </a:lnTo>
                  <a:lnTo>
                    <a:pt x="31465" y="43225"/>
                  </a:lnTo>
                  <a:close/>
                </a:path>
              </a:pathLst>
            </a:custGeom>
            <a:ln w="9524">
              <a:solidFill>
                <a:srgbClr val="595959"/>
              </a:solidFill>
            </a:ln>
          </p:spPr>
          <p:txBody>
            <a:bodyPr wrap="square" lIns="0" tIns="0" rIns="0" bIns="0" rtlCol="0"/>
            <a:lstStyle/>
            <a:p>
              <a:endParaRPr/>
            </a:p>
          </p:txBody>
        </p:sp>
        <p:sp>
          <p:nvSpPr>
            <p:cNvPr id="44" name="object 44"/>
            <p:cNvSpPr/>
            <p:nvPr/>
          </p:nvSpPr>
          <p:spPr>
            <a:xfrm>
              <a:off x="5651521" y="1567189"/>
              <a:ext cx="5715" cy="279400"/>
            </a:xfrm>
            <a:custGeom>
              <a:avLst/>
              <a:gdLst/>
              <a:ahLst/>
              <a:cxnLst/>
              <a:rect l="l" t="t" r="r" b="b"/>
              <a:pathLst>
                <a:path w="5714" h="279400">
                  <a:moveTo>
                    <a:pt x="5228" y="278860"/>
                  </a:moveTo>
                  <a:lnTo>
                    <a:pt x="0" y="0"/>
                  </a:lnTo>
                </a:path>
              </a:pathLst>
            </a:custGeom>
            <a:ln w="9524">
              <a:solidFill>
                <a:srgbClr val="595959"/>
              </a:solidFill>
            </a:ln>
          </p:spPr>
          <p:txBody>
            <a:bodyPr wrap="square" lIns="0" tIns="0" rIns="0" bIns="0" rtlCol="0"/>
            <a:lstStyle/>
            <a:p>
              <a:endParaRPr/>
            </a:p>
          </p:txBody>
        </p:sp>
        <p:sp>
          <p:nvSpPr>
            <p:cNvPr id="45" name="object 45"/>
            <p:cNvSpPr/>
            <p:nvPr/>
          </p:nvSpPr>
          <p:spPr>
            <a:xfrm>
              <a:off x="5635791" y="1523972"/>
              <a:ext cx="31750" cy="43815"/>
            </a:xfrm>
            <a:custGeom>
              <a:avLst/>
              <a:gdLst/>
              <a:ahLst/>
              <a:cxnLst/>
              <a:rect l="l" t="t" r="r" b="b"/>
              <a:pathLst>
                <a:path w="31750" h="43815">
                  <a:moveTo>
                    <a:pt x="0" y="43512"/>
                  </a:moveTo>
                  <a:lnTo>
                    <a:pt x="14919" y="0"/>
                  </a:lnTo>
                  <a:lnTo>
                    <a:pt x="31459" y="42922"/>
                  </a:lnTo>
                  <a:lnTo>
                    <a:pt x="0" y="43512"/>
                  </a:lnTo>
                  <a:close/>
                </a:path>
              </a:pathLst>
            </a:custGeom>
            <a:solidFill>
              <a:srgbClr val="595959"/>
            </a:solidFill>
          </p:spPr>
          <p:txBody>
            <a:bodyPr wrap="square" lIns="0" tIns="0" rIns="0" bIns="0" rtlCol="0"/>
            <a:lstStyle/>
            <a:p>
              <a:endParaRPr/>
            </a:p>
          </p:txBody>
        </p:sp>
        <p:sp>
          <p:nvSpPr>
            <p:cNvPr id="46" name="object 46"/>
            <p:cNvSpPr/>
            <p:nvPr/>
          </p:nvSpPr>
          <p:spPr>
            <a:xfrm>
              <a:off x="5635791" y="1523972"/>
              <a:ext cx="31750" cy="43815"/>
            </a:xfrm>
            <a:custGeom>
              <a:avLst/>
              <a:gdLst/>
              <a:ahLst/>
              <a:cxnLst/>
              <a:rect l="l" t="t" r="r" b="b"/>
              <a:pathLst>
                <a:path w="31750" h="43815">
                  <a:moveTo>
                    <a:pt x="31459" y="42922"/>
                  </a:moveTo>
                  <a:lnTo>
                    <a:pt x="14919" y="0"/>
                  </a:lnTo>
                  <a:lnTo>
                    <a:pt x="0" y="43512"/>
                  </a:lnTo>
                  <a:lnTo>
                    <a:pt x="31459" y="42922"/>
                  </a:lnTo>
                  <a:close/>
                </a:path>
              </a:pathLst>
            </a:custGeom>
            <a:ln w="9524">
              <a:solidFill>
                <a:srgbClr val="595959"/>
              </a:solidFill>
            </a:ln>
          </p:spPr>
          <p:txBody>
            <a:bodyPr wrap="square" lIns="0" tIns="0" rIns="0" bIns="0" rtlCol="0"/>
            <a:lstStyle/>
            <a:p>
              <a:endParaRPr/>
            </a:p>
          </p:txBody>
        </p:sp>
        <p:sp>
          <p:nvSpPr>
            <p:cNvPr id="47" name="object 47"/>
            <p:cNvSpPr/>
            <p:nvPr/>
          </p:nvSpPr>
          <p:spPr>
            <a:xfrm>
              <a:off x="4508048" y="2856572"/>
              <a:ext cx="43815" cy="31750"/>
            </a:xfrm>
            <a:custGeom>
              <a:avLst/>
              <a:gdLst/>
              <a:ahLst/>
              <a:cxnLst/>
              <a:rect l="l" t="t" r="r" b="b"/>
              <a:pathLst>
                <a:path w="43814" h="31750">
                  <a:moveTo>
                    <a:pt x="0" y="31465"/>
                  </a:moveTo>
                  <a:lnTo>
                    <a:pt x="52" y="0"/>
                  </a:lnTo>
                  <a:lnTo>
                    <a:pt x="43251" y="15804"/>
                  </a:lnTo>
                  <a:lnTo>
                    <a:pt x="0" y="31465"/>
                  </a:lnTo>
                  <a:close/>
                </a:path>
              </a:pathLst>
            </a:custGeom>
            <a:solidFill>
              <a:srgbClr val="595959"/>
            </a:solidFill>
          </p:spPr>
          <p:txBody>
            <a:bodyPr wrap="square" lIns="0" tIns="0" rIns="0" bIns="0" rtlCol="0"/>
            <a:lstStyle/>
            <a:p>
              <a:endParaRPr/>
            </a:p>
          </p:txBody>
        </p:sp>
        <p:sp>
          <p:nvSpPr>
            <p:cNvPr id="48" name="object 48"/>
            <p:cNvSpPr/>
            <p:nvPr/>
          </p:nvSpPr>
          <p:spPr>
            <a:xfrm>
              <a:off x="4508048" y="2856572"/>
              <a:ext cx="43815" cy="31750"/>
            </a:xfrm>
            <a:custGeom>
              <a:avLst/>
              <a:gdLst/>
              <a:ahLst/>
              <a:cxnLst/>
              <a:rect l="l" t="t" r="r" b="b"/>
              <a:pathLst>
                <a:path w="43814" h="31750">
                  <a:moveTo>
                    <a:pt x="0" y="31465"/>
                  </a:moveTo>
                  <a:lnTo>
                    <a:pt x="43251" y="15804"/>
                  </a:lnTo>
                  <a:lnTo>
                    <a:pt x="52" y="0"/>
                  </a:lnTo>
                  <a:lnTo>
                    <a:pt x="0" y="31465"/>
                  </a:lnTo>
                  <a:close/>
                </a:path>
              </a:pathLst>
            </a:custGeom>
            <a:ln w="9524">
              <a:solidFill>
                <a:srgbClr val="595959"/>
              </a:solidFill>
            </a:ln>
          </p:spPr>
          <p:txBody>
            <a:bodyPr wrap="square" lIns="0" tIns="0" rIns="0" bIns="0" rtlCol="0"/>
            <a:lstStyle/>
            <a:p>
              <a:endParaRPr/>
            </a:p>
          </p:txBody>
        </p:sp>
      </p:grpSp>
      <p:sp>
        <p:nvSpPr>
          <p:cNvPr id="49" name="object 49"/>
          <p:cNvSpPr txBox="1"/>
          <p:nvPr/>
        </p:nvSpPr>
        <p:spPr>
          <a:xfrm>
            <a:off x="1496225" y="1989746"/>
            <a:ext cx="781050"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595959"/>
                </a:solidFill>
                <a:latin typeface="Arial MT"/>
                <a:cs typeface="Arial MT"/>
              </a:rPr>
              <a:t>Encoder</a:t>
            </a:r>
            <a:endParaRPr sz="1600">
              <a:latin typeface="Arial MT"/>
              <a:cs typeface="Arial MT"/>
            </a:endParaRPr>
          </a:p>
        </p:txBody>
      </p:sp>
      <p:sp>
        <p:nvSpPr>
          <p:cNvPr id="50" name="object 50"/>
          <p:cNvSpPr txBox="1"/>
          <p:nvPr/>
        </p:nvSpPr>
        <p:spPr>
          <a:xfrm>
            <a:off x="4603575" y="1377622"/>
            <a:ext cx="793750"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595959"/>
                </a:solidFill>
                <a:latin typeface="Arial MT"/>
                <a:cs typeface="Arial MT"/>
              </a:rPr>
              <a:t>Decoder</a:t>
            </a:r>
            <a:endParaRPr sz="16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6248400" cy="409575"/>
          </a:xfrm>
          <a:prstGeom prst="rect">
            <a:avLst/>
          </a:prstGeom>
        </p:spPr>
        <p:txBody>
          <a:bodyPr vert="horz" wrap="square" lIns="0" tIns="15240" rIns="0" bIns="0" rtlCol="0">
            <a:spAutoFit/>
          </a:bodyPr>
          <a:lstStyle/>
          <a:p>
            <a:pPr marL="12700">
              <a:lnSpc>
                <a:spcPct val="100000"/>
              </a:lnSpc>
              <a:spcBef>
                <a:spcPts val="120"/>
              </a:spcBef>
            </a:pPr>
            <a:r>
              <a:rPr dirty="0"/>
              <a:t>Transformer</a:t>
            </a:r>
            <a:r>
              <a:rPr spc="-125" dirty="0"/>
              <a:t> </a:t>
            </a:r>
            <a:r>
              <a:rPr dirty="0"/>
              <a:t>Architecture</a:t>
            </a:r>
            <a:r>
              <a:rPr spc="15" dirty="0"/>
              <a:t> </a:t>
            </a:r>
            <a:r>
              <a:rPr spc="5" dirty="0"/>
              <a:t>(encoder-decoder)</a:t>
            </a:r>
          </a:p>
        </p:txBody>
      </p:sp>
      <p:pic>
        <p:nvPicPr>
          <p:cNvPr id="3" name="object 3"/>
          <p:cNvPicPr/>
          <p:nvPr/>
        </p:nvPicPr>
        <p:blipFill>
          <a:blip r:embed="rId2" cstate="print"/>
          <a:stretch>
            <a:fillRect/>
          </a:stretch>
        </p:blipFill>
        <p:spPr>
          <a:xfrm>
            <a:off x="988953" y="1259764"/>
            <a:ext cx="6150450" cy="31019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949960" cy="409575"/>
          </a:xfrm>
          <a:prstGeom prst="rect">
            <a:avLst/>
          </a:prstGeom>
        </p:spPr>
        <p:txBody>
          <a:bodyPr vert="horz" wrap="square" lIns="0" tIns="15240" rIns="0" bIns="0" rtlCol="0">
            <a:spAutoFit/>
          </a:bodyPr>
          <a:lstStyle/>
          <a:p>
            <a:pPr marL="12700">
              <a:lnSpc>
                <a:spcPct val="100000"/>
              </a:lnSpc>
              <a:spcBef>
                <a:spcPts val="120"/>
              </a:spcBef>
            </a:pPr>
            <a:r>
              <a:rPr spc="5" dirty="0"/>
              <a:t>GP</a:t>
            </a:r>
            <a:r>
              <a:rPr spc="-135" dirty="0"/>
              <a:t>T</a:t>
            </a:r>
            <a:r>
              <a:rPr spc="5" dirty="0"/>
              <a:t>-2</a:t>
            </a:r>
          </a:p>
        </p:txBody>
      </p:sp>
      <p:sp>
        <p:nvSpPr>
          <p:cNvPr id="3" name="object 3"/>
          <p:cNvSpPr txBox="1"/>
          <p:nvPr/>
        </p:nvSpPr>
        <p:spPr>
          <a:xfrm>
            <a:off x="384725" y="1209909"/>
            <a:ext cx="5312410" cy="2867660"/>
          </a:xfrm>
          <a:prstGeom prst="rect">
            <a:avLst/>
          </a:prstGeom>
        </p:spPr>
        <p:txBody>
          <a:bodyPr vert="horz" wrap="square" lIns="0" tIns="12065" rIns="0" bIns="0" rtlCol="0">
            <a:spAutoFit/>
          </a:bodyPr>
          <a:lstStyle/>
          <a:p>
            <a:pPr marL="12700">
              <a:lnSpc>
                <a:spcPct val="100000"/>
              </a:lnSpc>
              <a:spcBef>
                <a:spcPts val="95"/>
              </a:spcBef>
            </a:pPr>
            <a:r>
              <a:rPr sz="1400" spc="-10" dirty="0">
                <a:solidFill>
                  <a:srgbClr val="595959"/>
                </a:solidFill>
                <a:latin typeface="Arial MT"/>
                <a:cs typeface="Arial MT"/>
              </a:rPr>
              <a:t>Incremental</a:t>
            </a:r>
            <a:r>
              <a:rPr sz="1400" spc="-15" dirty="0">
                <a:solidFill>
                  <a:srgbClr val="595959"/>
                </a:solidFill>
                <a:latin typeface="Arial MT"/>
                <a:cs typeface="Arial MT"/>
              </a:rPr>
              <a:t> </a:t>
            </a:r>
            <a:r>
              <a:rPr sz="1400" spc="-10" dirty="0">
                <a:solidFill>
                  <a:srgbClr val="595959"/>
                </a:solidFill>
                <a:latin typeface="Arial MT"/>
                <a:cs typeface="Arial MT"/>
              </a:rPr>
              <a:t>advancement </a:t>
            </a:r>
            <a:r>
              <a:rPr sz="1400" spc="-5" dirty="0">
                <a:solidFill>
                  <a:srgbClr val="595959"/>
                </a:solidFill>
                <a:latin typeface="Arial MT"/>
                <a:cs typeface="Arial MT"/>
              </a:rPr>
              <a:t>to</a:t>
            </a:r>
            <a:r>
              <a:rPr sz="1400" spc="-15" dirty="0">
                <a:solidFill>
                  <a:srgbClr val="595959"/>
                </a:solidFill>
                <a:latin typeface="Arial MT"/>
                <a:cs typeface="Arial MT"/>
              </a:rPr>
              <a:t> </a:t>
            </a:r>
            <a:r>
              <a:rPr sz="1400" spc="-10" dirty="0">
                <a:solidFill>
                  <a:srgbClr val="595959"/>
                </a:solidFill>
                <a:latin typeface="Arial MT"/>
                <a:cs typeface="Arial MT"/>
              </a:rPr>
              <a:t>GPT</a:t>
            </a:r>
            <a:endParaRPr sz="1400">
              <a:latin typeface="Arial MT"/>
              <a:cs typeface="Arial MT"/>
            </a:endParaRPr>
          </a:p>
          <a:p>
            <a:pPr marL="12700" marR="5080">
              <a:lnSpc>
                <a:spcPts val="1590"/>
              </a:lnSpc>
              <a:spcBef>
                <a:spcPts val="1235"/>
              </a:spcBef>
            </a:pPr>
            <a:r>
              <a:rPr sz="1400" spc="-10" dirty="0">
                <a:solidFill>
                  <a:srgbClr val="595959"/>
                </a:solidFill>
                <a:latin typeface="Arial MT"/>
                <a:cs typeface="Arial MT"/>
              </a:rPr>
              <a:t>Introduced</a:t>
            </a:r>
            <a:r>
              <a:rPr sz="1400" dirty="0">
                <a:solidFill>
                  <a:srgbClr val="595959"/>
                </a:solidFill>
                <a:latin typeface="Arial MT"/>
                <a:cs typeface="Arial MT"/>
              </a:rPr>
              <a:t> </a:t>
            </a:r>
            <a:r>
              <a:rPr sz="1400" spc="-35" dirty="0">
                <a:solidFill>
                  <a:srgbClr val="595959"/>
                </a:solidFill>
                <a:latin typeface="Arial MT"/>
                <a:cs typeface="Arial MT"/>
              </a:rPr>
              <a:t>WebText</a:t>
            </a:r>
            <a:r>
              <a:rPr sz="1400" spc="5" dirty="0">
                <a:solidFill>
                  <a:srgbClr val="595959"/>
                </a:solidFill>
                <a:latin typeface="Arial MT"/>
                <a:cs typeface="Arial MT"/>
              </a:rPr>
              <a:t> </a:t>
            </a:r>
            <a:r>
              <a:rPr sz="1400" spc="-10" dirty="0">
                <a:solidFill>
                  <a:srgbClr val="595959"/>
                </a:solidFill>
                <a:latin typeface="Arial MT"/>
                <a:cs typeface="Arial MT"/>
              </a:rPr>
              <a:t>dataset</a:t>
            </a:r>
            <a:r>
              <a:rPr sz="1400" spc="5" dirty="0">
                <a:solidFill>
                  <a:srgbClr val="595959"/>
                </a:solidFill>
                <a:latin typeface="Arial MT"/>
                <a:cs typeface="Arial MT"/>
              </a:rPr>
              <a:t> </a:t>
            </a:r>
            <a:r>
              <a:rPr sz="1400" spc="-5" dirty="0">
                <a:solidFill>
                  <a:srgbClr val="595959"/>
                </a:solidFill>
                <a:latin typeface="Arial MT"/>
                <a:cs typeface="Arial MT"/>
              </a:rPr>
              <a:t>-</a:t>
            </a:r>
            <a:r>
              <a:rPr sz="1400" dirty="0">
                <a:solidFill>
                  <a:srgbClr val="595959"/>
                </a:solidFill>
                <a:latin typeface="Arial MT"/>
                <a:cs typeface="Arial MT"/>
              </a:rPr>
              <a:t> </a:t>
            </a:r>
            <a:r>
              <a:rPr sz="1400" spc="-10" dirty="0">
                <a:solidFill>
                  <a:srgbClr val="595959"/>
                </a:solidFill>
                <a:latin typeface="Arial MT"/>
                <a:cs typeface="Arial MT"/>
              </a:rPr>
              <a:t>filtered</a:t>
            </a:r>
            <a:r>
              <a:rPr sz="1400" spc="5" dirty="0">
                <a:solidFill>
                  <a:srgbClr val="595959"/>
                </a:solidFill>
                <a:latin typeface="Arial MT"/>
                <a:cs typeface="Arial MT"/>
              </a:rPr>
              <a:t> </a:t>
            </a:r>
            <a:r>
              <a:rPr sz="1400" spc="-10" dirty="0">
                <a:solidFill>
                  <a:srgbClr val="595959"/>
                </a:solidFill>
                <a:latin typeface="Arial MT"/>
                <a:cs typeface="Arial MT"/>
              </a:rPr>
              <a:t>webscape</a:t>
            </a:r>
            <a:r>
              <a:rPr sz="1400" spc="5" dirty="0">
                <a:solidFill>
                  <a:srgbClr val="595959"/>
                </a:solidFill>
                <a:latin typeface="Arial MT"/>
                <a:cs typeface="Arial MT"/>
              </a:rPr>
              <a:t> </a:t>
            </a:r>
            <a:r>
              <a:rPr sz="1400" spc="-10" dirty="0">
                <a:solidFill>
                  <a:srgbClr val="595959"/>
                </a:solidFill>
                <a:latin typeface="Arial MT"/>
                <a:cs typeface="Arial MT"/>
              </a:rPr>
              <a:t>8M</a:t>
            </a:r>
            <a:r>
              <a:rPr sz="1400" dirty="0">
                <a:solidFill>
                  <a:srgbClr val="595959"/>
                </a:solidFill>
                <a:latin typeface="Arial MT"/>
                <a:cs typeface="Arial MT"/>
              </a:rPr>
              <a:t> </a:t>
            </a:r>
            <a:r>
              <a:rPr sz="1400" spc="-10" dirty="0">
                <a:solidFill>
                  <a:srgbClr val="595959"/>
                </a:solidFill>
                <a:latin typeface="Arial MT"/>
                <a:cs typeface="Arial MT"/>
              </a:rPr>
              <a:t>documents</a:t>
            </a:r>
            <a:r>
              <a:rPr sz="1400" spc="5" dirty="0">
                <a:solidFill>
                  <a:srgbClr val="595959"/>
                </a:solidFill>
                <a:latin typeface="Arial MT"/>
                <a:cs typeface="Arial MT"/>
              </a:rPr>
              <a:t> </a:t>
            </a:r>
            <a:r>
              <a:rPr sz="1400" spc="-10" dirty="0">
                <a:solidFill>
                  <a:srgbClr val="595959"/>
                </a:solidFill>
                <a:latin typeface="Arial MT"/>
                <a:cs typeface="Arial MT"/>
              </a:rPr>
              <a:t>and </a:t>
            </a:r>
            <a:r>
              <a:rPr sz="1400" spc="-375" dirty="0">
                <a:solidFill>
                  <a:srgbClr val="595959"/>
                </a:solidFill>
                <a:latin typeface="Arial MT"/>
                <a:cs typeface="Arial MT"/>
              </a:rPr>
              <a:t> </a:t>
            </a:r>
            <a:r>
              <a:rPr sz="1400" spc="-10" dirty="0">
                <a:solidFill>
                  <a:srgbClr val="595959"/>
                </a:solidFill>
                <a:latin typeface="Arial MT"/>
                <a:cs typeface="Arial MT"/>
              </a:rPr>
              <a:t>40GB text</a:t>
            </a:r>
            <a:endParaRPr sz="1400">
              <a:latin typeface="Arial MT"/>
              <a:cs typeface="Arial MT"/>
            </a:endParaRPr>
          </a:p>
          <a:p>
            <a:pPr marL="12700">
              <a:lnSpc>
                <a:spcPct val="100000"/>
              </a:lnSpc>
              <a:spcBef>
                <a:spcPts val="1075"/>
              </a:spcBef>
            </a:pPr>
            <a:r>
              <a:rPr sz="1400" spc="-10" dirty="0">
                <a:solidFill>
                  <a:srgbClr val="595959"/>
                </a:solidFill>
                <a:latin typeface="Arial MT"/>
                <a:cs typeface="Arial MT"/>
              </a:rPr>
              <a:t>GPT</a:t>
            </a:r>
            <a:r>
              <a:rPr sz="1400" spc="-45" dirty="0">
                <a:solidFill>
                  <a:srgbClr val="595959"/>
                </a:solidFill>
                <a:latin typeface="Arial MT"/>
                <a:cs typeface="Arial MT"/>
              </a:rPr>
              <a:t> </a:t>
            </a:r>
            <a:r>
              <a:rPr sz="1400" spc="-10" dirty="0">
                <a:solidFill>
                  <a:srgbClr val="595959"/>
                </a:solidFill>
                <a:latin typeface="Arial MT"/>
                <a:cs typeface="Arial MT"/>
              </a:rPr>
              <a:t>Decoder</a:t>
            </a:r>
            <a:r>
              <a:rPr sz="1400" spc="-45" dirty="0">
                <a:solidFill>
                  <a:srgbClr val="595959"/>
                </a:solidFill>
                <a:latin typeface="Arial MT"/>
                <a:cs typeface="Arial MT"/>
              </a:rPr>
              <a:t> </a:t>
            </a:r>
            <a:r>
              <a:rPr sz="1400" spc="-10" dirty="0">
                <a:solidFill>
                  <a:srgbClr val="595959"/>
                </a:solidFill>
                <a:latin typeface="Arial MT"/>
                <a:cs typeface="Arial MT"/>
              </a:rPr>
              <a:t>Transformer</a:t>
            </a:r>
            <a:endParaRPr sz="1400">
              <a:latin typeface="Arial MT"/>
              <a:cs typeface="Arial MT"/>
            </a:endParaRPr>
          </a:p>
          <a:p>
            <a:pPr marL="469900" indent="-335915">
              <a:lnSpc>
                <a:spcPts val="1635"/>
              </a:lnSpc>
              <a:spcBef>
                <a:spcPts val="1110"/>
              </a:spcBef>
              <a:buChar char="●"/>
              <a:tabLst>
                <a:tab pos="469265" algn="l"/>
                <a:tab pos="469900" algn="l"/>
              </a:tabLst>
            </a:pPr>
            <a:r>
              <a:rPr sz="1400" spc="-10" dirty="0">
                <a:solidFill>
                  <a:srgbClr val="595959"/>
                </a:solidFill>
                <a:latin typeface="Arial MT"/>
                <a:cs typeface="Arial MT"/>
              </a:rPr>
              <a:t>Layer</a:t>
            </a:r>
            <a:r>
              <a:rPr sz="1400" spc="-5" dirty="0">
                <a:solidFill>
                  <a:srgbClr val="595959"/>
                </a:solidFill>
                <a:latin typeface="Arial MT"/>
                <a:cs typeface="Arial MT"/>
              </a:rPr>
              <a:t> </a:t>
            </a:r>
            <a:r>
              <a:rPr sz="1400" spc="-10" dirty="0">
                <a:solidFill>
                  <a:srgbClr val="595959"/>
                </a:solidFill>
                <a:latin typeface="Arial MT"/>
                <a:cs typeface="Arial MT"/>
              </a:rPr>
              <a:t>Norm</a:t>
            </a:r>
            <a:r>
              <a:rPr sz="1400" spc="-5" dirty="0">
                <a:solidFill>
                  <a:srgbClr val="595959"/>
                </a:solidFill>
                <a:latin typeface="Arial MT"/>
                <a:cs typeface="Arial MT"/>
              </a:rPr>
              <a:t> </a:t>
            </a:r>
            <a:r>
              <a:rPr sz="1400" spc="-10" dirty="0">
                <a:solidFill>
                  <a:srgbClr val="595959"/>
                </a:solidFill>
                <a:latin typeface="Arial MT"/>
                <a:cs typeface="Arial MT"/>
              </a:rPr>
              <a:t>Input</a:t>
            </a:r>
            <a:r>
              <a:rPr sz="1400" spc="-5" dirty="0">
                <a:solidFill>
                  <a:srgbClr val="595959"/>
                </a:solidFill>
                <a:latin typeface="Arial MT"/>
                <a:cs typeface="Arial MT"/>
              </a:rPr>
              <a:t> to </a:t>
            </a:r>
            <a:r>
              <a:rPr sz="1400" spc="-10" dirty="0">
                <a:solidFill>
                  <a:srgbClr val="595959"/>
                </a:solidFill>
                <a:latin typeface="Arial MT"/>
                <a:cs typeface="Arial MT"/>
              </a:rPr>
              <a:t>each</a:t>
            </a:r>
            <a:r>
              <a:rPr sz="1400" spc="-30" dirty="0">
                <a:solidFill>
                  <a:srgbClr val="595959"/>
                </a:solidFill>
                <a:latin typeface="Arial MT"/>
                <a:cs typeface="Arial MT"/>
              </a:rPr>
              <a:t> </a:t>
            </a:r>
            <a:r>
              <a:rPr sz="1400" spc="-10" dirty="0">
                <a:solidFill>
                  <a:srgbClr val="595959"/>
                </a:solidFill>
                <a:latin typeface="Arial MT"/>
                <a:cs typeface="Arial MT"/>
              </a:rPr>
              <a:t>Transformer</a:t>
            </a:r>
            <a:r>
              <a:rPr sz="1400" spc="-5" dirty="0">
                <a:solidFill>
                  <a:srgbClr val="595959"/>
                </a:solidFill>
                <a:latin typeface="Arial MT"/>
                <a:cs typeface="Arial MT"/>
              </a:rPr>
              <a:t> </a:t>
            </a:r>
            <a:r>
              <a:rPr sz="1400" spc="-10" dirty="0">
                <a:solidFill>
                  <a:srgbClr val="595959"/>
                </a:solidFill>
                <a:latin typeface="Arial MT"/>
                <a:cs typeface="Arial MT"/>
              </a:rPr>
              <a:t>Block</a:t>
            </a:r>
            <a:endParaRPr sz="1400">
              <a:latin typeface="Arial MT"/>
              <a:cs typeface="Arial MT"/>
            </a:endParaRPr>
          </a:p>
          <a:p>
            <a:pPr marL="469900" marR="81915" indent="-335915">
              <a:lnSpc>
                <a:spcPts val="1590"/>
              </a:lnSpc>
              <a:spcBef>
                <a:spcPts val="85"/>
              </a:spcBef>
              <a:buChar char="●"/>
              <a:tabLst>
                <a:tab pos="469265" algn="l"/>
                <a:tab pos="469900" algn="l"/>
              </a:tabLst>
            </a:pPr>
            <a:r>
              <a:rPr sz="1400" spc="-10" dirty="0">
                <a:solidFill>
                  <a:srgbClr val="595959"/>
                </a:solidFill>
                <a:latin typeface="Arial MT"/>
                <a:cs typeface="Arial MT"/>
              </a:rPr>
              <a:t>Additional</a:t>
            </a:r>
            <a:r>
              <a:rPr sz="1400" spc="-5" dirty="0">
                <a:solidFill>
                  <a:srgbClr val="595959"/>
                </a:solidFill>
                <a:latin typeface="Arial MT"/>
                <a:cs typeface="Arial MT"/>
              </a:rPr>
              <a:t> </a:t>
            </a:r>
            <a:r>
              <a:rPr sz="1400" spc="-10" dirty="0">
                <a:solidFill>
                  <a:srgbClr val="595959"/>
                </a:solidFill>
                <a:latin typeface="Arial MT"/>
                <a:cs typeface="Arial MT"/>
              </a:rPr>
              <a:t>Layer</a:t>
            </a:r>
            <a:r>
              <a:rPr sz="1400" spc="5" dirty="0">
                <a:solidFill>
                  <a:srgbClr val="595959"/>
                </a:solidFill>
                <a:latin typeface="Arial MT"/>
                <a:cs typeface="Arial MT"/>
              </a:rPr>
              <a:t> </a:t>
            </a:r>
            <a:r>
              <a:rPr sz="1400" spc="-10" dirty="0">
                <a:solidFill>
                  <a:srgbClr val="595959"/>
                </a:solidFill>
                <a:latin typeface="Arial MT"/>
                <a:cs typeface="Arial MT"/>
              </a:rPr>
              <a:t>Norm</a:t>
            </a:r>
            <a:r>
              <a:rPr sz="1400" dirty="0">
                <a:solidFill>
                  <a:srgbClr val="595959"/>
                </a:solidFill>
                <a:latin typeface="Arial MT"/>
                <a:cs typeface="Arial MT"/>
              </a:rPr>
              <a:t> </a:t>
            </a:r>
            <a:r>
              <a:rPr sz="1400" spc="-5" dirty="0">
                <a:solidFill>
                  <a:srgbClr val="595959"/>
                </a:solidFill>
                <a:latin typeface="Arial MT"/>
                <a:cs typeface="Arial MT"/>
              </a:rPr>
              <a:t>to</a:t>
            </a:r>
            <a:r>
              <a:rPr sz="1400" spc="5" dirty="0">
                <a:solidFill>
                  <a:srgbClr val="595959"/>
                </a:solidFill>
                <a:latin typeface="Arial MT"/>
                <a:cs typeface="Arial MT"/>
              </a:rPr>
              <a:t> </a:t>
            </a:r>
            <a:r>
              <a:rPr sz="1400" spc="-10" dirty="0">
                <a:solidFill>
                  <a:srgbClr val="595959"/>
                </a:solidFill>
                <a:latin typeface="Arial MT"/>
                <a:cs typeface="Arial MT"/>
              </a:rPr>
              <a:t>the</a:t>
            </a:r>
            <a:r>
              <a:rPr sz="1400" dirty="0">
                <a:solidFill>
                  <a:srgbClr val="595959"/>
                </a:solidFill>
                <a:latin typeface="Arial MT"/>
                <a:cs typeface="Arial MT"/>
              </a:rPr>
              <a:t> </a:t>
            </a:r>
            <a:r>
              <a:rPr sz="1400" spc="-10" dirty="0">
                <a:solidFill>
                  <a:srgbClr val="595959"/>
                </a:solidFill>
                <a:latin typeface="Arial MT"/>
                <a:cs typeface="Arial MT"/>
              </a:rPr>
              <a:t>output</a:t>
            </a:r>
            <a:r>
              <a:rPr sz="1400" spc="5" dirty="0">
                <a:solidFill>
                  <a:srgbClr val="595959"/>
                </a:solidFill>
                <a:latin typeface="Arial MT"/>
                <a:cs typeface="Arial MT"/>
              </a:rPr>
              <a:t> </a:t>
            </a:r>
            <a:r>
              <a:rPr sz="1400" spc="-5" dirty="0">
                <a:solidFill>
                  <a:srgbClr val="595959"/>
                </a:solidFill>
                <a:latin typeface="Arial MT"/>
                <a:cs typeface="Arial MT"/>
              </a:rPr>
              <a:t>of</a:t>
            </a:r>
            <a:r>
              <a:rPr sz="1400" dirty="0">
                <a:solidFill>
                  <a:srgbClr val="595959"/>
                </a:solidFill>
                <a:latin typeface="Arial MT"/>
                <a:cs typeface="Arial MT"/>
              </a:rPr>
              <a:t> </a:t>
            </a:r>
            <a:r>
              <a:rPr sz="1400" spc="-10" dirty="0">
                <a:solidFill>
                  <a:srgbClr val="595959"/>
                </a:solidFill>
                <a:latin typeface="Arial MT"/>
                <a:cs typeface="Arial MT"/>
              </a:rPr>
              <a:t>the</a:t>
            </a:r>
            <a:r>
              <a:rPr sz="1400" spc="5" dirty="0">
                <a:solidFill>
                  <a:srgbClr val="595959"/>
                </a:solidFill>
                <a:latin typeface="Arial MT"/>
                <a:cs typeface="Arial MT"/>
              </a:rPr>
              <a:t> </a:t>
            </a:r>
            <a:r>
              <a:rPr sz="1400" spc="-10" dirty="0">
                <a:solidFill>
                  <a:srgbClr val="595959"/>
                </a:solidFill>
                <a:latin typeface="Arial MT"/>
                <a:cs typeface="Arial MT"/>
              </a:rPr>
              <a:t>final</a:t>
            </a:r>
            <a:r>
              <a:rPr sz="1400" dirty="0">
                <a:solidFill>
                  <a:srgbClr val="595959"/>
                </a:solidFill>
                <a:latin typeface="Arial MT"/>
                <a:cs typeface="Arial MT"/>
              </a:rPr>
              <a:t> </a:t>
            </a:r>
            <a:r>
              <a:rPr sz="1400" spc="-10" dirty="0">
                <a:solidFill>
                  <a:srgbClr val="595959"/>
                </a:solidFill>
                <a:latin typeface="Arial MT"/>
                <a:cs typeface="Arial MT"/>
              </a:rPr>
              <a:t>Self-Attention </a:t>
            </a:r>
            <a:r>
              <a:rPr sz="1400" spc="-370" dirty="0">
                <a:solidFill>
                  <a:srgbClr val="595959"/>
                </a:solidFill>
                <a:latin typeface="Arial MT"/>
                <a:cs typeface="Arial MT"/>
              </a:rPr>
              <a:t> </a:t>
            </a:r>
            <a:r>
              <a:rPr sz="1400" spc="-10" dirty="0">
                <a:solidFill>
                  <a:srgbClr val="595959"/>
                </a:solidFill>
                <a:latin typeface="Arial MT"/>
                <a:cs typeface="Arial MT"/>
              </a:rPr>
              <a:t>Block</a:t>
            </a:r>
            <a:endParaRPr sz="1400">
              <a:latin typeface="Arial MT"/>
              <a:cs typeface="Arial MT"/>
            </a:endParaRPr>
          </a:p>
          <a:p>
            <a:pPr marL="469900" indent="-335915">
              <a:lnSpc>
                <a:spcPts val="1510"/>
              </a:lnSpc>
              <a:buChar char="●"/>
              <a:tabLst>
                <a:tab pos="469265" algn="l"/>
                <a:tab pos="469900" algn="l"/>
              </a:tabLst>
            </a:pPr>
            <a:r>
              <a:rPr sz="1400" spc="-10" dirty="0">
                <a:solidFill>
                  <a:srgbClr val="595959"/>
                </a:solidFill>
                <a:latin typeface="Arial MT"/>
                <a:cs typeface="Arial MT"/>
              </a:rPr>
              <a:t>Larger</a:t>
            </a:r>
            <a:r>
              <a:rPr sz="1400" spc="-20" dirty="0">
                <a:solidFill>
                  <a:srgbClr val="595959"/>
                </a:solidFill>
                <a:latin typeface="Arial MT"/>
                <a:cs typeface="Arial MT"/>
              </a:rPr>
              <a:t> </a:t>
            </a:r>
            <a:r>
              <a:rPr sz="1400" spc="-5" dirty="0">
                <a:solidFill>
                  <a:srgbClr val="595959"/>
                </a:solidFill>
                <a:latin typeface="Arial MT"/>
                <a:cs typeface="Arial MT"/>
              </a:rPr>
              <a:t>vocabulary:</a:t>
            </a:r>
            <a:r>
              <a:rPr sz="1400" spc="-20" dirty="0">
                <a:solidFill>
                  <a:srgbClr val="595959"/>
                </a:solidFill>
                <a:latin typeface="Arial MT"/>
                <a:cs typeface="Arial MT"/>
              </a:rPr>
              <a:t> </a:t>
            </a:r>
            <a:r>
              <a:rPr sz="1400" spc="-10" dirty="0">
                <a:solidFill>
                  <a:srgbClr val="595959"/>
                </a:solidFill>
                <a:latin typeface="Arial MT"/>
                <a:cs typeface="Arial MT"/>
              </a:rPr>
              <a:t>50k</a:t>
            </a:r>
            <a:endParaRPr sz="1400">
              <a:latin typeface="Arial MT"/>
              <a:cs typeface="Arial MT"/>
            </a:endParaRPr>
          </a:p>
          <a:p>
            <a:pPr marL="469900" indent="-335915">
              <a:lnSpc>
                <a:spcPts val="1590"/>
              </a:lnSpc>
              <a:buChar char="●"/>
              <a:tabLst>
                <a:tab pos="469265" algn="l"/>
                <a:tab pos="469900" algn="l"/>
              </a:tabLst>
            </a:pPr>
            <a:r>
              <a:rPr sz="1400" spc="-10" dirty="0">
                <a:solidFill>
                  <a:srgbClr val="595959"/>
                </a:solidFill>
                <a:latin typeface="Arial MT"/>
                <a:cs typeface="Arial MT"/>
              </a:rPr>
              <a:t>Input </a:t>
            </a:r>
            <a:r>
              <a:rPr sz="1400" spc="-5" dirty="0">
                <a:solidFill>
                  <a:srgbClr val="595959"/>
                </a:solidFill>
                <a:latin typeface="Arial MT"/>
                <a:cs typeface="Arial MT"/>
              </a:rPr>
              <a:t>context</a:t>
            </a:r>
            <a:r>
              <a:rPr sz="1400" spc="-10" dirty="0">
                <a:solidFill>
                  <a:srgbClr val="595959"/>
                </a:solidFill>
                <a:latin typeface="Arial MT"/>
                <a:cs typeface="Arial MT"/>
              </a:rPr>
              <a:t> from 512</a:t>
            </a:r>
            <a:r>
              <a:rPr sz="1400" spc="-5" dirty="0">
                <a:solidFill>
                  <a:srgbClr val="595959"/>
                </a:solidFill>
                <a:latin typeface="Arial MT"/>
                <a:cs typeface="Arial MT"/>
              </a:rPr>
              <a:t> to</a:t>
            </a:r>
            <a:r>
              <a:rPr sz="1400" spc="-10" dirty="0">
                <a:solidFill>
                  <a:srgbClr val="595959"/>
                </a:solidFill>
                <a:latin typeface="Arial MT"/>
                <a:cs typeface="Arial MT"/>
              </a:rPr>
              <a:t> 1,024</a:t>
            </a:r>
            <a:endParaRPr sz="1400">
              <a:latin typeface="Arial MT"/>
              <a:cs typeface="Arial MT"/>
            </a:endParaRPr>
          </a:p>
          <a:p>
            <a:pPr marL="469900" indent="-335915">
              <a:lnSpc>
                <a:spcPts val="1635"/>
              </a:lnSpc>
              <a:buChar char="●"/>
              <a:tabLst>
                <a:tab pos="469265" algn="l"/>
                <a:tab pos="469900" algn="l"/>
              </a:tabLst>
            </a:pPr>
            <a:r>
              <a:rPr sz="1400" spc="-10" dirty="0">
                <a:solidFill>
                  <a:srgbClr val="595959"/>
                </a:solidFill>
                <a:latin typeface="Arial MT"/>
                <a:cs typeface="Arial MT"/>
              </a:rPr>
              <a:t>With</a:t>
            </a:r>
            <a:r>
              <a:rPr sz="1400" spc="-5" dirty="0">
                <a:solidFill>
                  <a:srgbClr val="595959"/>
                </a:solidFill>
                <a:latin typeface="Arial MT"/>
                <a:cs typeface="Arial MT"/>
              </a:rPr>
              <a:t> </a:t>
            </a:r>
            <a:r>
              <a:rPr sz="1400" spc="-10" dirty="0">
                <a:solidFill>
                  <a:srgbClr val="595959"/>
                </a:solidFill>
                <a:latin typeface="Arial MT"/>
                <a:cs typeface="Arial MT"/>
              </a:rPr>
              <a:t>48</a:t>
            </a:r>
            <a:r>
              <a:rPr sz="1400" spc="-25" dirty="0">
                <a:solidFill>
                  <a:srgbClr val="595959"/>
                </a:solidFill>
                <a:latin typeface="Arial MT"/>
                <a:cs typeface="Arial MT"/>
              </a:rPr>
              <a:t> </a:t>
            </a:r>
            <a:r>
              <a:rPr sz="1400" spc="-10" dirty="0">
                <a:solidFill>
                  <a:srgbClr val="595959"/>
                </a:solidFill>
                <a:latin typeface="Arial MT"/>
                <a:cs typeface="Arial MT"/>
              </a:rPr>
              <a:t>Transformer</a:t>
            </a:r>
            <a:r>
              <a:rPr sz="1400" spc="-5" dirty="0">
                <a:solidFill>
                  <a:srgbClr val="595959"/>
                </a:solidFill>
                <a:latin typeface="Arial MT"/>
                <a:cs typeface="Arial MT"/>
              </a:rPr>
              <a:t> </a:t>
            </a:r>
            <a:r>
              <a:rPr sz="1400" spc="-10" dirty="0">
                <a:solidFill>
                  <a:srgbClr val="595959"/>
                </a:solidFill>
                <a:latin typeface="Arial MT"/>
                <a:cs typeface="Arial MT"/>
              </a:rPr>
              <a:t>Layers,</a:t>
            </a:r>
            <a:r>
              <a:rPr sz="1400" dirty="0">
                <a:solidFill>
                  <a:srgbClr val="595959"/>
                </a:solidFill>
                <a:latin typeface="Arial MT"/>
                <a:cs typeface="Arial MT"/>
              </a:rPr>
              <a:t> </a:t>
            </a:r>
            <a:r>
              <a:rPr sz="1400" spc="-5" dirty="0">
                <a:solidFill>
                  <a:srgbClr val="595959"/>
                </a:solidFill>
                <a:latin typeface="Arial MT"/>
                <a:cs typeface="Arial MT"/>
              </a:rPr>
              <a:t>model</a:t>
            </a:r>
            <a:r>
              <a:rPr sz="1400" dirty="0">
                <a:solidFill>
                  <a:srgbClr val="595959"/>
                </a:solidFill>
                <a:latin typeface="Arial MT"/>
                <a:cs typeface="Arial MT"/>
              </a:rPr>
              <a:t> </a:t>
            </a:r>
            <a:r>
              <a:rPr sz="1400" spc="-5" dirty="0">
                <a:solidFill>
                  <a:srgbClr val="595959"/>
                </a:solidFill>
                <a:latin typeface="Arial MT"/>
                <a:cs typeface="Arial MT"/>
              </a:rPr>
              <a:t>size is</a:t>
            </a:r>
            <a:r>
              <a:rPr sz="1400" dirty="0">
                <a:solidFill>
                  <a:srgbClr val="595959"/>
                </a:solidFill>
                <a:latin typeface="Arial MT"/>
                <a:cs typeface="Arial MT"/>
              </a:rPr>
              <a:t> </a:t>
            </a:r>
            <a:r>
              <a:rPr sz="1400" spc="-10" dirty="0">
                <a:solidFill>
                  <a:srgbClr val="595959"/>
                </a:solidFill>
                <a:latin typeface="Arial MT"/>
                <a:cs typeface="Arial MT"/>
              </a:rPr>
              <a:t>1.5B</a:t>
            </a:r>
            <a:r>
              <a:rPr sz="1400" spc="-5" dirty="0">
                <a:solidFill>
                  <a:srgbClr val="595959"/>
                </a:solidFill>
                <a:latin typeface="Arial MT"/>
                <a:cs typeface="Arial MT"/>
              </a:rPr>
              <a:t> </a:t>
            </a:r>
            <a:r>
              <a:rPr sz="1400" spc="-10" dirty="0">
                <a:solidFill>
                  <a:srgbClr val="595959"/>
                </a:solidFill>
                <a:latin typeface="Arial MT"/>
                <a:cs typeface="Arial MT"/>
              </a:rPr>
              <a:t>params</a:t>
            </a:r>
            <a:endParaRPr sz="1400">
              <a:latin typeface="Arial MT"/>
              <a:cs typeface="Arial MT"/>
            </a:endParaRPr>
          </a:p>
          <a:p>
            <a:pPr marL="12700">
              <a:lnSpc>
                <a:spcPct val="100000"/>
              </a:lnSpc>
              <a:spcBef>
                <a:spcPts val="1110"/>
              </a:spcBef>
            </a:pPr>
            <a:r>
              <a:rPr sz="1400" spc="-10" dirty="0">
                <a:solidFill>
                  <a:srgbClr val="595959"/>
                </a:solidFill>
                <a:latin typeface="Arial MT"/>
                <a:cs typeface="Arial MT"/>
              </a:rPr>
              <a:t>Zero-shot</a:t>
            </a:r>
            <a:r>
              <a:rPr sz="1400" spc="-5" dirty="0">
                <a:solidFill>
                  <a:srgbClr val="595959"/>
                </a:solidFill>
                <a:latin typeface="Arial MT"/>
                <a:cs typeface="Arial MT"/>
              </a:rPr>
              <a:t> </a:t>
            </a:r>
            <a:r>
              <a:rPr sz="1400" spc="-35" dirty="0">
                <a:solidFill>
                  <a:srgbClr val="595959"/>
                </a:solidFill>
                <a:latin typeface="Arial MT"/>
                <a:cs typeface="Arial MT"/>
              </a:rPr>
              <a:t>SOTA</a:t>
            </a:r>
            <a:r>
              <a:rPr sz="1400" spc="-85" dirty="0">
                <a:solidFill>
                  <a:srgbClr val="595959"/>
                </a:solidFill>
                <a:latin typeface="Arial MT"/>
                <a:cs typeface="Arial MT"/>
              </a:rPr>
              <a:t> </a:t>
            </a:r>
            <a:r>
              <a:rPr sz="1400" spc="-10" dirty="0">
                <a:solidFill>
                  <a:srgbClr val="595959"/>
                </a:solidFill>
                <a:latin typeface="Arial MT"/>
                <a:cs typeface="Arial MT"/>
              </a:rPr>
              <a:t>on</a:t>
            </a:r>
            <a:r>
              <a:rPr sz="1400" spc="-5" dirty="0">
                <a:solidFill>
                  <a:srgbClr val="595959"/>
                </a:solidFill>
                <a:latin typeface="Arial MT"/>
                <a:cs typeface="Arial MT"/>
              </a:rPr>
              <a:t> several </a:t>
            </a:r>
            <a:r>
              <a:rPr sz="1400" spc="-10" dirty="0">
                <a:solidFill>
                  <a:srgbClr val="595959"/>
                </a:solidFill>
                <a:latin typeface="Arial MT"/>
                <a:cs typeface="Arial MT"/>
              </a:rPr>
              <a:t>language</a:t>
            </a:r>
            <a:r>
              <a:rPr sz="1400" spc="-5" dirty="0">
                <a:solidFill>
                  <a:srgbClr val="595959"/>
                </a:solidFill>
                <a:latin typeface="Arial MT"/>
                <a:cs typeface="Arial MT"/>
              </a:rPr>
              <a:t> </a:t>
            </a:r>
            <a:r>
              <a:rPr sz="1400" spc="-10" dirty="0">
                <a:solidFill>
                  <a:srgbClr val="595959"/>
                </a:solidFill>
                <a:latin typeface="Arial MT"/>
                <a:cs typeface="Arial MT"/>
              </a:rPr>
              <a:t>tasks</a:t>
            </a:r>
            <a:endParaRPr sz="1400">
              <a:latin typeface="Arial MT"/>
              <a:cs typeface="Arial MT"/>
            </a:endParaRPr>
          </a:p>
        </p:txBody>
      </p:sp>
      <p:pic>
        <p:nvPicPr>
          <p:cNvPr id="4" name="object 4"/>
          <p:cNvPicPr/>
          <p:nvPr/>
        </p:nvPicPr>
        <p:blipFill>
          <a:blip r:embed="rId2" cstate="print"/>
          <a:stretch>
            <a:fillRect/>
          </a:stretch>
        </p:blipFill>
        <p:spPr>
          <a:xfrm>
            <a:off x="6228557" y="2556291"/>
            <a:ext cx="2687074" cy="2310884"/>
          </a:xfrm>
          <a:prstGeom prst="rect">
            <a:avLst/>
          </a:prstGeom>
        </p:spPr>
      </p:pic>
      <p:sp>
        <p:nvSpPr>
          <p:cNvPr id="5" name="object 5"/>
          <p:cNvSpPr txBox="1"/>
          <p:nvPr/>
        </p:nvSpPr>
        <p:spPr>
          <a:xfrm>
            <a:off x="6098899" y="577249"/>
            <a:ext cx="2993390" cy="1965960"/>
          </a:xfrm>
          <a:prstGeom prst="rect">
            <a:avLst/>
          </a:prstGeom>
          <a:ln w="9524">
            <a:solidFill>
              <a:srgbClr val="9E9E9E"/>
            </a:solidFill>
          </a:ln>
        </p:spPr>
        <p:txBody>
          <a:bodyPr vert="horz" wrap="square" lIns="0" tIns="79375" rIns="0" bIns="0" rtlCol="0">
            <a:spAutoFit/>
          </a:bodyPr>
          <a:lstStyle/>
          <a:p>
            <a:pPr marL="85725">
              <a:lnSpc>
                <a:spcPct val="100000"/>
              </a:lnSpc>
              <a:spcBef>
                <a:spcPts val="625"/>
              </a:spcBef>
            </a:pPr>
            <a:r>
              <a:rPr sz="1200" spc="-5" dirty="0">
                <a:latin typeface="Arial MT"/>
                <a:cs typeface="Arial MT"/>
              </a:rPr>
              <a:t>Winograd</a:t>
            </a:r>
            <a:r>
              <a:rPr sz="1200" spc="-50" dirty="0">
                <a:latin typeface="Arial MT"/>
                <a:cs typeface="Arial MT"/>
              </a:rPr>
              <a:t> </a:t>
            </a:r>
            <a:r>
              <a:rPr sz="1200" spc="-5" dirty="0">
                <a:latin typeface="Arial MT"/>
                <a:cs typeface="Arial MT"/>
              </a:rPr>
              <a:t>Example</a:t>
            </a:r>
            <a:endParaRPr sz="1200">
              <a:latin typeface="Arial MT"/>
              <a:cs typeface="Arial MT"/>
            </a:endParaRPr>
          </a:p>
          <a:p>
            <a:pPr marL="466725" marR="617220">
              <a:lnSpc>
                <a:spcPct val="114999"/>
              </a:lnSpc>
            </a:pPr>
            <a:r>
              <a:rPr sz="1200" i="1" spc="-5" dirty="0">
                <a:latin typeface="Arial"/>
                <a:cs typeface="Arial"/>
              </a:rPr>
              <a:t>The</a:t>
            </a:r>
            <a:r>
              <a:rPr sz="1200" i="1" spc="-35" dirty="0">
                <a:latin typeface="Arial"/>
                <a:cs typeface="Arial"/>
              </a:rPr>
              <a:t> </a:t>
            </a:r>
            <a:r>
              <a:rPr sz="1200" i="1" dirty="0">
                <a:latin typeface="Arial"/>
                <a:cs typeface="Arial"/>
              </a:rPr>
              <a:t>city</a:t>
            </a:r>
            <a:r>
              <a:rPr sz="1200" i="1" spc="-35" dirty="0">
                <a:latin typeface="Arial"/>
                <a:cs typeface="Arial"/>
              </a:rPr>
              <a:t> </a:t>
            </a:r>
            <a:r>
              <a:rPr sz="1200" i="1" dirty="0">
                <a:latin typeface="Arial"/>
                <a:cs typeface="Arial"/>
              </a:rPr>
              <a:t>councilmen</a:t>
            </a:r>
            <a:r>
              <a:rPr sz="1200" i="1" spc="-35" dirty="0">
                <a:latin typeface="Arial"/>
                <a:cs typeface="Arial"/>
              </a:rPr>
              <a:t> </a:t>
            </a:r>
            <a:r>
              <a:rPr sz="1200" i="1" dirty="0">
                <a:latin typeface="Arial"/>
                <a:cs typeface="Arial"/>
              </a:rPr>
              <a:t>refused </a:t>
            </a:r>
            <a:r>
              <a:rPr sz="1200" i="1" spc="-320" dirty="0">
                <a:latin typeface="Arial"/>
                <a:cs typeface="Arial"/>
              </a:rPr>
              <a:t> </a:t>
            </a:r>
            <a:r>
              <a:rPr sz="1200" i="1" spc="-5" dirty="0">
                <a:latin typeface="Arial"/>
                <a:cs typeface="Arial"/>
              </a:rPr>
              <a:t>the demonstrators </a:t>
            </a:r>
            <a:r>
              <a:rPr sz="1200" i="1" dirty="0">
                <a:latin typeface="Arial"/>
                <a:cs typeface="Arial"/>
              </a:rPr>
              <a:t>a </a:t>
            </a:r>
            <a:r>
              <a:rPr sz="1200" i="1" spc="-5" dirty="0">
                <a:latin typeface="Arial"/>
                <a:cs typeface="Arial"/>
              </a:rPr>
              <a:t>permit </a:t>
            </a:r>
            <a:r>
              <a:rPr sz="1200" i="1" dirty="0">
                <a:latin typeface="Arial"/>
                <a:cs typeface="Arial"/>
              </a:rPr>
              <a:t> </a:t>
            </a:r>
            <a:r>
              <a:rPr sz="1200" i="1" spc="-5" dirty="0">
                <a:latin typeface="Arial"/>
                <a:cs typeface="Arial"/>
              </a:rPr>
              <a:t>because they </a:t>
            </a:r>
            <a:r>
              <a:rPr sz="1200" i="1" dirty="0">
                <a:latin typeface="Arial"/>
                <a:cs typeface="Arial"/>
              </a:rPr>
              <a:t> </a:t>
            </a:r>
            <a:r>
              <a:rPr sz="1200" i="1" spc="-5" dirty="0">
                <a:latin typeface="Arial"/>
                <a:cs typeface="Arial"/>
              </a:rPr>
              <a:t>[feared/advocated</a:t>
            </a:r>
            <a:r>
              <a:rPr sz="1200" i="1" dirty="0">
                <a:latin typeface="Arial"/>
                <a:cs typeface="Arial"/>
              </a:rPr>
              <a:t>]</a:t>
            </a:r>
            <a:r>
              <a:rPr sz="1200" i="1" spc="-5" dirty="0">
                <a:latin typeface="Arial"/>
                <a:cs typeface="Arial"/>
              </a:rPr>
              <a:t> </a:t>
            </a:r>
            <a:r>
              <a:rPr sz="1200" i="1" dirty="0">
                <a:latin typeface="Arial"/>
                <a:cs typeface="Arial"/>
              </a:rPr>
              <a:t>violence.</a:t>
            </a:r>
            <a:endParaRPr sz="1200">
              <a:latin typeface="Arial"/>
              <a:cs typeface="Arial"/>
            </a:endParaRPr>
          </a:p>
          <a:p>
            <a:pPr marL="85725" marR="191770">
              <a:lnSpc>
                <a:spcPct val="100000"/>
              </a:lnSpc>
              <a:spcBef>
                <a:spcPts val="215"/>
              </a:spcBef>
            </a:pPr>
            <a:r>
              <a:rPr sz="1200" spc="-5" dirty="0">
                <a:latin typeface="Arial MT"/>
                <a:cs typeface="Arial MT"/>
              </a:rPr>
              <a:t>If the word is </a:t>
            </a:r>
            <a:r>
              <a:rPr sz="1200" dirty="0">
                <a:latin typeface="Arial MT"/>
                <a:cs typeface="Arial MT"/>
              </a:rPr>
              <a:t>``feared'', </a:t>
            </a:r>
            <a:r>
              <a:rPr sz="1200" spc="-5" dirty="0">
                <a:latin typeface="Arial MT"/>
                <a:cs typeface="Arial MT"/>
              </a:rPr>
              <a:t>then </a:t>
            </a:r>
            <a:r>
              <a:rPr sz="1200" dirty="0">
                <a:latin typeface="Arial MT"/>
                <a:cs typeface="Arial MT"/>
              </a:rPr>
              <a:t>``they'' </a:t>
            </a:r>
            <a:r>
              <a:rPr sz="1200" spc="5" dirty="0">
                <a:latin typeface="Arial MT"/>
                <a:cs typeface="Arial MT"/>
              </a:rPr>
              <a:t> </a:t>
            </a:r>
            <a:r>
              <a:rPr sz="1200" spc="-5" dirty="0">
                <a:latin typeface="Arial MT"/>
                <a:cs typeface="Arial MT"/>
              </a:rPr>
              <a:t>presumably</a:t>
            </a:r>
            <a:r>
              <a:rPr sz="1200" spc="-20" dirty="0">
                <a:latin typeface="Arial MT"/>
                <a:cs typeface="Arial MT"/>
              </a:rPr>
              <a:t> </a:t>
            </a:r>
            <a:r>
              <a:rPr sz="1200" dirty="0">
                <a:latin typeface="Arial MT"/>
                <a:cs typeface="Arial MT"/>
              </a:rPr>
              <a:t>refers</a:t>
            </a:r>
            <a:r>
              <a:rPr sz="1200" spc="-15" dirty="0">
                <a:latin typeface="Arial MT"/>
                <a:cs typeface="Arial MT"/>
              </a:rPr>
              <a:t> </a:t>
            </a:r>
            <a:r>
              <a:rPr sz="1200" spc="-5" dirty="0">
                <a:latin typeface="Arial MT"/>
                <a:cs typeface="Arial MT"/>
              </a:rPr>
              <a:t>to</a:t>
            </a:r>
            <a:r>
              <a:rPr sz="1200" spc="-15" dirty="0">
                <a:latin typeface="Arial MT"/>
                <a:cs typeface="Arial MT"/>
              </a:rPr>
              <a:t> </a:t>
            </a:r>
            <a:r>
              <a:rPr sz="1200" spc="-5" dirty="0">
                <a:latin typeface="Arial MT"/>
                <a:cs typeface="Arial MT"/>
              </a:rPr>
              <a:t>the</a:t>
            </a:r>
            <a:r>
              <a:rPr sz="1200" spc="-15" dirty="0">
                <a:latin typeface="Arial MT"/>
                <a:cs typeface="Arial MT"/>
              </a:rPr>
              <a:t> </a:t>
            </a:r>
            <a:r>
              <a:rPr sz="1200" dirty="0">
                <a:latin typeface="Arial MT"/>
                <a:cs typeface="Arial MT"/>
              </a:rPr>
              <a:t>city</a:t>
            </a:r>
            <a:r>
              <a:rPr sz="1200" spc="-15" dirty="0">
                <a:latin typeface="Arial MT"/>
                <a:cs typeface="Arial MT"/>
              </a:rPr>
              <a:t> </a:t>
            </a:r>
            <a:r>
              <a:rPr sz="1200" dirty="0">
                <a:latin typeface="Arial MT"/>
                <a:cs typeface="Arial MT"/>
              </a:rPr>
              <a:t>council;</a:t>
            </a:r>
            <a:r>
              <a:rPr sz="1200" spc="-20" dirty="0">
                <a:latin typeface="Arial MT"/>
                <a:cs typeface="Arial MT"/>
              </a:rPr>
              <a:t> </a:t>
            </a:r>
            <a:r>
              <a:rPr sz="1200" spc="-5" dirty="0">
                <a:latin typeface="Arial MT"/>
                <a:cs typeface="Arial MT"/>
              </a:rPr>
              <a:t>if</a:t>
            </a:r>
            <a:r>
              <a:rPr sz="1200" spc="-15" dirty="0">
                <a:latin typeface="Arial MT"/>
                <a:cs typeface="Arial MT"/>
              </a:rPr>
              <a:t> </a:t>
            </a:r>
            <a:r>
              <a:rPr sz="1200" spc="-5" dirty="0">
                <a:latin typeface="Arial MT"/>
                <a:cs typeface="Arial MT"/>
              </a:rPr>
              <a:t>it </a:t>
            </a:r>
            <a:r>
              <a:rPr sz="1200" spc="-315" dirty="0">
                <a:latin typeface="Arial MT"/>
                <a:cs typeface="Arial MT"/>
              </a:rPr>
              <a:t> </a:t>
            </a:r>
            <a:r>
              <a:rPr sz="1200" spc="-5" dirty="0">
                <a:latin typeface="Arial MT"/>
                <a:cs typeface="Arial MT"/>
              </a:rPr>
              <a:t>is </a:t>
            </a:r>
            <a:r>
              <a:rPr sz="1200" dirty="0">
                <a:latin typeface="Arial MT"/>
                <a:cs typeface="Arial MT"/>
              </a:rPr>
              <a:t>``advocated'' </a:t>
            </a:r>
            <a:r>
              <a:rPr sz="1200" spc="-5" dirty="0">
                <a:latin typeface="Arial MT"/>
                <a:cs typeface="Arial MT"/>
              </a:rPr>
              <a:t>then </a:t>
            </a:r>
            <a:r>
              <a:rPr sz="1200" dirty="0">
                <a:latin typeface="Arial MT"/>
                <a:cs typeface="Arial MT"/>
              </a:rPr>
              <a:t>``they'' </a:t>
            </a:r>
            <a:r>
              <a:rPr sz="1200" spc="-5" dirty="0">
                <a:latin typeface="Arial MT"/>
                <a:cs typeface="Arial MT"/>
              </a:rPr>
              <a:t>presumably </a:t>
            </a:r>
            <a:r>
              <a:rPr sz="1200" spc="-320" dirty="0">
                <a:latin typeface="Arial MT"/>
                <a:cs typeface="Arial MT"/>
              </a:rPr>
              <a:t> </a:t>
            </a:r>
            <a:r>
              <a:rPr sz="1200" dirty="0">
                <a:latin typeface="Arial MT"/>
                <a:cs typeface="Arial MT"/>
              </a:rPr>
              <a:t>refers</a:t>
            </a:r>
            <a:r>
              <a:rPr sz="1200" spc="-10" dirty="0">
                <a:latin typeface="Arial MT"/>
                <a:cs typeface="Arial MT"/>
              </a:rPr>
              <a:t> </a:t>
            </a:r>
            <a:r>
              <a:rPr sz="1200" spc="-5" dirty="0">
                <a:latin typeface="Arial MT"/>
                <a:cs typeface="Arial MT"/>
              </a:rPr>
              <a:t>to</a:t>
            </a:r>
            <a:r>
              <a:rPr sz="1200" spc="-10" dirty="0">
                <a:latin typeface="Arial MT"/>
                <a:cs typeface="Arial MT"/>
              </a:rPr>
              <a:t> </a:t>
            </a:r>
            <a:r>
              <a:rPr sz="1200" spc="-5" dirty="0">
                <a:latin typeface="Arial MT"/>
                <a:cs typeface="Arial MT"/>
              </a:rPr>
              <a:t>the</a:t>
            </a:r>
            <a:r>
              <a:rPr sz="1200" spc="-10" dirty="0">
                <a:latin typeface="Arial MT"/>
                <a:cs typeface="Arial MT"/>
              </a:rPr>
              <a:t> </a:t>
            </a:r>
            <a:r>
              <a:rPr sz="1200" spc="-5" dirty="0">
                <a:latin typeface="Arial MT"/>
                <a:cs typeface="Arial MT"/>
              </a:rPr>
              <a:t>demonstrators.</a:t>
            </a:r>
            <a:endParaRPr sz="1200">
              <a:latin typeface="Arial MT"/>
              <a:cs typeface="Arial MT"/>
            </a:endParaRPr>
          </a:p>
        </p:txBody>
      </p:sp>
      <p:sp>
        <p:nvSpPr>
          <p:cNvPr id="6" name="object 6"/>
          <p:cNvSpPr txBox="1"/>
          <p:nvPr/>
        </p:nvSpPr>
        <p:spPr>
          <a:xfrm>
            <a:off x="413649" y="4553495"/>
            <a:ext cx="5046345" cy="181610"/>
          </a:xfrm>
          <a:prstGeom prst="rect">
            <a:avLst/>
          </a:prstGeom>
        </p:spPr>
        <p:txBody>
          <a:bodyPr vert="horz" wrap="square" lIns="0" tIns="0" rIns="0" bIns="0" rtlCol="0">
            <a:spAutoFit/>
          </a:bodyPr>
          <a:lstStyle/>
          <a:p>
            <a:pPr marL="12700">
              <a:lnSpc>
                <a:spcPts val="1315"/>
              </a:lnSpc>
            </a:pPr>
            <a:r>
              <a:rPr sz="1100" spc="-5" dirty="0">
                <a:solidFill>
                  <a:srgbClr val="434343"/>
                </a:solidFill>
                <a:latin typeface="Arial MT"/>
                <a:cs typeface="Arial MT"/>
              </a:rPr>
              <a:t>Radford,</a:t>
            </a:r>
            <a:r>
              <a:rPr sz="1100" spc="-70" dirty="0">
                <a:solidFill>
                  <a:srgbClr val="434343"/>
                </a:solidFill>
                <a:latin typeface="Arial MT"/>
                <a:cs typeface="Arial MT"/>
              </a:rPr>
              <a:t> </a:t>
            </a:r>
            <a:r>
              <a:rPr sz="1100" spc="-5" dirty="0">
                <a:solidFill>
                  <a:srgbClr val="434343"/>
                </a:solidFill>
                <a:latin typeface="Arial MT"/>
                <a:cs typeface="Arial MT"/>
              </a:rPr>
              <a:t>A.,</a:t>
            </a:r>
            <a:r>
              <a:rPr sz="1100" spc="-15" dirty="0">
                <a:solidFill>
                  <a:srgbClr val="434343"/>
                </a:solidFill>
                <a:latin typeface="Arial MT"/>
                <a:cs typeface="Arial MT"/>
              </a:rPr>
              <a:t> </a:t>
            </a:r>
            <a:r>
              <a:rPr sz="1100" spc="-5" dirty="0">
                <a:solidFill>
                  <a:srgbClr val="434343"/>
                </a:solidFill>
                <a:latin typeface="Arial MT"/>
                <a:cs typeface="Arial MT"/>
              </a:rPr>
              <a:t>et</a:t>
            </a:r>
            <a:r>
              <a:rPr sz="1100" spc="-10" dirty="0">
                <a:solidFill>
                  <a:srgbClr val="434343"/>
                </a:solidFill>
                <a:latin typeface="Arial MT"/>
                <a:cs typeface="Arial MT"/>
              </a:rPr>
              <a:t> </a:t>
            </a:r>
            <a:r>
              <a:rPr sz="1100" spc="-5" dirty="0">
                <a:solidFill>
                  <a:srgbClr val="434343"/>
                </a:solidFill>
                <a:latin typeface="Arial MT"/>
                <a:cs typeface="Arial MT"/>
              </a:rPr>
              <a:t>al.,</a:t>
            </a:r>
            <a:r>
              <a:rPr sz="1100" spc="-10" dirty="0">
                <a:solidFill>
                  <a:srgbClr val="434343"/>
                </a:solidFill>
                <a:latin typeface="Arial MT"/>
                <a:cs typeface="Arial MT"/>
              </a:rPr>
              <a:t> </a:t>
            </a:r>
            <a:r>
              <a:rPr sz="1100" dirty="0">
                <a:solidFill>
                  <a:srgbClr val="434343"/>
                </a:solidFill>
                <a:latin typeface="Arial MT"/>
                <a:cs typeface="Arial MT"/>
              </a:rPr>
              <a:t>(2019)</a:t>
            </a:r>
            <a:r>
              <a:rPr sz="1100" spc="-10" dirty="0">
                <a:solidFill>
                  <a:srgbClr val="434343"/>
                </a:solidFill>
                <a:latin typeface="Arial MT"/>
                <a:cs typeface="Arial MT"/>
              </a:rPr>
              <a:t> </a:t>
            </a:r>
            <a:r>
              <a:rPr sz="1100" spc="-5" dirty="0">
                <a:solidFill>
                  <a:srgbClr val="434343"/>
                </a:solidFill>
                <a:latin typeface="Arial MT"/>
                <a:cs typeface="Arial MT"/>
              </a:rPr>
              <a:t>Language</a:t>
            </a:r>
            <a:r>
              <a:rPr sz="1100" spc="-10" dirty="0">
                <a:solidFill>
                  <a:srgbClr val="434343"/>
                </a:solidFill>
                <a:latin typeface="Arial MT"/>
                <a:cs typeface="Arial MT"/>
              </a:rPr>
              <a:t> </a:t>
            </a:r>
            <a:r>
              <a:rPr sz="1100" dirty="0">
                <a:solidFill>
                  <a:srgbClr val="434343"/>
                </a:solidFill>
                <a:latin typeface="Arial MT"/>
                <a:cs typeface="Arial MT"/>
              </a:rPr>
              <a:t>Models</a:t>
            </a:r>
            <a:r>
              <a:rPr sz="1100" spc="-15" dirty="0">
                <a:solidFill>
                  <a:srgbClr val="434343"/>
                </a:solidFill>
                <a:latin typeface="Arial MT"/>
                <a:cs typeface="Arial MT"/>
              </a:rPr>
              <a:t> </a:t>
            </a:r>
            <a:r>
              <a:rPr sz="1100" spc="-5" dirty="0">
                <a:solidFill>
                  <a:srgbClr val="434343"/>
                </a:solidFill>
                <a:latin typeface="Arial MT"/>
                <a:cs typeface="Arial MT"/>
              </a:rPr>
              <a:t>are</a:t>
            </a:r>
            <a:r>
              <a:rPr sz="1100" spc="-10" dirty="0">
                <a:solidFill>
                  <a:srgbClr val="434343"/>
                </a:solidFill>
                <a:latin typeface="Arial MT"/>
                <a:cs typeface="Arial MT"/>
              </a:rPr>
              <a:t> </a:t>
            </a:r>
            <a:r>
              <a:rPr sz="1100" spc="-5" dirty="0">
                <a:solidFill>
                  <a:srgbClr val="434343"/>
                </a:solidFill>
                <a:latin typeface="Arial MT"/>
                <a:cs typeface="Arial MT"/>
              </a:rPr>
              <a:t>Unsupervised</a:t>
            </a:r>
            <a:r>
              <a:rPr sz="1100" spc="-10" dirty="0">
                <a:solidFill>
                  <a:srgbClr val="434343"/>
                </a:solidFill>
                <a:latin typeface="Arial MT"/>
                <a:cs typeface="Arial MT"/>
              </a:rPr>
              <a:t> </a:t>
            </a:r>
            <a:r>
              <a:rPr sz="1100" dirty="0">
                <a:solidFill>
                  <a:srgbClr val="434343"/>
                </a:solidFill>
                <a:latin typeface="Arial MT"/>
                <a:cs typeface="Arial MT"/>
              </a:rPr>
              <a:t>Multitask</a:t>
            </a:r>
            <a:r>
              <a:rPr sz="1100" spc="-10" dirty="0">
                <a:solidFill>
                  <a:srgbClr val="434343"/>
                </a:solidFill>
                <a:latin typeface="Arial MT"/>
                <a:cs typeface="Arial MT"/>
              </a:rPr>
              <a:t> </a:t>
            </a:r>
            <a:r>
              <a:rPr sz="1100" spc="-5" dirty="0">
                <a:solidFill>
                  <a:srgbClr val="434343"/>
                </a:solidFill>
                <a:latin typeface="Arial MT"/>
                <a:cs typeface="Arial MT"/>
              </a:rPr>
              <a:t>Learners</a:t>
            </a:r>
            <a:endParaRPr sz="11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949960" cy="409575"/>
          </a:xfrm>
          <a:prstGeom prst="rect">
            <a:avLst/>
          </a:prstGeom>
        </p:spPr>
        <p:txBody>
          <a:bodyPr vert="horz" wrap="square" lIns="0" tIns="15240" rIns="0" bIns="0" rtlCol="0">
            <a:spAutoFit/>
          </a:bodyPr>
          <a:lstStyle/>
          <a:p>
            <a:pPr marL="12700">
              <a:lnSpc>
                <a:spcPct val="100000"/>
              </a:lnSpc>
              <a:spcBef>
                <a:spcPts val="120"/>
              </a:spcBef>
            </a:pPr>
            <a:r>
              <a:rPr spc="5" dirty="0"/>
              <a:t>GP</a:t>
            </a:r>
            <a:r>
              <a:rPr spc="-135" dirty="0"/>
              <a:t>T</a:t>
            </a:r>
            <a:r>
              <a:rPr spc="5" dirty="0"/>
              <a:t>-3</a:t>
            </a:r>
          </a:p>
        </p:txBody>
      </p:sp>
      <p:sp>
        <p:nvSpPr>
          <p:cNvPr id="3" name="object 3"/>
          <p:cNvSpPr txBox="1"/>
          <p:nvPr/>
        </p:nvSpPr>
        <p:spPr>
          <a:xfrm>
            <a:off x="384725" y="1207618"/>
            <a:ext cx="4817745" cy="3195320"/>
          </a:xfrm>
          <a:prstGeom prst="rect">
            <a:avLst/>
          </a:prstGeom>
        </p:spPr>
        <p:txBody>
          <a:bodyPr vert="horz" wrap="square" lIns="0" tIns="31114" rIns="0" bIns="0" rtlCol="0">
            <a:spAutoFit/>
          </a:bodyPr>
          <a:lstStyle/>
          <a:p>
            <a:pPr marL="12700" marR="650240">
              <a:lnSpc>
                <a:spcPts val="1820"/>
              </a:lnSpc>
              <a:spcBef>
                <a:spcPts val="244"/>
              </a:spcBef>
            </a:pPr>
            <a:r>
              <a:rPr sz="1600" spc="-5" dirty="0">
                <a:solidFill>
                  <a:srgbClr val="595959"/>
                </a:solidFill>
                <a:latin typeface="Arial MT"/>
                <a:cs typeface="Arial MT"/>
              </a:rPr>
              <a:t>Demonstrate</a:t>
            </a:r>
            <a:r>
              <a:rPr sz="1600" dirty="0">
                <a:solidFill>
                  <a:srgbClr val="595959"/>
                </a:solidFill>
                <a:latin typeface="Arial MT"/>
                <a:cs typeface="Arial MT"/>
              </a:rPr>
              <a:t>d</a:t>
            </a:r>
            <a:r>
              <a:rPr sz="1600" spc="-5" dirty="0">
                <a:solidFill>
                  <a:srgbClr val="595959"/>
                </a:solidFill>
                <a:latin typeface="Arial MT"/>
                <a:cs typeface="Arial MT"/>
              </a:rPr>
              <a:t> SO</a:t>
            </a:r>
            <a:r>
              <a:rPr sz="1600" spc="-120" dirty="0">
                <a:solidFill>
                  <a:srgbClr val="595959"/>
                </a:solidFill>
                <a:latin typeface="Arial MT"/>
                <a:cs typeface="Arial MT"/>
              </a:rPr>
              <a:t>T</a:t>
            </a:r>
            <a:r>
              <a:rPr sz="1600" dirty="0">
                <a:solidFill>
                  <a:srgbClr val="595959"/>
                </a:solidFill>
                <a:latin typeface="Arial MT"/>
                <a:cs typeface="Arial MT"/>
              </a:rPr>
              <a:t>A</a:t>
            </a:r>
            <a:r>
              <a:rPr sz="1600" spc="-95" dirty="0">
                <a:solidFill>
                  <a:srgbClr val="595959"/>
                </a:solidFill>
                <a:latin typeface="Arial MT"/>
                <a:cs typeface="Arial MT"/>
              </a:rPr>
              <a:t> </a:t>
            </a:r>
            <a:r>
              <a:rPr sz="1600" spc="-5" dirty="0">
                <a:solidFill>
                  <a:srgbClr val="595959"/>
                </a:solidFill>
                <a:latin typeface="Arial MT"/>
                <a:cs typeface="Arial MT"/>
              </a:rPr>
              <a:t>performanc</a:t>
            </a:r>
            <a:r>
              <a:rPr sz="1600" dirty="0">
                <a:solidFill>
                  <a:srgbClr val="595959"/>
                </a:solidFill>
                <a:latin typeface="Arial MT"/>
                <a:cs typeface="Arial MT"/>
              </a:rPr>
              <a:t>e</a:t>
            </a:r>
            <a:r>
              <a:rPr sz="1600" spc="-5" dirty="0">
                <a:solidFill>
                  <a:srgbClr val="595959"/>
                </a:solidFill>
                <a:latin typeface="Arial MT"/>
                <a:cs typeface="Arial MT"/>
              </a:rPr>
              <a:t> i</a:t>
            </a:r>
            <a:r>
              <a:rPr sz="1600" dirty="0">
                <a:solidFill>
                  <a:srgbClr val="595959"/>
                </a:solidFill>
                <a:latin typeface="Arial MT"/>
                <a:cs typeface="Arial MT"/>
              </a:rPr>
              <a:t>n</a:t>
            </a:r>
            <a:r>
              <a:rPr sz="1600" spc="-5" dirty="0">
                <a:solidFill>
                  <a:srgbClr val="595959"/>
                </a:solidFill>
                <a:latin typeface="Arial MT"/>
                <a:cs typeface="Arial MT"/>
              </a:rPr>
              <a:t> few-shot,  one-shot,</a:t>
            </a:r>
            <a:r>
              <a:rPr sz="1600" spc="-10" dirty="0">
                <a:solidFill>
                  <a:srgbClr val="595959"/>
                </a:solidFill>
                <a:latin typeface="Arial MT"/>
                <a:cs typeface="Arial MT"/>
              </a:rPr>
              <a:t> </a:t>
            </a:r>
            <a:r>
              <a:rPr sz="1600" spc="-5" dirty="0">
                <a:solidFill>
                  <a:srgbClr val="595959"/>
                </a:solidFill>
                <a:latin typeface="Arial MT"/>
                <a:cs typeface="Arial MT"/>
              </a:rPr>
              <a:t>and</a:t>
            </a:r>
            <a:r>
              <a:rPr sz="1600" spc="-10" dirty="0">
                <a:solidFill>
                  <a:srgbClr val="595959"/>
                </a:solidFill>
                <a:latin typeface="Arial MT"/>
                <a:cs typeface="Arial MT"/>
              </a:rPr>
              <a:t> </a:t>
            </a:r>
            <a:r>
              <a:rPr sz="1600" dirty="0">
                <a:solidFill>
                  <a:srgbClr val="595959"/>
                </a:solidFill>
                <a:latin typeface="Arial MT"/>
                <a:cs typeface="Arial MT"/>
              </a:rPr>
              <a:t>zero-shot</a:t>
            </a:r>
            <a:r>
              <a:rPr sz="1600" spc="-10" dirty="0">
                <a:solidFill>
                  <a:srgbClr val="595959"/>
                </a:solidFill>
                <a:latin typeface="Arial MT"/>
                <a:cs typeface="Arial MT"/>
              </a:rPr>
              <a:t> </a:t>
            </a:r>
            <a:r>
              <a:rPr sz="1600" spc="-5" dirty="0">
                <a:solidFill>
                  <a:srgbClr val="595959"/>
                </a:solidFill>
                <a:latin typeface="Arial MT"/>
                <a:cs typeface="Arial MT"/>
              </a:rPr>
              <a:t>learning</a:t>
            </a:r>
            <a:endParaRPr sz="1600">
              <a:latin typeface="Arial MT"/>
              <a:cs typeface="Arial MT"/>
            </a:endParaRPr>
          </a:p>
          <a:p>
            <a:pPr marL="12700" marR="13970">
              <a:lnSpc>
                <a:spcPts val="1820"/>
              </a:lnSpc>
              <a:spcBef>
                <a:spcPts val="1205"/>
              </a:spcBef>
            </a:pPr>
            <a:r>
              <a:rPr sz="1600" spc="-5" dirty="0">
                <a:solidFill>
                  <a:srgbClr val="595959"/>
                </a:solidFill>
                <a:latin typeface="Arial MT"/>
                <a:cs typeface="Arial MT"/>
              </a:rPr>
              <a:t>Architecture </a:t>
            </a:r>
            <a:r>
              <a:rPr sz="1600" dirty="0">
                <a:solidFill>
                  <a:srgbClr val="595959"/>
                </a:solidFill>
                <a:latin typeface="Arial MT"/>
                <a:cs typeface="Arial MT"/>
              </a:rPr>
              <a:t>same </a:t>
            </a:r>
            <a:r>
              <a:rPr sz="1600" spc="-5" dirty="0">
                <a:solidFill>
                  <a:srgbClr val="595959"/>
                </a:solidFill>
                <a:latin typeface="Arial MT"/>
                <a:cs typeface="Arial MT"/>
              </a:rPr>
              <a:t>as </a:t>
            </a:r>
            <a:r>
              <a:rPr sz="1600" spc="-20" dirty="0">
                <a:solidFill>
                  <a:srgbClr val="595959"/>
                </a:solidFill>
                <a:latin typeface="Arial MT"/>
                <a:cs typeface="Arial MT"/>
              </a:rPr>
              <a:t>GPT-2, </a:t>
            </a:r>
            <a:r>
              <a:rPr sz="1600" spc="-5" dirty="0">
                <a:solidFill>
                  <a:srgbClr val="595959"/>
                </a:solidFill>
                <a:latin typeface="Arial MT"/>
                <a:cs typeface="Arial MT"/>
              </a:rPr>
              <a:t>except </a:t>
            </a:r>
            <a:r>
              <a:rPr sz="1600" spc="-20" dirty="0">
                <a:solidFill>
                  <a:srgbClr val="595959"/>
                </a:solidFill>
                <a:latin typeface="Arial MT"/>
                <a:cs typeface="Arial MT"/>
              </a:rPr>
              <a:t>GPT-3 </a:t>
            </a:r>
            <a:r>
              <a:rPr sz="1600" spc="-15" dirty="0">
                <a:solidFill>
                  <a:srgbClr val="595959"/>
                </a:solidFill>
                <a:latin typeface="Arial MT"/>
                <a:cs typeface="Arial MT"/>
              </a:rPr>
              <a:t> </a:t>
            </a:r>
            <a:r>
              <a:rPr sz="1600" spc="-5" dirty="0">
                <a:solidFill>
                  <a:srgbClr val="595959"/>
                </a:solidFill>
                <a:latin typeface="Arial MT"/>
                <a:cs typeface="Arial MT"/>
              </a:rPr>
              <a:t>transformer use alternating dense and locally banded </a:t>
            </a:r>
            <a:r>
              <a:rPr sz="1600" spc="-430" dirty="0">
                <a:solidFill>
                  <a:srgbClr val="595959"/>
                </a:solidFill>
                <a:latin typeface="Arial MT"/>
                <a:cs typeface="Arial MT"/>
              </a:rPr>
              <a:t> </a:t>
            </a:r>
            <a:r>
              <a:rPr sz="1600" dirty="0">
                <a:solidFill>
                  <a:srgbClr val="595959"/>
                </a:solidFill>
                <a:latin typeface="Arial MT"/>
                <a:cs typeface="Arial MT"/>
              </a:rPr>
              <a:t>sparse</a:t>
            </a:r>
            <a:r>
              <a:rPr sz="1600" spc="-10" dirty="0">
                <a:solidFill>
                  <a:srgbClr val="595959"/>
                </a:solidFill>
                <a:latin typeface="Arial MT"/>
                <a:cs typeface="Arial MT"/>
              </a:rPr>
              <a:t> </a:t>
            </a:r>
            <a:r>
              <a:rPr sz="1600" spc="-5" dirty="0">
                <a:solidFill>
                  <a:srgbClr val="595959"/>
                </a:solidFill>
                <a:latin typeface="Arial MT"/>
                <a:cs typeface="Arial MT"/>
              </a:rPr>
              <a:t>attention patterns</a:t>
            </a:r>
            <a:endParaRPr sz="1600">
              <a:latin typeface="Arial MT"/>
              <a:cs typeface="Arial MT"/>
            </a:endParaRPr>
          </a:p>
          <a:p>
            <a:pPr marL="12700" marR="92710">
              <a:lnSpc>
                <a:spcPts val="1820"/>
              </a:lnSpc>
              <a:spcBef>
                <a:spcPts val="1210"/>
              </a:spcBef>
            </a:pPr>
            <a:r>
              <a:rPr sz="1600" dirty="0">
                <a:solidFill>
                  <a:srgbClr val="595959"/>
                </a:solidFill>
                <a:latin typeface="Arial MT"/>
                <a:cs typeface="Arial MT"/>
              </a:rPr>
              <a:t>8 Models </a:t>
            </a:r>
            <a:r>
              <a:rPr sz="1600" spc="-5" dirty="0">
                <a:solidFill>
                  <a:srgbClr val="595959"/>
                </a:solidFill>
                <a:latin typeface="Arial MT"/>
                <a:cs typeface="Arial MT"/>
              </a:rPr>
              <a:t>trained </a:t>
            </a:r>
            <a:r>
              <a:rPr sz="1600" dirty="0">
                <a:solidFill>
                  <a:srgbClr val="595959"/>
                </a:solidFill>
                <a:latin typeface="Arial MT"/>
                <a:cs typeface="Arial MT"/>
              </a:rPr>
              <a:t>ranging </a:t>
            </a:r>
            <a:r>
              <a:rPr sz="1600" spc="-5" dirty="0">
                <a:solidFill>
                  <a:srgbClr val="595959"/>
                </a:solidFill>
                <a:latin typeface="Arial MT"/>
                <a:cs typeface="Arial MT"/>
              </a:rPr>
              <a:t>from 125M </a:t>
            </a:r>
            <a:r>
              <a:rPr sz="1600" dirty="0">
                <a:solidFill>
                  <a:srgbClr val="595959"/>
                </a:solidFill>
                <a:latin typeface="Arial MT"/>
                <a:cs typeface="Arial MT"/>
              </a:rPr>
              <a:t>- </a:t>
            </a:r>
            <a:r>
              <a:rPr sz="1600" spc="-5" dirty="0">
                <a:solidFill>
                  <a:srgbClr val="595959"/>
                </a:solidFill>
                <a:latin typeface="Arial MT"/>
                <a:cs typeface="Arial MT"/>
              </a:rPr>
              <a:t>125B params, </a:t>
            </a:r>
            <a:r>
              <a:rPr sz="1600" spc="-430" dirty="0">
                <a:solidFill>
                  <a:srgbClr val="595959"/>
                </a:solidFill>
                <a:latin typeface="Arial MT"/>
                <a:cs typeface="Arial MT"/>
              </a:rPr>
              <a:t> </a:t>
            </a:r>
            <a:r>
              <a:rPr sz="1600" spc="-5" dirty="0">
                <a:solidFill>
                  <a:srgbClr val="595959"/>
                </a:solidFill>
                <a:latin typeface="Arial MT"/>
                <a:cs typeface="Arial MT"/>
              </a:rPr>
              <a:t>and</a:t>
            </a:r>
            <a:r>
              <a:rPr sz="1600" spc="-10" dirty="0">
                <a:solidFill>
                  <a:srgbClr val="595959"/>
                </a:solidFill>
                <a:latin typeface="Arial MT"/>
                <a:cs typeface="Arial MT"/>
              </a:rPr>
              <a:t> </a:t>
            </a:r>
            <a:r>
              <a:rPr sz="1600" dirty="0">
                <a:solidFill>
                  <a:srgbClr val="595959"/>
                </a:solidFill>
                <a:latin typeface="Arial MT"/>
                <a:cs typeface="Arial MT"/>
              </a:rPr>
              <a:t>a</a:t>
            </a:r>
            <a:r>
              <a:rPr sz="1600" spc="-5" dirty="0">
                <a:solidFill>
                  <a:srgbClr val="595959"/>
                </a:solidFill>
                <a:latin typeface="Arial MT"/>
                <a:cs typeface="Arial MT"/>
              </a:rPr>
              <a:t> </a:t>
            </a:r>
            <a:r>
              <a:rPr sz="1600" dirty="0">
                <a:solidFill>
                  <a:srgbClr val="595959"/>
                </a:solidFill>
                <a:latin typeface="Arial MT"/>
                <a:cs typeface="Arial MT"/>
              </a:rPr>
              <a:t>context</a:t>
            </a:r>
            <a:r>
              <a:rPr sz="1600" spc="-10" dirty="0">
                <a:solidFill>
                  <a:srgbClr val="595959"/>
                </a:solidFill>
                <a:latin typeface="Arial MT"/>
                <a:cs typeface="Arial MT"/>
              </a:rPr>
              <a:t> </a:t>
            </a:r>
            <a:r>
              <a:rPr sz="1600" spc="-5" dirty="0">
                <a:solidFill>
                  <a:srgbClr val="595959"/>
                </a:solidFill>
                <a:latin typeface="Arial MT"/>
                <a:cs typeface="Arial MT"/>
              </a:rPr>
              <a:t>length of 2,048</a:t>
            </a:r>
            <a:endParaRPr sz="1600">
              <a:latin typeface="Arial MT"/>
              <a:cs typeface="Arial MT"/>
            </a:endParaRPr>
          </a:p>
          <a:p>
            <a:pPr marL="12700">
              <a:lnSpc>
                <a:spcPct val="100000"/>
              </a:lnSpc>
              <a:spcBef>
                <a:spcPts val="1065"/>
              </a:spcBef>
            </a:pPr>
            <a:r>
              <a:rPr sz="1600" spc="-5" dirty="0">
                <a:solidFill>
                  <a:srgbClr val="595959"/>
                </a:solidFill>
                <a:latin typeface="Arial MT"/>
                <a:cs typeface="Arial MT"/>
              </a:rPr>
              <a:t>Significantly</a:t>
            </a:r>
            <a:r>
              <a:rPr sz="1600" spc="-30" dirty="0">
                <a:solidFill>
                  <a:srgbClr val="595959"/>
                </a:solidFill>
                <a:latin typeface="Arial MT"/>
                <a:cs typeface="Arial MT"/>
              </a:rPr>
              <a:t> </a:t>
            </a:r>
            <a:r>
              <a:rPr sz="1600" spc="-5" dirty="0">
                <a:solidFill>
                  <a:srgbClr val="595959"/>
                </a:solidFill>
                <a:latin typeface="Arial MT"/>
                <a:cs typeface="Arial MT"/>
              </a:rPr>
              <a:t>larger</a:t>
            </a:r>
            <a:r>
              <a:rPr sz="1600" spc="-25" dirty="0">
                <a:solidFill>
                  <a:srgbClr val="595959"/>
                </a:solidFill>
                <a:latin typeface="Arial MT"/>
                <a:cs typeface="Arial MT"/>
              </a:rPr>
              <a:t> </a:t>
            </a:r>
            <a:r>
              <a:rPr sz="1600" spc="-5" dirty="0">
                <a:solidFill>
                  <a:srgbClr val="595959"/>
                </a:solidFill>
                <a:latin typeface="Arial MT"/>
                <a:cs typeface="Arial MT"/>
              </a:rPr>
              <a:t>training</a:t>
            </a:r>
            <a:r>
              <a:rPr sz="1600" spc="-25" dirty="0">
                <a:solidFill>
                  <a:srgbClr val="595959"/>
                </a:solidFill>
                <a:latin typeface="Arial MT"/>
                <a:cs typeface="Arial MT"/>
              </a:rPr>
              <a:t> </a:t>
            </a:r>
            <a:r>
              <a:rPr sz="1600" dirty="0">
                <a:solidFill>
                  <a:srgbClr val="595959"/>
                </a:solidFill>
                <a:latin typeface="Arial MT"/>
                <a:cs typeface="Arial MT"/>
              </a:rPr>
              <a:t>corpus</a:t>
            </a:r>
            <a:endParaRPr sz="1600">
              <a:latin typeface="Arial MT"/>
              <a:cs typeface="Arial MT"/>
            </a:endParaRPr>
          </a:p>
          <a:p>
            <a:pPr marL="12700" marR="5080">
              <a:lnSpc>
                <a:spcPts val="1820"/>
              </a:lnSpc>
              <a:spcBef>
                <a:spcPts val="1250"/>
              </a:spcBef>
            </a:pPr>
            <a:r>
              <a:rPr sz="1600" spc="-5" dirty="0">
                <a:solidFill>
                  <a:srgbClr val="595959"/>
                </a:solidFill>
                <a:latin typeface="Arial MT"/>
                <a:cs typeface="Arial MT"/>
              </a:rPr>
              <a:t>Considers </a:t>
            </a:r>
            <a:r>
              <a:rPr sz="1600" spc="-10" dirty="0">
                <a:solidFill>
                  <a:srgbClr val="595959"/>
                </a:solidFill>
                <a:latin typeface="Arial MT"/>
                <a:cs typeface="Arial MT"/>
              </a:rPr>
              <a:t>effects </a:t>
            </a:r>
            <a:r>
              <a:rPr sz="1600" spc="-5" dirty="0">
                <a:solidFill>
                  <a:srgbClr val="595959"/>
                </a:solidFill>
                <a:latin typeface="Arial MT"/>
                <a:cs typeface="Arial MT"/>
              </a:rPr>
              <a:t>of </a:t>
            </a:r>
            <a:r>
              <a:rPr sz="1600" dirty="0">
                <a:solidFill>
                  <a:srgbClr val="595959"/>
                </a:solidFill>
                <a:latin typeface="Arial MT"/>
                <a:cs typeface="Arial MT"/>
              </a:rPr>
              <a:t>misinformation; </a:t>
            </a:r>
            <a:r>
              <a:rPr sz="1600" spc="-5" dirty="0">
                <a:solidFill>
                  <a:srgbClr val="595959"/>
                </a:solidFill>
                <a:latin typeface="Arial MT"/>
                <a:cs typeface="Arial MT"/>
              </a:rPr>
              <a:t>evaluates bias in </a:t>
            </a:r>
            <a:r>
              <a:rPr sz="1600" spc="-430" dirty="0">
                <a:solidFill>
                  <a:srgbClr val="595959"/>
                </a:solidFill>
                <a:latin typeface="Arial MT"/>
                <a:cs typeface="Arial MT"/>
              </a:rPr>
              <a:t> </a:t>
            </a:r>
            <a:r>
              <a:rPr sz="1600" dirty="0">
                <a:solidFill>
                  <a:srgbClr val="595959"/>
                </a:solidFill>
                <a:latin typeface="Arial MT"/>
                <a:cs typeface="Arial MT"/>
              </a:rPr>
              <a:t>race, </a:t>
            </a:r>
            <a:r>
              <a:rPr sz="1600" spc="-5" dirty="0">
                <a:solidFill>
                  <a:srgbClr val="595959"/>
                </a:solidFill>
                <a:latin typeface="Arial MT"/>
                <a:cs typeface="Arial MT"/>
              </a:rPr>
              <a:t>gender and </a:t>
            </a:r>
            <a:r>
              <a:rPr sz="1600" dirty="0">
                <a:solidFill>
                  <a:srgbClr val="595959"/>
                </a:solidFill>
                <a:latin typeface="Arial MT"/>
                <a:cs typeface="Arial MT"/>
              </a:rPr>
              <a:t>religion </a:t>
            </a:r>
            <a:r>
              <a:rPr sz="1600" spc="-5" dirty="0">
                <a:solidFill>
                  <a:srgbClr val="595959"/>
                </a:solidFill>
                <a:latin typeface="Arial MT"/>
                <a:cs typeface="Arial MT"/>
              </a:rPr>
              <a:t>and broader </a:t>
            </a:r>
            <a:r>
              <a:rPr sz="1600" dirty="0">
                <a:solidFill>
                  <a:srgbClr val="595959"/>
                </a:solidFill>
                <a:latin typeface="Arial MT"/>
                <a:cs typeface="Arial MT"/>
              </a:rPr>
              <a:t>societal </a:t>
            </a:r>
            <a:r>
              <a:rPr sz="1600" spc="5" dirty="0">
                <a:solidFill>
                  <a:srgbClr val="595959"/>
                </a:solidFill>
                <a:latin typeface="Arial MT"/>
                <a:cs typeface="Arial MT"/>
              </a:rPr>
              <a:t> </a:t>
            </a:r>
            <a:r>
              <a:rPr sz="1600" spc="-5" dirty="0">
                <a:solidFill>
                  <a:srgbClr val="595959"/>
                </a:solidFill>
                <a:latin typeface="Arial MT"/>
                <a:cs typeface="Arial MT"/>
              </a:rPr>
              <a:t>impacts</a:t>
            </a:r>
            <a:endParaRPr sz="1600">
              <a:latin typeface="Arial MT"/>
              <a:cs typeface="Arial MT"/>
            </a:endParaRPr>
          </a:p>
        </p:txBody>
      </p:sp>
      <p:pic>
        <p:nvPicPr>
          <p:cNvPr id="4" name="object 4"/>
          <p:cNvPicPr/>
          <p:nvPr/>
        </p:nvPicPr>
        <p:blipFill>
          <a:blip r:embed="rId2" cstate="print"/>
          <a:stretch>
            <a:fillRect/>
          </a:stretch>
        </p:blipFill>
        <p:spPr>
          <a:xfrm>
            <a:off x="5410572" y="3679647"/>
            <a:ext cx="3601588" cy="933744"/>
          </a:xfrm>
          <a:prstGeom prst="rect">
            <a:avLst/>
          </a:prstGeom>
        </p:spPr>
      </p:pic>
      <p:pic>
        <p:nvPicPr>
          <p:cNvPr id="5" name="object 5"/>
          <p:cNvPicPr/>
          <p:nvPr/>
        </p:nvPicPr>
        <p:blipFill>
          <a:blip r:embed="rId3" cstate="print"/>
          <a:stretch>
            <a:fillRect/>
          </a:stretch>
        </p:blipFill>
        <p:spPr>
          <a:xfrm>
            <a:off x="5727164" y="1583637"/>
            <a:ext cx="3010005" cy="1943353"/>
          </a:xfrm>
          <a:prstGeom prst="rect">
            <a:avLst/>
          </a:prstGeom>
        </p:spPr>
      </p:pic>
      <p:pic>
        <p:nvPicPr>
          <p:cNvPr id="6" name="object 6"/>
          <p:cNvPicPr/>
          <p:nvPr/>
        </p:nvPicPr>
        <p:blipFill>
          <a:blip r:embed="rId4" cstate="print"/>
          <a:stretch>
            <a:fillRect/>
          </a:stretch>
        </p:blipFill>
        <p:spPr>
          <a:xfrm>
            <a:off x="4923890" y="880321"/>
            <a:ext cx="4107458" cy="554373"/>
          </a:xfrm>
          <a:prstGeom prst="rect">
            <a:avLst/>
          </a:prstGeom>
        </p:spPr>
      </p:pic>
      <p:sp>
        <p:nvSpPr>
          <p:cNvPr id="7" name="object 7"/>
          <p:cNvSpPr txBox="1"/>
          <p:nvPr/>
        </p:nvSpPr>
        <p:spPr>
          <a:xfrm>
            <a:off x="310650" y="4566045"/>
            <a:ext cx="4078604" cy="181610"/>
          </a:xfrm>
          <a:prstGeom prst="rect">
            <a:avLst/>
          </a:prstGeom>
        </p:spPr>
        <p:txBody>
          <a:bodyPr vert="horz" wrap="square" lIns="0" tIns="0" rIns="0" bIns="0" rtlCol="0">
            <a:spAutoFit/>
          </a:bodyPr>
          <a:lstStyle/>
          <a:p>
            <a:pPr marL="12700">
              <a:lnSpc>
                <a:spcPts val="1315"/>
              </a:lnSpc>
            </a:pPr>
            <a:r>
              <a:rPr sz="1100" spc="-5" dirty="0">
                <a:solidFill>
                  <a:srgbClr val="434343"/>
                </a:solidFill>
                <a:latin typeface="Arial MT"/>
                <a:cs typeface="Arial MT"/>
              </a:rPr>
              <a:t>Brown.</a:t>
            </a:r>
            <a:r>
              <a:rPr sz="1100" spc="-35" dirty="0">
                <a:solidFill>
                  <a:srgbClr val="434343"/>
                </a:solidFill>
                <a:latin typeface="Arial MT"/>
                <a:cs typeface="Arial MT"/>
              </a:rPr>
              <a:t> </a:t>
            </a:r>
            <a:r>
              <a:rPr sz="1100" spc="-45" dirty="0">
                <a:solidFill>
                  <a:srgbClr val="434343"/>
                </a:solidFill>
                <a:latin typeface="Arial MT"/>
                <a:cs typeface="Arial MT"/>
              </a:rPr>
              <a:t>T.,</a:t>
            </a:r>
            <a:r>
              <a:rPr sz="1100" spc="-10" dirty="0">
                <a:solidFill>
                  <a:srgbClr val="434343"/>
                </a:solidFill>
                <a:latin typeface="Arial MT"/>
                <a:cs typeface="Arial MT"/>
              </a:rPr>
              <a:t> </a:t>
            </a:r>
            <a:r>
              <a:rPr sz="1100" spc="-5" dirty="0">
                <a:solidFill>
                  <a:srgbClr val="434343"/>
                </a:solidFill>
                <a:latin typeface="Arial MT"/>
                <a:cs typeface="Arial MT"/>
              </a:rPr>
              <a:t>et</a:t>
            </a:r>
            <a:r>
              <a:rPr sz="1100" spc="-10" dirty="0">
                <a:solidFill>
                  <a:srgbClr val="434343"/>
                </a:solidFill>
                <a:latin typeface="Arial MT"/>
                <a:cs typeface="Arial MT"/>
              </a:rPr>
              <a:t> </a:t>
            </a:r>
            <a:r>
              <a:rPr sz="1100" spc="-5" dirty="0">
                <a:solidFill>
                  <a:srgbClr val="434343"/>
                </a:solidFill>
                <a:latin typeface="Arial MT"/>
                <a:cs typeface="Arial MT"/>
              </a:rPr>
              <a:t>al.,</a:t>
            </a:r>
            <a:r>
              <a:rPr sz="1100" spc="-15" dirty="0">
                <a:solidFill>
                  <a:srgbClr val="434343"/>
                </a:solidFill>
                <a:latin typeface="Arial MT"/>
                <a:cs typeface="Arial MT"/>
              </a:rPr>
              <a:t> </a:t>
            </a:r>
            <a:r>
              <a:rPr sz="1100" dirty="0">
                <a:solidFill>
                  <a:srgbClr val="434343"/>
                </a:solidFill>
                <a:latin typeface="Arial MT"/>
                <a:cs typeface="Arial MT"/>
              </a:rPr>
              <a:t>(2020)</a:t>
            </a:r>
            <a:r>
              <a:rPr sz="1100" spc="-10" dirty="0">
                <a:solidFill>
                  <a:srgbClr val="434343"/>
                </a:solidFill>
                <a:latin typeface="Arial MT"/>
                <a:cs typeface="Arial MT"/>
              </a:rPr>
              <a:t> </a:t>
            </a:r>
            <a:r>
              <a:rPr sz="1100" spc="-5" dirty="0">
                <a:solidFill>
                  <a:srgbClr val="434343"/>
                </a:solidFill>
                <a:latin typeface="Arial MT"/>
                <a:cs typeface="Arial MT"/>
              </a:rPr>
              <a:t>Language</a:t>
            </a:r>
            <a:r>
              <a:rPr sz="1100" spc="-10" dirty="0">
                <a:solidFill>
                  <a:srgbClr val="434343"/>
                </a:solidFill>
                <a:latin typeface="Arial MT"/>
                <a:cs typeface="Arial MT"/>
              </a:rPr>
              <a:t> </a:t>
            </a:r>
            <a:r>
              <a:rPr sz="1100" dirty="0">
                <a:solidFill>
                  <a:srgbClr val="434343"/>
                </a:solidFill>
                <a:latin typeface="Arial MT"/>
                <a:cs typeface="Arial MT"/>
              </a:rPr>
              <a:t>Models</a:t>
            </a:r>
            <a:r>
              <a:rPr sz="1100" spc="-15" dirty="0">
                <a:solidFill>
                  <a:srgbClr val="434343"/>
                </a:solidFill>
                <a:latin typeface="Arial MT"/>
                <a:cs typeface="Arial MT"/>
              </a:rPr>
              <a:t> </a:t>
            </a:r>
            <a:r>
              <a:rPr sz="1100" spc="-5" dirty="0">
                <a:solidFill>
                  <a:srgbClr val="434343"/>
                </a:solidFill>
                <a:latin typeface="Arial MT"/>
                <a:cs typeface="Arial MT"/>
              </a:rPr>
              <a:t>are</a:t>
            </a:r>
            <a:r>
              <a:rPr sz="1100" spc="-10" dirty="0">
                <a:solidFill>
                  <a:srgbClr val="434343"/>
                </a:solidFill>
                <a:latin typeface="Arial MT"/>
                <a:cs typeface="Arial MT"/>
              </a:rPr>
              <a:t> </a:t>
            </a:r>
            <a:r>
              <a:rPr sz="1100" spc="-5" dirty="0">
                <a:solidFill>
                  <a:srgbClr val="434343"/>
                </a:solidFill>
                <a:latin typeface="Arial MT"/>
                <a:cs typeface="Arial MT"/>
              </a:rPr>
              <a:t>Few-Shot</a:t>
            </a:r>
            <a:r>
              <a:rPr sz="1100" spc="-10" dirty="0">
                <a:solidFill>
                  <a:srgbClr val="434343"/>
                </a:solidFill>
                <a:latin typeface="Arial MT"/>
                <a:cs typeface="Arial MT"/>
              </a:rPr>
              <a:t> </a:t>
            </a:r>
            <a:r>
              <a:rPr sz="1100" spc="-5" dirty="0">
                <a:solidFill>
                  <a:srgbClr val="434343"/>
                </a:solidFill>
                <a:latin typeface="Arial MT"/>
                <a:cs typeface="Arial MT"/>
              </a:rPr>
              <a:t>Learners</a:t>
            </a:r>
            <a:endParaRPr sz="11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180080" cy="409575"/>
          </a:xfrm>
          <a:prstGeom prst="rect">
            <a:avLst/>
          </a:prstGeom>
        </p:spPr>
        <p:txBody>
          <a:bodyPr vert="horz" wrap="square" lIns="0" tIns="15240" rIns="0" bIns="0" rtlCol="0">
            <a:spAutoFit/>
          </a:bodyPr>
          <a:lstStyle/>
          <a:p>
            <a:pPr marL="12700">
              <a:lnSpc>
                <a:spcPct val="100000"/>
              </a:lnSpc>
              <a:spcBef>
                <a:spcPts val="120"/>
              </a:spcBef>
            </a:pPr>
            <a:r>
              <a:rPr spc="-20" dirty="0"/>
              <a:t>GPT-4</a:t>
            </a:r>
            <a:r>
              <a:rPr spc="-35" dirty="0"/>
              <a:t> </a:t>
            </a:r>
            <a:r>
              <a:rPr dirty="0"/>
              <a:t>(Unofficial</a:t>
            </a:r>
            <a:r>
              <a:rPr spc="-35" dirty="0"/>
              <a:t> </a:t>
            </a:r>
            <a:r>
              <a:rPr dirty="0"/>
              <a:t>Info)</a:t>
            </a:r>
          </a:p>
        </p:txBody>
      </p:sp>
      <p:sp>
        <p:nvSpPr>
          <p:cNvPr id="3" name="object 3"/>
          <p:cNvSpPr txBox="1"/>
          <p:nvPr/>
        </p:nvSpPr>
        <p:spPr>
          <a:xfrm>
            <a:off x="384725" y="990979"/>
            <a:ext cx="8277225" cy="3198495"/>
          </a:xfrm>
          <a:prstGeom prst="rect">
            <a:avLst/>
          </a:prstGeom>
        </p:spPr>
        <p:txBody>
          <a:bodyPr vert="horz" wrap="square" lIns="0" tIns="154305" rIns="0" bIns="0" rtlCol="0">
            <a:spAutoFit/>
          </a:bodyPr>
          <a:lstStyle/>
          <a:p>
            <a:pPr marL="12700">
              <a:lnSpc>
                <a:spcPct val="100000"/>
              </a:lnSpc>
              <a:spcBef>
                <a:spcPts val="1215"/>
              </a:spcBef>
            </a:pPr>
            <a:r>
              <a:rPr sz="1650" spc="5" dirty="0">
                <a:solidFill>
                  <a:srgbClr val="595959"/>
                </a:solidFill>
                <a:latin typeface="Arial MT"/>
                <a:cs typeface="Arial MT"/>
              </a:rPr>
              <a:t>Model</a:t>
            </a:r>
            <a:r>
              <a:rPr sz="1650" dirty="0">
                <a:solidFill>
                  <a:srgbClr val="595959"/>
                </a:solidFill>
                <a:latin typeface="Arial MT"/>
                <a:cs typeface="Arial MT"/>
              </a:rPr>
              <a:t> architecture is not </a:t>
            </a:r>
            <a:r>
              <a:rPr sz="1650" spc="-5" dirty="0">
                <a:solidFill>
                  <a:srgbClr val="595959"/>
                </a:solidFill>
                <a:latin typeface="Arial MT"/>
                <a:cs typeface="Arial MT"/>
              </a:rPr>
              <a:t>officially</a:t>
            </a:r>
            <a:r>
              <a:rPr sz="1650" dirty="0">
                <a:solidFill>
                  <a:srgbClr val="595959"/>
                </a:solidFill>
                <a:latin typeface="Arial MT"/>
                <a:cs typeface="Arial MT"/>
              </a:rPr>
              <a:t> published</a:t>
            </a:r>
            <a:endParaRPr sz="1650">
              <a:latin typeface="Arial MT"/>
              <a:cs typeface="Arial MT"/>
            </a:endParaRPr>
          </a:p>
          <a:p>
            <a:pPr marL="469900" indent="-356870">
              <a:lnSpc>
                <a:spcPts val="1939"/>
              </a:lnSpc>
              <a:spcBef>
                <a:spcPts val="1115"/>
              </a:spcBef>
              <a:buChar char="●"/>
              <a:tabLst>
                <a:tab pos="469265" algn="l"/>
                <a:tab pos="469900" algn="l"/>
              </a:tabLst>
            </a:pPr>
            <a:r>
              <a:rPr sz="1650" spc="-15" dirty="0">
                <a:solidFill>
                  <a:srgbClr val="595959"/>
                </a:solidFill>
                <a:latin typeface="Arial MT"/>
                <a:cs typeface="Arial MT"/>
              </a:rPr>
              <a:t>GPT-4</a:t>
            </a:r>
            <a:r>
              <a:rPr sz="1650" dirty="0">
                <a:solidFill>
                  <a:srgbClr val="595959"/>
                </a:solidFill>
                <a:latin typeface="Arial MT"/>
                <a:cs typeface="Arial MT"/>
              </a:rPr>
              <a:t> has ~1.8</a:t>
            </a:r>
            <a:r>
              <a:rPr sz="1650" spc="-5" dirty="0">
                <a:solidFill>
                  <a:srgbClr val="595959"/>
                </a:solidFill>
                <a:latin typeface="Arial MT"/>
                <a:cs typeface="Arial MT"/>
              </a:rPr>
              <a:t> </a:t>
            </a:r>
            <a:r>
              <a:rPr sz="1650" dirty="0">
                <a:solidFill>
                  <a:srgbClr val="595959"/>
                </a:solidFill>
                <a:latin typeface="Arial MT"/>
                <a:cs typeface="Arial MT"/>
              </a:rPr>
              <a:t>trillion parameters across</a:t>
            </a:r>
            <a:r>
              <a:rPr sz="1650" spc="5" dirty="0">
                <a:solidFill>
                  <a:srgbClr val="595959"/>
                </a:solidFill>
                <a:latin typeface="Arial MT"/>
                <a:cs typeface="Arial MT"/>
              </a:rPr>
              <a:t> 120</a:t>
            </a:r>
            <a:r>
              <a:rPr sz="1650" dirty="0">
                <a:solidFill>
                  <a:srgbClr val="595959"/>
                </a:solidFill>
                <a:latin typeface="Arial MT"/>
                <a:cs typeface="Arial MT"/>
              </a:rPr>
              <a:t> layers</a:t>
            </a:r>
            <a:endParaRPr sz="1650">
              <a:latin typeface="Arial MT"/>
              <a:cs typeface="Arial MT"/>
            </a:endParaRPr>
          </a:p>
          <a:p>
            <a:pPr marL="469900" indent="-356870">
              <a:lnSpc>
                <a:spcPts val="1900"/>
              </a:lnSpc>
              <a:buChar char="●"/>
              <a:tabLst>
                <a:tab pos="469265" algn="l"/>
                <a:tab pos="469900" algn="l"/>
              </a:tabLst>
            </a:pPr>
            <a:r>
              <a:rPr sz="1650" spc="5" dirty="0">
                <a:solidFill>
                  <a:srgbClr val="595959"/>
                </a:solidFill>
                <a:latin typeface="Arial MT"/>
                <a:cs typeface="Arial MT"/>
              </a:rPr>
              <a:t>10</a:t>
            </a:r>
            <a:r>
              <a:rPr sz="1650" spc="-10" dirty="0">
                <a:solidFill>
                  <a:srgbClr val="595959"/>
                </a:solidFill>
                <a:latin typeface="Arial MT"/>
                <a:cs typeface="Arial MT"/>
              </a:rPr>
              <a:t> </a:t>
            </a:r>
            <a:r>
              <a:rPr sz="1650" dirty="0">
                <a:solidFill>
                  <a:srgbClr val="595959"/>
                </a:solidFill>
                <a:latin typeface="Arial MT"/>
                <a:cs typeface="Arial MT"/>
              </a:rPr>
              <a:t>times</a:t>
            </a:r>
            <a:r>
              <a:rPr sz="1650" spc="-10" dirty="0">
                <a:solidFill>
                  <a:srgbClr val="595959"/>
                </a:solidFill>
                <a:latin typeface="Arial MT"/>
                <a:cs typeface="Arial MT"/>
              </a:rPr>
              <a:t> </a:t>
            </a:r>
            <a:r>
              <a:rPr sz="1650" dirty="0">
                <a:solidFill>
                  <a:srgbClr val="595959"/>
                </a:solidFill>
                <a:latin typeface="Arial MT"/>
                <a:cs typeface="Arial MT"/>
              </a:rPr>
              <a:t>larger</a:t>
            </a:r>
            <a:r>
              <a:rPr sz="1650" spc="-5" dirty="0">
                <a:solidFill>
                  <a:srgbClr val="595959"/>
                </a:solidFill>
                <a:latin typeface="Arial MT"/>
                <a:cs typeface="Arial MT"/>
              </a:rPr>
              <a:t> </a:t>
            </a:r>
            <a:r>
              <a:rPr sz="1650" dirty="0">
                <a:solidFill>
                  <a:srgbClr val="595959"/>
                </a:solidFill>
                <a:latin typeface="Arial MT"/>
                <a:cs typeface="Arial MT"/>
              </a:rPr>
              <a:t>than</a:t>
            </a:r>
            <a:r>
              <a:rPr sz="1650" spc="-10" dirty="0">
                <a:solidFill>
                  <a:srgbClr val="595959"/>
                </a:solidFill>
                <a:latin typeface="Arial MT"/>
                <a:cs typeface="Arial MT"/>
              </a:rPr>
              <a:t> </a:t>
            </a:r>
            <a:r>
              <a:rPr sz="1650" spc="-15" dirty="0">
                <a:solidFill>
                  <a:srgbClr val="595959"/>
                </a:solidFill>
                <a:latin typeface="Arial MT"/>
                <a:cs typeface="Arial MT"/>
              </a:rPr>
              <a:t>GPT-3</a:t>
            </a:r>
            <a:endParaRPr sz="1650">
              <a:latin typeface="Arial MT"/>
              <a:cs typeface="Arial MT"/>
            </a:endParaRPr>
          </a:p>
          <a:p>
            <a:pPr marL="469900" indent="-356870">
              <a:lnSpc>
                <a:spcPts val="1900"/>
              </a:lnSpc>
              <a:buChar char="●"/>
              <a:tabLst>
                <a:tab pos="469265" algn="l"/>
                <a:tab pos="469900" algn="l"/>
              </a:tabLst>
            </a:pPr>
            <a:r>
              <a:rPr sz="1650" dirty="0">
                <a:solidFill>
                  <a:srgbClr val="595959"/>
                </a:solidFill>
                <a:latin typeface="Arial MT"/>
                <a:cs typeface="Arial MT"/>
              </a:rPr>
              <a:t>Ensemble</a:t>
            </a:r>
            <a:r>
              <a:rPr sz="1650" spc="-20" dirty="0">
                <a:solidFill>
                  <a:srgbClr val="595959"/>
                </a:solidFill>
                <a:latin typeface="Arial MT"/>
                <a:cs typeface="Arial MT"/>
              </a:rPr>
              <a:t> </a:t>
            </a:r>
            <a:r>
              <a:rPr sz="1650" dirty="0">
                <a:solidFill>
                  <a:srgbClr val="595959"/>
                </a:solidFill>
                <a:latin typeface="Arial MT"/>
                <a:cs typeface="Arial MT"/>
              </a:rPr>
              <a:t>of</a:t>
            </a:r>
            <a:r>
              <a:rPr sz="1650" spc="-15" dirty="0">
                <a:solidFill>
                  <a:srgbClr val="595959"/>
                </a:solidFill>
                <a:latin typeface="Arial MT"/>
                <a:cs typeface="Arial MT"/>
              </a:rPr>
              <a:t> </a:t>
            </a:r>
            <a:r>
              <a:rPr sz="1650" dirty="0">
                <a:solidFill>
                  <a:srgbClr val="595959"/>
                </a:solidFill>
                <a:latin typeface="Arial MT"/>
                <a:cs typeface="Arial MT"/>
              </a:rPr>
              <a:t>experts</a:t>
            </a:r>
            <a:endParaRPr sz="1650">
              <a:latin typeface="Arial MT"/>
              <a:cs typeface="Arial MT"/>
            </a:endParaRPr>
          </a:p>
          <a:p>
            <a:pPr marL="469900" indent="-356870">
              <a:lnSpc>
                <a:spcPts val="1939"/>
              </a:lnSpc>
              <a:buChar char="●"/>
              <a:tabLst>
                <a:tab pos="469265" algn="l"/>
                <a:tab pos="469900" algn="l"/>
              </a:tabLst>
            </a:pPr>
            <a:r>
              <a:rPr sz="1650" dirty="0">
                <a:solidFill>
                  <a:srgbClr val="595959"/>
                </a:solidFill>
                <a:latin typeface="Arial MT"/>
                <a:cs typeface="Arial MT"/>
              </a:rPr>
              <a:t>Fine-tuned</a:t>
            </a:r>
            <a:r>
              <a:rPr sz="1650" spc="-5" dirty="0">
                <a:solidFill>
                  <a:srgbClr val="595959"/>
                </a:solidFill>
                <a:latin typeface="Arial MT"/>
                <a:cs typeface="Arial MT"/>
              </a:rPr>
              <a:t> </a:t>
            </a:r>
            <a:r>
              <a:rPr sz="1650" dirty="0">
                <a:solidFill>
                  <a:srgbClr val="595959"/>
                </a:solidFill>
                <a:latin typeface="Arial MT"/>
                <a:cs typeface="Arial MT"/>
              </a:rPr>
              <a:t>using</a:t>
            </a:r>
            <a:r>
              <a:rPr sz="1650" spc="-5" dirty="0">
                <a:solidFill>
                  <a:srgbClr val="595959"/>
                </a:solidFill>
                <a:latin typeface="Arial MT"/>
                <a:cs typeface="Arial MT"/>
              </a:rPr>
              <a:t> </a:t>
            </a:r>
            <a:r>
              <a:rPr sz="1650" spc="5" dirty="0">
                <a:solidFill>
                  <a:srgbClr val="595959"/>
                </a:solidFill>
                <a:latin typeface="Arial MT"/>
                <a:cs typeface="Arial MT"/>
              </a:rPr>
              <a:t>RLHF</a:t>
            </a:r>
            <a:r>
              <a:rPr sz="1650" spc="-5" dirty="0">
                <a:solidFill>
                  <a:srgbClr val="595959"/>
                </a:solidFill>
                <a:latin typeface="Arial MT"/>
                <a:cs typeface="Arial MT"/>
              </a:rPr>
              <a:t> (official)</a:t>
            </a:r>
            <a:endParaRPr sz="1650">
              <a:latin typeface="Arial MT"/>
              <a:cs typeface="Arial MT"/>
            </a:endParaRPr>
          </a:p>
          <a:p>
            <a:pPr marL="12700">
              <a:lnSpc>
                <a:spcPct val="100000"/>
              </a:lnSpc>
              <a:spcBef>
                <a:spcPts val="1120"/>
              </a:spcBef>
            </a:pPr>
            <a:r>
              <a:rPr sz="1650" dirty="0">
                <a:solidFill>
                  <a:srgbClr val="595959"/>
                </a:solidFill>
                <a:latin typeface="Arial MT"/>
                <a:cs typeface="Arial MT"/>
              </a:rPr>
              <a:t>Dataset</a:t>
            </a:r>
            <a:endParaRPr sz="1650">
              <a:latin typeface="Arial MT"/>
              <a:cs typeface="Arial MT"/>
            </a:endParaRPr>
          </a:p>
          <a:p>
            <a:pPr marL="12700" marR="5080">
              <a:lnSpc>
                <a:spcPts val="1900"/>
              </a:lnSpc>
              <a:spcBef>
                <a:spcPts val="1250"/>
              </a:spcBef>
            </a:pPr>
            <a:r>
              <a:rPr sz="1650" dirty="0">
                <a:solidFill>
                  <a:srgbClr val="595959"/>
                </a:solidFill>
                <a:latin typeface="Arial MT"/>
                <a:cs typeface="Arial MT"/>
              </a:rPr>
              <a:t>~13T</a:t>
            </a:r>
            <a:r>
              <a:rPr sz="1650" spc="-25" dirty="0">
                <a:solidFill>
                  <a:srgbClr val="595959"/>
                </a:solidFill>
                <a:latin typeface="Arial MT"/>
                <a:cs typeface="Arial MT"/>
              </a:rPr>
              <a:t> </a:t>
            </a:r>
            <a:r>
              <a:rPr sz="1650" dirty="0">
                <a:solidFill>
                  <a:srgbClr val="595959"/>
                </a:solidFill>
                <a:latin typeface="Arial MT"/>
                <a:cs typeface="Arial MT"/>
              </a:rPr>
              <a:t>tokens,</a:t>
            </a:r>
            <a:r>
              <a:rPr sz="1650" spc="10" dirty="0">
                <a:solidFill>
                  <a:srgbClr val="595959"/>
                </a:solidFill>
                <a:latin typeface="Arial MT"/>
                <a:cs typeface="Arial MT"/>
              </a:rPr>
              <a:t> </a:t>
            </a:r>
            <a:r>
              <a:rPr sz="1650" dirty="0">
                <a:solidFill>
                  <a:srgbClr val="595959"/>
                </a:solidFill>
                <a:latin typeface="Arial MT"/>
                <a:cs typeface="Arial MT"/>
              </a:rPr>
              <a:t>including</a:t>
            </a:r>
            <a:r>
              <a:rPr sz="1650" spc="5" dirty="0">
                <a:solidFill>
                  <a:srgbClr val="595959"/>
                </a:solidFill>
                <a:latin typeface="Arial MT"/>
                <a:cs typeface="Arial MT"/>
              </a:rPr>
              <a:t> </a:t>
            </a:r>
            <a:r>
              <a:rPr sz="1650" dirty="0">
                <a:solidFill>
                  <a:srgbClr val="595959"/>
                </a:solidFill>
                <a:latin typeface="Arial MT"/>
                <a:cs typeface="Arial MT"/>
              </a:rPr>
              <a:t>both</a:t>
            </a:r>
            <a:r>
              <a:rPr sz="1650" spc="10" dirty="0">
                <a:solidFill>
                  <a:srgbClr val="595959"/>
                </a:solidFill>
                <a:latin typeface="Arial MT"/>
                <a:cs typeface="Arial MT"/>
              </a:rPr>
              <a:t> </a:t>
            </a:r>
            <a:r>
              <a:rPr sz="1650" dirty="0">
                <a:solidFill>
                  <a:srgbClr val="595959"/>
                </a:solidFill>
                <a:latin typeface="Arial MT"/>
                <a:cs typeface="Arial MT"/>
              </a:rPr>
              <a:t>text-based</a:t>
            </a:r>
            <a:r>
              <a:rPr sz="1650" spc="10" dirty="0">
                <a:solidFill>
                  <a:srgbClr val="595959"/>
                </a:solidFill>
                <a:latin typeface="Arial MT"/>
                <a:cs typeface="Arial MT"/>
              </a:rPr>
              <a:t> </a:t>
            </a:r>
            <a:r>
              <a:rPr sz="1650" spc="5" dirty="0">
                <a:solidFill>
                  <a:srgbClr val="595959"/>
                </a:solidFill>
                <a:latin typeface="Arial MT"/>
                <a:cs typeface="Arial MT"/>
              </a:rPr>
              <a:t>and code-based</a:t>
            </a:r>
            <a:r>
              <a:rPr sz="1650" spc="10" dirty="0">
                <a:solidFill>
                  <a:srgbClr val="595959"/>
                </a:solidFill>
                <a:latin typeface="Arial MT"/>
                <a:cs typeface="Arial MT"/>
              </a:rPr>
              <a:t> </a:t>
            </a:r>
            <a:r>
              <a:rPr sz="1650" dirty="0">
                <a:solidFill>
                  <a:srgbClr val="595959"/>
                </a:solidFill>
                <a:latin typeface="Arial MT"/>
                <a:cs typeface="Arial MT"/>
              </a:rPr>
              <a:t>data,</a:t>
            </a:r>
            <a:r>
              <a:rPr sz="1650" spc="10" dirty="0">
                <a:solidFill>
                  <a:srgbClr val="595959"/>
                </a:solidFill>
                <a:latin typeface="Arial MT"/>
                <a:cs typeface="Arial MT"/>
              </a:rPr>
              <a:t> </a:t>
            </a:r>
            <a:r>
              <a:rPr sz="1650" dirty="0">
                <a:solidFill>
                  <a:srgbClr val="595959"/>
                </a:solidFill>
                <a:latin typeface="Arial MT"/>
                <a:cs typeface="Arial MT"/>
              </a:rPr>
              <a:t>with</a:t>
            </a:r>
            <a:r>
              <a:rPr sz="1650" spc="10" dirty="0">
                <a:solidFill>
                  <a:srgbClr val="595959"/>
                </a:solidFill>
                <a:latin typeface="Arial MT"/>
                <a:cs typeface="Arial MT"/>
              </a:rPr>
              <a:t> </a:t>
            </a:r>
            <a:r>
              <a:rPr sz="1650" spc="5" dirty="0">
                <a:solidFill>
                  <a:srgbClr val="595959"/>
                </a:solidFill>
                <a:latin typeface="Arial MT"/>
                <a:cs typeface="Arial MT"/>
              </a:rPr>
              <a:t>some </a:t>
            </a:r>
            <a:r>
              <a:rPr sz="1650" dirty="0">
                <a:solidFill>
                  <a:srgbClr val="595959"/>
                </a:solidFill>
                <a:latin typeface="Arial MT"/>
                <a:cs typeface="Arial MT"/>
              </a:rPr>
              <a:t>fine-tuning</a:t>
            </a:r>
            <a:r>
              <a:rPr sz="1650" spc="10" dirty="0">
                <a:solidFill>
                  <a:srgbClr val="595959"/>
                </a:solidFill>
                <a:latin typeface="Arial MT"/>
                <a:cs typeface="Arial MT"/>
              </a:rPr>
              <a:t> </a:t>
            </a:r>
            <a:r>
              <a:rPr sz="1650" dirty="0">
                <a:solidFill>
                  <a:srgbClr val="595959"/>
                </a:solidFill>
                <a:latin typeface="Arial MT"/>
                <a:cs typeface="Arial MT"/>
              </a:rPr>
              <a:t>data </a:t>
            </a:r>
            <a:r>
              <a:rPr sz="1650" spc="-445" dirty="0">
                <a:solidFill>
                  <a:srgbClr val="595959"/>
                </a:solidFill>
                <a:latin typeface="Arial MT"/>
                <a:cs typeface="Arial MT"/>
              </a:rPr>
              <a:t> </a:t>
            </a:r>
            <a:r>
              <a:rPr sz="1650" dirty="0">
                <a:solidFill>
                  <a:srgbClr val="595959"/>
                </a:solidFill>
                <a:latin typeface="Arial MT"/>
                <a:cs typeface="Arial MT"/>
              </a:rPr>
              <a:t>from</a:t>
            </a:r>
            <a:r>
              <a:rPr sz="1650" spc="-5" dirty="0">
                <a:solidFill>
                  <a:srgbClr val="595959"/>
                </a:solidFill>
                <a:latin typeface="Arial MT"/>
                <a:cs typeface="Arial MT"/>
              </a:rPr>
              <a:t> </a:t>
            </a:r>
            <a:r>
              <a:rPr sz="1650" dirty="0">
                <a:solidFill>
                  <a:srgbClr val="595959"/>
                </a:solidFill>
                <a:latin typeface="Arial MT"/>
                <a:cs typeface="Arial MT"/>
              </a:rPr>
              <a:t>ScaleAI</a:t>
            </a:r>
            <a:r>
              <a:rPr sz="1650" spc="-5" dirty="0">
                <a:solidFill>
                  <a:srgbClr val="595959"/>
                </a:solidFill>
                <a:latin typeface="Arial MT"/>
                <a:cs typeface="Arial MT"/>
              </a:rPr>
              <a:t> </a:t>
            </a:r>
            <a:r>
              <a:rPr sz="1650" spc="5" dirty="0">
                <a:solidFill>
                  <a:srgbClr val="595959"/>
                </a:solidFill>
                <a:latin typeface="Arial MT"/>
                <a:cs typeface="Arial MT"/>
              </a:rPr>
              <a:t>and</a:t>
            </a:r>
            <a:r>
              <a:rPr sz="1650" dirty="0">
                <a:solidFill>
                  <a:srgbClr val="595959"/>
                </a:solidFill>
                <a:latin typeface="Arial MT"/>
                <a:cs typeface="Arial MT"/>
              </a:rPr>
              <a:t> </a:t>
            </a:r>
            <a:r>
              <a:rPr sz="1650" spc="-10" dirty="0">
                <a:solidFill>
                  <a:srgbClr val="595959"/>
                </a:solidFill>
                <a:latin typeface="Arial MT"/>
                <a:cs typeface="Arial MT"/>
              </a:rPr>
              <a:t>internally.</a:t>
            </a:r>
            <a:endParaRPr sz="1650">
              <a:latin typeface="Arial MT"/>
              <a:cs typeface="Arial MT"/>
            </a:endParaRPr>
          </a:p>
          <a:p>
            <a:pPr marL="12700" marR="469900">
              <a:lnSpc>
                <a:spcPts val="1900"/>
              </a:lnSpc>
              <a:spcBef>
                <a:spcPts val="1195"/>
              </a:spcBef>
            </a:pPr>
            <a:r>
              <a:rPr sz="1650" dirty="0">
                <a:solidFill>
                  <a:srgbClr val="595959"/>
                </a:solidFill>
                <a:latin typeface="Arial MT"/>
                <a:cs typeface="Arial MT"/>
              </a:rPr>
              <a:t>Included CommonCrawl </a:t>
            </a:r>
            <a:r>
              <a:rPr sz="1650" spc="10" dirty="0">
                <a:solidFill>
                  <a:srgbClr val="595959"/>
                </a:solidFill>
                <a:latin typeface="Arial MT"/>
                <a:cs typeface="Arial MT"/>
              </a:rPr>
              <a:t>&amp; </a:t>
            </a:r>
            <a:r>
              <a:rPr sz="1650" dirty="0">
                <a:solidFill>
                  <a:srgbClr val="595959"/>
                </a:solidFill>
                <a:latin typeface="Arial MT"/>
                <a:cs typeface="Arial MT"/>
              </a:rPr>
              <a:t>RefinedWeb, totaling </a:t>
            </a:r>
            <a:r>
              <a:rPr sz="1650" spc="5" dirty="0">
                <a:solidFill>
                  <a:srgbClr val="595959"/>
                </a:solidFill>
                <a:latin typeface="Arial MT"/>
                <a:cs typeface="Arial MT"/>
              </a:rPr>
              <a:t>13T </a:t>
            </a:r>
            <a:r>
              <a:rPr sz="1650" dirty="0">
                <a:solidFill>
                  <a:srgbClr val="595959"/>
                </a:solidFill>
                <a:latin typeface="Arial MT"/>
                <a:cs typeface="Arial MT"/>
              </a:rPr>
              <a:t>tokens. Speculation </a:t>
            </a:r>
            <a:r>
              <a:rPr sz="1650" spc="5" dirty="0">
                <a:solidFill>
                  <a:srgbClr val="595959"/>
                </a:solidFill>
                <a:latin typeface="Arial MT"/>
                <a:cs typeface="Arial MT"/>
              </a:rPr>
              <a:t>suggests </a:t>
            </a:r>
            <a:r>
              <a:rPr sz="1650" spc="10" dirty="0">
                <a:solidFill>
                  <a:srgbClr val="595959"/>
                </a:solidFill>
                <a:latin typeface="Arial MT"/>
                <a:cs typeface="Arial MT"/>
              </a:rPr>
              <a:t> </a:t>
            </a:r>
            <a:r>
              <a:rPr sz="1650" dirty="0">
                <a:solidFill>
                  <a:srgbClr val="595959"/>
                </a:solidFill>
                <a:latin typeface="Arial MT"/>
                <a:cs typeface="Arial MT"/>
              </a:rPr>
              <a:t>additional</a:t>
            </a:r>
            <a:r>
              <a:rPr sz="1650" spc="5" dirty="0">
                <a:solidFill>
                  <a:srgbClr val="595959"/>
                </a:solidFill>
                <a:latin typeface="Arial MT"/>
                <a:cs typeface="Arial MT"/>
              </a:rPr>
              <a:t> sources </a:t>
            </a:r>
            <a:r>
              <a:rPr sz="1650" dirty="0">
                <a:solidFill>
                  <a:srgbClr val="595959"/>
                </a:solidFill>
                <a:latin typeface="Arial MT"/>
                <a:cs typeface="Arial MT"/>
              </a:rPr>
              <a:t>like</a:t>
            </a:r>
            <a:r>
              <a:rPr sz="1650" spc="-25" dirty="0">
                <a:solidFill>
                  <a:srgbClr val="595959"/>
                </a:solidFill>
                <a:latin typeface="Arial MT"/>
                <a:cs typeface="Arial MT"/>
              </a:rPr>
              <a:t> Twitter,</a:t>
            </a:r>
            <a:r>
              <a:rPr sz="1650" spc="5" dirty="0">
                <a:solidFill>
                  <a:srgbClr val="595959"/>
                </a:solidFill>
                <a:latin typeface="Arial MT"/>
                <a:cs typeface="Arial MT"/>
              </a:rPr>
              <a:t> </a:t>
            </a:r>
            <a:r>
              <a:rPr sz="1650" dirty="0">
                <a:solidFill>
                  <a:srgbClr val="595959"/>
                </a:solidFill>
                <a:latin typeface="Arial MT"/>
                <a:cs typeface="Arial MT"/>
              </a:rPr>
              <a:t>Reddit,</a:t>
            </a:r>
            <a:r>
              <a:rPr sz="1650" spc="-20" dirty="0">
                <a:solidFill>
                  <a:srgbClr val="595959"/>
                </a:solidFill>
                <a:latin typeface="Arial MT"/>
                <a:cs typeface="Arial MT"/>
              </a:rPr>
              <a:t> </a:t>
            </a:r>
            <a:r>
              <a:rPr sz="1650" spc="-25" dirty="0">
                <a:solidFill>
                  <a:srgbClr val="595959"/>
                </a:solidFill>
                <a:latin typeface="Arial MT"/>
                <a:cs typeface="Arial MT"/>
              </a:rPr>
              <a:t>YouTube,</a:t>
            </a:r>
            <a:r>
              <a:rPr sz="1650" spc="5" dirty="0">
                <a:solidFill>
                  <a:srgbClr val="595959"/>
                </a:solidFill>
                <a:latin typeface="Arial MT"/>
                <a:cs typeface="Arial MT"/>
              </a:rPr>
              <a:t> and a </a:t>
            </a:r>
            <a:r>
              <a:rPr sz="1650" dirty="0">
                <a:solidFill>
                  <a:srgbClr val="595959"/>
                </a:solidFill>
                <a:latin typeface="Arial MT"/>
                <a:cs typeface="Arial MT"/>
              </a:rPr>
              <a:t>large</a:t>
            </a:r>
            <a:r>
              <a:rPr sz="1650" spc="10" dirty="0">
                <a:solidFill>
                  <a:srgbClr val="595959"/>
                </a:solidFill>
                <a:latin typeface="Arial MT"/>
                <a:cs typeface="Arial MT"/>
              </a:rPr>
              <a:t> </a:t>
            </a:r>
            <a:r>
              <a:rPr sz="1650" spc="5" dirty="0">
                <a:solidFill>
                  <a:srgbClr val="595959"/>
                </a:solidFill>
                <a:latin typeface="Arial MT"/>
                <a:cs typeface="Arial MT"/>
              </a:rPr>
              <a:t>collection </a:t>
            </a:r>
            <a:r>
              <a:rPr sz="1650" dirty="0">
                <a:solidFill>
                  <a:srgbClr val="595959"/>
                </a:solidFill>
                <a:latin typeface="Arial MT"/>
                <a:cs typeface="Arial MT"/>
              </a:rPr>
              <a:t>of</a:t>
            </a:r>
            <a:r>
              <a:rPr sz="1650" spc="5" dirty="0">
                <a:solidFill>
                  <a:srgbClr val="595959"/>
                </a:solidFill>
                <a:latin typeface="Arial MT"/>
                <a:cs typeface="Arial MT"/>
              </a:rPr>
              <a:t> </a:t>
            </a:r>
            <a:r>
              <a:rPr sz="1650" dirty="0">
                <a:solidFill>
                  <a:srgbClr val="595959"/>
                </a:solidFill>
                <a:latin typeface="Arial MT"/>
                <a:cs typeface="Arial MT"/>
              </a:rPr>
              <a:t>textbooks.</a:t>
            </a:r>
            <a:endParaRPr sz="1650">
              <a:latin typeface="Arial MT"/>
              <a:cs typeface="Arial MT"/>
            </a:endParaRPr>
          </a:p>
        </p:txBody>
      </p:sp>
      <p:sp>
        <p:nvSpPr>
          <p:cNvPr id="4" name="object 4"/>
          <p:cNvSpPr txBox="1"/>
          <p:nvPr/>
        </p:nvSpPr>
        <p:spPr>
          <a:xfrm>
            <a:off x="384725" y="4437587"/>
            <a:ext cx="4700905" cy="360680"/>
          </a:xfrm>
          <a:prstGeom prst="rect">
            <a:avLst/>
          </a:prstGeom>
        </p:spPr>
        <p:txBody>
          <a:bodyPr vert="horz" wrap="square" lIns="0" tIns="12700" rIns="0" bIns="0" rtlCol="0">
            <a:spAutoFit/>
          </a:bodyPr>
          <a:lstStyle/>
          <a:p>
            <a:pPr marL="12700" marR="5080">
              <a:lnSpc>
                <a:spcPct val="100000"/>
              </a:lnSpc>
              <a:spcBef>
                <a:spcPts val="100"/>
              </a:spcBef>
            </a:pPr>
            <a:r>
              <a:rPr sz="1100" spc="-5" dirty="0">
                <a:latin typeface="Arial MT"/>
                <a:cs typeface="Arial MT"/>
              </a:rPr>
              <a:t>The Decoder: </a:t>
            </a:r>
            <a:r>
              <a:rPr sz="1100" spc="-15" dirty="0">
                <a:latin typeface="Arial MT"/>
                <a:cs typeface="Arial MT"/>
              </a:rPr>
              <a:t>GPT-4 </a:t>
            </a:r>
            <a:r>
              <a:rPr sz="1100" spc="-5" dirty="0">
                <a:latin typeface="Arial MT"/>
                <a:cs typeface="Arial MT"/>
              </a:rPr>
              <a:t>architecture, datasets, </a:t>
            </a:r>
            <a:r>
              <a:rPr sz="1100" dirty="0">
                <a:latin typeface="Arial MT"/>
                <a:cs typeface="Arial MT"/>
              </a:rPr>
              <a:t>costs </a:t>
            </a:r>
            <a:r>
              <a:rPr sz="1100" spc="-5" dirty="0">
                <a:latin typeface="Arial MT"/>
                <a:cs typeface="Arial MT"/>
              </a:rPr>
              <a:t>and </a:t>
            </a:r>
            <a:r>
              <a:rPr sz="1100" dirty="0">
                <a:latin typeface="Arial MT"/>
                <a:cs typeface="Arial MT"/>
              </a:rPr>
              <a:t>more </a:t>
            </a:r>
            <a:r>
              <a:rPr sz="1100" spc="-5" dirty="0">
                <a:latin typeface="Arial MT"/>
                <a:cs typeface="Arial MT"/>
              </a:rPr>
              <a:t>leaked </a:t>
            </a:r>
            <a:r>
              <a:rPr sz="1100" dirty="0">
                <a:latin typeface="Arial MT"/>
                <a:cs typeface="Arial MT"/>
              </a:rPr>
              <a:t> </a:t>
            </a:r>
            <a:r>
              <a:rPr sz="1100" spc="-10" dirty="0">
                <a:latin typeface="Arial MT"/>
                <a:cs typeface="Arial MT"/>
              </a:rPr>
              <a:t>https://the-decoder.com/gpt-4-architecture-datasets-costs-and-more-leaked/</a:t>
            </a:r>
            <a:endParaRPr sz="1100">
              <a:latin typeface="Arial MT"/>
              <a:cs typeface="Arial MT"/>
            </a:endParaRPr>
          </a:p>
        </p:txBody>
      </p:sp>
      <p:pic>
        <p:nvPicPr>
          <p:cNvPr id="5" name="object 5"/>
          <p:cNvPicPr/>
          <p:nvPr/>
        </p:nvPicPr>
        <p:blipFill>
          <a:blip r:embed="rId2" cstate="print"/>
          <a:stretch>
            <a:fillRect/>
          </a:stretch>
        </p:blipFill>
        <p:spPr>
          <a:xfrm>
            <a:off x="6092387" y="1201350"/>
            <a:ext cx="2962274" cy="15430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66100" y="445025"/>
            <a:ext cx="4040750" cy="3892926"/>
          </a:xfrm>
          <a:prstGeom prst="rect">
            <a:avLst/>
          </a:prstGeom>
        </p:spPr>
      </p:pic>
      <p:sp>
        <p:nvSpPr>
          <p:cNvPr id="3" name="object 3"/>
          <p:cNvSpPr txBox="1">
            <a:spLocks noGrp="1"/>
          </p:cNvSpPr>
          <p:nvPr>
            <p:ph type="title"/>
          </p:nvPr>
        </p:nvSpPr>
        <p:spPr>
          <a:xfrm>
            <a:off x="349525" y="340839"/>
            <a:ext cx="4395470" cy="1912620"/>
          </a:xfrm>
          <a:prstGeom prst="rect">
            <a:avLst/>
          </a:prstGeom>
        </p:spPr>
        <p:txBody>
          <a:bodyPr vert="horz" wrap="square" lIns="0" tIns="179705" rIns="0" bIns="0" rtlCol="0">
            <a:spAutoFit/>
          </a:bodyPr>
          <a:lstStyle/>
          <a:p>
            <a:pPr marL="47625">
              <a:lnSpc>
                <a:spcPct val="100000"/>
              </a:lnSpc>
              <a:spcBef>
                <a:spcPts val="1415"/>
              </a:spcBef>
            </a:pPr>
            <a:r>
              <a:rPr spc="-20" dirty="0"/>
              <a:t>GPT-4</a:t>
            </a:r>
            <a:r>
              <a:rPr spc="-45" dirty="0"/>
              <a:t> </a:t>
            </a:r>
            <a:r>
              <a:rPr spc="5" dirty="0"/>
              <a:t>Performance</a:t>
            </a:r>
          </a:p>
          <a:p>
            <a:pPr marL="12700" marR="5080">
              <a:lnSpc>
                <a:spcPct val="114999"/>
              </a:lnSpc>
              <a:spcBef>
                <a:spcPts val="605"/>
              </a:spcBef>
            </a:pPr>
            <a:r>
              <a:rPr sz="1800" spc="-5" dirty="0">
                <a:solidFill>
                  <a:srgbClr val="595959"/>
                </a:solidFill>
              </a:rPr>
              <a:t>Solves novel and </a:t>
            </a:r>
            <a:r>
              <a:rPr sz="1800" spc="-10" dirty="0">
                <a:solidFill>
                  <a:srgbClr val="595959"/>
                </a:solidFill>
              </a:rPr>
              <a:t>difficult </a:t>
            </a:r>
            <a:r>
              <a:rPr sz="1800" spc="-5" dirty="0">
                <a:solidFill>
                  <a:srgbClr val="595959"/>
                </a:solidFill>
              </a:rPr>
              <a:t>tasks that </a:t>
            </a:r>
            <a:r>
              <a:rPr sz="1800" dirty="0">
                <a:solidFill>
                  <a:srgbClr val="595959"/>
                </a:solidFill>
              </a:rPr>
              <a:t>span </a:t>
            </a:r>
            <a:r>
              <a:rPr sz="1800" spc="5" dirty="0">
                <a:solidFill>
                  <a:srgbClr val="595959"/>
                </a:solidFill>
              </a:rPr>
              <a:t> </a:t>
            </a:r>
            <a:r>
              <a:rPr sz="1800" dirty="0">
                <a:solidFill>
                  <a:srgbClr val="595959"/>
                </a:solidFill>
              </a:rPr>
              <a:t>mathematics,</a:t>
            </a:r>
            <a:r>
              <a:rPr sz="1800" spc="-30" dirty="0">
                <a:solidFill>
                  <a:srgbClr val="595959"/>
                </a:solidFill>
              </a:rPr>
              <a:t> </a:t>
            </a:r>
            <a:r>
              <a:rPr sz="1800" dirty="0">
                <a:solidFill>
                  <a:srgbClr val="595959"/>
                </a:solidFill>
              </a:rPr>
              <a:t>coding,</a:t>
            </a:r>
            <a:r>
              <a:rPr sz="1800" spc="-25" dirty="0">
                <a:solidFill>
                  <a:srgbClr val="595959"/>
                </a:solidFill>
              </a:rPr>
              <a:t> </a:t>
            </a:r>
            <a:r>
              <a:rPr sz="1800" dirty="0">
                <a:solidFill>
                  <a:srgbClr val="595959"/>
                </a:solidFill>
              </a:rPr>
              <a:t>vision,</a:t>
            </a:r>
            <a:r>
              <a:rPr sz="1800" spc="-30" dirty="0">
                <a:solidFill>
                  <a:srgbClr val="595959"/>
                </a:solidFill>
              </a:rPr>
              <a:t> </a:t>
            </a:r>
            <a:r>
              <a:rPr sz="1800" dirty="0">
                <a:solidFill>
                  <a:srgbClr val="595959"/>
                </a:solidFill>
              </a:rPr>
              <a:t>medicine,</a:t>
            </a:r>
            <a:r>
              <a:rPr sz="1800" spc="-25" dirty="0">
                <a:solidFill>
                  <a:srgbClr val="595959"/>
                </a:solidFill>
              </a:rPr>
              <a:t> </a:t>
            </a:r>
            <a:r>
              <a:rPr sz="1800" spc="-30" dirty="0">
                <a:solidFill>
                  <a:srgbClr val="595959"/>
                </a:solidFill>
              </a:rPr>
              <a:t>law, </a:t>
            </a:r>
            <a:r>
              <a:rPr sz="1800" spc="-484" dirty="0">
                <a:solidFill>
                  <a:srgbClr val="595959"/>
                </a:solidFill>
              </a:rPr>
              <a:t> </a:t>
            </a:r>
            <a:r>
              <a:rPr sz="1800" spc="-5" dirty="0">
                <a:solidFill>
                  <a:srgbClr val="595959"/>
                </a:solidFill>
              </a:rPr>
              <a:t>psychology and </a:t>
            </a:r>
            <a:r>
              <a:rPr sz="1800" dirty="0">
                <a:solidFill>
                  <a:srgbClr val="595959"/>
                </a:solidFill>
              </a:rPr>
              <a:t>more, </a:t>
            </a:r>
            <a:r>
              <a:rPr sz="1800" spc="-5" dirty="0">
                <a:solidFill>
                  <a:srgbClr val="595959"/>
                </a:solidFill>
              </a:rPr>
              <a:t>without needing any </a:t>
            </a:r>
            <a:r>
              <a:rPr sz="1800" spc="-490" dirty="0">
                <a:solidFill>
                  <a:srgbClr val="595959"/>
                </a:solidFill>
              </a:rPr>
              <a:t> </a:t>
            </a:r>
            <a:r>
              <a:rPr sz="1800" dirty="0">
                <a:solidFill>
                  <a:srgbClr val="595959"/>
                </a:solidFill>
              </a:rPr>
              <a:t>special</a:t>
            </a:r>
            <a:r>
              <a:rPr sz="1800" spc="-10" dirty="0">
                <a:solidFill>
                  <a:srgbClr val="595959"/>
                </a:solidFill>
              </a:rPr>
              <a:t> </a:t>
            </a:r>
            <a:r>
              <a:rPr sz="1800" spc="-5" dirty="0">
                <a:solidFill>
                  <a:srgbClr val="595959"/>
                </a:solidFill>
              </a:rPr>
              <a:t>prompting</a:t>
            </a:r>
            <a:endParaRPr sz="1800"/>
          </a:p>
        </p:txBody>
      </p:sp>
      <p:sp>
        <p:nvSpPr>
          <p:cNvPr id="4" name="object 4"/>
          <p:cNvSpPr txBox="1"/>
          <p:nvPr/>
        </p:nvSpPr>
        <p:spPr>
          <a:xfrm>
            <a:off x="349525" y="4535461"/>
            <a:ext cx="605282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Arial MT"/>
                <a:cs typeface="Arial MT"/>
              </a:rPr>
              <a:t>Microsoft</a:t>
            </a:r>
            <a:r>
              <a:rPr sz="1100" spc="-10" dirty="0">
                <a:latin typeface="Arial MT"/>
                <a:cs typeface="Arial MT"/>
              </a:rPr>
              <a:t> </a:t>
            </a:r>
            <a:r>
              <a:rPr sz="1100" spc="-5" dirty="0">
                <a:latin typeface="Arial MT"/>
                <a:cs typeface="Arial MT"/>
              </a:rPr>
              <a:t>Research,</a:t>
            </a:r>
            <a:r>
              <a:rPr sz="1100" spc="-10" dirty="0">
                <a:latin typeface="Arial MT"/>
                <a:cs typeface="Arial MT"/>
              </a:rPr>
              <a:t> </a:t>
            </a:r>
            <a:r>
              <a:rPr sz="1100" dirty="0">
                <a:latin typeface="Arial MT"/>
                <a:cs typeface="Arial MT"/>
              </a:rPr>
              <a:t>(2023)</a:t>
            </a:r>
            <a:r>
              <a:rPr sz="1100" spc="-10" dirty="0">
                <a:latin typeface="Arial MT"/>
                <a:cs typeface="Arial MT"/>
              </a:rPr>
              <a:t> </a:t>
            </a:r>
            <a:r>
              <a:rPr sz="1100" spc="-5" dirty="0">
                <a:latin typeface="Arial MT"/>
                <a:cs typeface="Arial MT"/>
              </a:rPr>
              <a:t>Sparks</a:t>
            </a:r>
            <a:r>
              <a:rPr sz="1100" spc="-10" dirty="0">
                <a:latin typeface="Arial MT"/>
                <a:cs typeface="Arial MT"/>
              </a:rPr>
              <a:t> </a:t>
            </a:r>
            <a:r>
              <a:rPr sz="1100" spc="-5" dirty="0">
                <a:latin typeface="Arial MT"/>
                <a:cs typeface="Arial MT"/>
              </a:rPr>
              <a:t>of</a:t>
            </a:r>
            <a:r>
              <a:rPr sz="1100" spc="-70" dirty="0">
                <a:latin typeface="Arial MT"/>
                <a:cs typeface="Arial MT"/>
              </a:rPr>
              <a:t> </a:t>
            </a:r>
            <a:r>
              <a:rPr sz="1100" spc="-5" dirty="0">
                <a:latin typeface="Arial MT"/>
                <a:cs typeface="Arial MT"/>
              </a:rPr>
              <a:t>Artificial</a:t>
            </a:r>
            <a:r>
              <a:rPr sz="1100" spc="-10" dirty="0">
                <a:latin typeface="Arial MT"/>
                <a:cs typeface="Arial MT"/>
              </a:rPr>
              <a:t> </a:t>
            </a:r>
            <a:r>
              <a:rPr sz="1100" spc="-5" dirty="0">
                <a:latin typeface="Arial MT"/>
                <a:cs typeface="Arial MT"/>
              </a:rPr>
              <a:t>General</a:t>
            </a:r>
            <a:r>
              <a:rPr sz="1100" spc="-10" dirty="0">
                <a:latin typeface="Arial MT"/>
                <a:cs typeface="Arial MT"/>
              </a:rPr>
              <a:t> </a:t>
            </a:r>
            <a:r>
              <a:rPr sz="1100" spc="-5" dirty="0">
                <a:latin typeface="Arial MT"/>
                <a:cs typeface="Arial MT"/>
              </a:rPr>
              <a:t>Intelligence:</a:t>
            </a:r>
            <a:r>
              <a:rPr sz="1100" spc="-10" dirty="0">
                <a:latin typeface="Arial MT"/>
                <a:cs typeface="Arial MT"/>
              </a:rPr>
              <a:t> </a:t>
            </a:r>
            <a:r>
              <a:rPr sz="1100" spc="-5" dirty="0">
                <a:latin typeface="Arial MT"/>
                <a:cs typeface="Arial MT"/>
              </a:rPr>
              <a:t>Early</a:t>
            </a:r>
            <a:r>
              <a:rPr sz="1100" spc="-10" dirty="0">
                <a:latin typeface="Arial MT"/>
                <a:cs typeface="Arial MT"/>
              </a:rPr>
              <a:t> </a:t>
            </a:r>
            <a:r>
              <a:rPr sz="1100" spc="-5" dirty="0">
                <a:latin typeface="Arial MT"/>
                <a:cs typeface="Arial MT"/>
              </a:rPr>
              <a:t>experiments with</a:t>
            </a:r>
            <a:r>
              <a:rPr sz="1100" spc="-10" dirty="0">
                <a:latin typeface="Arial MT"/>
                <a:cs typeface="Arial MT"/>
              </a:rPr>
              <a:t> </a:t>
            </a:r>
            <a:r>
              <a:rPr sz="1100" spc="-15" dirty="0">
                <a:latin typeface="Arial MT"/>
                <a:cs typeface="Arial MT"/>
              </a:rPr>
              <a:t>GPT-4</a:t>
            </a:r>
            <a:endParaRPr sz="1100">
              <a:latin typeface="Arial MT"/>
              <a:cs typeface="Arial MT"/>
            </a:endParaRPr>
          </a:p>
        </p:txBody>
      </p:sp>
      <p:pic>
        <p:nvPicPr>
          <p:cNvPr id="5" name="object 5"/>
          <p:cNvPicPr/>
          <p:nvPr/>
        </p:nvPicPr>
        <p:blipFill>
          <a:blip r:embed="rId3" cstate="print"/>
          <a:stretch>
            <a:fillRect/>
          </a:stretch>
        </p:blipFill>
        <p:spPr>
          <a:xfrm>
            <a:off x="344880" y="2781502"/>
            <a:ext cx="4535894" cy="140848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EEEE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1050</TotalTime>
  <Words>726</Words>
  <Application>Microsoft Office PowerPoint</Application>
  <PresentationFormat>On-screen Show (16:9)</PresentationFormat>
  <Paragraphs>84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Söhne</vt:lpstr>
      <vt:lpstr>Times New Roman</vt:lpstr>
      <vt:lpstr>Office Theme</vt:lpstr>
      <vt:lpstr>PowerPoint Presentation</vt:lpstr>
      <vt:lpstr>Presentation Outline</vt:lpstr>
      <vt:lpstr>The rapid evolution of Large Language Models (LLM)</vt:lpstr>
      <vt:lpstr>Encoder-Decoder Architecture</vt:lpstr>
      <vt:lpstr>Transformer Architecture (encoder-decoder)</vt:lpstr>
      <vt:lpstr>GPT-2</vt:lpstr>
      <vt:lpstr>GPT-3</vt:lpstr>
      <vt:lpstr>GPT-4 (Unofficial Info)</vt:lpstr>
      <vt:lpstr>GPT-4 Performance Solves novel and difficult tasks that span  mathematics, coding, vision, medicine, law,  psychology and more, without needing any  special prompting</vt:lpstr>
      <vt:lpstr>Outline  o General Information about LLMs o Why function calling. What is the problem without it? https://www.datacamp.com/tutorial/open-ai-function-calling-tutorial   o How does the Function Calling solve the problem? o Use case of Function Calling for API o Experiment design o Results </vt:lpstr>
      <vt:lpstr>Code Design  o first ask the LLM to provide you sentence in a text form o Take the test form as an input for the function calling and generate an api structure for both gpt 3.5 and gp 4 o Store the output for both LLM results o Compare output </vt:lpstr>
      <vt:lpstr>Understanding Function Calling Function Calling Basics: Unlike traditional function calls in programming, in this context, "function calling" means instructing a language model to output data in a structured format that matches a predefined schema. This schema is like a template for the information you expect from the model. Structured Output: The model doesn't execute code but rather formats its response according to the schema you provide. This is useful for extracting specific pieces of information from the model's output. Building Block for Other Features: This technique is foundational for other LangChain features like the OpenAI Functions agent and structured output chains.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26 CS 4364/6364 Large Language Models</dc:title>
  <dc:creator>Tural  Mehtiyev</dc:creator>
  <cp:lastModifiedBy>Tural  Mehtiyev</cp:lastModifiedBy>
  <cp:revision>2</cp:revision>
  <dcterms:created xsi:type="dcterms:W3CDTF">2023-12-10T23:24:07Z</dcterms:created>
  <dcterms:modified xsi:type="dcterms:W3CDTF">2023-12-11T16:55:28Z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