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79" r:id="rId3"/>
    <p:sldId id="260" r:id="rId4"/>
    <p:sldId id="262" r:id="rId5"/>
    <p:sldId id="272" r:id="rId6"/>
    <p:sldId id="273" r:id="rId7"/>
    <p:sldId id="283" r:id="rId8"/>
    <p:sldId id="282" r:id="rId9"/>
    <p:sldId id="281" r:id="rId10"/>
    <p:sldId id="286" r:id="rId11"/>
    <p:sldId id="288" r:id="rId12"/>
    <p:sldId id="289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6475" y="445025"/>
            <a:ext cx="430793" cy="3230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3475" y="1231600"/>
            <a:ext cx="6127115" cy="288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9125" y="4884080"/>
            <a:ext cx="222885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CS</a:t>
            </a:r>
            <a:r>
              <a:rPr spc="-20" dirty="0"/>
              <a:t> </a:t>
            </a:r>
            <a:r>
              <a:rPr spc="-5" dirty="0"/>
              <a:t>4364/6364</a:t>
            </a:r>
            <a:r>
              <a:rPr spc="-20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5" dirty="0"/>
              <a:t>Learning,</a:t>
            </a:r>
            <a:r>
              <a:rPr spc="-15" dirty="0"/>
              <a:t> </a:t>
            </a:r>
            <a:r>
              <a:rPr spc="-5" dirty="0"/>
              <a:t>Fall</a:t>
            </a:r>
            <a:r>
              <a:rPr spc="-20" dirty="0"/>
              <a:t> </a:t>
            </a:r>
            <a:r>
              <a:rPr spc="-5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025" y="4884080"/>
            <a:ext cx="179768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George</a:t>
            </a:r>
            <a:r>
              <a:rPr spc="-20" dirty="0"/>
              <a:t> </a:t>
            </a:r>
            <a:r>
              <a:rPr spc="-10" dirty="0"/>
              <a:t>Washington</a:t>
            </a:r>
            <a:r>
              <a:rPr spc="-2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B49C-416D-4353-A292-DF155F559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3475" y="1231600"/>
            <a:ext cx="6127115" cy="3200876"/>
          </a:xfrm>
        </p:spPr>
        <p:txBody>
          <a:bodyPr/>
          <a:lstStyle/>
          <a:p>
            <a:pPr algn="ctr"/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Leverage an LLM to dynamically generate API calls based on freeform text </a:t>
            </a:r>
          </a:p>
          <a:p>
            <a:pPr algn="ctr"/>
            <a:endParaRPr lang="en-US" sz="5400" dirty="0"/>
          </a:p>
          <a:p>
            <a:pPr algn="ctr"/>
            <a:r>
              <a:rPr lang="en-US" sz="2800" dirty="0"/>
              <a:t>Tural Mehtiyev</a:t>
            </a:r>
          </a:p>
          <a:p>
            <a:pPr algn="ctr"/>
            <a:r>
              <a:rPr lang="en-US" sz="1200" dirty="0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261494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471" y="1315749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7"/>
          <p:cNvSpPr/>
          <p:nvPr/>
        </p:nvSpPr>
        <p:spPr>
          <a:xfrm>
            <a:off x="428471" y="895350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8"/>
          <p:cNvSpPr/>
          <p:nvPr/>
        </p:nvSpPr>
        <p:spPr>
          <a:xfrm>
            <a:off x="2111325" y="1315749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9"/>
          <p:cNvSpPr/>
          <p:nvPr/>
        </p:nvSpPr>
        <p:spPr>
          <a:xfrm>
            <a:off x="3794179" y="1736148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0"/>
          <p:cNvSpPr/>
          <p:nvPr/>
        </p:nvSpPr>
        <p:spPr>
          <a:xfrm>
            <a:off x="5477032" y="2156547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1"/>
          <p:cNvSpPr/>
          <p:nvPr/>
        </p:nvSpPr>
        <p:spPr>
          <a:xfrm>
            <a:off x="7159887" y="2579976"/>
            <a:ext cx="1555643" cy="381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2111325" y="1736148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/>
          <p:cNvSpPr/>
          <p:nvPr/>
        </p:nvSpPr>
        <p:spPr>
          <a:xfrm>
            <a:off x="3794179" y="2153949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14"/>
          <p:cNvSpPr/>
          <p:nvPr/>
        </p:nvSpPr>
        <p:spPr>
          <a:xfrm>
            <a:off x="5477032" y="2579976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7159887" y="3009468"/>
            <a:ext cx="1555643" cy="1766454"/>
          </a:xfrm>
          <a:prstGeom prst="roundRec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43029" y="1425687"/>
            <a:ext cx="157760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Develop a JSON schema for API requests.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Focus on product catalog creation.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Schema includes method, endpoint, description,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requestBody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419" y="970994"/>
            <a:ext cx="1517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API Schema Selection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49764" y="1367521"/>
            <a:ext cx="10787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LLM Selection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09055" y="1799691"/>
            <a:ext cx="1302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Function Calling Design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C3E6A-8027-4BF5-B6A3-D52B80B928BB}"/>
              </a:ext>
            </a:extLst>
          </p:cNvPr>
          <p:cNvSpPr txBox="1"/>
          <p:nvPr/>
        </p:nvSpPr>
        <p:spPr>
          <a:xfrm>
            <a:off x="5513552" y="217284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Data Generation and Collection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E92594-8529-4643-BF0F-E6B32AC3BDB0}"/>
              </a:ext>
            </a:extLst>
          </p:cNvPr>
          <p:cNvSpPr txBox="1"/>
          <p:nvPr/>
        </p:nvSpPr>
        <p:spPr>
          <a:xfrm>
            <a:off x="7239000" y="2653662"/>
            <a:ext cx="130232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Evaluation and Results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B07AA65-948C-4E27-A4E6-E1130D06FDFA}"/>
              </a:ext>
            </a:extLst>
          </p:cNvPr>
          <p:cNvSpPr txBox="1">
            <a:spLocks/>
          </p:cNvSpPr>
          <p:nvPr/>
        </p:nvSpPr>
        <p:spPr>
          <a:xfrm>
            <a:off x="385419" y="209550"/>
            <a:ext cx="7419975" cy="38472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kern="0" dirty="0">
                <a:solidFill>
                  <a:sysClr val="windowText" lastClr="000000"/>
                </a:solidFill>
              </a:rPr>
              <a:t>Experiment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49C8A2-CD3F-49C7-8307-4D0FBD13D34D}"/>
              </a:ext>
            </a:extLst>
          </p:cNvPr>
          <p:cNvCxnSpPr/>
          <p:nvPr/>
        </p:nvCxnSpPr>
        <p:spPr>
          <a:xfrm>
            <a:off x="304800" y="4933950"/>
            <a:ext cx="84107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1DC974DC-DC59-4770-9334-8BBCB8EC27E5}"/>
              </a:ext>
            </a:extLst>
          </p:cNvPr>
          <p:cNvSpPr txBox="1">
            <a:spLocks/>
          </p:cNvSpPr>
          <p:nvPr/>
        </p:nvSpPr>
        <p:spPr>
          <a:xfrm>
            <a:off x="385419" y="209549"/>
            <a:ext cx="7419975" cy="38472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kern="0" dirty="0">
                <a:solidFill>
                  <a:sysClr val="windowText" lastClr="000000"/>
                </a:solidFill>
              </a:rPr>
              <a:t>Experiment Design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E68FCDB-2B8C-4D6B-8C90-456A742B0B1F}"/>
              </a:ext>
            </a:extLst>
          </p:cNvPr>
          <p:cNvSpPr txBox="1">
            <a:spLocks/>
          </p:cNvSpPr>
          <p:nvPr/>
        </p:nvSpPr>
        <p:spPr>
          <a:xfrm>
            <a:off x="3013596" y="4624130"/>
            <a:ext cx="2463436" cy="30982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kern="0" dirty="0">
                <a:solidFill>
                  <a:sysClr val="windowText" lastClr="000000"/>
                </a:solidFill>
              </a:rPr>
              <a:t>Documentations of steps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C4065-4C6D-4F40-B42E-DF6AD54A987C}"/>
              </a:ext>
            </a:extLst>
          </p:cNvPr>
          <p:cNvSpPr txBox="1"/>
          <p:nvPr/>
        </p:nvSpPr>
        <p:spPr>
          <a:xfrm>
            <a:off x="2766675" y="4933949"/>
            <a:ext cx="42672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https://github.com/tmehtiyev2019/llm-api-tm/blob/main/README.md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5F1D59-AC6D-4426-8EEE-8DEBB9BCD82B}"/>
              </a:ext>
            </a:extLst>
          </p:cNvPr>
          <p:cNvSpPr txBox="1"/>
          <p:nvPr/>
        </p:nvSpPr>
        <p:spPr>
          <a:xfrm>
            <a:off x="2115353" y="1793955"/>
            <a:ext cx="15776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Use three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 LLMs: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374151"/>
              </a:solidFill>
              <a:latin typeface="Söhne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GPT-3.5-Turbo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GPT-4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GPT-4-Turbo.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BE8939-6DD1-4CDA-B7C3-AE171F9B2647}"/>
              </a:ext>
            </a:extLst>
          </p:cNvPr>
          <p:cNvSpPr txBox="1"/>
          <p:nvPr/>
        </p:nvSpPr>
        <p:spPr>
          <a:xfrm>
            <a:off x="3820350" y="2471365"/>
            <a:ext cx="157760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Create structured output with JSON schema.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Ensure consistent API request format using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langchain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843339-C914-4057-B628-BEF8AC5B82AB}"/>
              </a:ext>
            </a:extLst>
          </p:cNvPr>
          <p:cNvSpPr txBox="1"/>
          <p:nvPr/>
        </p:nvSpPr>
        <p:spPr>
          <a:xfrm>
            <a:off x="5464124" y="2702758"/>
            <a:ext cx="15776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Generate text prompts with "text-davinci-003".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Collect data via 100 iterations across LLMs.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Store outputs in </a:t>
            </a:r>
            <a:r>
              <a:rPr lang="en-US" sz="1050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 for analysis.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2932A8-EDEF-47AC-A2FC-AD4115C02D8E}"/>
              </a:ext>
            </a:extLst>
          </p:cNvPr>
          <p:cNvSpPr txBox="1"/>
          <p:nvPr/>
        </p:nvSpPr>
        <p:spPr>
          <a:xfrm>
            <a:off x="7146979" y="3116254"/>
            <a:ext cx="15776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Measure inconsistency rate across LLM outputs.</a:t>
            </a:r>
          </a:p>
          <a:p>
            <a:pPr algn="l"/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Categorize inconsistencies for in-depth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05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374151"/>
                </a:solidFill>
                <a:effectLst/>
                <a:latin typeface="Söhne"/>
              </a:rPr>
              <a:t>Identify trends and error rates among LLM versions.</a:t>
            </a:r>
          </a:p>
        </p:txBody>
      </p:sp>
    </p:spTree>
    <p:extLst>
      <p:ext uri="{BB962C8B-B14F-4D97-AF65-F5344CB8AC3E}">
        <p14:creationId xmlns:p14="http://schemas.microsoft.com/office/powerpoint/2010/main" val="341882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319E-7183-433F-9AFD-3620989B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384721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A97EBB-8D84-450F-8C2E-E2FDAFAC2BC3}"/>
              </a:ext>
            </a:extLst>
          </p:cNvPr>
          <p:cNvSpPr txBox="1"/>
          <p:nvPr/>
        </p:nvSpPr>
        <p:spPr>
          <a:xfrm>
            <a:off x="2667000" y="4870284"/>
            <a:ext cx="533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https://github.com/tmehtiyev2019/llm-api-tm/blob/main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CA1007-74A1-4907-9B44-425490906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95368"/>
              </p:ext>
            </p:extLst>
          </p:nvPr>
        </p:nvGraphicFramePr>
        <p:xfrm>
          <a:off x="152400" y="1664095"/>
          <a:ext cx="3552600" cy="1891779"/>
        </p:xfrm>
        <a:graphic>
          <a:graphicData uri="http://schemas.openxmlformats.org/drawingml/2006/table">
            <a:tbl>
              <a:tblPr/>
              <a:tblGrid>
                <a:gridCol w="1184200">
                  <a:extLst>
                    <a:ext uri="{9D8B030D-6E8A-4147-A177-3AD203B41FA5}">
                      <a16:colId xmlns:a16="http://schemas.microsoft.com/office/drawing/2014/main" val="2522070297"/>
                    </a:ext>
                  </a:extLst>
                </a:gridCol>
                <a:gridCol w="1184200">
                  <a:extLst>
                    <a:ext uri="{9D8B030D-6E8A-4147-A177-3AD203B41FA5}">
                      <a16:colId xmlns:a16="http://schemas.microsoft.com/office/drawing/2014/main" val="2592594495"/>
                    </a:ext>
                  </a:extLst>
                </a:gridCol>
                <a:gridCol w="1184200">
                  <a:extLst>
                    <a:ext uri="{9D8B030D-6E8A-4147-A177-3AD203B41FA5}">
                      <a16:colId xmlns:a16="http://schemas.microsoft.com/office/drawing/2014/main" val="2268513983"/>
                    </a:ext>
                  </a:extLst>
                </a:gridCol>
              </a:tblGrid>
              <a:tr h="4578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Inconsistency Category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Instances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750332"/>
                  </a:ext>
                </a:extLst>
              </a:tr>
              <a:tr h="4578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Tricky Input Handling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8%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300719"/>
                  </a:ext>
                </a:extLst>
              </a:tr>
              <a:tr h="4578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Significant Inconsistency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9%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11329"/>
                  </a:ext>
                </a:extLst>
              </a:tr>
              <a:tr h="4578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dirty="0">
                          <a:effectLst/>
                        </a:rPr>
                        <a:t>Slight Inconsistency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26%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543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B1A014-F38F-43CB-B127-10417C8AE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86752"/>
              </p:ext>
            </p:extLst>
          </p:nvPr>
        </p:nvGraphicFramePr>
        <p:xfrm>
          <a:off x="5410200" y="1664095"/>
          <a:ext cx="3048000" cy="1143000"/>
        </p:xfrm>
        <a:graphic>
          <a:graphicData uri="http://schemas.openxmlformats.org/drawingml/2006/table">
            <a:tbl>
              <a:tblPr/>
              <a:tblGrid>
                <a:gridCol w="1250462">
                  <a:extLst>
                    <a:ext uri="{9D8B030D-6E8A-4147-A177-3AD203B41FA5}">
                      <a16:colId xmlns:a16="http://schemas.microsoft.com/office/drawing/2014/main" val="648248369"/>
                    </a:ext>
                  </a:extLst>
                </a:gridCol>
                <a:gridCol w="1797538">
                  <a:extLst>
                    <a:ext uri="{9D8B030D-6E8A-4147-A177-3AD203B41FA5}">
                      <a16:colId xmlns:a16="http://schemas.microsoft.com/office/drawing/2014/main" val="80375108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</a:rPr>
                        <a:t>LLM Version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</a:rPr>
                        <a:t>Error Rate</a:t>
                      </a:r>
                    </a:p>
                  </a:txBody>
                  <a:tcPr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5542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GPT-4-Turbo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Lowest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5661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GPT-4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Medium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5638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GPT-3.5-Turbo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Highest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166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053A500-39FE-415A-A169-112940AF1C32}"/>
              </a:ext>
            </a:extLst>
          </p:cNvPr>
          <p:cNvSpPr txBox="1"/>
          <p:nvPr/>
        </p:nvSpPr>
        <p:spPr>
          <a:xfrm>
            <a:off x="5439002" y="3006579"/>
            <a:ext cx="32003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GPT-4-Turbo demonstrated the lowest significant error rate.</a:t>
            </a: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Trends in error rates are consistent with the expected progress in LLM technology.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E7636-74BC-489F-AD13-909F8CEC04A4}"/>
              </a:ext>
            </a:extLst>
          </p:cNvPr>
          <p:cNvSpPr txBox="1"/>
          <p:nvPr/>
        </p:nvSpPr>
        <p:spPr>
          <a:xfrm>
            <a:off x="181800" y="3876586"/>
            <a:ext cx="35231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1" dirty="0">
                <a:solidFill>
                  <a:srgbClr val="374151"/>
                </a:solidFill>
                <a:effectLst/>
                <a:latin typeface="Söhne"/>
              </a:rPr>
              <a:t>Categories 1 and 3 indicate less critical inconsistencies, whereas Category 2 reflects significant ones impacting system stability.</a:t>
            </a:r>
            <a:endParaRPr lang="en-US" sz="1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E95035-8969-4275-9F88-0BFD1EA1B9E0}"/>
              </a:ext>
            </a:extLst>
          </p:cNvPr>
          <p:cNvCxnSpPr>
            <a:cxnSpLocks/>
          </p:cNvCxnSpPr>
          <p:nvPr/>
        </p:nvCxnSpPr>
        <p:spPr>
          <a:xfrm>
            <a:off x="4495800" y="1664095"/>
            <a:ext cx="0" cy="32698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20C158E-43EF-4103-B81B-E2C563BEB493}"/>
              </a:ext>
            </a:extLst>
          </p:cNvPr>
          <p:cNvSpPr txBox="1"/>
          <p:nvPr/>
        </p:nvSpPr>
        <p:spPr>
          <a:xfrm>
            <a:off x="214863" y="1089453"/>
            <a:ext cx="8714274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Evaluated 100 outputs from GPT-3.5-Turbo, GPT-4, and GPT-4-Turbo, with </a:t>
            </a:r>
            <a:r>
              <a:rPr lang="en-US" sz="14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öhne"/>
              </a:rPr>
              <a:t>43%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showing inconsistencies across 3 LLMs.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E63D74-7D7F-4D46-90D3-2D8E689F2F3E}"/>
              </a:ext>
            </a:extLst>
          </p:cNvPr>
          <p:cNvSpPr txBox="1"/>
          <p:nvPr/>
        </p:nvSpPr>
        <p:spPr>
          <a:xfrm>
            <a:off x="5076600" y="4095750"/>
            <a:ext cx="3381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0" i="1" dirty="0">
                <a:solidFill>
                  <a:srgbClr val="374151"/>
                </a:solidFill>
                <a:effectLst/>
                <a:latin typeface="Söhne"/>
              </a:rPr>
              <a:t>In-depth analysis of inconsistencies and their implications is available in the full report</a:t>
            </a:r>
            <a:r>
              <a:rPr lang="en-US" sz="1050" i="1" dirty="0">
                <a:solidFill>
                  <a:srgbClr val="374151"/>
                </a:solidFill>
                <a:latin typeface="Söhne"/>
              </a:rPr>
              <a:t> or in the GitHub repo given</a:t>
            </a:r>
            <a:endParaRPr lang="en-US" sz="1050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6D3D5F1-A96E-467A-B380-63A7107EA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78362"/>
              </p:ext>
            </p:extLst>
          </p:nvPr>
        </p:nvGraphicFramePr>
        <p:xfrm>
          <a:off x="6678687" y="4526637"/>
          <a:ext cx="721027" cy="62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showAsIcon="1" r:id="rId3" imgW="914400" imgH="792417" progId="Excel.Sheet.12">
                  <p:embed/>
                </p:oleObj>
              </mc:Choice>
              <mc:Fallback>
                <p:oleObj name="Worksheet" showAsIcon="1" r:id="rId3" imgW="914400" imgH="79241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8687" y="4526637"/>
                        <a:ext cx="721027" cy="62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62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A01C-2270-47C3-B802-75928252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1962150"/>
            <a:ext cx="3200400" cy="914400"/>
          </a:xfrm>
        </p:spPr>
        <p:txBody>
          <a:bodyPr/>
          <a:lstStyle/>
          <a:p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166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E743-0F06-4D17-8552-E806FAF5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384721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B9AA-F2DE-4B31-9B62-18CF08E4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602254"/>
            <a:ext cx="6477000" cy="21124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Brief information about Large Language Models (LLMs);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Function Calling and Why it is useful?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 for Function Calling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 overview and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5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756348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The</a:t>
            </a:r>
            <a:r>
              <a:rPr spc="-10" dirty="0"/>
              <a:t> </a:t>
            </a:r>
            <a:r>
              <a:rPr spc="5" dirty="0"/>
              <a:t>rapid</a:t>
            </a:r>
            <a:r>
              <a:rPr dirty="0"/>
              <a:t> evolution </a:t>
            </a:r>
            <a:r>
              <a:rPr spc="5" dirty="0"/>
              <a:t>of</a:t>
            </a:r>
            <a:r>
              <a:rPr dirty="0"/>
              <a:t> </a:t>
            </a:r>
            <a:r>
              <a:rPr spc="5" dirty="0"/>
              <a:t>Large</a:t>
            </a:r>
            <a:r>
              <a:rPr dirty="0"/>
              <a:t> </a:t>
            </a:r>
            <a:r>
              <a:rPr spc="5" dirty="0"/>
              <a:t>Language</a:t>
            </a:r>
            <a:r>
              <a:rPr dirty="0"/>
              <a:t> </a:t>
            </a:r>
            <a:r>
              <a:rPr spc="10" dirty="0"/>
              <a:t>Models</a:t>
            </a:r>
            <a:r>
              <a:rPr dirty="0"/>
              <a:t> </a:t>
            </a:r>
            <a:r>
              <a:rPr spc="10" dirty="0"/>
              <a:t>(LLM)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70902"/>
              </p:ext>
            </p:extLst>
          </p:nvPr>
        </p:nvGraphicFramePr>
        <p:xfrm>
          <a:off x="53975" y="1879912"/>
          <a:ext cx="8697592" cy="889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71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7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01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7548">
                <a:tc>
                  <a:txBody>
                    <a:bodyPr/>
                    <a:lstStyle/>
                    <a:p>
                      <a:pPr marL="209550">
                        <a:lnSpc>
                          <a:spcPts val="1989"/>
                        </a:lnSpc>
                      </a:pPr>
                      <a:r>
                        <a:rPr sz="1800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…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2017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2018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2019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2020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2021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2022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2065"/>
                        </a:lnSpc>
                        <a:spcBef>
                          <a:spcPts val="414"/>
                        </a:spcBef>
                      </a:pPr>
                      <a:r>
                        <a:rPr sz="1800" spc="-5" dirty="0">
                          <a:solidFill>
                            <a:srgbClr val="595959"/>
                          </a:solidFill>
                          <a:latin typeface="Arial MT"/>
                          <a:cs typeface="Arial MT"/>
                        </a:rPr>
                        <a:t>2023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2704" marB="0">
                    <a:lnB w="1905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1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Attention</a:t>
                      </a:r>
                      <a:r>
                        <a:rPr sz="1400" spc="1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Transformer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marR="311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T 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340M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71475" marR="1968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GPT2  1.5B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04470" marR="3155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GPT3  175B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23825" marR="13716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LaMDA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(Bard)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173B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1920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ChatGPT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400" spc="-2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GPT-4</a:t>
                      </a:r>
                      <a:r>
                        <a:rPr sz="1400" spc="-6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(1.8T)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  <a:p>
                      <a:pPr marL="351155">
                        <a:lnSpc>
                          <a:spcPts val="1595"/>
                        </a:lnSpc>
                      </a:pPr>
                      <a:r>
                        <a:rPr sz="1400" spc="-1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MiniGPT-4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132715" marB="0">
                    <a:lnT w="19050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443673" y="2195413"/>
            <a:ext cx="39370" cy="31115"/>
            <a:chOff x="8443673" y="2195413"/>
            <a:chExt cx="39370" cy="31115"/>
          </a:xfrm>
        </p:grpSpPr>
        <p:sp>
          <p:nvSpPr>
            <p:cNvPr id="5" name="object 5"/>
            <p:cNvSpPr/>
            <p:nvPr/>
          </p:nvSpPr>
          <p:spPr>
            <a:xfrm>
              <a:off x="8448436" y="220017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20" y="10720"/>
                  </a:lnTo>
                  <a:lnTo>
                    <a:pt x="18" y="0"/>
                  </a:lnTo>
                  <a:lnTo>
                    <a:pt x="29438" y="10736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48436" y="2200176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20" y="10720"/>
                  </a:moveTo>
                  <a:lnTo>
                    <a:pt x="0" y="21423"/>
                  </a:lnTo>
                  <a:lnTo>
                    <a:pt x="29438" y="10736"/>
                  </a:lnTo>
                  <a:lnTo>
                    <a:pt x="18" y="0"/>
                  </a:lnTo>
                  <a:lnTo>
                    <a:pt x="10720" y="1072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5800" y="2904937"/>
            <a:ext cx="4895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B4587"/>
                </a:solidFill>
                <a:latin typeface="Arial MT"/>
                <a:cs typeface="Arial MT"/>
              </a:rPr>
              <a:t>GPT1  </a:t>
            </a:r>
            <a:r>
              <a:rPr sz="1400" spc="-30" dirty="0">
                <a:solidFill>
                  <a:srgbClr val="1B4587"/>
                </a:solidFill>
                <a:latin typeface="Arial MT"/>
                <a:cs typeface="Arial MT"/>
              </a:rPr>
              <a:t>117M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148150" y="2783900"/>
          <a:ext cx="5960108" cy="105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3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816735">
                        <a:lnSpc>
                          <a:spcPts val="1655"/>
                        </a:lnSpc>
                      </a:pPr>
                      <a:r>
                        <a:rPr sz="1400" spc="-1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MT-NLG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45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PaLM</a:t>
                      </a:r>
                      <a:r>
                        <a:rPr sz="1400" spc="-5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540B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545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LLaM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8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7-65B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34620">
                        <a:lnSpc>
                          <a:spcPts val="1655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LLaM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8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7-70B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1816735">
                        <a:lnSpc>
                          <a:spcPts val="1580"/>
                        </a:lnSpc>
                      </a:pP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(Megatron-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BLOOM</a:t>
                      </a:r>
                      <a:r>
                        <a:rPr sz="1400" spc="-5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175B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PaLM</a:t>
                      </a: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(up</a:t>
                      </a: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340B)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1816735">
                        <a:lnSpc>
                          <a:spcPts val="1580"/>
                        </a:lnSpc>
                      </a:pPr>
                      <a:r>
                        <a:rPr sz="1400" spc="-1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Turing)</a:t>
                      </a:r>
                      <a:r>
                        <a:rPr sz="1400" spc="-4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530B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80"/>
                        </a:lnSpc>
                      </a:pP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Flan</a:t>
                      </a:r>
                      <a:r>
                        <a:rPr sz="1400" spc="-5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20B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520"/>
                        </a:lnSpc>
                      </a:pPr>
                      <a:r>
                        <a:rPr sz="1400" spc="-3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YaLM</a:t>
                      </a:r>
                      <a:r>
                        <a:rPr sz="1400" spc="-50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solidFill>
                            <a:srgbClr val="1B4587"/>
                          </a:solidFill>
                          <a:latin typeface="Arial MT"/>
                          <a:cs typeface="Arial MT"/>
                        </a:rPr>
                        <a:t>100B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37050"/>
            <a:ext cx="62484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Transformer</a:t>
            </a:r>
            <a:r>
              <a:rPr spc="-125" dirty="0"/>
              <a:t> </a:t>
            </a:r>
            <a:r>
              <a:rPr dirty="0"/>
              <a:t>Architecture</a:t>
            </a:r>
            <a:r>
              <a:rPr spc="15" dirty="0"/>
              <a:t> </a:t>
            </a:r>
            <a:r>
              <a:rPr spc="5" dirty="0"/>
              <a:t>(encoder-decoder)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2837520"/>
            <a:ext cx="4937646" cy="226377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B7430D2-7314-4862-87A5-0FD3DD757191}"/>
              </a:ext>
            </a:extLst>
          </p:cNvPr>
          <p:cNvGrpSpPr/>
          <p:nvPr/>
        </p:nvGrpSpPr>
        <p:grpSpPr>
          <a:xfrm>
            <a:off x="2506923" y="906197"/>
            <a:ext cx="3581400" cy="1671750"/>
            <a:chOff x="1451088" y="1377622"/>
            <a:chExt cx="5332412" cy="2499925"/>
          </a:xfrm>
        </p:grpSpPr>
        <p:grpSp>
          <p:nvGrpSpPr>
            <p:cNvPr id="4" name="object 3">
              <a:extLst>
                <a:ext uri="{FF2B5EF4-FFF2-40B4-BE49-F238E27FC236}">
                  <a16:creationId xmlns:a16="http://schemas.microsoft.com/office/drawing/2014/main" id="{84930B50-3B00-4B1D-BF1D-486B4DBFE9F2}"/>
                </a:ext>
              </a:extLst>
            </p:cNvPr>
            <p:cNvGrpSpPr/>
            <p:nvPr/>
          </p:nvGrpSpPr>
          <p:grpSpPr>
            <a:xfrm>
              <a:off x="1451088" y="2291462"/>
              <a:ext cx="2214880" cy="1158875"/>
              <a:chOff x="1454562" y="2291637"/>
              <a:chExt cx="2214880" cy="1158875"/>
            </a:xfrm>
          </p:grpSpPr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FED26277-86D5-433A-ABDC-54A20BD9A1CD}"/>
                  </a:ext>
                </a:extLst>
              </p:cNvPr>
              <p:cNvSpPr/>
              <p:nvPr/>
            </p:nvSpPr>
            <p:spPr>
              <a:xfrm>
                <a:off x="1459324" y="2296399"/>
                <a:ext cx="2205355" cy="1149350"/>
              </a:xfrm>
              <a:custGeom>
                <a:avLst/>
                <a:gdLst/>
                <a:ahLst/>
                <a:cxnLst/>
                <a:rect l="l" t="t" r="r" b="b"/>
                <a:pathLst>
                  <a:path w="2205354" h="1149350">
                    <a:moveTo>
                      <a:pt x="0" y="191499"/>
                    </a:moveTo>
                    <a:lnTo>
                      <a:pt x="5057" y="147590"/>
                    </a:lnTo>
                    <a:lnTo>
                      <a:pt x="19464" y="107283"/>
                    </a:lnTo>
                    <a:lnTo>
                      <a:pt x="42070" y="71726"/>
                    </a:lnTo>
                    <a:lnTo>
                      <a:pt x="71726" y="42070"/>
                    </a:lnTo>
                    <a:lnTo>
                      <a:pt x="107283" y="19464"/>
                    </a:lnTo>
                    <a:lnTo>
                      <a:pt x="147590" y="5057"/>
                    </a:lnTo>
                    <a:lnTo>
                      <a:pt x="191499" y="0"/>
                    </a:lnTo>
                    <a:lnTo>
                      <a:pt x="2013799" y="0"/>
                    </a:lnTo>
                    <a:lnTo>
                      <a:pt x="2087083" y="14577"/>
                    </a:lnTo>
                    <a:lnTo>
                      <a:pt x="2149210" y="56088"/>
                    </a:lnTo>
                    <a:lnTo>
                      <a:pt x="2190722" y="118216"/>
                    </a:lnTo>
                    <a:lnTo>
                      <a:pt x="2205299" y="191499"/>
                    </a:lnTo>
                    <a:lnTo>
                      <a:pt x="2205299" y="957499"/>
                    </a:lnTo>
                    <a:lnTo>
                      <a:pt x="2200242" y="1001409"/>
                    </a:lnTo>
                    <a:lnTo>
                      <a:pt x="2185835" y="1041716"/>
                    </a:lnTo>
                    <a:lnTo>
                      <a:pt x="2163229" y="1077273"/>
                    </a:lnTo>
                    <a:lnTo>
                      <a:pt x="2133573" y="1106929"/>
                    </a:lnTo>
                    <a:lnTo>
                      <a:pt x="2098016" y="1129535"/>
                    </a:lnTo>
                    <a:lnTo>
                      <a:pt x="2057709" y="1143942"/>
                    </a:lnTo>
                    <a:lnTo>
                      <a:pt x="2013799" y="1148999"/>
                    </a:lnTo>
                    <a:lnTo>
                      <a:pt x="191499" y="1148999"/>
                    </a:lnTo>
                    <a:lnTo>
                      <a:pt x="147590" y="1143942"/>
                    </a:lnTo>
                    <a:lnTo>
                      <a:pt x="107283" y="1129535"/>
                    </a:lnTo>
                    <a:lnTo>
                      <a:pt x="71726" y="1106929"/>
                    </a:lnTo>
                    <a:lnTo>
                      <a:pt x="42070" y="1077273"/>
                    </a:lnTo>
                    <a:lnTo>
                      <a:pt x="19464" y="1041716"/>
                    </a:lnTo>
                    <a:lnTo>
                      <a:pt x="5057" y="1001409"/>
                    </a:lnTo>
                    <a:lnTo>
                      <a:pt x="0" y="957499"/>
                    </a:lnTo>
                    <a:lnTo>
                      <a:pt x="0" y="1914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9A239F37-8D2C-49B9-953F-C364E251FB4A}"/>
                  </a:ext>
                </a:extLst>
              </p:cNvPr>
              <p:cNvSpPr/>
              <p:nvPr/>
            </p:nvSpPr>
            <p:spPr>
              <a:xfrm>
                <a:off x="1519349" y="23910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CEE1F3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A5F13A02-C922-4634-A64A-5427157E6D26}"/>
                  </a:ext>
                </a:extLst>
              </p:cNvPr>
              <p:cNvSpPr/>
              <p:nvPr/>
            </p:nvSpPr>
            <p:spPr>
              <a:xfrm>
                <a:off x="1519349" y="23910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4B6E784-7A46-4C36-8D61-C050668CE96B}"/>
                </a:ext>
              </a:extLst>
            </p:cNvPr>
            <p:cNvSpPr txBox="1"/>
            <p:nvPr/>
          </p:nvSpPr>
          <p:spPr>
            <a:xfrm>
              <a:off x="2006778" y="2458763"/>
              <a:ext cx="107061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Feed</a:t>
              </a:r>
              <a:r>
                <a:rPr sz="900" spc="-80" dirty="0">
                  <a:latin typeface="Arial MT"/>
                  <a:cs typeface="Arial MT"/>
                </a:rPr>
                <a:t> </a:t>
              </a:r>
              <a:r>
                <a:rPr sz="900" spc="-5" dirty="0">
                  <a:latin typeface="Arial MT"/>
                  <a:cs typeface="Arial MT"/>
                </a:rPr>
                <a:t>forward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9" name="object 8">
              <a:extLst>
                <a:ext uri="{FF2B5EF4-FFF2-40B4-BE49-F238E27FC236}">
                  <a16:creationId xmlns:a16="http://schemas.microsoft.com/office/drawing/2014/main" id="{B1A7F540-D319-4AD4-8B5B-81B1E31504CF}"/>
                </a:ext>
              </a:extLst>
            </p:cNvPr>
            <p:cNvGrpSpPr/>
            <p:nvPr/>
          </p:nvGrpSpPr>
          <p:grpSpPr>
            <a:xfrm>
              <a:off x="1514587" y="2919687"/>
              <a:ext cx="2056764" cy="394335"/>
              <a:chOff x="1514587" y="2919687"/>
              <a:chExt cx="2056764" cy="394335"/>
            </a:xfrm>
          </p:grpSpPr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364659F9-8B0B-4D04-8A43-BA09D0A8ADAC}"/>
                  </a:ext>
                </a:extLst>
              </p:cNvPr>
              <p:cNvSpPr/>
              <p:nvPr/>
            </p:nvSpPr>
            <p:spPr>
              <a:xfrm>
                <a:off x="1519349" y="29244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FCE4C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8C84E4C3-4A1A-4D54-B586-D9A73C21DB4C}"/>
                  </a:ext>
                </a:extLst>
              </p:cNvPr>
              <p:cNvSpPr/>
              <p:nvPr/>
            </p:nvSpPr>
            <p:spPr>
              <a:xfrm>
                <a:off x="1519349" y="292444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39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A5E43181-184E-45DA-BA05-89375AF8FD79}"/>
                </a:ext>
              </a:extLst>
            </p:cNvPr>
            <p:cNvSpPr txBox="1"/>
            <p:nvPr/>
          </p:nvSpPr>
          <p:spPr>
            <a:xfrm>
              <a:off x="1996844" y="2992162"/>
              <a:ext cx="109093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Self-Attention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13" name="object 12">
              <a:extLst>
                <a:ext uri="{FF2B5EF4-FFF2-40B4-BE49-F238E27FC236}">
                  <a16:creationId xmlns:a16="http://schemas.microsoft.com/office/drawing/2014/main" id="{72C593C5-F9AF-439F-83AD-40FCDBA02D02}"/>
                </a:ext>
              </a:extLst>
            </p:cNvPr>
            <p:cNvGrpSpPr/>
            <p:nvPr/>
          </p:nvGrpSpPr>
          <p:grpSpPr>
            <a:xfrm>
              <a:off x="2522015" y="1695887"/>
              <a:ext cx="4261485" cy="2164080"/>
              <a:chOff x="2522015" y="1695887"/>
              <a:chExt cx="4261485" cy="2164080"/>
            </a:xfrm>
          </p:grpSpPr>
          <p:sp>
            <p:nvSpPr>
              <p:cNvPr id="14" name="object 13">
                <a:extLst>
                  <a:ext uri="{FF2B5EF4-FFF2-40B4-BE49-F238E27FC236}">
                    <a16:creationId xmlns:a16="http://schemas.microsoft.com/office/drawing/2014/main" id="{45258BB4-DAF4-4546-A273-65CEA97616E9}"/>
                  </a:ext>
                </a:extLst>
              </p:cNvPr>
              <p:cNvSpPr/>
              <p:nvPr/>
            </p:nvSpPr>
            <p:spPr>
              <a:xfrm>
                <a:off x="2538750" y="3366198"/>
                <a:ext cx="3810" cy="488950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488950">
                    <a:moveTo>
                      <a:pt x="0" y="488851"/>
                    </a:moveTo>
                    <a:lnTo>
                      <a:pt x="376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828816B1-33CC-46B6-9912-EC926A36D726}"/>
                  </a:ext>
                </a:extLst>
              </p:cNvPr>
              <p:cNvSpPr/>
              <p:nvPr/>
            </p:nvSpPr>
            <p:spPr>
              <a:xfrm>
                <a:off x="2526778" y="33229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4" y="43344"/>
                    </a:moveTo>
                    <a:lnTo>
                      <a:pt x="0" y="43103"/>
                    </a:lnTo>
                    <a:lnTo>
                      <a:pt x="16064" y="0"/>
                    </a:lnTo>
                    <a:lnTo>
                      <a:pt x="31464" y="43344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6" name="object 15">
                <a:extLst>
                  <a:ext uri="{FF2B5EF4-FFF2-40B4-BE49-F238E27FC236}">
                    <a16:creationId xmlns:a16="http://schemas.microsoft.com/office/drawing/2014/main" id="{BC3587C8-5239-4A94-B483-CD1CCD293D93}"/>
                  </a:ext>
                </a:extLst>
              </p:cNvPr>
              <p:cNvSpPr/>
              <p:nvPr/>
            </p:nvSpPr>
            <p:spPr>
              <a:xfrm>
                <a:off x="2526778" y="33229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4" y="43344"/>
                    </a:moveTo>
                    <a:lnTo>
                      <a:pt x="16064" y="0"/>
                    </a:lnTo>
                    <a:lnTo>
                      <a:pt x="0" y="43103"/>
                    </a:lnTo>
                    <a:lnTo>
                      <a:pt x="31464" y="43344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E3F34D3F-6FE9-4F5C-AA92-9B60A37E8996}"/>
                  </a:ext>
                </a:extLst>
              </p:cNvPr>
              <p:cNvSpPr/>
              <p:nvPr/>
            </p:nvSpPr>
            <p:spPr>
              <a:xfrm>
                <a:off x="2542950" y="2832800"/>
                <a:ext cx="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h="92075">
                    <a:moveTo>
                      <a:pt x="0" y="91649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8" name="object 17">
                <a:extLst>
                  <a:ext uri="{FF2B5EF4-FFF2-40B4-BE49-F238E27FC236}">
                    <a16:creationId xmlns:a16="http://schemas.microsoft.com/office/drawing/2014/main" id="{26454483-1971-4815-BFAB-A74BBB4918C6}"/>
                  </a:ext>
                </a:extLst>
              </p:cNvPr>
              <p:cNvSpPr/>
              <p:nvPr/>
            </p:nvSpPr>
            <p:spPr>
              <a:xfrm>
                <a:off x="2527217" y="2789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616660F8-5D5F-4EBE-82E7-B9955E366083}"/>
                  </a:ext>
                </a:extLst>
              </p:cNvPr>
              <p:cNvSpPr/>
              <p:nvPr/>
            </p:nvSpPr>
            <p:spPr>
              <a:xfrm>
                <a:off x="2527217" y="2789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0" name="object 19">
                <a:extLst>
                  <a:ext uri="{FF2B5EF4-FFF2-40B4-BE49-F238E27FC236}">
                    <a16:creationId xmlns:a16="http://schemas.microsoft.com/office/drawing/2014/main" id="{0D2F12AE-5F34-4ACA-BD09-EAD2ACE7CF71}"/>
                  </a:ext>
                </a:extLst>
              </p:cNvPr>
              <p:cNvSpPr/>
              <p:nvPr/>
            </p:nvSpPr>
            <p:spPr>
              <a:xfrm>
                <a:off x="2542950" y="2070800"/>
                <a:ext cx="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h="320675">
                    <a:moveTo>
                      <a:pt x="0" y="320249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0AC97C0D-421C-4B74-B797-8AA0E01C749E}"/>
                  </a:ext>
                </a:extLst>
              </p:cNvPr>
              <p:cNvSpPr/>
              <p:nvPr/>
            </p:nvSpPr>
            <p:spPr>
              <a:xfrm>
                <a:off x="2527217" y="2027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2" name="object 21">
                <a:extLst>
                  <a:ext uri="{FF2B5EF4-FFF2-40B4-BE49-F238E27FC236}">
                    <a16:creationId xmlns:a16="http://schemas.microsoft.com/office/drawing/2014/main" id="{33149AEA-9154-40D8-AA5D-0B6E96E35860}"/>
                  </a:ext>
                </a:extLst>
              </p:cNvPr>
              <p:cNvSpPr/>
              <p:nvPr/>
            </p:nvSpPr>
            <p:spPr>
              <a:xfrm>
                <a:off x="2527217" y="202757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3" name="object 22">
                <a:extLst>
                  <a:ext uri="{FF2B5EF4-FFF2-40B4-BE49-F238E27FC236}">
                    <a16:creationId xmlns:a16="http://schemas.microsoft.com/office/drawing/2014/main" id="{E69E2211-1C9F-48FE-9D4B-52A21CE4CD40}"/>
                  </a:ext>
                </a:extLst>
              </p:cNvPr>
              <p:cNvSpPr/>
              <p:nvPr/>
            </p:nvSpPr>
            <p:spPr>
              <a:xfrm>
                <a:off x="4573124" y="1700650"/>
                <a:ext cx="2205355" cy="1805305"/>
              </a:xfrm>
              <a:custGeom>
                <a:avLst/>
                <a:gdLst/>
                <a:ahLst/>
                <a:cxnLst/>
                <a:rect l="l" t="t" r="r" b="b"/>
                <a:pathLst>
                  <a:path w="2205354" h="1805304">
                    <a:moveTo>
                      <a:pt x="0" y="300799"/>
                    </a:moveTo>
                    <a:lnTo>
                      <a:pt x="3936" y="252008"/>
                    </a:lnTo>
                    <a:lnTo>
                      <a:pt x="15334" y="205723"/>
                    </a:lnTo>
                    <a:lnTo>
                      <a:pt x="33574" y="162565"/>
                    </a:lnTo>
                    <a:lnTo>
                      <a:pt x="58036" y="123151"/>
                    </a:lnTo>
                    <a:lnTo>
                      <a:pt x="88102" y="88102"/>
                    </a:lnTo>
                    <a:lnTo>
                      <a:pt x="123151" y="58036"/>
                    </a:lnTo>
                    <a:lnTo>
                      <a:pt x="162564" y="33574"/>
                    </a:lnTo>
                    <a:lnTo>
                      <a:pt x="205723" y="15334"/>
                    </a:lnTo>
                    <a:lnTo>
                      <a:pt x="252008" y="3936"/>
                    </a:lnTo>
                    <a:lnTo>
                      <a:pt x="300799" y="0"/>
                    </a:lnTo>
                    <a:lnTo>
                      <a:pt x="1904499" y="0"/>
                    </a:lnTo>
                    <a:lnTo>
                      <a:pt x="1951839" y="3747"/>
                    </a:lnTo>
                    <a:lnTo>
                      <a:pt x="1997587" y="14765"/>
                    </a:lnTo>
                    <a:lnTo>
                      <a:pt x="2040934" y="32720"/>
                    </a:lnTo>
                    <a:lnTo>
                      <a:pt x="2081073" y="57277"/>
                    </a:lnTo>
                    <a:lnTo>
                      <a:pt x="2117197" y="88102"/>
                    </a:lnTo>
                    <a:lnTo>
                      <a:pt x="2148021" y="124226"/>
                    </a:lnTo>
                    <a:lnTo>
                      <a:pt x="2172579" y="164365"/>
                    </a:lnTo>
                    <a:lnTo>
                      <a:pt x="2190534" y="207713"/>
                    </a:lnTo>
                    <a:lnTo>
                      <a:pt x="2201552" y="253460"/>
                    </a:lnTo>
                    <a:lnTo>
                      <a:pt x="2205299" y="300799"/>
                    </a:lnTo>
                    <a:lnTo>
                      <a:pt x="2205299" y="1503999"/>
                    </a:lnTo>
                    <a:lnTo>
                      <a:pt x="2201363" y="1552791"/>
                    </a:lnTo>
                    <a:lnTo>
                      <a:pt x="2189965" y="1599076"/>
                    </a:lnTo>
                    <a:lnTo>
                      <a:pt x="2171725" y="1642235"/>
                    </a:lnTo>
                    <a:lnTo>
                      <a:pt x="2147263" y="1681648"/>
                    </a:lnTo>
                    <a:lnTo>
                      <a:pt x="2117197" y="1716697"/>
                    </a:lnTo>
                    <a:lnTo>
                      <a:pt x="2082148" y="1746763"/>
                    </a:lnTo>
                    <a:lnTo>
                      <a:pt x="2042735" y="1771225"/>
                    </a:lnTo>
                    <a:lnTo>
                      <a:pt x="1999576" y="1789465"/>
                    </a:lnTo>
                    <a:lnTo>
                      <a:pt x="1953291" y="1800863"/>
                    </a:lnTo>
                    <a:lnTo>
                      <a:pt x="1904499" y="1804799"/>
                    </a:lnTo>
                    <a:lnTo>
                      <a:pt x="300799" y="1804799"/>
                    </a:lnTo>
                    <a:lnTo>
                      <a:pt x="252008" y="1800863"/>
                    </a:lnTo>
                    <a:lnTo>
                      <a:pt x="205723" y="1789465"/>
                    </a:lnTo>
                    <a:lnTo>
                      <a:pt x="162564" y="1771225"/>
                    </a:lnTo>
                    <a:lnTo>
                      <a:pt x="123151" y="1746763"/>
                    </a:lnTo>
                    <a:lnTo>
                      <a:pt x="88102" y="1716697"/>
                    </a:lnTo>
                    <a:lnTo>
                      <a:pt x="58036" y="1681648"/>
                    </a:lnTo>
                    <a:lnTo>
                      <a:pt x="33574" y="1642235"/>
                    </a:lnTo>
                    <a:lnTo>
                      <a:pt x="15334" y="1599076"/>
                    </a:lnTo>
                    <a:lnTo>
                      <a:pt x="3936" y="1552791"/>
                    </a:lnTo>
                    <a:lnTo>
                      <a:pt x="0" y="1503999"/>
                    </a:lnTo>
                    <a:lnTo>
                      <a:pt x="0" y="3007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4" name="object 23">
                <a:extLst>
                  <a:ext uri="{FF2B5EF4-FFF2-40B4-BE49-F238E27FC236}">
                    <a16:creationId xmlns:a16="http://schemas.microsoft.com/office/drawing/2014/main" id="{8EA34BA3-DC41-4C71-8739-A3CB3C7CF087}"/>
                  </a:ext>
                </a:extLst>
              </p:cNvPr>
              <p:cNvSpPr/>
              <p:nvPr/>
            </p:nvSpPr>
            <p:spPr>
              <a:xfrm>
                <a:off x="4633149" y="1846050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CEE1F3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5" name="object 24">
                <a:extLst>
                  <a:ext uri="{FF2B5EF4-FFF2-40B4-BE49-F238E27FC236}">
                    <a16:creationId xmlns:a16="http://schemas.microsoft.com/office/drawing/2014/main" id="{5FBB01D1-FA81-4694-992F-FD7B281B16A6}"/>
                  </a:ext>
                </a:extLst>
              </p:cNvPr>
              <p:cNvSpPr/>
              <p:nvPr/>
            </p:nvSpPr>
            <p:spPr>
              <a:xfrm>
                <a:off x="4633149" y="1846050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8E8DDD9E-80AD-471F-822D-ABDE4129FFD5}"/>
                </a:ext>
              </a:extLst>
            </p:cNvPr>
            <p:cNvSpPr txBox="1"/>
            <p:nvPr/>
          </p:nvSpPr>
          <p:spPr>
            <a:xfrm>
              <a:off x="5120578" y="1913762"/>
              <a:ext cx="107061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Feed</a:t>
              </a:r>
              <a:r>
                <a:rPr sz="900" spc="-80" dirty="0">
                  <a:latin typeface="Arial MT"/>
                  <a:cs typeface="Arial MT"/>
                </a:rPr>
                <a:t> </a:t>
              </a:r>
              <a:r>
                <a:rPr sz="900" spc="-5" dirty="0">
                  <a:latin typeface="Arial MT"/>
                  <a:cs typeface="Arial MT"/>
                </a:rPr>
                <a:t>forward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27" name="object 26">
              <a:extLst>
                <a:ext uri="{FF2B5EF4-FFF2-40B4-BE49-F238E27FC236}">
                  <a16:creationId xmlns:a16="http://schemas.microsoft.com/office/drawing/2014/main" id="{EDEDADC4-D9F1-41F6-8030-8CBB97EFCE3C}"/>
                </a:ext>
              </a:extLst>
            </p:cNvPr>
            <p:cNvGrpSpPr/>
            <p:nvPr/>
          </p:nvGrpSpPr>
          <p:grpSpPr>
            <a:xfrm>
              <a:off x="4628387" y="2979837"/>
              <a:ext cx="2056764" cy="394335"/>
              <a:chOff x="4628387" y="2979837"/>
              <a:chExt cx="2056764" cy="394335"/>
            </a:xfrm>
          </p:grpSpPr>
          <p:sp>
            <p:nvSpPr>
              <p:cNvPr id="28" name="object 27">
                <a:extLst>
                  <a:ext uri="{FF2B5EF4-FFF2-40B4-BE49-F238E27FC236}">
                    <a16:creationId xmlns:a16="http://schemas.microsoft.com/office/drawing/2014/main" id="{B9E8C012-1355-4BCA-A189-0AB5FA88B1B6}"/>
                  </a:ext>
                </a:extLst>
              </p:cNvPr>
              <p:cNvSpPr/>
              <p:nvPr/>
            </p:nvSpPr>
            <p:spPr>
              <a:xfrm>
                <a:off x="4633150" y="298459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FCE4C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29" name="object 28">
                <a:extLst>
                  <a:ext uri="{FF2B5EF4-FFF2-40B4-BE49-F238E27FC236}">
                    <a16:creationId xmlns:a16="http://schemas.microsoft.com/office/drawing/2014/main" id="{D14DF6C0-B213-4A1E-A565-565BBEC40E98}"/>
                  </a:ext>
                </a:extLst>
              </p:cNvPr>
              <p:cNvSpPr/>
              <p:nvPr/>
            </p:nvSpPr>
            <p:spPr>
              <a:xfrm>
                <a:off x="4633150" y="2984599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1274E74D-9062-400B-8059-79A1A61A148C}"/>
                </a:ext>
              </a:extLst>
            </p:cNvPr>
            <p:cNvSpPr txBox="1"/>
            <p:nvPr/>
          </p:nvSpPr>
          <p:spPr>
            <a:xfrm>
              <a:off x="5110645" y="3052313"/>
              <a:ext cx="1090930" cy="19906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900" spc="-5" dirty="0">
                  <a:latin typeface="Arial MT"/>
                  <a:cs typeface="Arial MT"/>
                </a:rPr>
                <a:t>Self-Attention</a:t>
              </a:r>
              <a:endParaRPr sz="900">
                <a:latin typeface="Arial MT"/>
                <a:cs typeface="Arial MT"/>
              </a:endParaRPr>
            </a:p>
          </p:txBody>
        </p:sp>
        <p:grpSp>
          <p:nvGrpSpPr>
            <p:cNvPr id="31" name="object 30">
              <a:extLst>
                <a:ext uri="{FF2B5EF4-FFF2-40B4-BE49-F238E27FC236}">
                  <a16:creationId xmlns:a16="http://schemas.microsoft.com/office/drawing/2014/main" id="{FC1851EE-B082-40C2-A898-737BDA1DDC6C}"/>
                </a:ext>
              </a:extLst>
            </p:cNvPr>
            <p:cNvGrpSpPr/>
            <p:nvPr/>
          </p:nvGrpSpPr>
          <p:grpSpPr>
            <a:xfrm>
              <a:off x="4628387" y="2441812"/>
              <a:ext cx="2056764" cy="1435735"/>
              <a:chOff x="4628387" y="2441812"/>
              <a:chExt cx="2056764" cy="1435735"/>
            </a:xfrm>
          </p:grpSpPr>
          <p:sp>
            <p:nvSpPr>
              <p:cNvPr id="32" name="object 31">
                <a:extLst>
                  <a:ext uri="{FF2B5EF4-FFF2-40B4-BE49-F238E27FC236}">
                    <a16:creationId xmlns:a16="http://schemas.microsoft.com/office/drawing/2014/main" id="{308FE977-8365-4BAE-9F6A-CA707BD6DBA6}"/>
                  </a:ext>
                </a:extLst>
              </p:cNvPr>
              <p:cNvSpPr/>
              <p:nvPr/>
            </p:nvSpPr>
            <p:spPr>
              <a:xfrm>
                <a:off x="5644450" y="3426332"/>
                <a:ext cx="11430" cy="446405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446404">
                    <a:moveTo>
                      <a:pt x="0" y="445967"/>
                    </a:moveTo>
                    <a:lnTo>
                      <a:pt x="10902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3" name="object 32">
                <a:extLst>
                  <a:ext uri="{FF2B5EF4-FFF2-40B4-BE49-F238E27FC236}">
                    <a16:creationId xmlns:a16="http://schemas.microsoft.com/office/drawing/2014/main" id="{31067852-E6D2-4CB3-8431-F9431ED0155F}"/>
                  </a:ext>
                </a:extLst>
              </p:cNvPr>
              <p:cNvSpPr/>
              <p:nvPr/>
            </p:nvSpPr>
            <p:spPr>
              <a:xfrm>
                <a:off x="5639625" y="3383120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56" y="43597"/>
                    </a:moveTo>
                    <a:lnTo>
                      <a:pt x="0" y="42828"/>
                    </a:lnTo>
                    <a:lnTo>
                      <a:pt x="16784" y="0"/>
                    </a:lnTo>
                    <a:lnTo>
                      <a:pt x="31456" y="43597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4" name="object 33">
                <a:extLst>
                  <a:ext uri="{FF2B5EF4-FFF2-40B4-BE49-F238E27FC236}">
                    <a16:creationId xmlns:a16="http://schemas.microsoft.com/office/drawing/2014/main" id="{4303CE65-3E25-42EB-878A-D026193C3892}"/>
                  </a:ext>
                </a:extLst>
              </p:cNvPr>
              <p:cNvSpPr/>
              <p:nvPr/>
            </p:nvSpPr>
            <p:spPr>
              <a:xfrm>
                <a:off x="5639625" y="3383120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56" y="43597"/>
                    </a:moveTo>
                    <a:lnTo>
                      <a:pt x="16784" y="0"/>
                    </a:lnTo>
                    <a:lnTo>
                      <a:pt x="0" y="42828"/>
                    </a:lnTo>
                    <a:lnTo>
                      <a:pt x="31456" y="43597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5" name="object 34">
                <a:extLst>
                  <a:ext uri="{FF2B5EF4-FFF2-40B4-BE49-F238E27FC236}">
                    <a16:creationId xmlns:a16="http://schemas.microsoft.com/office/drawing/2014/main" id="{AA378168-5498-4DB7-AF04-42D99F8D6332}"/>
                  </a:ext>
                </a:extLst>
              </p:cNvPr>
              <p:cNvSpPr/>
              <p:nvPr/>
            </p:nvSpPr>
            <p:spPr>
              <a:xfrm>
                <a:off x="4633150" y="2446575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1983099" y="384599"/>
                    </a:move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close/>
                  </a:path>
                </a:pathLst>
              </a:custGeom>
              <a:solidFill>
                <a:srgbClr val="FCE4CD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36" name="object 35">
                <a:extLst>
                  <a:ext uri="{FF2B5EF4-FFF2-40B4-BE49-F238E27FC236}">
                    <a16:creationId xmlns:a16="http://schemas.microsoft.com/office/drawing/2014/main" id="{590F228C-49E2-4F75-A70B-C1F78A71BD37}"/>
                  </a:ext>
                </a:extLst>
              </p:cNvPr>
              <p:cNvSpPr/>
              <p:nvPr/>
            </p:nvSpPr>
            <p:spPr>
              <a:xfrm>
                <a:off x="4633150" y="2446575"/>
                <a:ext cx="2047239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047240" h="384810">
                    <a:moveTo>
                      <a:pt x="0" y="64099"/>
                    </a:moveTo>
                    <a:lnTo>
                      <a:pt x="5037" y="39149"/>
                    </a:lnTo>
                    <a:lnTo>
                      <a:pt x="18774" y="18774"/>
                    </a:lnTo>
                    <a:lnTo>
                      <a:pt x="39149" y="5037"/>
                    </a:lnTo>
                    <a:lnTo>
                      <a:pt x="64099" y="0"/>
                    </a:lnTo>
                    <a:lnTo>
                      <a:pt x="1983099" y="0"/>
                    </a:lnTo>
                    <a:lnTo>
                      <a:pt x="2028425" y="18774"/>
                    </a:lnTo>
                    <a:lnTo>
                      <a:pt x="2047199" y="64099"/>
                    </a:lnTo>
                    <a:lnTo>
                      <a:pt x="2047199" y="320499"/>
                    </a:lnTo>
                    <a:lnTo>
                      <a:pt x="2042162" y="345450"/>
                    </a:lnTo>
                    <a:lnTo>
                      <a:pt x="2028425" y="365825"/>
                    </a:lnTo>
                    <a:lnTo>
                      <a:pt x="2008050" y="379562"/>
                    </a:lnTo>
                    <a:lnTo>
                      <a:pt x="1983099" y="384599"/>
                    </a:lnTo>
                    <a:lnTo>
                      <a:pt x="64099" y="384599"/>
                    </a:lnTo>
                    <a:lnTo>
                      <a:pt x="39149" y="379562"/>
                    </a:lnTo>
                    <a:lnTo>
                      <a:pt x="18774" y="365825"/>
                    </a:lnTo>
                    <a:lnTo>
                      <a:pt x="5037" y="345450"/>
                    </a:lnTo>
                    <a:lnTo>
                      <a:pt x="0" y="320499"/>
                    </a:lnTo>
                    <a:lnTo>
                      <a:pt x="0" y="64099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FA9C3D5A-926F-46FD-BD87-4A83D9FF1365}"/>
                </a:ext>
              </a:extLst>
            </p:cNvPr>
            <p:cNvSpPr txBox="1"/>
            <p:nvPr/>
          </p:nvSpPr>
          <p:spPr>
            <a:xfrm>
              <a:off x="4805936" y="2534861"/>
              <a:ext cx="1697355" cy="1585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700" spc="-5" dirty="0">
                  <a:latin typeface="Arial MT"/>
                  <a:cs typeface="Arial MT"/>
                </a:rPr>
                <a:t>Encoder-Decode</a:t>
              </a:r>
              <a:r>
                <a:rPr sz="700" dirty="0">
                  <a:latin typeface="Arial MT"/>
                  <a:cs typeface="Arial MT"/>
                </a:rPr>
                <a:t>r</a:t>
              </a:r>
              <a:r>
                <a:rPr sz="700" spc="-65" dirty="0">
                  <a:latin typeface="Arial MT"/>
                  <a:cs typeface="Arial MT"/>
                </a:rPr>
                <a:t> </a:t>
              </a:r>
              <a:r>
                <a:rPr sz="700" spc="-5" dirty="0">
                  <a:latin typeface="Arial MT"/>
                  <a:cs typeface="Arial MT"/>
                </a:rPr>
                <a:t>Attention</a:t>
              </a:r>
              <a:endParaRPr sz="700">
                <a:latin typeface="Arial MT"/>
                <a:cs typeface="Arial MT"/>
              </a:endParaRPr>
            </a:p>
          </p:txBody>
        </p:sp>
        <p:grpSp>
          <p:nvGrpSpPr>
            <p:cNvPr id="38" name="object 37">
              <a:extLst>
                <a:ext uri="{FF2B5EF4-FFF2-40B4-BE49-F238E27FC236}">
                  <a16:creationId xmlns:a16="http://schemas.microsoft.com/office/drawing/2014/main" id="{57632DBE-67F5-44BC-9FBD-B0C2677B0F6E}"/>
                </a:ext>
              </a:extLst>
            </p:cNvPr>
            <p:cNvGrpSpPr/>
            <p:nvPr/>
          </p:nvGrpSpPr>
          <p:grpSpPr>
            <a:xfrm>
              <a:off x="3664625" y="1523972"/>
              <a:ext cx="2008142" cy="1461228"/>
              <a:chOff x="3664625" y="1523972"/>
              <a:chExt cx="2008142" cy="1461228"/>
            </a:xfrm>
          </p:grpSpPr>
          <p:sp>
            <p:nvSpPr>
              <p:cNvPr id="39" name="object 38">
                <a:extLst>
                  <a:ext uri="{FF2B5EF4-FFF2-40B4-BE49-F238E27FC236}">
                    <a16:creationId xmlns:a16="http://schemas.microsoft.com/office/drawing/2014/main" id="{A0B7FCAC-B6AD-4771-A1D7-68510A47B424}"/>
                  </a:ext>
                </a:extLst>
              </p:cNvPr>
              <p:cNvSpPr/>
              <p:nvPr/>
            </p:nvSpPr>
            <p:spPr>
              <a:xfrm>
                <a:off x="3664625" y="2870900"/>
                <a:ext cx="1992630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992629" h="114300">
                    <a:moveTo>
                      <a:pt x="0" y="0"/>
                    </a:moveTo>
                    <a:lnTo>
                      <a:pt x="843449" y="1404"/>
                    </a:lnTo>
                  </a:path>
                  <a:path w="1992629" h="114300">
                    <a:moveTo>
                      <a:pt x="1992124" y="113699"/>
                    </a:moveTo>
                    <a:lnTo>
                      <a:pt x="1992124" y="17549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0" name="object 39">
                <a:extLst>
                  <a:ext uri="{FF2B5EF4-FFF2-40B4-BE49-F238E27FC236}">
                    <a16:creationId xmlns:a16="http://schemas.microsoft.com/office/drawing/2014/main" id="{CDD5CCF1-0EC2-4973-8343-F4F0726C7EEE}"/>
                  </a:ext>
                </a:extLst>
              </p:cNvPr>
              <p:cNvSpPr/>
              <p:nvPr/>
            </p:nvSpPr>
            <p:spPr>
              <a:xfrm>
                <a:off x="5641017" y="284522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1" name="object 40">
                <a:extLst>
                  <a:ext uri="{FF2B5EF4-FFF2-40B4-BE49-F238E27FC236}">
                    <a16:creationId xmlns:a16="http://schemas.microsoft.com/office/drawing/2014/main" id="{BCC2B8B9-1843-40AD-A53B-1B4046DF202F}"/>
                  </a:ext>
                </a:extLst>
              </p:cNvPr>
              <p:cNvSpPr/>
              <p:nvPr/>
            </p:nvSpPr>
            <p:spPr>
              <a:xfrm>
                <a:off x="5641017" y="2845224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2" name="object 41">
                <a:extLst>
                  <a:ext uri="{FF2B5EF4-FFF2-40B4-BE49-F238E27FC236}">
                    <a16:creationId xmlns:a16="http://schemas.microsoft.com/office/drawing/2014/main" id="{BC7BB622-818B-4913-9F6F-6FC3A957CF58}"/>
                  </a:ext>
                </a:extLst>
              </p:cNvPr>
              <p:cNvSpPr/>
              <p:nvPr/>
            </p:nvSpPr>
            <p:spPr>
              <a:xfrm>
                <a:off x="5656750" y="2287724"/>
                <a:ext cx="0" cy="159385"/>
              </a:xfrm>
              <a:custGeom>
                <a:avLst/>
                <a:gdLst/>
                <a:ahLst/>
                <a:cxnLst/>
                <a:rect l="l" t="t" r="r" b="b"/>
                <a:pathLst>
                  <a:path h="159385">
                    <a:moveTo>
                      <a:pt x="0" y="158849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3" name="object 42">
                <a:extLst>
                  <a:ext uri="{FF2B5EF4-FFF2-40B4-BE49-F238E27FC236}">
                    <a16:creationId xmlns:a16="http://schemas.microsoft.com/office/drawing/2014/main" id="{337E06A8-1614-4D23-BBC2-98153EE704DB}"/>
                  </a:ext>
                </a:extLst>
              </p:cNvPr>
              <p:cNvSpPr/>
              <p:nvPr/>
            </p:nvSpPr>
            <p:spPr>
              <a:xfrm>
                <a:off x="5641017" y="2244499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0" y="43225"/>
                    </a:lnTo>
                    <a:lnTo>
                      <a:pt x="15732" y="0"/>
                    </a:lnTo>
                    <a:lnTo>
                      <a:pt x="31465" y="4322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4" name="object 43">
                <a:extLst>
                  <a:ext uri="{FF2B5EF4-FFF2-40B4-BE49-F238E27FC236}">
                    <a16:creationId xmlns:a16="http://schemas.microsoft.com/office/drawing/2014/main" id="{58123CD9-C633-4F01-B130-8136E593BD72}"/>
                  </a:ext>
                </a:extLst>
              </p:cNvPr>
              <p:cNvSpPr/>
              <p:nvPr/>
            </p:nvSpPr>
            <p:spPr>
              <a:xfrm>
                <a:off x="5641017" y="2244499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4">
                    <a:moveTo>
                      <a:pt x="31465" y="43225"/>
                    </a:moveTo>
                    <a:lnTo>
                      <a:pt x="15732" y="0"/>
                    </a:lnTo>
                    <a:lnTo>
                      <a:pt x="0" y="43225"/>
                    </a:lnTo>
                    <a:lnTo>
                      <a:pt x="31465" y="4322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5" name="object 44">
                <a:extLst>
                  <a:ext uri="{FF2B5EF4-FFF2-40B4-BE49-F238E27FC236}">
                    <a16:creationId xmlns:a16="http://schemas.microsoft.com/office/drawing/2014/main" id="{EBE9A08A-0991-44E4-B136-9E9CFB80C97F}"/>
                  </a:ext>
                </a:extLst>
              </p:cNvPr>
              <p:cNvSpPr/>
              <p:nvPr/>
            </p:nvSpPr>
            <p:spPr>
              <a:xfrm>
                <a:off x="5650165" y="1599310"/>
                <a:ext cx="5714" cy="279399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279400">
                    <a:moveTo>
                      <a:pt x="5228" y="278860"/>
                    </a:moveTo>
                    <a:lnTo>
                      <a:pt x="0" y="0"/>
                    </a:lnTo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 dirty="0"/>
              </a:p>
            </p:txBody>
          </p:sp>
          <p:sp>
            <p:nvSpPr>
              <p:cNvPr id="46" name="object 45">
                <a:extLst>
                  <a:ext uri="{FF2B5EF4-FFF2-40B4-BE49-F238E27FC236}">
                    <a16:creationId xmlns:a16="http://schemas.microsoft.com/office/drawing/2014/main" id="{137677B6-07E1-4B15-A835-3D5CF5F46A2E}"/>
                  </a:ext>
                </a:extLst>
              </p:cNvPr>
              <p:cNvSpPr/>
              <p:nvPr/>
            </p:nvSpPr>
            <p:spPr>
              <a:xfrm>
                <a:off x="5635791" y="1523972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5">
                    <a:moveTo>
                      <a:pt x="0" y="43512"/>
                    </a:moveTo>
                    <a:lnTo>
                      <a:pt x="14919" y="0"/>
                    </a:lnTo>
                    <a:lnTo>
                      <a:pt x="31459" y="42922"/>
                    </a:lnTo>
                    <a:lnTo>
                      <a:pt x="0" y="43512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7" name="object 46">
                <a:extLst>
                  <a:ext uri="{FF2B5EF4-FFF2-40B4-BE49-F238E27FC236}">
                    <a16:creationId xmlns:a16="http://schemas.microsoft.com/office/drawing/2014/main" id="{C4045411-B1D2-4B3D-8A2F-21AB221DFD83}"/>
                  </a:ext>
                </a:extLst>
              </p:cNvPr>
              <p:cNvSpPr/>
              <p:nvPr/>
            </p:nvSpPr>
            <p:spPr>
              <a:xfrm>
                <a:off x="5635791" y="1523972"/>
                <a:ext cx="31750" cy="43815"/>
              </a:xfrm>
              <a:custGeom>
                <a:avLst/>
                <a:gdLst/>
                <a:ahLst/>
                <a:cxnLst/>
                <a:rect l="l" t="t" r="r" b="b"/>
                <a:pathLst>
                  <a:path w="31750" h="43815">
                    <a:moveTo>
                      <a:pt x="31459" y="42922"/>
                    </a:moveTo>
                    <a:lnTo>
                      <a:pt x="14919" y="0"/>
                    </a:lnTo>
                    <a:lnTo>
                      <a:pt x="0" y="43512"/>
                    </a:lnTo>
                    <a:lnTo>
                      <a:pt x="31459" y="42922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8" name="object 47">
                <a:extLst>
                  <a:ext uri="{FF2B5EF4-FFF2-40B4-BE49-F238E27FC236}">
                    <a16:creationId xmlns:a16="http://schemas.microsoft.com/office/drawing/2014/main" id="{BBE35538-21EB-44FF-98C7-E36DD8BE580D}"/>
                  </a:ext>
                </a:extLst>
              </p:cNvPr>
              <p:cNvSpPr/>
              <p:nvPr/>
            </p:nvSpPr>
            <p:spPr>
              <a:xfrm>
                <a:off x="4508048" y="285657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52" y="0"/>
                    </a:lnTo>
                    <a:lnTo>
                      <a:pt x="43251" y="15804"/>
                    </a:lnTo>
                    <a:lnTo>
                      <a:pt x="0" y="31465"/>
                    </a:lnTo>
                    <a:close/>
                  </a:path>
                </a:pathLst>
              </a:custGeom>
              <a:solidFill>
                <a:srgbClr val="595959"/>
              </a:solidFill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  <p:sp>
            <p:nvSpPr>
              <p:cNvPr id="49" name="object 48">
                <a:extLst>
                  <a:ext uri="{FF2B5EF4-FFF2-40B4-BE49-F238E27FC236}">
                    <a16:creationId xmlns:a16="http://schemas.microsoft.com/office/drawing/2014/main" id="{6220DC70-3ECC-4874-BCE6-A5B29F9F40C9}"/>
                  </a:ext>
                </a:extLst>
              </p:cNvPr>
              <p:cNvSpPr/>
              <p:nvPr/>
            </p:nvSpPr>
            <p:spPr>
              <a:xfrm>
                <a:off x="4508048" y="2856572"/>
                <a:ext cx="4381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3814" h="31750">
                    <a:moveTo>
                      <a:pt x="0" y="31465"/>
                    </a:moveTo>
                    <a:lnTo>
                      <a:pt x="43251" y="15804"/>
                    </a:lnTo>
                    <a:lnTo>
                      <a:pt x="52" y="0"/>
                    </a:lnTo>
                    <a:lnTo>
                      <a:pt x="0" y="31465"/>
                    </a:lnTo>
                    <a:close/>
                  </a:path>
                </a:pathLst>
              </a:custGeom>
              <a:ln w="9524">
                <a:solidFill>
                  <a:srgbClr val="595959"/>
                </a:solidFill>
              </a:ln>
            </p:spPr>
            <p:txBody>
              <a:bodyPr wrap="square" lIns="0" tIns="0" rIns="0" bIns="0" rtlCol="0"/>
              <a:lstStyle/>
              <a:p>
                <a:endParaRPr sz="1050"/>
              </a:p>
            </p:txBody>
          </p:sp>
        </p:grp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07479491-873C-4E44-81F8-E88EA7286538}"/>
                </a:ext>
              </a:extLst>
            </p:cNvPr>
            <p:cNvSpPr txBox="1"/>
            <p:nvPr/>
          </p:nvSpPr>
          <p:spPr>
            <a:xfrm>
              <a:off x="1496225" y="1989746"/>
              <a:ext cx="781050" cy="2193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5" dirty="0">
                  <a:solidFill>
                    <a:srgbClr val="595959"/>
                  </a:solidFill>
                  <a:latin typeface="Arial MT"/>
                  <a:cs typeface="Arial MT"/>
                </a:rPr>
                <a:t>Encoder</a:t>
              </a:r>
              <a:endParaRPr sz="1000">
                <a:latin typeface="Arial MT"/>
                <a:cs typeface="Arial MT"/>
              </a:endParaRPr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8E0F1CCC-50C6-404A-AC3E-8B7FB0FFAC87}"/>
                </a:ext>
              </a:extLst>
            </p:cNvPr>
            <p:cNvSpPr txBox="1"/>
            <p:nvPr/>
          </p:nvSpPr>
          <p:spPr>
            <a:xfrm>
              <a:off x="4603576" y="1377622"/>
              <a:ext cx="793750" cy="2193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000" spc="-5" dirty="0">
                  <a:solidFill>
                    <a:srgbClr val="595959"/>
                  </a:solidFill>
                  <a:latin typeface="Arial MT"/>
                  <a:cs typeface="Arial MT"/>
                </a:rPr>
                <a:t>Decoder</a:t>
              </a:r>
              <a:endParaRPr sz="1000">
                <a:latin typeface="Arial MT"/>
                <a:cs typeface="Arial MT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A9594F-9DDC-484E-80FB-88BEBFA57A30}"/>
              </a:ext>
            </a:extLst>
          </p:cNvPr>
          <p:cNvCxnSpPr>
            <a:cxnSpLocks/>
          </p:cNvCxnSpPr>
          <p:nvPr/>
        </p:nvCxnSpPr>
        <p:spPr>
          <a:xfrm>
            <a:off x="609600" y="2647950"/>
            <a:ext cx="762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1800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GPT-4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990979"/>
            <a:ext cx="8277225" cy="319849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architecture is not 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officially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published</a:t>
            </a:r>
            <a:endParaRPr sz="1650">
              <a:latin typeface="Arial MT"/>
              <a:cs typeface="Arial MT"/>
            </a:endParaRPr>
          </a:p>
          <a:p>
            <a:pPr marL="469900" indent="-356870">
              <a:lnSpc>
                <a:spcPts val="1939"/>
              </a:lnSpc>
              <a:spcBef>
                <a:spcPts val="1115"/>
              </a:spcBef>
              <a:buChar char="●"/>
              <a:tabLst>
                <a:tab pos="469265" algn="l"/>
                <a:tab pos="469900" algn="l"/>
              </a:tabLst>
            </a:pP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GPT-4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has ~1.8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trillion parameters across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120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layers</a:t>
            </a:r>
            <a:endParaRPr sz="1650">
              <a:latin typeface="Arial MT"/>
              <a:cs typeface="Arial MT"/>
            </a:endParaRPr>
          </a:p>
          <a:p>
            <a:pPr marL="469900" indent="-356870">
              <a:lnSpc>
                <a:spcPts val="1900"/>
              </a:lnSpc>
              <a:buChar char="●"/>
              <a:tabLst>
                <a:tab pos="469265" algn="l"/>
                <a:tab pos="469900" algn="l"/>
              </a:tabLst>
            </a:pP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10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times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larger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than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GPT-3</a:t>
            </a:r>
            <a:endParaRPr sz="1650">
              <a:latin typeface="Arial MT"/>
              <a:cs typeface="Arial MT"/>
            </a:endParaRPr>
          </a:p>
          <a:p>
            <a:pPr marL="469900" indent="-356870">
              <a:lnSpc>
                <a:spcPts val="1900"/>
              </a:lnSpc>
              <a:buChar char="●"/>
              <a:tabLst>
                <a:tab pos="469265" algn="l"/>
                <a:tab pos="469900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Ensemble</a:t>
            </a:r>
            <a:r>
              <a:rPr sz="165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5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experts</a:t>
            </a:r>
            <a:endParaRPr sz="1650">
              <a:latin typeface="Arial MT"/>
              <a:cs typeface="Arial MT"/>
            </a:endParaRPr>
          </a:p>
          <a:p>
            <a:pPr marL="469900" indent="-356870">
              <a:lnSpc>
                <a:spcPts val="1939"/>
              </a:lnSpc>
              <a:buChar char="●"/>
              <a:tabLst>
                <a:tab pos="469265" algn="l"/>
                <a:tab pos="469900" algn="l"/>
              </a:tabLst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Fine-tuned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RLHF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(official)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Dataset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ts val="1900"/>
              </a:lnSpc>
              <a:spcBef>
                <a:spcPts val="1250"/>
              </a:spcBef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~13T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tokens,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including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both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text-based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and code-based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some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fine-tuning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data </a:t>
            </a:r>
            <a:r>
              <a:rPr sz="1650" spc="-4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ScaleAI</a:t>
            </a:r>
            <a:r>
              <a:rPr sz="165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 MT"/>
                <a:cs typeface="Arial MT"/>
              </a:rPr>
              <a:t>internally.</a:t>
            </a:r>
            <a:endParaRPr sz="1650">
              <a:latin typeface="Arial MT"/>
              <a:cs typeface="Arial MT"/>
            </a:endParaRPr>
          </a:p>
          <a:p>
            <a:pPr marL="12700" marR="469900">
              <a:lnSpc>
                <a:spcPts val="1900"/>
              </a:lnSpc>
              <a:spcBef>
                <a:spcPts val="1195"/>
              </a:spcBef>
            </a:pP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Included CommonCrawl 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&amp;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RefinedWeb, totaling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13T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tokens. Speculation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suggests 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additional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sources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like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 Twitter,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Reddit,</a:t>
            </a:r>
            <a:r>
              <a:rPr sz="165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595959"/>
                </a:solidFill>
                <a:latin typeface="Arial MT"/>
                <a:cs typeface="Arial MT"/>
              </a:rPr>
              <a:t>YouTube,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and a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large</a:t>
            </a:r>
            <a:r>
              <a:rPr sz="165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collection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65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595959"/>
                </a:solidFill>
                <a:latin typeface="Arial MT"/>
                <a:cs typeface="Arial MT"/>
              </a:rPr>
              <a:t>textbooks.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4437587"/>
            <a:ext cx="47009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The Decoder: </a:t>
            </a:r>
            <a:r>
              <a:rPr sz="1100" spc="-15" dirty="0">
                <a:latin typeface="Arial MT"/>
                <a:cs typeface="Arial MT"/>
              </a:rPr>
              <a:t>GPT-4 </a:t>
            </a:r>
            <a:r>
              <a:rPr sz="1100" spc="-5" dirty="0">
                <a:latin typeface="Arial MT"/>
                <a:cs typeface="Arial MT"/>
              </a:rPr>
              <a:t>architecture, datasets, </a:t>
            </a:r>
            <a:r>
              <a:rPr sz="1100" dirty="0">
                <a:latin typeface="Arial MT"/>
                <a:cs typeface="Arial MT"/>
              </a:rPr>
              <a:t>costs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more </a:t>
            </a:r>
            <a:r>
              <a:rPr sz="1100" spc="-5" dirty="0">
                <a:latin typeface="Arial MT"/>
                <a:cs typeface="Arial MT"/>
              </a:rPr>
              <a:t>leaked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https://the-decoder.com/gpt-4-architecture-datasets-costs-and-more-leaked/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387" y="1201350"/>
            <a:ext cx="2962274" cy="15430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6100" y="445025"/>
            <a:ext cx="4040750" cy="38929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525" y="340839"/>
            <a:ext cx="4395470" cy="191262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415"/>
              </a:spcBef>
            </a:pPr>
            <a:r>
              <a:rPr spc="-20" dirty="0"/>
              <a:t>GPT-4</a:t>
            </a:r>
            <a:r>
              <a:rPr spc="-45" dirty="0"/>
              <a:t> </a:t>
            </a:r>
            <a:r>
              <a:rPr spc="5" dirty="0"/>
              <a:t>Performance</a:t>
            </a:r>
          </a:p>
          <a:p>
            <a:pPr marL="12700" marR="5080">
              <a:lnSpc>
                <a:spcPct val="114999"/>
              </a:lnSpc>
              <a:spcBef>
                <a:spcPts val="605"/>
              </a:spcBef>
            </a:pPr>
            <a:r>
              <a:rPr sz="1800" spc="-5" dirty="0">
                <a:solidFill>
                  <a:srgbClr val="595959"/>
                </a:solidFill>
              </a:rPr>
              <a:t>Solves novel and </a:t>
            </a:r>
            <a:r>
              <a:rPr sz="1800" spc="-10" dirty="0">
                <a:solidFill>
                  <a:srgbClr val="595959"/>
                </a:solidFill>
              </a:rPr>
              <a:t>difficult </a:t>
            </a:r>
            <a:r>
              <a:rPr sz="1800" spc="-5" dirty="0">
                <a:solidFill>
                  <a:srgbClr val="595959"/>
                </a:solidFill>
              </a:rPr>
              <a:t>tasks that </a:t>
            </a:r>
            <a:r>
              <a:rPr sz="1800" dirty="0">
                <a:solidFill>
                  <a:srgbClr val="595959"/>
                </a:solidFill>
              </a:rPr>
              <a:t>span </a:t>
            </a:r>
            <a:r>
              <a:rPr sz="1800" spc="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mathematics,</a:t>
            </a:r>
            <a:r>
              <a:rPr sz="1800" spc="-3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coding,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vision,</a:t>
            </a:r>
            <a:r>
              <a:rPr sz="1800" spc="-3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medicine,</a:t>
            </a:r>
            <a:r>
              <a:rPr sz="1800" spc="-25" dirty="0">
                <a:solidFill>
                  <a:srgbClr val="595959"/>
                </a:solidFill>
              </a:rPr>
              <a:t> </a:t>
            </a:r>
            <a:r>
              <a:rPr sz="1800" spc="-30" dirty="0">
                <a:solidFill>
                  <a:srgbClr val="595959"/>
                </a:solidFill>
              </a:rPr>
              <a:t>law, </a:t>
            </a:r>
            <a:r>
              <a:rPr sz="1800" spc="-484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psychology and </a:t>
            </a:r>
            <a:r>
              <a:rPr sz="1800" dirty="0">
                <a:solidFill>
                  <a:srgbClr val="595959"/>
                </a:solidFill>
              </a:rPr>
              <a:t>more, </a:t>
            </a:r>
            <a:r>
              <a:rPr sz="1800" spc="-5" dirty="0">
                <a:solidFill>
                  <a:srgbClr val="595959"/>
                </a:solidFill>
              </a:rPr>
              <a:t>without needing any </a:t>
            </a:r>
            <a:r>
              <a:rPr sz="1800" spc="-49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special</a:t>
            </a:r>
            <a:r>
              <a:rPr sz="1800" spc="-10" dirty="0">
                <a:solidFill>
                  <a:srgbClr val="595959"/>
                </a:solidFill>
              </a:rPr>
              <a:t> </a:t>
            </a:r>
            <a:r>
              <a:rPr sz="1800" spc="-5" dirty="0">
                <a:solidFill>
                  <a:srgbClr val="595959"/>
                </a:solidFill>
              </a:rPr>
              <a:t>prompting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349525" y="4535461"/>
            <a:ext cx="60528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Microsoft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Research,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(2023)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Sparks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Artificial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Intelligence: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Early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experiments 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GPT-4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880" y="2781502"/>
            <a:ext cx="4535894" cy="14084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2A6-75FD-4EC6-8A58-4683CD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8073475" cy="738664"/>
          </a:xfrm>
        </p:spPr>
        <p:txBody>
          <a:bodyPr/>
          <a:lstStyle/>
          <a:p>
            <a:r>
              <a:rPr lang="en-US" sz="2400" b="1" dirty="0"/>
              <a:t>What is </a:t>
            </a:r>
            <a:r>
              <a:rPr lang="en-US" sz="2400" b="1" u="sng" dirty="0"/>
              <a:t>Function Calling </a:t>
            </a:r>
            <a:r>
              <a:rPr lang="en-US" sz="2400" b="1" dirty="0"/>
              <a:t>in LLMs and Why it is useful?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F5FD9-4AC4-4E92-9DB9-03B3AA96178A}"/>
              </a:ext>
            </a:extLst>
          </p:cNvPr>
          <p:cNvSpPr txBox="1"/>
          <p:nvPr/>
        </p:nvSpPr>
        <p:spPr>
          <a:xfrm>
            <a:off x="380525" y="13525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 calling in LLMs like GPT-3.5 and GPT-4 refers to the ability to execute user-defined functions within the natural language processing framework.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capability allows the model to understand and act on specific prompts that resemble function-like instructions to return structured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212F7-F99B-4C15-B178-23BD472335AA}"/>
              </a:ext>
            </a:extLst>
          </p:cNvPr>
          <p:cNvSpPr txBox="1"/>
          <p:nvPr/>
        </p:nvSpPr>
        <p:spPr>
          <a:xfrm>
            <a:off x="1904524" y="3714750"/>
            <a:ext cx="579167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"Why is function calling necessary? Are there alternative solutions?"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B06B3-1D2B-4F27-8B55-91AF5EB6DD67}"/>
              </a:ext>
            </a:extLst>
          </p:cNvPr>
          <p:cNvSpPr txBox="1"/>
          <p:nvPr/>
        </p:nvSpPr>
        <p:spPr>
          <a:xfrm>
            <a:off x="384725" y="1352550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Function calling in LLMs like GPT-3.5 and GPT-4 refers to the ability to execute user-defined functions within the natural language processing framework.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capability allows the model to understand and act on specific prompts that resemble function-like instructions to return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51104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2A6-75FD-4EC6-8A58-4683CD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2029"/>
            <a:ext cx="7419975" cy="384721"/>
          </a:xfrm>
        </p:spPr>
        <p:txBody>
          <a:bodyPr/>
          <a:lstStyle/>
          <a:p>
            <a:r>
              <a:rPr lang="en-US" b="1" dirty="0"/>
              <a:t>Not </a:t>
            </a:r>
            <a:r>
              <a:rPr lang="en-US" dirty="0"/>
              <a:t>Effective Alternative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80051A-4A3E-4443-A41F-60EE5361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95350"/>
            <a:ext cx="5083033" cy="1619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0AEE45-4009-4F7D-BBA6-A113EBF439C5}"/>
              </a:ext>
            </a:extLst>
          </p:cNvPr>
          <p:cNvSpPr txBox="1"/>
          <p:nvPr/>
        </p:nvSpPr>
        <p:spPr>
          <a:xfrm>
            <a:off x="5181598" y="2782588"/>
            <a:ext cx="39624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effectLst/>
                <a:latin typeface="Courier New" panose="02070309020205020404" pitchFamily="49" charset="0"/>
              </a:rPr>
              <a:t>"Ravi Patel is a sophomore majoring in computer science at the University of Michigan. He is South Asian Indian American and has a 3.7 GPA. Ravi is an active member of the university's Chess Club and the South Asian Student Association. He hopes to pursue a career in software engineering after graduating."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97B32-BBDB-400D-9FA1-78CF8A13FF00}"/>
              </a:ext>
            </a:extLst>
          </p:cNvPr>
          <p:cNvSpPr txBox="1"/>
          <p:nvPr/>
        </p:nvSpPr>
        <p:spPr>
          <a:xfrm>
            <a:off x="6265995" y="2542624"/>
            <a:ext cx="190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Input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464A9-8415-49E9-B2E7-B581A3F4B330}"/>
              </a:ext>
            </a:extLst>
          </p:cNvPr>
          <p:cNvSpPr txBox="1"/>
          <p:nvPr/>
        </p:nvSpPr>
        <p:spPr>
          <a:xfrm>
            <a:off x="152400" y="2815904"/>
            <a:ext cx="396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dirty="0">
                <a:effectLst/>
                <a:latin typeface="Courier New" panose="02070309020205020404" pitchFamily="49" charset="0"/>
              </a:rPr>
              <a:t>"Ravi Patel is a sophomore majoring in computer science at the University of Michigan. He is South Asian Indian American and has a 3.7 GPA. Ravi is an active member of the university's Chess Club and the South Asian Student Association. He hopes to pursue a career in software engineering after graduating."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2B388-53D4-48CF-ADCD-62E5E5AA413E}"/>
              </a:ext>
            </a:extLst>
          </p:cNvPr>
          <p:cNvSpPr txBox="1"/>
          <p:nvPr/>
        </p:nvSpPr>
        <p:spPr>
          <a:xfrm>
            <a:off x="762000" y="2538905"/>
            <a:ext cx="164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Input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1F1FE4-10D2-48AD-9CEE-D3C0847B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89558"/>
            <a:ext cx="3677836" cy="821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19E76F-84B4-4E16-AA73-E61AB64F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700" y="3821334"/>
            <a:ext cx="2728196" cy="11126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07B96AC-FA65-49BE-80B7-B9D238204CDE}"/>
              </a:ext>
            </a:extLst>
          </p:cNvPr>
          <p:cNvSpPr txBox="1"/>
          <p:nvPr/>
        </p:nvSpPr>
        <p:spPr>
          <a:xfrm>
            <a:off x="118372" y="4916329"/>
            <a:ext cx="4582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5D6A77"/>
                </a:solidFill>
                <a:effectLst/>
                <a:latin typeface="JetBrainsMonoNL"/>
              </a:rPr>
              <a:t>Note: Responses were generated by gpt-3.5-turbo</a:t>
            </a:r>
            <a:endParaRPr lang="en-US" sz="10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A51BDA-B34D-4D0B-BFDF-7641D8ED3A10}"/>
              </a:ext>
            </a:extLst>
          </p:cNvPr>
          <p:cNvCxnSpPr>
            <a:cxnSpLocks/>
          </p:cNvCxnSpPr>
          <p:nvPr/>
        </p:nvCxnSpPr>
        <p:spPr>
          <a:xfrm>
            <a:off x="4701172" y="2813877"/>
            <a:ext cx="0" cy="215136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02D550-E485-4BCC-827A-248E0685A912}"/>
              </a:ext>
            </a:extLst>
          </p:cNvPr>
          <p:cNvSpPr txBox="1"/>
          <p:nvPr/>
        </p:nvSpPr>
        <p:spPr>
          <a:xfrm>
            <a:off x="3996353" y="4146491"/>
            <a:ext cx="169893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i="1" dirty="0">
                <a:solidFill>
                  <a:srgbClr val="374151"/>
                </a:solidFill>
                <a:effectLst/>
                <a:latin typeface="Söhne"/>
              </a:rPr>
              <a:t>What is difference?</a:t>
            </a:r>
          </a:p>
        </p:txBody>
      </p:sp>
    </p:spTree>
    <p:extLst>
      <p:ext uri="{BB962C8B-B14F-4D97-AF65-F5344CB8AC3E}">
        <p14:creationId xmlns:p14="http://schemas.microsoft.com/office/powerpoint/2010/main" val="12031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2A6-75FD-4EC6-8A58-4683CD9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248"/>
            <a:ext cx="7419975" cy="384721"/>
          </a:xfrm>
        </p:spPr>
        <p:txBody>
          <a:bodyPr/>
          <a:lstStyle/>
          <a:p>
            <a:r>
              <a:rPr lang="en-US" b="1" dirty="0"/>
              <a:t>Function Calling Benefits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69F12-31C6-4615-BCD6-62E6DFD8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73" y="1200150"/>
            <a:ext cx="4694327" cy="3071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6A7BD4-77CC-459A-9EEF-904F930BDF84}"/>
              </a:ext>
            </a:extLst>
          </p:cNvPr>
          <p:cNvSpPr txBox="1"/>
          <p:nvPr/>
        </p:nvSpPr>
        <p:spPr>
          <a:xfrm>
            <a:off x="228600" y="1504950"/>
            <a:ext cx="3962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Benefits of Function Calling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Structured Outputs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Converts free-form text into organized formats like JSON, making it easier to integrate with existing databases and applications.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Reduced Post-Processing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Minimizes the need for regular expressions or additional parsing to interpret the model's output.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4151"/>
                </a:solidFill>
                <a:effectLst/>
                <a:latin typeface="Söhne"/>
              </a:rPr>
              <a:t>Enhanced Developer Experience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: Streamlines the workflow for developers by allowing direct use of familiar structures and data types.</a:t>
            </a:r>
          </a:p>
        </p:txBody>
      </p:sp>
    </p:spTree>
    <p:extLst>
      <p:ext uri="{BB962C8B-B14F-4D97-AF65-F5344CB8AC3E}">
        <p14:creationId xmlns:p14="http://schemas.microsoft.com/office/powerpoint/2010/main" val="40177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EEEE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840</Words>
  <Application>Microsoft Office PowerPoint</Application>
  <PresentationFormat>On-screen Show (16:9)</PresentationFormat>
  <Paragraphs>144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MT</vt:lpstr>
      <vt:lpstr>Calibri</vt:lpstr>
      <vt:lpstr>Courier New</vt:lpstr>
      <vt:lpstr>JetBrainsMonoNL</vt:lpstr>
      <vt:lpstr>Söhne</vt:lpstr>
      <vt:lpstr>Times New Roman</vt:lpstr>
      <vt:lpstr>Office Theme</vt:lpstr>
      <vt:lpstr>Microsoft Excel Worksheet</vt:lpstr>
      <vt:lpstr>PowerPoint Presentation</vt:lpstr>
      <vt:lpstr>Presentation Outline</vt:lpstr>
      <vt:lpstr>The rapid evolution of Large Language Models (LLM)</vt:lpstr>
      <vt:lpstr>Transformer Architecture (encoder-decoder)</vt:lpstr>
      <vt:lpstr>GPT-4</vt:lpstr>
      <vt:lpstr>GPT-4 Performance Solves novel and difficult tasks that span  mathematics, coding, vision, medicine, law,  psychology and more, without needing any  special prompting</vt:lpstr>
      <vt:lpstr>What is Function Calling in LLMs and Why it is useful?</vt:lpstr>
      <vt:lpstr>Not Effective Alternative</vt:lpstr>
      <vt:lpstr>Function Calling Benefits</vt:lpstr>
      <vt:lpstr>PowerPoint Presentation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26 CS 4364/6364 Large Language Models</dc:title>
  <dc:creator>Tural  Mehtiyev</dc:creator>
  <cp:lastModifiedBy>Tural  Mehtiyev</cp:lastModifiedBy>
  <cp:revision>12</cp:revision>
  <dcterms:created xsi:type="dcterms:W3CDTF">2023-12-10T23:24:07Z</dcterms:created>
  <dcterms:modified xsi:type="dcterms:W3CDTF">2023-12-11T23:14:28Z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