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13" r:id="rId4"/>
    <p:sldId id="314" r:id="rId5"/>
    <p:sldId id="267" r:id="rId6"/>
    <p:sldId id="257" r:id="rId7"/>
    <p:sldId id="288" r:id="rId8"/>
    <p:sldId id="268" r:id="rId9"/>
    <p:sldId id="271" r:id="rId10"/>
    <p:sldId id="270" r:id="rId11"/>
    <p:sldId id="273" r:id="rId12"/>
    <p:sldId id="274" r:id="rId13"/>
    <p:sldId id="275" r:id="rId14"/>
    <p:sldId id="272" r:id="rId15"/>
    <p:sldId id="310" r:id="rId16"/>
    <p:sldId id="277" r:id="rId17"/>
    <p:sldId id="311" r:id="rId18"/>
    <p:sldId id="290" r:id="rId19"/>
    <p:sldId id="306" r:id="rId20"/>
    <p:sldId id="291" r:id="rId21"/>
    <p:sldId id="300" r:id="rId22"/>
    <p:sldId id="301" r:id="rId23"/>
    <p:sldId id="307" r:id="rId24"/>
    <p:sldId id="302" r:id="rId25"/>
    <p:sldId id="303" r:id="rId26"/>
    <p:sldId id="304" r:id="rId27"/>
    <p:sldId id="278" r:id="rId28"/>
    <p:sldId id="309" r:id="rId29"/>
    <p:sldId id="279" r:id="rId30"/>
    <p:sldId id="305" r:id="rId31"/>
    <p:sldId id="276" r:id="rId32"/>
    <p:sldId id="259" r:id="rId33"/>
    <p:sldId id="289" r:id="rId34"/>
    <p:sldId id="280" r:id="rId35"/>
    <p:sldId id="283" r:id="rId36"/>
    <p:sldId id="296" r:id="rId37"/>
    <p:sldId id="299" r:id="rId38"/>
    <p:sldId id="295" r:id="rId39"/>
    <p:sldId id="297" r:id="rId40"/>
    <p:sldId id="284"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836C-0273-42A1-8BDF-CD0C14C2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7338F-C0F4-4797-8CAF-AA04EF77F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A9C58B-8C00-4857-B993-B2964B9FB38D}"/>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47A7B09A-16B5-40A8-B2FA-62FD69BA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B8DB4-A7C6-463B-A6A4-D2CBFAF8BDC1}"/>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83453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2393-C83C-4FA5-878E-E11CB34434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C70BF-6629-4206-BD9A-281E207AF7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41655-CCDB-4822-9317-035921760202}"/>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03085449-F369-463D-B894-67370F31B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A6E47-786C-4AF9-8998-DA65E1D619F7}"/>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52278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9135B-3B94-4758-AF0E-26B6BB0C6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EA14B-10B7-44D3-AB2E-FAA33B78AA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63B8E-0412-4520-8CA7-594A8BAE8B4D}"/>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DAF04D3F-4874-4F89-AB69-58C7C7CE2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13ACE-9E51-4C5D-AC98-86C1DFA611DF}"/>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153036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5009-EC89-4F4A-AE18-27EE9273E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DE2DE-8485-439B-B868-25704838F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F0A70-B060-430B-89BD-F1F804365B6A}"/>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82BFAE2E-13E0-4765-980B-868E9C0AE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4F17A-3462-484E-8824-D8FB07ED124A}"/>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82704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8D78-29BB-4C99-845D-619AE0339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A2380-C27F-4179-A5E7-3F2D1F5D2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DEF82B-643D-4CFA-B21E-CD9A3576F8A5}"/>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F2769442-9640-493C-B141-3E8CE4DCA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B17B-F26F-45A1-B8B4-A82C4AD39E25}"/>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7998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D908-A118-4533-A20E-7E0693816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CDA19-A8DE-49CB-9D82-A1A5A6F2F8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C83B4-C896-4470-A2A8-3E207CCCEF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9AB9F-BFA7-46A1-B537-74EACD4BC10A}"/>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3E4E14BE-1967-4547-A717-3010706B9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24E30-BA9E-432F-AB38-10B51A19F50A}"/>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03694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27AF-1834-4304-A7BC-12B0F6E75B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C6045-0F08-4047-8C57-F7F77A9C0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E23A42-3DF8-410D-A4AC-E842C694C2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307EA-F462-47FC-A528-2A0E1B6D5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9B29E5-F223-4C6D-9C9E-C1C7BB88FA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9C2F7-D323-44EB-BCE2-F636564A7E83}"/>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8" name="Footer Placeholder 7">
            <a:extLst>
              <a:ext uri="{FF2B5EF4-FFF2-40B4-BE49-F238E27FC236}">
                <a16:creationId xmlns:a16="http://schemas.microsoft.com/office/drawing/2014/main" id="{96B6A7EE-6A89-452C-8927-DE39FDB7A6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DA482-FF06-46F1-B816-372A47228C01}"/>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147769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2F69-82A1-47CB-A986-D85A0A57C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0BC7F-C071-49CA-BB1A-92E7A5337AF0}"/>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4" name="Footer Placeholder 3">
            <a:extLst>
              <a:ext uri="{FF2B5EF4-FFF2-40B4-BE49-F238E27FC236}">
                <a16:creationId xmlns:a16="http://schemas.microsoft.com/office/drawing/2014/main" id="{545205AE-8260-4044-ABFE-0162AB5A1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5AE89-7103-45DC-B05F-702E80380DF4}"/>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69690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FD5EF-74B8-4F50-992D-6F4E3F2EFE1C}"/>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3" name="Footer Placeholder 2">
            <a:extLst>
              <a:ext uri="{FF2B5EF4-FFF2-40B4-BE49-F238E27FC236}">
                <a16:creationId xmlns:a16="http://schemas.microsoft.com/office/drawing/2014/main" id="{A0C14262-A327-4D2F-9598-64796E2FB3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57193-CF88-4D9D-8DAD-811C57FE14F8}"/>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22414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2046-93E1-4D03-9D18-4B3CC4247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A18B7-D8A9-485B-B412-90972C37F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559F2-423F-481E-9E33-25A24965A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084319-4A3D-4E8F-B12E-590DE2678CC9}"/>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ACA83B1E-480A-40D1-824A-1A51C2B70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58D7E-7AB0-47E8-B4F6-E8C9501BEB5C}"/>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94586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060E-D074-4D12-87D3-2B224A945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26572-D499-45E0-A568-21458970A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5A2201-D186-4561-BB3A-CB1527EF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FBF56-F083-41AA-88AF-BBD61489A1B2}"/>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D9818330-5E80-4A42-B7C6-9DC7F861E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90191-150C-49DF-834C-6D31DB7F3316}"/>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30971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D32ED-1AE7-490E-A6BB-C341C94FE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2F314-B69B-424E-AA16-84CE9C1B4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B4D8C-88CE-40F4-A2FC-20DAA7C98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D429C9BA-F81B-4FA4-BB8C-00B1B71C6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88318-64C9-47A3-9555-83881B7C2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FFEB5-BF6E-4B9E-9AB5-9E2E7DB7C27D}" type="slidenum">
              <a:rPr lang="en-US" smtClean="0"/>
              <a:t>‹#›</a:t>
            </a:fld>
            <a:endParaRPr lang="en-US"/>
          </a:p>
        </p:txBody>
      </p:sp>
    </p:spTree>
    <p:extLst>
      <p:ext uri="{BB962C8B-B14F-4D97-AF65-F5344CB8AC3E}">
        <p14:creationId xmlns:p14="http://schemas.microsoft.com/office/powerpoint/2010/main" val="291838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meindle/NaivePlanner" TargetMode="External"/><Relationship Id="rId2" Type="http://schemas.openxmlformats.org/officeDocument/2006/relationships/hyperlink" Target="https://www.antlr.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rochester.edu/u/kautz/satplan/blackbo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s.rochester.edu/u/kautz/satplan/blackbo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09E79C-7FCC-4480-AFDD-0BAED4E3999F}"/>
              </a:ext>
            </a:extLst>
          </p:cNvPr>
          <p:cNvSpPr/>
          <p:nvPr/>
        </p:nvSpPr>
        <p:spPr>
          <a:xfrm>
            <a:off x="3394166" y="670610"/>
            <a:ext cx="6096000" cy="3042821"/>
          </a:xfrm>
          <a:prstGeom prst="rect">
            <a:avLst/>
          </a:prstGeom>
          <a:ln>
            <a:solidFill>
              <a:schemeClr val="accent1"/>
            </a:solidFill>
          </a:ln>
        </p:spPr>
        <p:txBody>
          <a:bodyPr>
            <a:spAutoFit/>
          </a:bodyPr>
          <a:lstStyle/>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function </a:t>
            </a:r>
            <a:r>
              <a:rPr lang="en-US" dirty="0">
                <a:latin typeface="Calibri" panose="020F0502020204030204" pitchFamily="34" charset="0"/>
                <a:ea typeface="Calibri" panose="020F0502020204030204" pitchFamily="34" charset="0"/>
                <a:cs typeface="Calibri" panose="020F0502020204030204" pitchFamily="34" charset="0"/>
              </a:rPr>
              <a:t>SAT</a:t>
            </a:r>
            <a:r>
              <a:rPr lang="en-US" sz="1400" dirty="0">
                <a:effectLst/>
                <a:latin typeface="Calibri" panose="020F0502020204030204" pitchFamily="34" charset="0"/>
                <a:ea typeface="Calibri" panose="020F0502020204030204" pitchFamily="34" charset="0"/>
                <a:cs typeface="Calibri" panose="020F0502020204030204" pitchFamily="34" charset="0"/>
              </a:rPr>
              <a:t>PLAN</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dirty="0">
                <a:latin typeface="Calibri" panose="020F0502020204030204" pitchFamily="34" charset="0"/>
                <a:ea typeface="Calibri" panose="020F0502020204030204" pitchFamily="34" charset="0"/>
                <a:cs typeface="Calibri" panose="020F0502020204030204" pitchFamily="34" charset="0"/>
              </a:rPr>
              <a:t>) </a:t>
            </a: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returns </a:t>
            </a:r>
            <a:r>
              <a:rPr lang="en-US" dirty="0">
                <a:latin typeface="Calibri" panose="020F0502020204030204" pitchFamily="34" charset="0"/>
                <a:ea typeface="Calibri" panose="020F0502020204030204" pitchFamily="34" charset="0"/>
                <a:cs typeface="Calibri" panose="020F0502020204030204" pitchFamily="34" charset="0"/>
              </a:rPr>
              <a:t>solution or failure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inputs</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constitute a description of the</a:t>
            </a: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problem and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dirty="0">
                <a:latin typeface="Calibri" panose="020F0502020204030204" pitchFamily="34" charset="0"/>
                <a:ea typeface="Calibri" panose="020F0502020204030204" pitchFamily="34" charset="0"/>
                <a:cs typeface="Calibri" panose="020F0502020204030204" pitchFamily="34" charset="0"/>
              </a:rPr>
              <a:t>, an upper limit for plan length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for </a:t>
            </a:r>
            <a:r>
              <a:rPr lang="en-US" dirty="0">
                <a:latin typeface="Calibri" panose="020F0502020204030204" pitchFamily="34" charset="0"/>
                <a:ea typeface="Calibri" panose="020F0502020204030204" pitchFamily="34" charset="0"/>
                <a:cs typeface="Calibri" panose="020F0502020204030204" pitchFamily="34" charset="0"/>
              </a:rPr>
              <a:t>t = 0 </a:t>
            </a:r>
            <a:r>
              <a:rPr lang="en-US" b="1" dirty="0">
                <a:latin typeface="Calibri" panose="020F0502020204030204" pitchFamily="34" charset="0"/>
                <a:ea typeface="Calibri" panose="020F0502020204030204" pitchFamily="34" charset="0"/>
                <a:cs typeface="Calibri" panose="020F0502020204030204" pitchFamily="34" charset="0"/>
              </a:rPr>
              <a:t>to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do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cnf</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SY1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T</a:t>
            </a:r>
            <a:r>
              <a:rPr lang="en-US" sz="1400" dirty="0">
                <a:effectLst/>
                <a:latin typeface="Calibri" panose="020F0502020204030204" pitchFamily="34" charset="0"/>
                <a:ea typeface="Calibri" panose="020F0502020204030204" pitchFamily="34" charset="0"/>
                <a:cs typeface="Calibri" panose="020F0502020204030204" pitchFamily="34" charset="0"/>
              </a:rPr>
              <a:t>RANSLATE</a:t>
            </a:r>
            <a:r>
              <a:rPr lang="en-US" dirty="0">
                <a:latin typeface="Calibri" panose="020F0502020204030204" pitchFamily="34" charset="0"/>
                <a:ea typeface="Calibri" panose="020F0502020204030204" pitchFamily="34" charset="0"/>
                <a:cs typeface="Calibri" panose="020F0502020204030204" pitchFamily="34" charset="0"/>
              </a:rPr>
              <a:t>-T</a:t>
            </a:r>
            <a:r>
              <a:rPr lang="en-US" sz="1400" dirty="0">
                <a:effectLst/>
                <a:latin typeface="Calibri" panose="020F0502020204030204" pitchFamily="34" charset="0"/>
                <a:ea typeface="Calibri" panose="020F0502020204030204" pitchFamily="34" charset="0"/>
                <a:cs typeface="Calibri" panose="020F0502020204030204" pitchFamily="34" charset="0"/>
              </a:rPr>
              <a:t>O</a:t>
            </a:r>
            <a:r>
              <a:rPr lang="en-US" dirty="0">
                <a:latin typeface="Calibri" panose="020F0502020204030204" pitchFamily="34" charset="0"/>
                <a:ea typeface="Calibri" panose="020F0502020204030204" pitchFamily="34" charset="0"/>
                <a:cs typeface="Calibri" panose="020F0502020204030204" pitchFamily="34" charset="0"/>
              </a:rPr>
              <a:t>-SAT(</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model </a:t>
            </a:r>
            <a:r>
              <a:rPr lang="en-US" dirty="0">
                <a:latin typeface="Calibri" panose="020F0502020204030204" pitchFamily="34" charset="0"/>
                <a:ea typeface="CMSY1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SAT-S</a:t>
            </a:r>
            <a:r>
              <a:rPr lang="en-US" sz="1400" dirty="0">
                <a:effectLst/>
                <a:latin typeface="Calibri" panose="020F0502020204030204" pitchFamily="34" charset="0"/>
                <a:ea typeface="Calibri" panose="020F0502020204030204" pitchFamily="34" charset="0"/>
                <a:cs typeface="Calibri" panose="020F0502020204030204" pitchFamily="34" charset="0"/>
              </a:rPr>
              <a:t>OLVER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cnf</a:t>
            </a:r>
            <a:r>
              <a:rPr lang="en-US" dirty="0">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if </a:t>
            </a:r>
            <a:r>
              <a:rPr lang="en-US" dirty="0">
                <a:latin typeface="Calibri" panose="020F0502020204030204" pitchFamily="34" charset="0"/>
                <a:ea typeface="Calibri" panose="020F0502020204030204" pitchFamily="34" charset="0"/>
                <a:cs typeface="Calibri" panose="020F0502020204030204" pitchFamily="34" charset="0"/>
              </a:rPr>
              <a:t>model is not null </a:t>
            </a:r>
            <a:r>
              <a:rPr lang="en-US" b="1" dirty="0">
                <a:latin typeface="Calibri" panose="020F0502020204030204" pitchFamily="34" charset="0"/>
                <a:ea typeface="Calibri" panose="020F0502020204030204" pitchFamily="34" charset="0"/>
                <a:cs typeface="Calibri" panose="020F0502020204030204" pitchFamily="34" charset="0"/>
              </a:rPr>
              <a:t>then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return </a:t>
            </a:r>
            <a:r>
              <a:rPr lang="en-US" dirty="0">
                <a:latin typeface="Calibri" panose="020F0502020204030204" pitchFamily="34" charset="0"/>
                <a:ea typeface="Calibri" panose="020F0502020204030204" pitchFamily="34" charset="0"/>
                <a:cs typeface="Calibri" panose="020F0502020204030204" pitchFamily="34" charset="0"/>
              </a:rPr>
              <a:t>E</a:t>
            </a:r>
            <a:r>
              <a:rPr lang="en-US" sz="1400" dirty="0">
                <a:effectLst/>
                <a:latin typeface="Calibri" panose="020F0502020204030204" pitchFamily="34" charset="0"/>
                <a:ea typeface="Calibri" panose="020F0502020204030204" pitchFamily="34" charset="0"/>
                <a:cs typeface="Calibri" panose="020F0502020204030204" pitchFamily="34" charset="0"/>
              </a:rPr>
              <a:t>XTRACT</a:t>
            </a:r>
            <a:r>
              <a:rPr lang="en-US" dirty="0">
                <a:latin typeface="Calibri" panose="020F0502020204030204" pitchFamily="34" charset="0"/>
                <a:ea typeface="Calibri" panose="020F0502020204030204" pitchFamily="34" charset="0"/>
                <a:cs typeface="Calibri" panose="020F0502020204030204" pitchFamily="34" charset="0"/>
              </a:rPr>
              <a:t>-S</a:t>
            </a:r>
            <a:r>
              <a:rPr lang="en-US" sz="1400" dirty="0">
                <a:effectLst/>
                <a:latin typeface="Calibri" panose="020F0502020204030204" pitchFamily="34" charset="0"/>
                <a:ea typeface="Calibri" panose="020F0502020204030204" pitchFamily="34" charset="0"/>
                <a:cs typeface="Calibri" panose="020F0502020204030204" pitchFamily="34" charset="0"/>
              </a:rPr>
              <a:t>OLUTION</a:t>
            </a:r>
            <a:r>
              <a:rPr lang="en-US" dirty="0">
                <a:latin typeface="Calibri" panose="020F0502020204030204" pitchFamily="34" charset="0"/>
                <a:ea typeface="Calibri" panose="020F0502020204030204" pitchFamily="34" charset="0"/>
                <a:cs typeface="Calibri" panose="020F0502020204030204" pitchFamily="34" charset="0"/>
              </a:rPr>
              <a:t>(model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return </a:t>
            </a:r>
            <a:r>
              <a:rPr lang="en-US" dirty="0">
                <a:latin typeface="Calibri" panose="020F0502020204030204" pitchFamily="34" charset="0"/>
                <a:ea typeface="Calibri" panose="020F0502020204030204" pitchFamily="34" charset="0"/>
                <a:cs typeface="Calibri" panose="020F0502020204030204" pitchFamily="34" charset="0"/>
              </a:rPr>
              <a:t>failure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FB6F3D8-EE29-4163-879A-7C0BA67D2D39}"/>
              </a:ext>
            </a:extLst>
          </p:cNvPr>
          <p:cNvSpPr/>
          <p:nvPr/>
        </p:nvSpPr>
        <p:spPr>
          <a:xfrm>
            <a:off x="3394166" y="3837836"/>
            <a:ext cx="6096000" cy="215373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planning problem is translated into a CNF sentence in which the goal is asserted to hold at a fixed time step </a:t>
            </a:r>
            <a:r>
              <a:rPr lang="en-US" dirty="0">
                <a:latin typeface="CMMI10"/>
                <a:ea typeface="Calibri" panose="020F0502020204030204" pitchFamily="34" charset="0"/>
                <a:cs typeface="CMMI10"/>
              </a:rPr>
              <a:t>t </a:t>
            </a:r>
            <a:r>
              <a:rPr lang="en-US" dirty="0">
                <a:latin typeface="Calibri" panose="020F0502020204030204" pitchFamily="34" charset="0"/>
                <a:ea typeface="Calibri" panose="020F0502020204030204" pitchFamily="34" charset="0"/>
                <a:cs typeface="Times New Roman" panose="02020603050405020304" pitchFamily="18" charset="0"/>
              </a:rPr>
              <a:t>and axioms are included for each time step up to </a:t>
            </a:r>
            <a:r>
              <a:rPr lang="en-US" dirty="0">
                <a:latin typeface="CMMI10"/>
                <a:ea typeface="Calibri" panose="020F0502020204030204" pitchFamily="34" charset="0"/>
                <a:cs typeface="CMMI10"/>
              </a:rPr>
              <a:t>t</a:t>
            </a:r>
            <a:r>
              <a:rPr lang="en-US" dirty="0">
                <a:latin typeface="Calibri" panose="020F0502020204030204" pitchFamily="34" charset="0"/>
                <a:ea typeface="Calibri" panose="020F0502020204030204" pitchFamily="34" charset="0"/>
                <a:cs typeface="Times New Roman" panose="02020603050405020304" pitchFamily="18" charset="0"/>
              </a:rPr>
              <a:t>. If the satisfiability algorithm finds a model, then a plan is extracted by looking at those proposition symbols that refer to actions and are assigned </a:t>
            </a:r>
            <a:r>
              <a:rPr lang="en-US" dirty="0">
                <a:latin typeface="CMTI10"/>
                <a:ea typeface="Calibri" panose="020F0502020204030204" pitchFamily="34" charset="0"/>
                <a:cs typeface="CMTI10"/>
              </a:rPr>
              <a:t>true </a:t>
            </a:r>
            <a:r>
              <a:rPr lang="en-US" dirty="0">
                <a:latin typeface="Calibri" panose="020F0502020204030204" pitchFamily="34" charset="0"/>
                <a:ea typeface="Calibri" panose="020F0502020204030204" pitchFamily="34" charset="0"/>
                <a:cs typeface="Times New Roman" panose="02020603050405020304" pitchFamily="18" charset="0"/>
              </a:rPr>
              <a:t>in the model. If no model exists, then the process is repeated with the goal moved one step later.</a:t>
            </a:r>
          </a:p>
        </p:txBody>
      </p:sp>
    </p:spTree>
    <p:extLst>
      <p:ext uri="{BB962C8B-B14F-4D97-AF65-F5344CB8AC3E}">
        <p14:creationId xmlns:p14="http://schemas.microsoft.com/office/powerpoint/2010/main" val="207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995FAE-BC0D-497B-A5EE-2354D80455B0}"/>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6" name="Rectangle 5">
            <a:extLst>
              <a:ext uri="{FF2B5EF4-FFF2-40B4-BE49-F238E27FC236}">
                <a16:creationId xmlns:a16="http://schemas.microsoft.com/office/drawing/2014/main" id="{99DB1C99-D937-4F86-A43D-F6FFE0DE6BE4}"/>
              </a:ext>
            </a:extLst>
          </p:cNvPr>
          <p:cNvSpPr/>
          <p:nvPr/>
        </p:nvSpPr>
        <p:spPr>
          <a:xfrm>
            <a:off x="508638"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7" name="TextBox 6">
            <a:extLst>
              <a:ext uri="{FF2B5EF4-FFF2-40B4-BE49-F238E27FC236}">
                <a16:creationId xmlns:a16="http://schemas.microsoft.com/office/drawing/2014/main" id="{DD513C2D-D36F-4EF8-ACE0-5F90E4CC084D}"/>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8" name="TextBox 7">
            <a:extLst>
              <a:ext uri="{FF2B5EF4-FFF2-40B4-BE49-F238E27FC236}">
                <a16:creationId xmlns:a16="http://schemas.microsoft.com/office/drawing/2014/main" id="{0F9F6C76-B781-49D9-A57A-4630A445B48F}"/>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Tree>
    <p:extLst>
      <p:ext uri="{BB962C8B-B14F-4D97-AF65-F5344CB8AC3E}">
        <p14:creationId xmlns:p14="http://schemas.microsoft.com/office/powerpoint/2010/main" val="17271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8963F-0E5A-4581-8699-43129FBB4076}"/>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6" name="TextBox 5">
            <a:extLst>
              <a:ext uri="{FF2B5EF4-FFF2-40B4-BE49-F238E27FC236}">
                <a16:creationId xmlns:a16="http://schemas.microsoft.com/office/drawing/2014/main" id="{5C3EFC80-A248-4C9F-9643-7F55F5304313}"/>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7" name="TextBox 6">
            <a:extLst>
              <a:ext uri="{FF2B5EF4-FFF2-40B4-BE49-F238E27FC236}">
                <a16:creationId xmlns:a16="http://schemas.microsoft.com/office/drawing/2014/main" id="{C83D6EA2-2DBC-49B2-A4DC-A491D1928A8F}"/>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
        <p:nvSpPr>
          <p:cNvPr id="9" name="TextBox 8">
            <a:extLst>
              <a:ext uri="{FF2B5EF4-FFF2-40B4-BE49-F238E27FC236}">
                <a16:creationId xmlns:a16="http://schemas.microsoft.com/office/drawing/2014/main" id="{35D68C57-E5E9-40B7-AFA9-F1938BA42E38}"/>
              </a:ext>
            </a:extLst>
          </p:cNvPr>
          <p:cNvSpPr txBox="1"/>
          <p:nvPr/>
        </p:nvSpPr>
        <p:spPr>
          <a:xfrm>
            <a:off x="781050" y="4924425"/>
            <a:ext cx="3414012" cy="1477328"/>
          </a:xfrm>
          <a:prstGeom prst="rect">
            <a:avLst/>
          </a:prstGeom>
          <a:noFill/>
        </p:spPr>
        <p:txBody>
          <a:bodyPr wrap="none" rtlCol="0">
            <a:spAutoFit/>
          </a:bodyPr>
          <a:lstStyle/>
          <a:p>
            <a:r>
              <a:rPr lang="en-US" dirty="0"/>
              <a:t>CNF Formula Stats:</a:t>
            </a:r>
            <a:br>
              <a:rPr lang="en-US" dirty="0"/>
            </a:br>
            <a:r>
              <a:rPr lang="en-US" dirty="0"/>
              <a:t>10 Variables</a:t>
            </a:r>
          </a:p>
          <a:p>
            <a:r>
              <a:rPr lang="en-US" dirty="0"/>
              <a:t>22 Clauses</a:t>
            </a:r>
            <a:br>
              <a:rPr lang="en-US" dirty="0"/>
            </a:br>
            <a:r>
              <a:rPr lang="en-US" dirty="0"/>
              <a:t>Unsatisfiable </a:t>
            </a:r>
            <a:br>
              <a:rPr lang="en-US" dirty="0"/>
            </a:br>
            <a:r>
              <a:rPr lang="en-US" dirty="0"/>
              <a:t>So we need add another time step</a:t>
            </a:r>
          </a:p>
        </p:txBody>
      </p:sp>
    </p:spTree>
    <p:extLst>
      <p:ext uri="{BB962C8B-B14F-4D97-AF65-F5344CB8AC3E}">
        <p14:creationId xmlns:p14="http://schemas.microsoft.com/office/powerpoint/2010/main" val="105428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69836F-73E9-4524-BCD5-634ED3DC66AF}"/>
              </a:ext>
            </a:extLst>
          </p:cNvPr>
          <p:cNvPicPr>
            <a:picLocks noChangeAspect="1"/>
          </p:cNvPicPr>
          <p:nvPr/>
        </p:nvPicPr>
        <p:blipFill>
          <a:blip r:embed="rId2"/>
          <a:stretch>
            <a:fillRect/>
          </a:stretch>
        </p:blipFill>
        <p:spPr>
          <a:xfrm>
            <a:off x="667143" y="503333"/>
            <a:ext cx="10857714" cy="5851334"/>
          </a:xfrm>
          <a:prstGeom prst="rect">
            <a:avLst/>
          </a:prstGeom>
        </p:spPr>
      </p:pic>
      <p:pic>
        <p:nvPicPr>
          <p:cNvPr id="7" name="Picture 6">
            <a:extLst>
              <a:ext uri="{FF2B5EF4-FFF2-40B4-BE49-F238E27FC236}">
                <a16:creationId xmlns:a16="http://schemas.microsoft.com/office/drawing/2014/main" id="{D3FBA122-B68B-45A6-B61E-A2164F76978B}"/>
              </a:ext>
            </a:extLst>
          </p:cNvPr>
          <p:cNvPicPr>
            <a:picLocks noChangeAspect="1"/>
          </p:cNvPicPr>
          <p:nvPr/>
        </p:nvPicPr>
        <p:blipFill>
          <a:blip r:embed="rId3"/>
          <a:stretch>
            <a:fillRect/>
          </a:stretch>
        </p:blipFill>
        <p:spPr>
          <a:xfrm>
            <a:off x="10921446" y="1698897"/>
            <a:ext cx="608175" cy="607467"/>
          </a:xfrm>
          <a:prstGeom prst="rect">
            <a:avLst/>
          </a:prstGeom>
        </p:spPr>
      </p:pic>
      <p:sp>
        <p:nvSpPr>
          <p:cNvPr id="4" name="TextBox 3">
            <a:extLst>
              <a:ext uri="{FF2B5EF4-FFF2-40B4-BE49-F238E27FC236}">
                <a16:creationId xmlns:a16="http://schemas.microsoft.com/office/drawing/2014/main" id="{A25F6063-F650-4DB5-B18D-6EF54462941E}"/>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5" name="TextBox 4">
            <a:extLst>
              <a:ext uri="{FF2B5EF4-FFF2-40B4-BE49-F238E27FC236}">
                <a16:creationId xmlns:a16="http://schemas.microsoft.com/office/drawing/2014/main" id="{B7F16B7B-50EF-44B6-B85D-4D38A0A97D44}"/>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10" name="TextBox 9">
            <a:extLst>
              <a:ext uri="{FF2B5EF4-FFF2-40B4-BE49-F238E27FC236}">
                <a16:creationId xmlns:a16="http://schemas.microsoft.com/office/drawing/2014/main" id="{B7B85045-D3D4-496C-AE09-342CC266EF4F}"/>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183854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55AC23-E767-40D3-B5DC-203593E9DF5B}"/>
              </a:ext>
            </a:extLst>
          </p:cNvPr>
          <p:cNvPicPr>
            <a:picLocks noChangeAspect="1"/>
          </p:cNvPicPr>
          <p:nvPr/>
        </p:nvPicPr>
        <p:blipFill>
          <a:blip r:embed="rId2"/>
          <a:stretch>
            <a:fillRect/>
          </a:stretch>
        </p:blipFill>
        <p:spPr>
          <a:xfrm>
            <a:off x="662671" y="503333"/>
            <a:ext cx="10866657" cy="5851334"/>
          </a:xfrm>
          <a:prstGeom prst="rect">
            <a:avLst/>
          </a:prstGeom>
        </p:spPr>
      </p:pic>
      <p:sp>
        <p:nvSpPr>
          <p:cNvPr id="3" name="TextBox 2">
            <a:extLst>
              <a:ext uri="{FF2B5EF4-FFF2-40B4-BE49-F238E27FC236}">
                <a16:creationId xmlns:a16="http://schemas.microsoft.com/office/drawing/2014/main" id="{C94FAFE5-7D84-4CAA-B45D-F0D4BDC32F01}"/>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4" name="TextBox 3">
            <a:extLst>
              <a:ext uri="{FF2B5EF4-FFF2-40B4-BE49-F238E27FC236}">
                <a16:creationId xmlns:a16="http://schemas.microsoft.com/office/drawing/2014/main" id="{CCEECEC8-F6AB-4897-82F8-89C0C0D523AB}"/>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5" name="TextBox 4">
            <a:extLst>
              <a:ext uri="{FF2B5EF4-FFF2-40B4-BE49-F238E27FC236}">
                <a16:creationId xmlns:a16="http://schemas.microsoft.com/office/drawing/2014/main" id="{DD0FA9F5-DE63-4FAC-B38A-5D4025DA2C0F}"/>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328620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08F95-3F36-40E2-B790-4BEA3DBEBAEA}"/>
              </a:ext>
            </a:extLst>
          </p:cNvPr>
          <p:cNvPicPr>
            <a:picLocks noChangeAspect="1"/>
          </p:cNvPicPr>
          <p:nvPr/>
        </p:nvPicPr>
        <p:blipFill>
          <a:blip r:embed="rId2"/>
          <a:stretch>
            <a:fillRect/>
          </a:stretch>
        </p:blipFill>
        <p:spPr>
          <a:xfrm>
            <a:off x="671615" y="503333"/>
            <a:ext cx="10848770" cy="5851334"/>
          </a:xfrm>
          <a:prstGeom prst="rect">
            <a:avLst/>
          </a:prstGeom>
        </p:spPr>
      </p:pic>
      <p:sp>
        <p:nvSpPr>
          <p:cNvPr id="6" name="TextBox 5">
            <a:extLst>
              <a:ext uri="{FF2B5EF4-FFF2-40B4-BE49-F238E27FC236}">
                <a16:creationId xmlns:a16="http://schemas.microsoft.com/office/drawing/2014/main" id="{08E3906C-3235-47C1-B156-4A9310576F49}"/>
              </a:ext>
            </a:extLst>
          </p:cNvPr>
          <p:cNvSpPr txBox="1"/>
          <p:nvPr/>
        </p:nvSpPr>
        <p:spPr>
          <a:xfrm>
            <a:off x="781050" y="4924425"/>
            <a:ext cx="1960730" cy="1200329"/>
          </a:xfrm>
          <a:prstGeom prst="rect">
            <a:avLst/>
          </a:prstGeom>
          <a:noFill/>
        </p:spPr>
        <p:txBody>
          <a:bodyPr wrap="none" rtlCol="0">
            <a:spAutoFit/>
          </a:bodyPr>
          <a:lstStyle/>
          <a:p>
            <a:r>
              <a:rPr lang="en-US" dirty="0"/>
              <a:t>CNF Formula Stats:</a:t>
            </a:r>
            <a:br>
              <a:rPr lang="en-US" dirty="0"/>
            </a:br>
            <a:r>
              <a:rPr lang="en-US" dirty="0"/>
              <a:t>16 Variables</a:t>
            </a:r>
          </a:p>
          <a:p>
            <a:r>
              <a:rPr lang="en-US" dirty="0"/>
              <a:t>38 Clauses</a:t>
            </a:r>
            <a:br>
              <a:rPr lang="en-US" dirty="0"/>
            </a:br>
            <a:r>
              <a:rPr lang="en-US" dirty="0"/>
              <a:t>Satisfiable</a:t>
            </a:r>
          </a:p>
        </p:txBody>
      </p:sp>
      <p:sp>
        <p:nvSpPr>
          <p:cNvPr id="5" name="TextBox 4">
            <a:extLst>
              <a:ext uri="{FF2B5EF4-FFF2-40B4-BE49-F238E27FC236}">
                <a16:creationId xmlns:a16="http://schemas.microsoft.com/office/drawing/2014/main" id="{22936483-2226-43E7-AB1B-532BFA20FA99}"/>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7" name="TextBox 6">
            <a:extLst>
              <a:ext uri="{FF2B5EF4-FFF2-40B4-BE49-F238E27FC236}">
                <a16:creationId xmlns:a16="http://schemas.microsoft.com/office/drawing/2014/main" id="{3C7F9395-B819-4C45-840D-D0470A540A2C}"/>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8" name="TextBox 7">
            <a:extLst>
              <a:ext uri="{FF2B5EF4-FFF2-40B4-BE49-F238E27FC236}">
                <a16:creationId xmlns:a16="http://schemas.microsoft.com/office/drawing/2014/main" id="{7168D4A7-C976-4C94-B97A-E994F8306627}"/>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311385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3970318"/>
          </a:xfrm>
          <a:prstGeom prst="rect">
            <a:avLst/>
          </a:prstGeom>
        </p:spPr>
        <p:txBody>
          <a:bodyPr wrap="square">
            <a:spAutoFit/>
          </a:bodyPr>
          <a:lstStyle/>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Next we are going to look at how to transform a plan graph into a CNF formula.</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Using a plan graph generally leads to CNF formulas with less clauses which should </a:t>
            </a:r>
          </a:p>
          <a:p>
            <a:r>
              <a:rPr lang="en-US" b="1" dirty="0">
                <a:latin typeface="Calibri" panose="020F0502020204030204" pitchFamily="34" charset="0"/>
                <a:ea typeface="Calibri" panose="020F0502020204030204" pitchFamily="34" charset="0"/>
                <a:cs typeface="Times New Roman" panose="02020603050405020304" pitchFamily="18" charset="0"/>
              </a:rPr>
              <a:t>	make them easier to solve</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By using the plan graph we can solve a planning problem with parallel actions</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This is the basic approach that the </a:t>
            </a:r>
            <a:r>
              <a:rPr lang="en-US" b="1" dirty="0" err="1">
                <a:latin typeface="Calibri" panose="020F0502020204030204" pitchFamily="34" charset="0"/>
                <a:ea typeface="Calibri" panose="020F0502020204030204" pitchFamily="34" charset="0"/>
                <a:cs typeface="Times New Roman" panose="02020603050405020304" pitchFamily="18" charset="0"/>
              </a:rPr>
              <a:t>blackbox</a:t>
            </a:r>
            <a:r>
              <a:rPr lang="en-US" b="1" dirty="0">
                <a:latin typeface="Calibri" panose="020F0502020204030204" pitchFamily="34" charset="0"/>
                <a:ea typeface="Calibri" panose="020F0502020204030204" pitchFamily="34" charset="0"/>
                <a:cs typeface="Times New Roman" panose="02020603050405020304" pitchFamily="18" charset="0"/>
              </a:rPr>
              <a:t> uses.</a:t>
            </a:r>
            <a:br>
              <a:rPr lang="en-US" b="1" dirty="0">
                <a:latin typeface="Calibri" panose="020F0502020204030204" pitchFamily="34" charset="0"/>
                <a:ea typeface="Calibri" panose="020F0502020204030204" pitchFamily="34" charset="0"/>
                <a:cs typeface="Times New Roman" panose="02020603050405020304" pitchFamily="18" charset="0"/>
              </a:rPr>
            </a:br>
            <a:r>
              <a:rPr lang="en-US" b="1" dirty="0">
                <a:latin typeface="Calibri" panose="020F0502020204030204" pitchFamily="34" charset="0"/>
                <a:ea typeface="Calibri" panose="020F0502020204030204" pitchFamily="34" charset="0"/>
                <a:cs typeface="Times New Roman" panose="02020603050405020304" pitchFamily="18" charset="0"/>
              </a:rPr>
              <a:t>	</a:t>
            </a:r>
            <a:br>
              <a:rPr lang="en-US" b="1" dirty="0">
                <a:latin typeface="Calibri" panose="020F0502020204030204" pitchFamily="34" charset="0"/>
                <a:ea typeface="Calibri" panose="020F0502020204030204" pitchFamily="34" charset="0"/>
                <a:cs typeface="Times New Roman" panose="02020603050405020304" pitchFamily="18" charset="0"/>
              </a:rPr>
            </a:b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208500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437A04-A094-4643-AE4D-41BE31B67E5A}"/>
              </a:ext>
            </a:extLst>
          </p:cNvPr>
          <p:cNvPicPr>
            <a:picLocks noChangeAspect="1"/>
          </p:cNvPicPr>
          <p:nvPr/>
        </p:nvPicPr>
        <p:blipFill>
          <a:blip r:embed="rId2"/>
          <a:stretch>
            <a:fillRect/>
          </a:stretch>
        </p:blipFill>
        <p:spPr>
          <a:xfrm>
            <a:off x="5043055" y="1799172"/>
            <a:ext cx="4471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2225"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3B6C4250-9C4C-4EED-993B-3B5E0BDB499E}"/>
              </a:ext>
            </a:extLst>
          </p:cNvPr>
          <p:cNvSpPr txBox="1"/>
          <p:nvPr/>
        </p:nvSpPr>
        <p:spPr>
          <a:xfrm>
            <a:off x="3557527" y="947956"/>
            <a:ext cx="3418243" cy="369332"/>
          </a:xfrm>
          <a:prstGeom prst="rect">
            <a:avLst/>
          </a:prstGeom>
          <a:noFill/>
        </p:spPr>
        <p:txBody>
          <a:bodyPr wrap="none" rtlCol="0">
            <a:spAutoFit/>
          </a:bodyPr>
          <a:lstStyle/>
          <a:p>
            <a:r>
              <a:rPr lang="en-US" dirty="0"/>
              <a:t>Start By Adding The Initial State S0</a:t>
            </a:r>
          </a:p>
        </p:txBody>
      </p:sp>
    </p:spTree>
    <p:extLst>
      <p:ext uri="{BB962C8B-B14F-4D97-AF65-F5344CB8AC3E}">
        <p14:creationId xmlns:p14="http://schemas.microsoft.com/office/powerpoint/2010/main" val="12612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3303074" y="528042"/>
            <a:ext cx="5585851" cy="1200329"/>
          </a:xfrm>
          <a:prstGeom prst="rect">
            <a:avLst/>
          </a:prstGeom>
          <a:noFill/>
        </p:spPr>
        <p:txBody>
          <a:bodyPr wrap="square" rtlCol="0">
            <a:spAutoFit/>
          </a:bodyPr>
          <a:lstStyle/>
          <a:p>
            <a:r>
              <a:rPr lang="en-US" dirty="0"/>
              <a:t>Using the initial state extend the first action layer by adding nodes for all the actions that are possible using the initial state facts as preconditions with edges linking the two.</a:t>
            </a:r>
          </a:p>
        </p:txBody>
      </p:sp>
      <p:sp>
        <p:nvSpPr>
          <p:cNvPr id="8" name="Rectangle 7">
            <a:extLst>
              <a:ext uri="{FF2B5EF4-FFF2-40B4-BE49-F238E27FC236}">
                <a16:creationId xmlns:a16="http://schemas.microsoft.com/office/drawing/2014/main" id="{07420673-06CA-4D31-AFEC-276818A7E724}"/>
              </a:ext>
            </a:extLst>
          </p:cNvPr>
          <p:cNvSpPr/>
          <p:nvPr/>
        </p:nvSpPr>
        <p:spPr>
          <a:xfrm>
            <a:off x="6839151" y="1598064"/>
            <a:ext cx="1871529" cy="3562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695A8F-5BFC-46BE-9F78-F9F0764FD4E2}"/>
              </a:ext>
            </a:extLst>
          </p:cNvPr>
          <p:cNvSpPr txBox="1"/>
          <p:nvPr/>
        </p:nvSpPr>
        <p:spPr>
          <a:xfrm>
            <a:off x="3985110" y="5037296"/>
            <a:ext cx="5417970" cy="369332"/>
          </a:xfrm>
          <a:prstGeom prst="rect">
            <a:avLst/>
          </a:prstGeom>
          <a:noFill/>
        </p:spPr>
        <p:txBody>
          <a:bodyPr wrap="square" rtlCol="0">
            <a:spAutoFit/>
          </a:bodyPr>
          <a:lstStyle/>
          <a:p>
            <a:r>
              <a:rPr lang="en-US" dirty="0"/>
              <a:t>Add </a:t>
            </a:r>
            <a:r>
              <a:rPr lang="en-US" dirty="0" err="1"/>
              <a:t>NoOp</a:t>
            </a:r>
            <a:r>
              <a:rPr lang="en-US" dirty="0"/>
              <a:t> action nodes for all facts in the initial state S0</a:t>
            </a:r>
          </a:p>
        </p:txBody>
      </p:sp>
      <p:sp>
        <p:nvSpPr>
          <p:cNvPr id="7" name="Rectangle 6">
            <a:extLst>
              <a:ext uri="{FF2B5EF4-FFF2-40B4-BE49-F238E27FC236}">
                <a16:creationId xmlns:a16="http://schemas.microsoft.com/office/drawing/2014/main" id="{FAE709E1-B2D5-4276-949F-80A9E8F1E3B8}"/>
              </a:ext>
            </a:extLst>
          </p:cNvPr>
          <p:cNvSpPr/>
          <p:nvPr/>
        </p:nvSpPr>
        <p:spPr>
          <a:xfrm>
            <a:off x="5758330" y="2424418"/>
            <a:ext cx="1871529" cy="266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C5306C-DFCD-4965-8F20-F9B9C996D6D8}"/>
              </a:ext>
            </a:extLst>
          </p:cNvPr>
          <p:cNvSpPr/>
          <p:nvPr/>
        </p:nvSpPr>
        <p:spPr>
          <a:xfrm>
            <a:off x="5553513" y="4401471"/>
            <a:ext cx="1956424" cy="266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37A5AE-FB42-44E9-9ECF-774EA60F7548}"/>
              </a:ext>
            </a:extLst>
          </p:cNvPr>
          <p:cNvSpPr/>
          <p:nvPr/>
        </p:nvSpPr>
        <p:spPr>
          <a:xfrm>
            <a:off x="5638408" y="2456529"/>
            <a:ext cx="1871529" cy="10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34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3853591" y="937819"/>
            <a:ext cx="5407606" cy="369332"/>
          </a:xfrm>
          <a:prstGeom prst="rect">
            <a:avLst/>
          </a:prstGeom>
          <a:noFill/>
        </p:spPr>
        <p:txBody>
          <a:bodyPr wrap="square" rtlCol="0">
            <a:spAutoFit/>
          </a:bodyPr>
          <a:lstStyle/>
          <a:p>
            <a:r>
              <a:rPr lang="en-US" dirty="0"/>
              <a:t>Add </a:t>
            </a:r>
            <a:r>
              <a:rPr lang="en-US" dirty="0" err="1"/>
              <a:t>NoOp</a:t>
            </a:r>
            <a:r>
              <a:rPr lang="en-US" dirty="0"/>
              <a:t> action nodes for all facts in the initial state S0</a:t>
            </a:r>
          </a:p>
        </p:txBody>
      </p:sp>
      <p:sp>
        <p:nvSpPr>
          <p:cNvPr id="8" name="Rectangle 7">
            <a:extLst>
              <a:ext uri="{FF2B5EF4-FFF2-40B4-BE49-F238E27FC236}">
                <a16:creationId xmlns:a16="http://schemas.microsoft.com/office/drawing/2014/main" id="{07420673-06CA-4D31-AFEC-276818A7E724}"/>
              </a:ext>
            </a:extLst>
          </p:cNvPr>
          <p:cNvSpPr/>
          <p:nvPr/>
        </p:nvSpPr>
        <p:spPr>
          <a:xfrm>
            <a:off x="6839151" y="1598064"/>
            <a:ext cx="1871529" cy="3562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2EAB6D4-19A2-4836-B8DC-59209020544D}"/>
              </a:ext>
            </a:extLst>
          </p:cNvPr>
          <p:cNvSpPr/>
          <p:nvPr/>
        </p:nvSpPr>
        <p:spPr>
          <a:xfrm>
            <a:off x="6755261" y="2030136"/>
            <a:ext cx="1871529" cy="796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A8770C0-4624-4FA6-B674-AC0E4BF8D4BD}"/>
              </a:ext>
            </a:extLst>
          </p:cNvPr>
          <p:cNvSpPr/>
          <p:nvPr/>
        </p:nvSpPr>
        <p:spPr>
          <a:xfrm>
            <a:off x="6755261" y="4201080"/>
            <a:ext cx="1871529" cy="796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4F169F3-7993-42DB-BE59-F44898C88AAE}"/>
              </a:ext>
            </a:extLst>
          </p:cNvPr>
          <p:cNvSpPr txBox="1"/>
          <p:nvPr/>
        </p:nvSpPr>
        <p:spPr>
          <a:xfrm>
            <a:off x="5987302" y="2642424"/>
            <a:ext cx="1229824" cy="369332"/>
          </a:xfrm>
          <a:prstGeom prst="rect">
            <a:avLst/>
          </a:prstGeom>
          <a:noFill/>
        </p:spPr>
        <p:txBody>
          <a:bodyPr wrap="none" rtlCol="0">
            <a:spAutoFit/>
          </a:bodyPr>
          <a:lstStyle/>
          <a:p>
            <a:r>
              <a:rPr lang="en-US" dirty="0"/>
              <a:t>NoOp_HC1</a:t>
            </a:r>
          </a:p>
        </p:txBody>
      </p:sp>
      <p:sp>
        <p:nvSpPr>
          <p:cNvPr id="13" name="TextBox 12">
            <a:extLst>
              <a:ext uri="{FF2B5EF4-FFF2-40B4-BE49-F238E27FC236}">
                <a16:creationId xmlns:a16="http://schemas.microsoft.com/office/drawing/2014/main" id="{6C133CFB-20DF-4CED-BB2A-E5CE65524A23}"/>
              </a:ext>
            </a:extLst>
          </p:cNvPr>
          <p:cNvSpPr txBox="1"/>
          <p:nvPr/>
        </p:nvSpPr>
        <p:spPr>
          <a:xfrm>
            <a:off x="5942482" y="4619684"/>
            <a:ext cx="1274644" cy="369332"/>
          </a:xfrm>
          <a:prstGeom prst="rect">
            <a:avLst/>
          </a:prstGeom>
          <a:noFill/>
        </p:spPr>
        <p:txBody>
          <a:bodyPr wrap="none" rtlCol="0">
            <a:spAutoFit/>
          </a:bodyPr>
          <a:lstStyle/>
          <a:p>
            <a:r>
              <a:rPr lang="en-US" dirty="0"/>
              <a:t>NoOp_AC1’</a:t>
            </a:r>
          </a:p>
        </p:txBody>
      </p:sp>
    </p:spTree>
    <p:extLst>
      <p:ext uri="{BB962C8B-B14F-4D97-AF65-F5344CB8AC3E}">
        <p14:creationId xmlns:p14="http://schemas.microsoft.com/office/powerpoint/2010/main" val="61173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4238904" y="623776"/>
            <a:ext cx="4943195" cy="923330"/>
          </a:xfrm>
          <a:prstGeom prst="rect">
            <a:avLst/>
          </a:prstGeom>
          <a:noFill/>
        </p:spPr>
        <p:txBody>
          <a:bodyPr wrap="square" rtlCol="0">
            <a:spAutoFit/>
          </a:bodyPr>
          <a:lstStyle/>
          <a:p>
            <a:r>
              <a:rPr lang="en-US" dirty="0"/>
              <a:t>Add state layer S1 consisting of nodes for any fact that may result from action in the previous action layer A1 and add edges linking to those actions.</a:t>
            </a:r>
          </a:p>
        </p:txBody>
      </p:sp>
    </p:spTree>
    <p:extLst>
      <p:ext uri="{BB962C8B-B14F-4D97-AF65-F5344CB8AC3E}">
        <p14:creationId xmlns:p14="http://schemas.microsoft.com/office/powerpoint/2010/main" val="357972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CDCD47-553B-4372-9C8E-D5A5D413F585}"/>
              </a:ext>
            </a:extLst>
          </p:cNvPr>
          <p:cNvSpPr txBox="1"/>
          <p:nvPr/>
        </p:nvSpPr>
        <p:spPr>
          <a:xfrm>
            <a:off x="520960" y="838899"/>
            <a:ext cx="11150080" cy="6186309"/>
          </a:xfrm>
          <a:prstGeom prst="rect">
            <a:avLst/>
          </a:prstGeom>
          <a:noFill/>
        </p:spPr>
        <p:txBody>
          <a:bodyPr wrap="square" rtlCol="0">
            <a:spAutoFit/>
          </a:bodyPr>
          <a:lstStyle/>
          <a:p>
            <a:r>
              <a:rPr lang="en-US" b="1" u="sng" dirty="0"/>
              <a:t>Naïve SAT Planner</a:t>
            </a:r>
          </a:p>
          <a:p>
            <a:endParaRPr lang="en-US" dirty="0"/>
          </a:p>
          <a:p>
            <a:r>
              <a:rPr lang="en-US" dirty="0"/>
              <a:t>Requirements to implement </a:t>
            </a:r>
            <a:r>
              <a:rPr lang="en-US" dirty="0" err="1"/>
              <a:t>SATPlan</a:t>
            </a:r>
            <a:endParaRPr lang="en-US" dirty="0"/>
          </a:p>
          <a:p>
            <a:pPr marL="342900" indent="-342900">
              <a:buAutoNum type="alphaUcPeriod"/>
            </a:pPr>
            <a:r>
              <a:rPr lang="en-US" dirty="0"/>
              <a:t>SAT solver</a:t>
            </a:r>
          </a:p>
          <a:p>
            <a:pPr marL="800100" lvl="1" indent="-342900">
              <a:buFont typeface="Arial" panose="020B0604020202020204" pitchFamily="34" charset="0"/>
              <a:buChar char="•"/>
            </a:pPr>
            <a:r>
              <a:rPr lang="en-US" dirty="0"/>
              <a:t>The Naïve Planner has a very inefficient implementation of </a:t>
            </a:r>
            <a:r>
              <a:rPr lang="en-US" dirty="0" err="1"/>
              <a:t>WalkSat</a:t>
            </a:r>
            <a:endParaRPr lang="en-US" dirty="0"/>
          </a:p>
          <a:p>
            <a:pPr marL="1257300" lvl="2" indent="-342900">
              <a:buFont typeface="Arial" panose="020B0604020202020204" pitchFamily="34" charset="0"/>
              <a:buChar char="•"/>
            </a:pPr>
            <a:r>
              <a:rPr lang="en-US" dirty="0"/>
              <a:t>Not ideal because it is not complete. </a:t>
            </a:r>
          </a:p>
          <a:p>
            <a:pPr marL="1257300" lvl="2" indent="-342900">
              <a:buFont typeface="Arial" panose="020B0604020202020204" pitchFamily="34" charset="0"/>
              <a:buChar char="•"/>
            </a:pPr>
            <a:r>
              <a:rPr lang="en-US" dirty="0"/>
              <a:t>That is it may tell you if a CNF formula is SAT and return an assignment after some time. </a:t>
            </a:r>
          </a:p>
          <a:p>
            <a:pPr marL="1257300" lvl="2" indent="-342900">
              <a:buFont typeface="Arial" panose="020B0604020202020204" pitchFamily="34" charset="0"/>
              <a:buChar char="•"/>
            </a:pPr>
            <a:r>
              <a:rPr lang="en-US" dirty="0"/>
              <a:t>It cannot tell you if a CNF is UNSAT.</a:t>
            </a:r>
          </a:p>
          <a:p>
            <a:pPr marL="800100" lvl="1" indent="-342900">
              <a:buFont typeface="Arial" panose="020B0604020202020204" pitchFamily="34" charset="0"/>
              <a:buChar char="•"/>
            </a:pPr>
            <a:r>
              <a:rPr lang="en-US" dirty="0"/>
              <a:t>A Conflict Directed Clause Learning (CDCL) such as the Chaff algorithm would be a much better choice</a:t>
            </a:r>
          </a:p>
          <a:p>
            <a:pPr marL="800100" lvl="1" indent="-342900">
              <a:buFont typeface="Arial" panose="020B0604020202020204" pitchFamily="34" charset="0"/>
              <a:buChar char="•"/>
            </a:pPr>
            <a:endParaRPr lang="en-US" dirty="0"/>
          </a:p>
          <a:p>
            <a:pPr marL="342900" indent="-342900">
              <a:buFont typeface="+mj-lt"/>
              <a:buAutoNum type="alphaUcPeriod"/>
            </a:pPr>
            <a:r>
              <a:rPr lang="en-US" dirty="0"/>
              <a:t>A way to read PDDL STRIPS files. The Naïve Planner uses a library called ANTLR to parse them into a simple class hierarchy.</a:t>
            </a:r>
          </a:p>
          <a:p>
            <a:pPr marL="800100" lvl="1" indent="-342900">
              <a:buFont typeface="Arial" panose="020B0604020202020204" pitchFamily="34" charset="0"/>
              <a:buChar char="•"/>
            </a:pPr>
            <a:r>
              <a:rPr lang="en-US" dirty="0">
                <a:hlinkClick r:id="rId2"/>
              </a:rPr>
              <a:t>https://www.antlr.org/</a:t>
            </a:r>
            <a:endParaRPr lang="en-US" dirty="0"/>
          </a:p>
          <a:p>
            <a:pPr lvl="1"/>
            <a:endParaRPr lang="en-US" dirty="0"/>
          </a:p>
          <a:p>
            <a:pPr marL="342900" indent="-342900">
              <a:buFont typeface="+mj-lt"/>
              <a:buAutoNum type="alphaUcPeriod"/>
            </a:pPr>
            <a:r>
              <a:rPr lang="en-US" dirty="0"/>
              <a:t>A way to systematically translate the planning problem represented in the PDDL files into a CNF formula</a:t>
            </a:r>
          </a:p>
          <a:p>
            <a:pPr marL="342900" indent="-342900">
              <a:buFont typeface="+mj-lt"/>
              <a:buAutoNum type="alphaUcPeriod"/>
            </a:pPr>
            <a:endParaRPr lang="en-US" dirty="0"/>
          </a:p>
          <a:p>
            <a:pPr marL="342900" indent="-342900">
              <a:buFont typeface="+mj-lt"/>
              <a:buAutoNum type="alphaUcPeriod"/>
            </a:pPr>
            <a:r>
              <a:rPr lang="en-US" dirty="0"/>
              <a:t>There is a repository for the source code of the Naïve Planner demo program located at</a:t>
            </a:r>
          </a:p>
          <a:p>
            <a:pPr marL="800100" lvl="1" indent="-342900">
              <a:buFont typeface="Arial" panose="020B0604020202020204" pitchFamily="34" charset="0"/>
              <a:buChar char="•"/>
            </a:pPr>
            <a:r>
              <a:rPr lang="en-US" dirty="0">
                <a:hlinkClick r:id="rId3"/>
              </a:rPr>
              <a:t>https://github.com/tmeindle/NaivePlanner</a:t>
            </a:r>
            <a:endParaRPr lang="en-US" dirty="0"/>
          </a:p>
          <a:p>
            <a:pPr lvl="1"/>
            <a:endParaRPr lang="en-US" dirty="0"/>
          </a:p>
          <a:p>
            <a:r>
              <a:rPr lang="en-US" dirty="0"/>
              <a:t>    </a:t>
            </a:r>
          </a:p>
          <a:p>
            <a:pPr marL="800100" lvl="1" indent="-342900">
              <a:buAutoNum type="alphaUcPeriod"/>
            </a:pPr>
            <a:endParaRPr lang="en-US" dirty="0"/>
          </a:p>
          <a:p>
            <a:pPr marL="342900" indent="-342900">
              <a:buAutoNum type="alphaUcPeriod"/>
            </a:pPr>
            <a:endParaRPr lang="en-US" dirty="0"/>
          </a:p>
        </p:txBody>
      </p:sp>
    </p:spTree>
    <p:extLst>
      <p:ext uri="{BB962C8B-B14F-4D97-AF65-F5344CB8AC3E}">
        <p14:creationId xmlns:p14="http://schemas.microsoft.com/office/powerpoint/2010/main" val="126709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3" name="TextBox 2">
            <a:extLst>
              <a:ext uri="{FF2B5EF4-FFF2-40B4-BE49-F238E27FC236}">
                <a16:creationId xmlns:a16="http://schemas.microsoft.com/office/drawing/2014/main" id="{DB8326E8-A386-43F3-AA3D-621A1291578A}"/>
              </a:ext>
            </a:extLst>
          </p:cNvPr>
          <p:cNvSpPr txBox="1"/>
          <p:nvPr/>
        </p:nvSpPr>
        <p:spPr>
          <a:xfrm>
            <a:off x="3693371" y="760014"/>
            <a:ext cx="5723113" cy="646331"/>
          </a:xfrm>
          <a:prstGeom prst="rect">
            <a:avLst/>
          </a:prstGeom>
          <a:noFill/>
        </p:spPr>
        <p:txBody>
          <a:bodyPr wrap="square" rtlCol="0">
            <a:spAutoFit/>
          </a:bodyPr>
          <a:lstStyle/>
          <a:p>
            <a:r>
              <a:rPr lang="en-US" dirty="0"/>
              <a:t>Add edges between any actions that have competing need, interfere with each other or have inconsistent effects</a:t>
            </a:r>
          </a:p>
        </p:txBody>
      </p:sp>
    </p:spTree>
    <p:extLst>
      <p:ext uri="{BB962C8B-B14F-4D97-AF65-F5344CB8AC3E}">
        <p14:creationId xmlns:p14="http://schemas.microsoft.com/office/powerpoint/2010/main" val="73729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6EF6D88A-E215-4C4D-8839-52E7B869CD4D}"/>
              </a:ext>
            </a:extLst>
          </p:cNvPr>
          <p:cNvSpPr txBox="1"/>
          <p:nvPr/>
        </p:nvSpPr>
        <p:spPr>
          <a:xfrm>
            <a:off x="3860904" y="3024383"/>
            <a:ext cx="951543" cy="276999"/>
          </a:xfrm>
          <a:prstGeom prst="rect">
            <a:avLst/>
          </a:prstGeom>
          <a:solidFill>
            <a:schemeClr val="bg1"/>
          </a:solidFill>
          <a:ln>
            <a:solidFill>
              <a:schemeClr val="accent1">
                <a:lumMod val="75000"/>
              </a:schemeClr>
            </a:solidFill>
          </a:ln>
        </p:spPr>
        <p:txBody>
          <a:bodyPr wrap="none" rtlCol="0">
            <a:spAutoFit/>
          </a:bodyPr>
          <a:lstStyle/>
          <a:p>
            <a:r>
              <a:rPr lang="en-US" sz="1200" dirty="0"/>
              <a:t>Interference</a:t>
            </a:r>
          </a:p>
        </p:txBody>
      </p:sp>
      <p:cxnSp>
        <p:nvCxnSpPr>
          <p:cNvPr id="6" name="Straight Arrow Connector 5">
            <a:extLst>
              <a:ext uri="{FF2B5EF4-FFF2-40B4-BE49-F238E27FC236}">
                <a16:creationId xmlns:a16="http://schemas.microsoft.com/office/drawing/2014/main" id="{110DC785-575C-4F9E-A948-A562855DF479}"/>
              </a:ext>
            </a:extLst>
          </p:cNvPr>
          <p:cNvCxnSpPr>
            <a:cxnSpLocks/>
          </p:cNvCxnSpPr>
          <p:nvPr/>
        </p:nvCxnSpPr>
        <p:spPr>
          <a:xfrm>
            <a:off x="4822805" y="3146338"/>
            <a:ext cx="1661885" cy="410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312670-FE2E-4FA0-A69D-29894F1A3C1A}"/>
              </a:ext>
            </a:extLst>
          </p:cNvPr>
          <p:cNvCxnSpPr>
            <a:cxnSpLocks/>
            <a:stCxn id="2" idx="3"/>
          </p:cNvCxnSpPr>
          <p:nvPr/>
        </p:nvCxnSpPr>
        <p:spPr>
          <a:xfrm flipV="1">
            <a:off x="4812447" y="2516697"/>
            <a:ext cx="1781300" cy="646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6D2A566-FC3E-4A02-A3CA-8C8AA16DB880}"/>
              </a:ext>
            </a:extLst>
          </p:cNvPr>
          <p:cNvSpPr/>
          <p:nvPr/>
        </p:nvSpPr>
        <p:spPr>
          <a:xfrm>
            <a:off x="3145369" y="876117"/>
            <a:ext cx="6896755" cy="369332"/>
          </a:xfrm>
          <a:prstGeom prst="rect">
            <a:avLst/>
          </a:prstGeom>
        </p:spPr>
        <p:txBody>
          <a:bodyPr wrap="square">
            <a:spAutoFit/>
          </a:bodyPr>
          <a:lstStyle/>
          <a:p>
            <a:r>
              <a:rPr lang="en-US" dirty="0"/>
              <a:t>Interference : One action’s precondition is negated by the other’s effect</a:t>
            </a:r>
          </a:p>
        </p:txBody>
      </p:sp>
    </p:spTree>
    <p:extLst>
      <p:ext uri="{BB962C8B-B14F-4D97-AF65-F5344CB8AC3E}">
        <p14:creationId xmlns:p14="http://schemas.microsoft.com/office/powerpoint/2010/main" val="355381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6EF6D88A-E215-4C4D-8839-52E7B869CD4D}"/>
              </a:ext>
            </a:extLst>
          </p:cNvPr>
          <p:cNvSpPr txBox="1"/>
          <p:nvPr/>
        </p:nvSpPr>
        <p:spPr>
          <a:xfrm>
            <a:off x="3816601" y="3850546"/>
            <a:ext cx="941604" cy="276999"/>
          </a:xfrm>
          <a:prstGeom prst="rect">
            <a:avLst/>
          </a:prstGeom>
          <a:solidFill>
            <a:schemeClr val="bg1"/>
          </a:solidFill>
          <a:ln>
            <a:solidFill>
              <a:schemeClr val="accent1">
                <a:lumMod val="75000"/>
              </a:schemeClr>
            </a:solidFill>
          </a:ln>
        </p:spPr>
        <p:txBody>
          <a:bodyPr wrap="square" rtlCol="0">
            <a:spAutoFit/>
          </a:bodyPr>
          <a:lstStyle/>
          <a:p>
            <a:r>
              <a:rPr lang="en-US" sz="1200" dirty="0"/>
              <a:t>Inconsistent</a:t>
            </a:r>
          </a:p>
        </p:txBody>
      </p:sp>
      <p:cxnSp>
        <p:nvCxnSpPr>
          <p:cNvPr id="6" name="Straight Arrow Connector 5">
            <a:extLst>
              <a:ext uri="{FF2B5EF4-FFF2-40B4-BE49-F238E27FC236}">
                <a16:creationId xmlns:a16="http://schemas.microsoft.com/office/drawing/2014/main" id="{110DC785-575C-4F9E-A948-A562855DF479}"/>
              </a:ext>
            </a:extLst>
          </p:cNvPr>
          <p:cNvCxnSpPr>
            <a:cxnSpLocks/>
            <a:stCxn id="2" idx="3"/>
          </p:cNvCxnSpPr>
          <p:nvPr/>
        </p:nvCxnSpPr>
        <p:spPr>
          <a:xfrm>
            <a:off x="4758205" y="3989046"/>
            <a:ext cx="1867319" cy="549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312670-FE2E-4FA0-A69D-29894F1A3C1A}"/>
              </a:ext>
            </a:extLst>
          </p:cNvPr>
          <p:cNvCxnSpPr>
            <a:cxnSpLocks/>
            <a:stCxn id="2" idx="3"/>
          </p:cNvCxnSpPr>
          <p:nvPr/>
        </p:nvCxnSpPr>
        <p:spPr>
          <a:xfrm flipV="1">
            <a:off x="4758205" y="3615655"/>
            <a:ext cx="1709707" cy="373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6D2A566-FC3E-4A02-A3CA-8C8AA16DB880}"/>
              </a:ext>
            </a:extLst>
          </p:cNvPr>
          <p:cNvSpPr/>
          <p:nvPr/>
        </p:nvSpPr>
        <p:spPr>
          <a:xfrm>
            <a:off x="4189161" y="822812"/>
            <a:ext cx="4872727" cy="646331"/>
          </a:xfrm>
          <a:prstGeom prst="rect">
            <a:avLst/>
          </a:prstGeom>
        </p:spPr>
        <p:txBody>
          <a:bodyPr wrap="square">
            <a:spAutoFit/>
          </a:bodyPr>
          <a:lstStyle/>
          <a:p>
            <a:r>
              <a:rPr lang="en-US" dirty="0"/>
              <a:t>Inconsistent Effects: One action has an effect that is the negation of one of the other action’s effects</a:t>
            </a:r>
          </a:p>
        </p:txBody>
      </p:sp>
    </p:spTree>
    <p:extLst>
      <p:ext uri="{BB962C8B-B14F-4D97-AF65-F5344CB8AC3E}">
        <p14:creationId xmlns:p14="http://schemas.microsoft.com/office/powerpoint/2010/main" val="274931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9" name="TextBox 8">
            <a:extLst>
              <a:ext uri="{FF2B5EF4-FFF2-40B4-BE49-F238E27FC236}">
                <a16:creationId xmlns:a16="http://schemas.microsoft.com/office/drawing/2014/main" id="{77B6E1D6-8EC8-48A8-B801-B6064CC9C9AC}"/>
              </a:ext>
            </a:extLst>
          </p:cNvPr>
          <p:cNvSpPr txBox="1"/>
          <p:nvPr/>
        </p:nvSpPr>
        <p:spPr>
          <a:xfrm>
            <a:off x="4900981" y="822812"/>
            <a:ext cx="4093795" cy="646331"/>
          </a:xfrm>
          <a:prstGeom prst="rect">
            <a:avLst/>
          </a:prstGeom>
          <a:noFill/>
        </p:spPr>
        <p:txBody>
          <a:bodyPr wrap="square" rtlCol="0">
            <a:spAutoFit/>
          </a:bodyPr>
          <a:lstStyle/>
          <a:p>
            <a:r>
              <a:rPr lang="en-US" dirty="0"/>
              <a:t>We will see actions with competing needs when we build the next action layer</a:t>
            </a:r>
          </a:p>
        </p:txBody>
      </p:sp>
    </p:spTree>
    <p:extLst>
      <p:ext uri="{BB962C8B-B14F-4D97-AF65-F5344CB8AC3E}">
        <p14:creationId xmlns:p14="http://schemas.microsoft.com/office/powerpoint/2010/main" val="320732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3" name="TextBox 2">
            <a:extLst>
              <a:ext uri="{FF2B5EF4-FFF2-40B4-BE49-F238E27FC236}">
                <a16:creationId xmlns:a16="http://schemas.microsoft.com/office/drawing/2014/main" id="{28988253-8B8B-4A5E-B715-EAA2884E542E}"/>
              </a:ext>
            </a:extLst>
          </p:cNvPr>
          <p:cNvSpPr txBox="1"/>
          <p:nvPr/>
        </p:nvSpPr>
        <p:spPr>
          <a:xfrm>
            <a:off x="3927230" y="888464"/>
            <a:ext cx="5244064" cy="369332"/>
          </a:xfrm>
          <a:prstGeom prst="rect">
            <a:avLst/>
          </a:prstGeom>
          <a:noFill/>
        </p:spPr>
        <p:txBody>
          <a:bodyPr wrap="none" rtlCol="0">
            <a:spAutoFit/>
          </a:bodyPr>
          <a:lstStyle/>
          <a:p>
            <a:r>
              <a:rPr lang="en-US" dirty="0"/>
              <a:t>Next we add mutex edges to the facts in state layer S1</a:t>
            </a:r>
          </a:p>
        </p:txBody>
      </p:sp>
    </p:spTree>
    <p:extLst>
      <p:ext uri="{BB962C8B-B14F-4D97-AF65-F5344CB8AC3E}">
        <p14:creationId xmlns:p14="http://schemas.microsoft.com/office/powerpoint/2010/main" val="34502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2" name="Rectangle 1">
            <a:extLst>
              <a:ext uri="{FF2B5EF4-FFF2-40B4-BE49-F238E27FC236}">
                <a16:creationId xmlns:a16="http://schemas.microsoft.com/office/drawing/2014/main" id="{5DCFFE38-4A89-44B5-B20A-591B11BFC55E}"/>
              </a:ext>
            </a:extLst>
          </p:cNvPr>
          <p:cNvSpPr/>
          <p:nvPr/>
        </p:nvSpPr>
        <p:spPr>
          <a:xfrm>
            <a:off x="4386300" y="747619"/>
            <a:ext cx="4279157" cy="646331"/>
          </a:xfrm>
          <a:prstGeom prst="rect">
            <a:avLst/>
          </a:prstGeom>
        </p:spPr>
        <p:txBody>
          <a:bodyPr wrap="square">
            <a:spAutoFit/>
          </a:bodyPr>
          <a:lstStyle/>
          <a:p>
            <a:r>
              <a:rPr lang="en-US" dirty="0"/>
              <a:t>Negations: Two facts are mutually exclusive if they are the negation of each other.</a:t>
            </a:r>
          </a:p>
        </p:txBody>
      </p:sp>
      <p:sp>
        <p:nvSpPr>
          <p:cNvPr id="3" name="TextBox 2">
            <a:extLst>
              <a:ext uri="{FF2B5EF4-FFF2-40B4-BE49-F238E27FC236}">
                <a16:creationId xmlns:a16="http://schemas.microsoft.com/office/drawing/2014/main" id="{A48AF55E-5980-4826-B47B-C71F0A62C2A2}"/>
              </a:ext>
            </a:extLst>
          </p:cNvPr>
          <p:cNvSpPr txBox="1"/>
          <p:nvPr/>
        </p:nvSpPr>
        <p:spPr>
          <a:xfrm>
            <a:off x="8665457" y="2645220"/>
            <a:ext cx="751039" cy="276999"/>
          </a:xfrm>
          <a:prstGeom prst="rect">
            <a:avLst/>
          </a:prstGeom>
          <a:noFill/>
          <a:ln>
            <a:solidFill>
              <a:schemeClr val="accent2"/>
            </a:solidFill>
          </a:ln>
        </p:spPr>
        <p:txBody>
          <a:bodyPr wrap="none" rtlCol="0">
            <a:spAutoFit/>
          </a:bodyPr>
          <a:lstStyle/>
          <a:p>
            <a:r>
              <a:rPr lang="en-US" sz="1200" dirty="0"/>
              <a:t>Negation</a:t>
            </a:r>
          </a:p>
        </p:txBody>
      </p:sp>
      <p:sp>
        <p:nvSpPr>
          <p:cNvPr id="6" name="TextBox 5">
            <a:extLst>
              <a:ext uri="{FF2B5EF4-FFF2-40B4-BE49-F238E27FC236}">
                <a16:creationId xmlns:a16="http://schemas.microsoft.com/office/drawing/2014/main" id="{A9F70ABE-29B4-4098-A3AE-D86519FD1495}"/>
              </a:ext>
            </a:extLst>
          </p:cNvPr>
          <p:cNvSpPr txBox="1"/>
          <p:nvPr/>
        </p:nvSpPr>
        <p:spPr>
          <a:xfrm>
            <a:off x="8690624" y="4028114"/>
            <a:ext cx="751039" cy="276999"/>
          </a:xfrm>
          <a:prstGeom prst="rect">
            <a:avLst/>
          </a:prstGeom>
          <a:noFill/>
          <a:ln>
            <a:solidFill>
              <a:schemeClr val="accent2"/>
            </a:solidFill>
          </a:ln>
        </p:spPr>
        <p:txBody>
          <a:bodyPr wrap="none" rtlCol="0">
            <a:spAutoFit/>
          </a:bodyPr>
          <a:lstStyle/>
          <a:p>
            <a:r>
              <a:rPr lang="en-US" sz="1200" dirty="0"/>
              <a:t>Negation</a:t>
            </a:r>
          </a:p>
        </p:txBody>
      </p:sp>
      <p:cxnSp>
        <p:nvCxnSpPr>
          <p:cNvPr id="5" name="Straight Arrow Connector 4">
            <a:extLst>
              <a:ext uri="{FF2B5EF4-FFF2-40B4-BE49-F238E27FC236}">
                <a16:creationId xmlns:a16="http://schemas.microsoft.com/office/drawing/2014/main" id="{D8CDC3DB-988C-4F0D-A1CD-080A08649038}"/>
              </a:ext>
            </a:extLst>
          </p:cNvPr>
          <p:cNvCxnSpPr>
            <a:stCxn id="3" idx="1"/>
          </p:cNvCxnSpPr>
          <p:nvPr/>
        </p:nvCxnSpPr>
        <p:spPr>
          <a:xfrm flipH="1" flipV="1">
            <a:off x="7984735" y="2525086"/>
            <a:ext cx="680722" cy="25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4CA870-5194-4522-A13C-C1D3D571D610}"/>
              </a:ext>
            </a:extLst>
          </p:cNvPr>
          <p:cNvCxnSpPr>
            <a:cxnSpLocks/>
            <a:stCxn id="3" idx="1"/>
            <a:endCxn id="8" idx="3"/>
          </p:cNvCxnSpPr>
          <p:nvPr/>
        </p:nvCxnSpPr>
        <p:spPr>
          <a:xfrm flipH="1">
            <a:off x="7984734" y="2783720"/>
            <a:ext cx="680723" cy="451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3AAF48-2D6C-40E1-9DE0-A0F289F05CB9}"/>
              </a:ext>
            </a:extLst>
          </p:cNvPr>
          <p:cNvCxnSpPr>
            <a:cxnSpLocks/>
            <a:stCxn id="6" idx="1"/>
          </p:cNvCxnSpPr>
          <p:nvPr/>
        </p:nvCxnSpPr>
        <p:spPr>
          <a:xfrm flipH="1">
            <a:off x="7984734" y="4166614"/>
            <a:ext cx="705890" cy="374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CC359-081D-4518-A3C8-1E3CE4B30C36}"/>
              </a:ext>
            </a:extLst>
          </p:cNvPr>
          <p:cNvCxnSpPr>
            <a:cxnSpLocks/>
            <a:stCxn id="6" idx="1"/>
          </p:cNvCxnSpPr>
          <p:nvPr/>
        </p:nvCxnSpPr>
        <p:spPr>
          <a:xfrm flipH="1" flipV="1">
            <a:off x="7984734" y="3968048"/>
            <a:ext cx="705890" cy="198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89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2" name="Rectangle 1">
            <a:extLst>
              <a:ext uri="{FF2B5EF4-FFF2-40B4-BE49-F238E27FC236}">
                <a16:creationId xmlns:a16="http://schemas.microsoft.com/office/drawing/2014/main" id="{5DCFFE38-4A89-44B5-B20A-591B11BFC55E}"/>
              </a:ext>
            </a:extLst>
          </p:cNvPr>
          <p:cNvSpPr/>
          <p:nvPr/>
        </p:nvSpPr>
        <p:spPr>
          <a:xfrm>
            <a:off x="3915498" y="798770"/>
            <a:ext cx="5220761" cy="646331"/>
          </a:xfrm>
          <a:prstGeom prst="rect">
            <a:avLst/>
          </a:prstGeom>
        </p:spPr>
        <p:txBody>
          <a:bodyPr wrap="square">
            <a:spAutoFit/>
          </a:bodyPr>
          <a:lstStyle/>
          <a:p>
            <a:r>
              <a:rPr lang="en-US" dirty="0"/>
              <a:t>Inconsistent Support: Two facts are mutually exclusive if every pair of actions leading to that fact are mutex</a:t>
            </a:r>
          </a:p>
        </p:txBody>
      </p:sp>
      <p:sp>
        <p:nvSpPr>
          <p:cNvPr id="3" name="TextBox 2">
            <a:extLst>
              <a:ext uri="{FF2B5EF4-FFF2-40B4-BE49-F238E27FC236}">
                <a16:creationId xmlns:a16="http://schemas.microsoft.com/office/drawing/2014/main" id="{A48AF55E-5980-4826-B47B-C71F0A62C2A2}"/>
              </a:ext>
            </a:extLst>
          </p:cNvPr>
          <p:cNvSpPr txBox="1"/>
          <p:nvPr/>
        </p:nvSpPr>
        <p:spPr>
          <a:xfrm>
            <a:off x="8665457" y="2645220"/>
            <a:ext cx="941604" cy="276999"/>
          </a:xfrm>
          <a:prstGeom prst="rect">
            <a:avLst/>
          </a:prstGeom>
          <a:noFill/>
          <a:ln>
            <a:solidFill>
              <a:schemeClr val="accent2"/>
            </a:solidFill>
          </a:ln>
        </p:spPr>
        <p:txBody>
          <a:bodyPr wrap="none" rtlCol="0">
            <a:spAutoFit/>
          </a:bodyPr>
          <a:lstStyle/>
          <a:p>
            <a:r>
              <a:rPr lang="en-US" sz="1200" dirty="0"/>
              <a:t>Inconsistent</a:t>
            </a:r>
          </a:p>
        </p:txBody>
      </p:sp>
      <p:sp>
        <p:nvSpPr>
          <p:cNvPr id="6" name="TextBox 5">
            <a:extLst>
              <a:ext uri="{FF2B5EF4-FFF2-40B4-BE49-F238E27FC236}">
                <a16:creationId xmlns:a16="http://schemas.microsoft.com/office/drawing/2014/main" id="{A9F70ABE-29B4-4098-A3AE-D86519FD1495}"/>
              </a:ext>
            </a:extLst>
          </p:cNvPr>
          <p:cNvSpPr txBox="1"/>
          <p:nvPr/>
        </p:nvSpPr>
        <p:spPr>
          <a:xfrm>
            <a:off x="8690624" y="4028114"/>
            <a:ext cx="941604" cy="276999"/>
          </a:xfrm>
          <a:prstGeom prst="rect">
            <a:avLst/>
          </a:prstGeom>
          <a:noFill/>
          <a:ln>
            <a:solidFill>
              <a:schemeClr val="accent2"/>
            </a:solidFill>
          </a:ln>
        </p:spPr>
        <p:txBody>
          <a:bodyPr wrap="none" rtlCol="0">
            <a:spAutoFit/>
          </a:bodyPr>
          <a:lstStyle/>
          <a:p>
            <a:r>
              <a:rPr lang="en-US" sz="1200" dirty="0"/>
              <a:t>Inconsistent</a:t>
            </a:r>
          </a:p>
        </p:txBody>
      </p:sp>
      <p:cxnSp>
        <p:nvCxnSpPr>
          <p:cNvPr id="5" name="Straight Arrow Connector 4">
            <a:extLst>
              <a:ext uri="{FF2B5EF4-FFF2-40B4-BE49-F238E27FC236}">
                <a16:creationId xmlns:a16="http://schemas.microsoft.com/office/drawing/2014/main" id="{D8CDC3DB-988C-4F0D-A1CD-080A08649038}"/>
              </a:ext>
            </a:extLst>
          </p:cNvPr>
          <p:cNvCxnSpPr>
            <a:stCxn id="3" idx="1"/>
          </p:cNvCxnSpPr>
          <p:nvPr/>
        </p:nvCxnSpPr>
        <p:spPr>
          <a:xfrm flipH="1" flipV="1">
            <a:off x="7984735" y="2525086"/>
            <a:ext cx="680722" cy="25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4CA870-5194-4522-A13C-C1D3D571D610}"/>
              </a:ext>
            </a:extLst>
          </p:cNvPr>
          <p:cNvCxnSpPr>
            <a:cxnSpLocks/>
            <a:stCxn id="3" idx="1"/>
          </p:cNvCxnSpPr>
          <p:nvPr/>
        </p:nvCxnSpPr>
        <p:spPr>
          <a:xfrm flipH="1">
            <a:off x="7984734" y="2783720"/>
            <a:ext cx="680723" cy="115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3AAF48-2D6C-40E1-9DE0-A0F289F05CB9}"/>
              </a:ext>
            </a:extLst>
          </p:cNvPr>
          <p:cNvCxnSpPr>
            <a:cxnSpLocks/>
            <a:stCxn id="6" idx="1"/>
          </p:cNvCxnSpPr>
          <p:nvPr/>
        </p:nvCxnSpPr>
        <p:spPr>
          <a:xfrm flipH="1">
            <a:off x="7984734" y="4166614"/>
            <a:ext cx="705890" cy="374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CC359-081D-4518-A3C8-1E3CE4B30C36}"/>
              </a:ext>
            </a:extLst>
          </p:cNvPr>
          <p:cNvCxnSpPr>
            <a:cxnSpLocks/>
            <a:stCxn id="6" idx="1"/>
            <a:endCxn id="8" idx="3"/>
          </p:cNvCxnSpPr>
          <p:nvPr/>
        </p:nvCxnSpPr>
        <p:spPr>
          <a:xfrm flipH="1" flipV="1">
            <a:off x="7984734" y="3235043"/>
            <a:ext cx="705890" cy="931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13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E7D73-767E-4635-9B67-BBEA73FFBE78}"/>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6" name="Rectangle 5">
            <a:extLst>
              <a:ext uri="{FF2B5EF4-FFF2-40B4-BE49-F238E27FC236}">
                <a16:creationId xmlns:a16="http://schemas.microsoft.com/office/drawing/2014/main" id="{F2A94D3E-34A9-441A-8300-E2EDFEC66FEE}"/>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Rectangle 1">
            <a:extLst>
              <a:ext uri="{FF2B5EF4-FFF2-40B4-BE49-F238E27FC236}">
                <a16:creationId xmlns:a16="http://schemas.microsoft.com/office/drawing/2014/main" id="{70B7BC07-4280-4002-AC6C-513614856BAF}"/>
              </a:ext>
            </a:extLst>
          </p:cNvPr>
          <p:cNvSpPr/>
          <p:nvPr/>
        </p:nvSpPr>
        <p:spPr>
          <a:xfrm>
            <a:off x="8515350" y="1451295"/>
            <a:ext cx="1878610" cy="470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1773A0-28B6-48A2-8F93-5973EDB93218}"/>
              </a:ext>
            </a:extLst>
          </p:cNvPr>
          <p:cNvSpPr/>
          <p:nvPr/>
        </p:nvSpPr>
        <p:spPr>
          <a:xfrm>
            <a:off x="3835895" y="797684"/>
            <a:ext cx="5618760" cy="923330"/>
          </a:xfrm>
          <a:prstGeom prst="rect">
            <a:avLst/>
          </a:prstGeom>
        </p:spPr>
        <p:txBody>
          <a:bodyPr wrap="square">
            <a:spAutoFit/>
          </a:bodyPr>
          <a:lstStyle/>
          <a:p>
            <a:r>
              <a:rPr lang="en-US" dirty="0"/>
              <a:t>Add the next action layer A2 by calculating all the possible actions using the facts in state layer S1 as preconditions.  Add edges between actions and their preconditions</a:t>
            </a:r>
          </a:p>
        </p:txBody>
      </p:sp>
    </p:spTree>
    <p:extLst>
      <p:ext uri="{BB962C8B-B14F-4D97-AF65-F5344CB8AC3E}">
        <p14:creationId xmlns:p14="http://schemas.microsoft.com/office/powerpoint/2010/main" val="392061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E7D73-767E-4635-9B67-BBEA73FFBE78}"/>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6" name="Rectangle 5">
            <a:extLst>
              <a:ext uri="{FF2B5EF4-FFF2-40B4-BE49-F238E27FC236}">
                <a16:creationId xmlns:a16="http://schemas.microsoft.com/office/drawing/2014/main" id="{F2A94D3E-34A9-441A-8300-E2EDFEC66FEE}"/>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7" name="Rectangle 6">
            <a:extLst>
              <a:ext uri="{FF2B5EF4-FFF2-40B4-BE49-F238E27FC236}">
                <a16:creationId xmlns:a16="http://schemas.microsoft.com/office/drawing/2014/main" id="{131773A0-28B6-48A2-8F93-5973EDB93218}"/>
              </a:ext>
            </a:extLst>
          </p:cNvPr>
          <p:cNvSpPr/>
          <p:nvPr/>
        </p:nvSpPr>
        <p:spPr>
          <a:xfrm>
            <a:off x="4751434" y="1043870"/>
            <a:ext cx="5045533" cy="646331"/>
          </a:xfrm>
          <a:prstGeom prst="rect">
            <a:avLst/>
          </a:prstGeom>
        </p:spPr>
        <p:txBody>
          <a:bodyPr wrap="square">
            <a:spAutoFit/>
          </a:bodyPr>
          <a:lstStyle/>
          <a:p>
            <a:r>
              <a:rPr lang="en-US" dirty="0"/>
              <a:t>And add the next state layer S2 using all the effects that can occur from actions in action layer A2</a:t>
            </a:r>
          </a:p>
        </p:txBody>
      </p:sp>
    </p:spTree>
    <p:extLst>
      <p:ext uri="{BB962C8B-B14F-4D97-AF65-F5344CB8AC3E}">
        <p14:creationId xmlns:p14="http://schemas.microsoft.com/office/powerpoint/2010/main" val="3332681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F25C92-9686-4B86-9326-217BFD6076BA}"/>
              </a:ext>
            </a:extLst>
          </p:cNvPr>
          <p:cNvPicPr>
            <a:picLocks noChangeAspect="1"/>
          </p:cNvPicPr>
          <p:nvPr/>
        </p:nvPicPr>
        <p:blipFill>
          <a:blip r:embed="rId2"/>
          <a:stretch>
            <a:fillRect/>
          </a:stretch>
        </p:blipFill>
        <p:spPr>
          <a:xfrm>
            <a:off x="4341278" y="1990733"/>
            <a:ext cx="5455688" cy="2876534"/>
          </a:xfrm>
          <a:prstGeom prst="rect">
            <a:avLst/>
          </a:prstGeom>
        </p:spPr>
      </p:pic>
      <p:sp>
        <p:nvSpPr>
          <p:cNvPr id="5" name="Rectangle 4">
            <a:extLst>
              <a:ext uri="{FF2B5EF4-FFF2-40B4-BE49-F238E27FC236}">
                <a16:creationId xmlns:a16="http://schemas.microsoft.com/office/drawing/2014/main" id="{A99161E6-0CDB-46E3-89EB-BD1745A33E3B}"/>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TextBox 7">
            <a:extLst>
              <a:ext uri="{FF2B5EF4-FFF2-40B4-BE49-F238E27FC236}">
                <a16:creationId xmlns:a16="http://schemas.microsoft.com/office/drawing/2014/main" id="{F6211958-C16A-4515-857C-0AD660B519D5}"/>
              </a:ext>
            </a:extLst>
          </p:cNvPr>
          <p:cNvSpPr txBox="1"/>
          <p:nvPr/>
        </p:nvSpPr>
        <p:spPr>
          <a:xfrm>
            <a:off x="5200950" y="1259009"/>
            <a:ext cx="3736344" cy="369332"/>
          </a:xfrm>
          <a:prstGeom prst="rect">
            <a:avLst/>
          </a:prstGeom>
          <a:noFill/>
        </p:spPr>
        <p:txBody>
          <a:bodyPr wrap="none" rtlCol="0">
            <a:spAutoFit/>
          </a:bodyPr>
          <a:lstStyle/>
          <a:p>
            <a:r>
              <a:rPr lang="en-US" dirty="0"/>
              <a:t>Add action mutexes to action layer A2</a:t>
            </a:r>
          </a:p>
        </p:txBody>
      </p:sp>
    </p:spTree>
    <p:extLst>
      <p:ext uri="{BB962C8B-B14F-4D97-AF65-F5344CB8AC3E}">
        <p14:creationId xmlns:p14="http://schemas.microsoft.com/office/powerpoint/2010/main" val="29980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E02904-8C1E-4731-9566-338CF5302821}"/>
              </a:ext>
            </a:extLst>
          </p:cNvPr>
          <p:cNvSpPr/>
          <p:nvPr/>
        </p:nvSpPr>
        <p:spPr>
          <a:xfrm>
            <a:off x="1524000" y="988382"/>
            <a:ext cx="9144000" cy="5632311"/>
          </a:xfrm>
          <a:prstGeom prst="rect">
            <a:avLst/>
          </a:prstGeom>
        </p:spPr>
        <p:txBody>
          <a:bodyPr wrap="square">
            <a:spAutoFit/>
          </a:bodyPr>
          <a:lstStyle/>
          <a:p>
            <a:pPr algn="just"/>
            <a:r>
              <a:rPr lang="en-US" sz="2000" b="1" u="sng" dirty="0">
                <a:solidFill>
                  <a:srgbClr val="000000"/>
                </a:solidFill>
                <a:latin typeface="inherit"/>
                <a:ea typeface="Times New Roman" panose="02020603050405020304" pitchFamily="18" charset="0"/>
                <a:cs typeface="Helvetica" panose="020B0604020202020204" pitchFamily="34" charset="0"/>
              </a:rPr>
              <a:t>Black Box Planner</a:t>
            </a:r>
          </a:p>
          <a:p>
            <a:pPr algn="just"/>
            <a:endParaRPr lang="en-US" sz="20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r>
              <a:rPr lang="en-US" sz="2000" u="sng" dirty="0">
                <a:solidFill>
                  <a:srgbClr val="00748B"/>
                </a:solidFill>
                <a:latin typeface="inherit"/>
                <a:ea typeface="Times New Roman" panose="02020603050405020304" pitchFamily="18" charset="0"/>
                <a:cs typeface="Helvetica" panose="020B0604020202020204" pitchFamily="34" charset="0"/>
                <a:hlinkClick r:id="rId2"/>
              </a:rPr>
              <a:t> https://www.cs.rochester.edu/u/kautz/satplan/blackbox/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u="sng" dirty="0">
              <a:solidFill>
                <a:srgbClr val="000000"/>
              </a:solidFill>
              <a:latin typeface="inherit"/>
              <a:ea typeface="Times New Roman" panose="02020603050405020304" pitchFamily="18" charset="0"/>
              <a:cs typeface="Helvetica" panose="020B0604020202020204" pitchFamily="34" charset="0"/>
            </a:endParaRPr>
          </a:p>
          <a:p>
            <a:pPr algn="just"/>
            <a:r>
              <a:rPr lang="en-US" dirty="0"/>
              <a:t>Blackbox is a planning system that works by converting problems specified in STRIPS notation into Boolean satisfiability problems, and then solving the problems with a variety of state-of-the-art satisfiability engines.</a:t>
            </a:r>
          </a:p>
          <a:p>
            <a:pPr algn="just"/>
            <a:endParaRPr lang="en-US" dirty="0"/>
          </a:p>
          <a:p>
            <a:pPr algn="just"/>
            <a:r>
              <a:rPr lang="en-US" dirty="0"/>
              <a:t>Can employ Chaff (CDCL) Solver.  Complete solver and very efficient.</a:t>
            </a:r>
          </a:p>
          <a:p>
            <a:pPr algn="just"/>
            <a:endParaRPr lang="en-US" dirty="0"/>
          </a:p>
          <a:p>
            <a:pPr algn="just"/>
            <a:r>
              <a:rPr lang="en-US" dirty="0"/>
              <a:t>It was designed by Henry Kautz who, with Bart Selman, developed and introduced the </a:t>
            </a:r>
            <a:r>
              <a:rPr lang="en-US" dirty="0" err="1"/>
              <a:t>SATPlan</a:t>
            </a:r>
            <a:r>
              <a:rPr lang="en-US" dirty="0"/>
              <a:t> system 1992 which solves planning as propositional satisfiability.</a:t>
            </a:r>
          </a:p>
          <a:p>
            <a:pPr algn="just"/>
            <a:endParaRPr lang="en-US" dirty="0"/>
          </a:p>
          <a:p>
            <a:pPr algn="just"/>
            <a:r>
              <a:rPr lang="en-US" dirty="0"/>
              <a:t>The front-end employs the </a:t>
            </a:r>
            <a:r>
              <a:rPr lang="en-US" dirty="0" err="1"/>
              <a:t>graphplan</a:t>
            </a:r>
            <a:r>
              <a:rPr lang="en-US" dirty="0"/>
              <a:t> system (Blum and </a:t>
            </a:r>
            <a:r>
              <a:rPr lang="en-US" dirty="0" err="1"/>
              <a:t>Furst</a:t>
            </a:r>
            <a:r>
              <a:rPr lang="en-US" dirty="0"/>
              <a:t> 1995).  The name </a:t>
            </a:r>
            <a:r>
              <a:rPr lang="en-US" dirty="0" err="1"/>
              <a:t>blackbox</a:t>
            </a:r>
            <a:r>
              <a:rPr lang="en-US" dirty="0"/>
              <a:t> refers to the fact that the plan generator knows nothing about the SAT solvers, and the SAT solvers know nothing about plans: each is a "black box" to the other.</a:t>
            </a:r>
            <a:endParaRPr lang="en-US" b="1" u="sng" dirty="0">
              <a:solidFill>
                <a:srgbClr val="000000"/>
              </a:solidFill>
              <a:latin typeface="inherit"/>
              <a:ea typeface="Times New Roman" panose="02020603050405020304" pitchFamily="18" charset="0"/>
              <a:cs typeface="Helvetica" panose="020B0604020202020204" pitchFamily="34" charset="0"/>
            </a:endParaRPr>
          </a:p>
          <a:p>
            <a:pPr algn="just"/>
            <a:endParaRPr lang="en-US" u="sng" dirty="0">
              <a:solidFill>
                <a:srgbClr val="000000"/>
              </a:solidFill>
              <a:latin typeface="inherit"/>
              <a:ea typeface="Times New Roman" panose="02020603050405020304" pitchFamily="18" charset="0"/>
              <a:cs typeface="Helvetica" panose="020B0604020202020204" pitchFamily="34" charset="0"/>
              <a:hlinkClick r:id="rId2"/>
            </a:endParaRPr>
          </a:p>
          <a:p>
            <a:pPr algn="just"/>
            <a:endParaRPr lang="en-US" sz="14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endParaRPr lang="en-US" sz="14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06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F25C92-9686-4B86-9326-217BFD6076BA}"/>
              </a:ext>
            </a:extLst>
          </p:cNvPr>
          <p:cNvPicPr>
            <a:picLocks noChangeAspect="1"/>
          </p:cNvPicPr>
          <p:nvPr/>
        </p:nvPicPr>
        <p:blipFill>
          <a:blip r:embed="rId2"/>
          <a:stretch>
            <a:fillRect/>
          </a:stretch>
        </p:blipFill>
        <p:spPr>
          <a:xfrm>
            <a:off x="4341278" y="1990733"/>
            <a:ext cx="5455688" cy="2876534"/>
          </a:xfrm>
          <a:prstGeom prst="rect">
            <a:avLst/>
          </a:prstGeom>
        </p:spPr>
      </p:pic>
      <p:sp>
        <p:nvSpPr>
          <p:cNvPr id="5" name="Rectangle 4">
            <a:extLst>
              <a:ext uri="{FF2B5EF4-FFF2-40B4-BE49-F238E27FC236}">
                <a16:creationId xmlns:a16="http://schemas.microsoft.com/office/drawing/2014/main" id="{A99161E6-0CDB-46E3-89EB-BD1745A33E3B}"/>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6" name="Rectangle 5">
            <a:extLst>
              <a:ext uri="{FF2B5EF4-FFF2-40B4-BE49-F238E27FC236}">
                <a16:creationId xmlns:a16="http://schemas.microsoft.com/office/drawing/2014/main" id="{BC3A3CD0-27E4-42DE-AFD7-79E44458A053}"/>
              </a:ext>
            </a:extLst>
          </p:cNvPr>
          <p:cNvSpPr/>
          <p:nvPr/>
        </p:nvSpPr>
        <p:spPr>
          <a:xfrm>
            <a:off x="8506437" y="1375794"/>
            <a:ext cx="1971413" cy="488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5AE46D-1D24-4F7D-92C8-7F291A773506}"/>
              </a:ext>
            </a:extLst>
          </p:cNvPr>
          <p:cNvSpPr/>
          <p:nvPr/>
        </p:nvSpPr>
        <p:spPr>
          <a:xfrm>
            <a:off x="4276986" y="1147769"/>
            <a:ext cx="5647190" cy="646331"/>
          </a:xfrm>
          <a:prstGeom prst="rect">
            <a:avLst/>
          </a:prstGeom>
        </p:spPr>
        <p:txBody>
          <a:bodyPr wrap="square">
            <a:spAutoFit/>
          </a:bodyPr>
          <a:lstStyle/>
          <a:p>
            <a:r>
              <a:rPr lang="en-US" dirty="0"/>
              <a:t>Competing Needs : One action has some precondition that the other action has the negation of as its precondition</a:t>
            </a:r>
          </a:p>
        </p:txBody>
      </p:sp>
      <p:sp>
        <p:nvSpPr>
          <p:cNvPr id="7" name="Rectangle 6">
            <a:extLst>
              <a:ext uri="{FF2B5EF4-FFF2-40B4-BE49-F238E27FC236}">
                <a16:creationId xmlns:a16="http://schemas.microsoft.com/office/drawing/2014/main" id="{4C29AB17-9F05-4DE9-8DB6-A9FC6C86D390}"/>
              </a:ext>
            </a:extLst>
          </p:cNvPr>
          <p:cNvSpPr/>
          <p:nvPr/>
        </p:nvSpPr>
        <p:spPr>
          <a:xfrm>
            <a:off x="8817518" y="4272538"/>
            <a:ext cx="1349250" cy="28268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Competing Needs</a:t>
            </a:r>
          </a:p>
        </p:txBody>
      </p:sp>
      <p:cxnSp>
        <p:nvCxnSpPr>
          <p:cNvPr id="9" name="Straight Arrow Connector 8">
            <a:extLst>
              <a:ext uri="{FF2B5EF4-FFF2-40B4-BE49-F238E27FC236}">
                <a16:creationId xmlns:a16="http://schemas.microsoft.com/office/drawing/2014/main" id="{3F79F6D3-D4EB-42A1-A442-B4AC6CA360E3}"/>
              </a:ext>
            </a:extLst>
          </p:cNvPr>
          <p:cNvCxnSpPr>
            <a:cxnSpLocks/>
            <a:stCxn id="7" idx="1"/>
          </p:cNvCxnSpPr>
          <p:nvPr/>
        </p:nvCxnSpPr>
        <p:spPr>
          <a:xfrm flipH="1" flipV="1">
            <a:off x="8330268" y="4177717"/>
            <a:ext cx="487250" cy="236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F12475-1BA5-4E24-AA63-402C389D0AB8}"/>
              </a:ext>
            </a:extLst>
          </p:cNvPr>
          <p:cNvCxnSpPr>
            <a:cxnSpLocks/>
            <a:stCxn id="7" idx="1"/>
          </p:cNvCxnSpPr>
          <p:nvPr/>
        </p:nvCxnSpPr>
        <p:spPr>
          <a:xfrm flipH="1">
            <a:off x="8330268" y="4413880"/>
            <a:ext cx="487250" cy="25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AA0AA-C01D-4182-9AAF-871C30A21D56}"/>
              </a:ext>
            </a:extLst>
          </p:cNvPr>
          <p:cNvSpPr/>
          <p:nvPr/>
        </p:nvSpPr>
        <p:spPr>
          <a:xfrm>
            <a:off x="8817518" y="2952543"/>
            <a:ext cx="1349250" cy="28268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Competing Needs</a:t>
            </a:r>
          </a:p>
        </p:txBody>
      </p:sp>
      <p:cxnSp>
        <p:nvCxnSpPr>
          <p:cNvPr id="17" name="Straight Arrow Connector 16">
            <a:extLst>
              <a:ext uri="{FF2B5EF4-FFF2-40B4-BE49-F238E27FC236}">
                <a16:creationId xmlns:a16="http://schemas.microsoft.com/office/drawing/2014/main" id="{99319AD0-D6D4-46CA-8E6A-B1291F79D33E}"/>
              </a:ext>
            </a:extLst>
          </p:cNvPr>
          <p:cNvCxnSpPr>
            <a:cxnSpLocks/>
            <a:stCxn id="16" idx="1"/>
          </p:cNvCxnSpPr>
          <p:nvPr/>
        </p:nvCxnSpPr>
        <p:spPr>
          <a:xfrm flipH="1" flipV="1">
            <a:off x="8330268" y="2811201"/>
            <a:ext cx="487250" cy="28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C5F24E-C973-4959-AE9E-C0FB006C7AC0}"/>
              </a:ext>
            </a:extLst>
          </p:cNvPr>
          <p:cNvCxnSpPr>
            <a:cxnSpLocks/>
            <a:stCxn id="16" idx="1"/>
          </p:cNvCxnSpPr>
          <p:nvPr/>
        </p:nvCxnSpPr>
        <p:spPr>
          <a:xfrm flipH="1">
            <a:off x="8330268" y="3093885"/>
            <a:ext cx="487250" cy="28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8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1B916-2B1D-4B6B-AE6A-CA3652EA76AD}"/>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2" name="TextBox 1">
            <a:extLst>
              <a:ext uri="{FF2B5EF4-FFF2-40B4-BE49-F238E27FC236}">
                <a16:creationId xmlns:a16="http://schemas.microsoft.com/office/drawing/2014/main" id="{608DF4EF-4398-49A4-AE86-13BC1F3442DF}"/>
              </a:ext>
            </a:extLst>
          </p:cNvPr>
          <p:cNvSpPr txBox="1"/>
          <p:nvPr/>
        </p:nvSpPr>
        <p:spPr>
          <a:xfrm>
            <a:off x="4916732" y="1140206"/>
            <a:ext cx="4304781" cy="369332"/>
          </a:xfrm>
          <a:prstGeom prst="rect">
            <a:avLst/>
          </a:prstGeom>
          <a:noFill/>
        </p:spPr>
        <p:txBody>
          <a:bodyPr wrap="square" rtlCol="0">
            <a:spAutoFit/>
          </a:bodyPr>
          <a:lstStyle/>
          <a:p>
            <a:r>
              <a:rPr lang="en-US" dirty="0"/>
              <a:t>Next we add the fact exclusions for state S2.</a:t>
            </a:r>
          </a:p>
        </p:txBody>
      </p:sp>
      <p:sp>
        <p:nvSpPr>
          <p:cNvPr id="3" name="Rectangle 2">
            <a:extLst>
              <a:ext uri="{FF2B5EF4-FFF2-40B4-BE49-F238E27FC236}">
                <a16:creationId xmlns:a16="http://schemas.microsoft.com/office/drawing/2014/main" id="{7F6EE2DE-4E89-4991-A203-986218008111}"/>
              </a:ext>
            </a:extLst>
          </p:cNvPr>
          <p:cNvSpPr/>
          <p:nvPr/>
        </p:nvSpPr>
        <p:spPr>
          <a:xfrm>
            <a:off x="3790597" y="5394628"/>
            <a:ext cx="6557049" cy="646331"/>
          </a:xfrm>
          <a:prstGeom prst="rect">
            <a:avLst/>
          </a:prstGeom>
        </p:spPr>
        <p:txBody>
          <a:bodyPr wrap="square">
            <a:spAutoFit/>
          </a:bodyPr>
          <a:lstStyle/>
          <a:p>
            <a:r>
              <a:rPr lang="en-US" dirty="0"/>
              <a:t>We stop here because all the goal facts are present in S2 and have no mutex edges between them which is called the set-level heuristic</a:t>
            </a:r>
          </a:p>
        </p:txBody>
      </p:sp>
    </p:spTree>
    <p:extLst>
      <p:ext uri="{BB962C8B-B14F-4D97-AF65-F5344CB8AC3E}">
        <p14:creationId xmlns:p14="http://schemas.microsoft.com/office/powerpoint/2010/main" val="1169579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4801314"/>
          </a:xfrm>
          <a:prstGeom prst="rect">
            <a:avLst/>
          </a:prstGeom>
        </p:spPr>
        <p:txBody>
          <a:bodyPr wrap="square">
            <a:spAutoFit/>
          </a:bodyPr>
          <a:lstStyle/>
          <a:p>
            <a:pPr marL="342900" indent="-342900">
              <a:buAutoNum type="arabicPeriod"/>
            </a:pPr>
            <a:r>
              <a:rPr lang="en-US" b="1" dirty="0">
                <a:latin typeface="Calibri" panose="020F0502020204030204" pitchFamily="34" charset="0"/>
                <a:ea typeface="Calibri" panose="020F0502020204030204" pitchFamily="34" charset="0"/>
                <a:cs typeface="Times New Roman" panose="02020603050405020304" pitchFamily="18" charset="0"/>
              </a:rPr>
              <a:t>Initial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literals for any predicate in the initial state for time 0.</a:t>
            </a:r>
          </a:p>
          <a:p>
            <a:r>
              <a:rPr lang="en-US" dirty="0"/>
              <a:t>	</a:t>
            </a:r>
          </a:p>
          <a:p>
            <a:r>
              <a:rPr lang="en-US" dirty="0"/>
              <a:t>	F1</a:t>
            </a:r>
            <a:r>
              <a:rPr lang="en-US" baseline="30000" dirty="0"/>
              <a:t>0</a:t>
            </a:r>
            <a:r>
              <a:rPr lang="en-US" dirty="0"/>
              <a:t> ∧ F2</a:t>
            </a:r>
            <a:r>
              <a:rPr lang="en-US" baseline="30000" dirty="0"/>
              <a:t>0</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2. Goal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for every predicate in the goal state for time k</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dirty="0"/>
              <a:t>	F1</a:t>
            </a:r>
            <a:r>
              <a:rPr lang="en-US" baseline="30000" dirty="0"/>
              <a:t>k</a:t>
            </a:r>
            <a:r>
              <a:rPr lang="en-US" dirty="0"/>
              <a:t> ∧ F2</a:t>
            </a:r>
            <a:r>
              <a:rPr lang="en-US" baseline="30000" dirty="0"/>
              <a:t>k</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3. Actions at layer t Imply preconditions held in state layer t-1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a:t>
            </a:r>
            <a:r>
              <a:rPr lang="en-US" dirty="0"/>
              <a:t>ery action (including no-op actions) in every action layer t in [1...k], </a:t>
            </a:r>
            <a:r>
              <a:rPr lang="en-US" dirty="0">
                <a:latin typeface="Calibri" panose="020F0502020204030204" pitchFamily="34" charset="0"/>
                <a:ea typeface="Calibri" panose="020F0502020204030204" pitchFamily="34" charset="0"/>
                <a:cs typeface="Times New Roman" panose="02020603050405020304" pitchFamily="18" charset="0"/>
              </a:rPr>
              <a:t>u</a:t>
            </a:r>
            <a:r>
              <a:rPr lang="en-US" dirty="0"/>
              <a:t>se the incoming edges 	from the previous state layer to a</a:t>
            </a:r>
            <a:r>
              <a:rPr lang="en-US" dirty="0">
                <a:latin typeface="Calibri" panose="020F0502020204030204" pitchFamily="34" charset="0"/>
                <a:ea typeface="Calibri" panose="020F0502020204030204" pitchFamily="34" charset="0"/>
                <a:cs typeface="Times New Roman" panose="02020603050405020304" pitchFamily="18" charset="0"/>
              </a:rPr>
              <a:t>dd clauses </a:t>
            </a:r>
            <a:r>
              <a:rPr lang="en-US" dirty="0"/>
              <a:t>that imply that every preconditions held in the 	previous state layer t-1.</a:t>
            </a:r>
          </a:p>
          <a:p>
            <a:endParaRPr lang="en-US" b="1" dirty="0"/>
          </a:p>
          <a:p>
            <a:r>
              <a:rPr lang="en-US" dirty="0"/>
              <a:t>	A1</a:t>
            </a:r>
            <a:r>
              <a:rPr lang="en-US" baseline="30000" dirty="0"/>
              <a:t>t</a:t>
            </a:r>
            <a:r>
              <a:rPr lang="en-US" dirty="0"/>
              <a:t> =&gt; F1</a:t>
            </a:r>
            <a:r>
              <a:rPr lang="en-US" baseline="30000" dirty="0"/>
              <a:t>t-1</a:t>
            </a:r>
            <a:r>
              <a:rPr lang="en-US" dirty="0"/>
              <a:t> ∧ F2</a:t>
            </a:r>
            <a:r>
              <a:rPr lang="en-US" baseline="30000" dirty="0"/>
              <a:t>t-1</a:t>
            </a:r>
            <a:r>
              <a:rPr lang="en-US" dirty="0"/>
              <a:t> ∧ F3</a:t>
            </a:r>
            <a:r>
              <a:rPr lang="en-US" baseline="30000" dirty="0"/>
              <a:t>t-1</a:t>
            </a:r>
            <a:endParaRPr lang="en-US" b="1" dirty="0"/>
          </a:p>
          <a:p>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3257679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4154984"/>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4. Framing Axioms :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fact in state layer t in [1…k], u</a:t>
            </a:r>
            <a:r>
              <a:rPr lang="en-US" dirty="0"/>
              <a:t>se the incoming edges from the previous action layer to 	a</a:t>
            </a:r>
            <a:r>
              <a:rPr lang="en-US" dirty="0">
                <a:latin typeface="Calibri" panose="020F0502020204030204" pitchFamily="34" charset="0"/>
                <a:ea typeface="Calibri" panose="020F0502020204030204" pitchFamily="34" charset="0"/>
                <a:cs typeface="Times New Roman" panose="02020603050405020304" pitchFamily="18" charset="0"/>
              </a:rPr>
              <a:t>dd clauses </a:t>
            </a:r>
            <a:r>
              <a:rPr lang="en-US" dirty="0"/>
              <a:t>that imply a disjunction of actions (including no-op actions) from the previous action 	layer that have an effect that make the fact true (effects that aren’t negated in PDDL)</a:t>
            </a:r>
          </a:p>
          <a:p>
            <a:endParaRPr lang="en-US" dirty="0"/>
          </a:p>
          <a:p>
            <a:r>
              <a:rPr lang="en-US" dirty="0"/>
              <a:t>	F1</a:t>
            </a:r>
            <a:r>
              <a:rPr lang="en-US" baseline="30000" dirty="0"/>
              <a:t>t </a:t>
            </a:r>
            <a:r>
              <a:rPr lang="en-US" dirty="0"/>
              <a:t>=&gt; A1</a:t>
            </a:r>
            <a:r>
              <a:rPr lang="en-US" baseline="30000" dirty="0"/>
              <a:t>t</a:t>
            </a:r>
            <a:r>
              <a:rPr lang="en-US" dirty="0"/>
              <a:t> ∨ A2</a:t>
            </a:r>
            <a:r>
              <a:rPr lang="en-US" baseline="30000" dirty="0"/>
              <a:t>t</a:t>
            </a:r>
            <a:r>
              <a:rPr lang="en-US" dirty="0"/>
              <a:t> ∨ A3</a:t>
            </a:r>
            <a:r>
              <a:rPr lang="en-US" baseline="30000" dirty="0"/>
              <a:t>t</a:t>
            </a:r>
            <a:endParaRPr lang="en-US" b="1" dirty="0"/>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5. Exclusion Axioms:</a:t>
            </a:r>
          </a:p>
          <a:p>
            <a:r>
              <a:rPr lang="en-US" dirty="0">
                <a:latin typeface="Calibri" panose="020F0502020204030204" pitchFamily="34" charset="0"/>
                <a:ea typeface="Calibri" panose="020F0502020204030204" pitchFamily="34" charset="0"/>
                <a:cs typeface="Times New Roman" panose="02020603050405020304" pitchFamily="18" charset="0"/>
              </a:rPr>
              <a:t>	For ev</a:t>
            </a:r>
            <a:r>
              <a:rPr lang="en-US" dirty="0"/>
              <a:t>ery action (including no-op actions) in every action layer t in [1...k], </a:t>
            </a:r>
            <a:r>
              <a:rPr lang="en-US" dirty="0">
                <a:latin typeface="Calibri" panose="020F0502020204030204" pitchFamily="34" charset="0"/>
                <a:ea typeface="Calibri" panose="020F0502020204030204" pitchFamily="34" charset="0"/>
                <a:cs typeface="Times New Roman" panose="02020603050405020304" pitchFamily="18" charset="0"/>
              </a:rPr>
              <a:t>use the mutex edges  	to add exclusion clauses for any actions that are mutually exclusive in that layer.</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t> ¬A1</a:t>
            </a:r>
            <a:r>
              <a:rPr lang="en-US" baseline="30000" dirty="0"/>
              <a:t>t</a:t>
            </a:r>
            <a:r>
              <a:rPr lang="en-US" dirty="0"/>
              <a:t> ∨ ¬A2</a:t>
            </a:r>
            <a:r>
              <a:rPr lang="en-US" baseline="30000" dirty="0"/>
              <a:t>t</a:t>
            </a:r>
            <a:r>
              <a:rPr lang="en-US" dirty="0"/>
              <a:t> </a:t>
            </a:r>
          </a:p>
          <a:p>
            <a:r>
              <a:rPr lang="en-US" dirty="0"/>
              <a:t>	 ¬A3</a:t>
            </a:r>
            <a:r>
              <a:rPr lang="en-US" baseline="30000" dirty="0"/>
              <a:t>t</a:t>
            </a:r>
            <a:r>
              <a:rPr lang="en-US" dirty="0"/>
              <a:t> ∨ ¬A6</a:t>
            </a:r>
            <a:r>
              <a:rPr lang="en-US" baseline="30000" dirty="0"/>
              <a:t>t</a:t>
            </a:r>
          </a:p>
          <a:p>
            <a:r>
              <a:rPr lang="en-US" b="1" baseline="30000" dirty="0">
                <a:latin typeface="Calibri" panose="020F0502020204030204" pitchFamily="34" charset="0"/>
                <a:ea typeface="Calibri" panose="020F0502020204030204" pitchFamily="34" charset="0"/>
                <a:cs typeface="Times New Roman" panose="02020603050405020304" pitchFamily="18" charset="0"/>
              </a:rPr>
              <a:t>	                .</a:t>
            </a:r>
          </a:p>
          <a:p>
            <a:r>
              <a:rPr lang="en-US" b="1" baseline="30000" dirty="0">
                <a:latin typeface="Calibri" panose="020F0502020204030204" pitchFamily="34" charset="0"/>
                <a:ea typeface="Calibri" panose="020F0502020204030204" pitchFamily="34" charset="0"/>
                <a:cs typeface="Times New Roman" panose="02020603050405020304" pitchFamily="18" charset="0"/>
              </a:rPr>
              <a:t>                                          . </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4156778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Tree>
    <p:extLst>
      <p:ext uri="{BB962C8B-B14F-4D97-AF65-F5344CB8AC3E}">
        <p14:creationId xmlns:p14="http://schemas.microsoft.com/office/powerpoint/2010/main" val="65257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8" y="2135346"/>
            <a:ext cx="1638300" cy="276999"/>
          </a:xfrm>
          <a:prstGeom prst="rect">
            <a:avLst/>
          </a:prstGeom>
        </p:spPr>
        <p:txBody>
          <a:bodyPr wrap="square">
            <a:spAutoFit/>
          </a:bodyPr>
          <a:lstStyle/>
          <a:p>
            <a:pPr algn="ctr"/>
            <a:r>
              <a:rPr lang="en-US" sz="1200" dirty="0"/>
              <a:t>HC0 ∧ 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694937" y="1583129"/>
            <a:ext cx="1614481" cy="461665"/>
          </a:xfrm>
          <a:prstGeom prst="rect">
            <a:avLst/>
          </a:prstGeom>
          <a:noFill/>
        </p:spPr>
        <p:txBody>
          <a:bodyPr wrap="none" rtlCol="0">
            <a:spAutoFit/>
          </a:bodyPr>
          <a:lstStyle/>
          <a:p>
            <a:pPr algn="ctr"/>
            <a:r>
              <a:rPr lang="en-US" sz="1200" dirty="0"/>
              <a:t>Initial State Axioms</a:t>
            </a:r>
            <a:br>
              <a:rPr lang="en-US" sz="1200" dirty="0"/>
            </a:br>
            <a:r>
              <a:rPr lang="en-US" sz="1200" dirty="0"/>
              <a:t>From STRIPS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801885" y="1533359"/>
            <a:ext cx="1656525" cy="1022869"/>
            <a:chOff x="9801225" y="796405"/>
            <a:chExt cx="1656525"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a:extLst>
                <a:ext uri="{FF2B5EF4-FFF2-40B4-BE49-F238E27FC236}">
                  <a16:creationId xmlns:a16="http://schemas.microsoft.com/office/drawing/2014/main" id="{70E745C1-F4FA-45B7-81A2-42920D9676D9}"/>
                </a:ext>
              </a:extLst>
            </p:cNvPr>
            <p:cNvSpPr/>
            <p:nvPr/>
          </p:nvSpPr>
          <p:spPr>
            <a:xfrm>
              <a:off x="9801225" y="1362415"/>
              <a:ext cx="1638299" cy="276999"/>
            </a:xfrm>
            <a:prstGeom prst="rect">
              <a:avLst/>
            </a:prstGeom>
          </p:spPr>
          <p:txBody>
            <a:bodyPr wrap="square">
              <a:spAutoFit/>
            </a:bodyPr>
            <a:lstStyle/>
            <a:p>
              <a:pPr algn="ctr"/>
              <a:r>
                <a:rPr lang="en-US" sz="1200" dirty="0"/>
                <a:t>HC2 ∧ 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43269" y="796405"/>
              <a:ext cx="1614481" cy="461665"/>
            </a:xfrm>
            <a:prstGeom prst="rect">
              <a:avLst/>
            </a:prstGeom>
            <a:noFill/>
          </p:spPr>
          <p:txBody>
            <a:bodyPr wrap="none" rtlCol="0">
              <a:spAutoFit/>
            </a:bodyPr>
            <a:lstStyle/>
            <a:p>
              <a:pPr algn="ctr"/>
              <a:r>
                <a:rPr lang="en-US" sz="1200" dirty="0"/>
                <a:t>Goal State Axioms</a:t>
              </a:r>
              <a:br>
                <a:rPr lang="en-US" sz="1200" dirty="0"/>
              </a:br>
              <a:r>
                <a:rPr lang="en-US" sz="1200" dirty="0"/>
                <a:t>From STRIPS Definition</a:t>
              </a:r>
            </a:p>
          </p:txBody>
        </p:sp>
      </p:grpSp>
      <p:sp>
        <p:nvSpPr>
          <p:cNvPr id="44" name="Rectangle 43">
            <a:extLst>
              <a:ext uri="{FF2B5EF4-FFF2-40B4-BE49-F238E27FC236}">
                <a16:creationId xmlns:a16="http://schemas.microsoft.com/office/drawing/2014/main" id="{3EF88705-4970-4C15-AD8A-2633B588C12E}"/>
              </a:ext>
            </a:extLst>
          </p:cNvPr>
          <p:cNvSpPr/>
          <p:nvPr/>
        </p:nvSpPr>
        <p:spPr>
          <a:xfrm>
            <a:off x="202527" y="36576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Rectangle 7">
            <a:extLst>
              <a:ext uri="{FF2B5EF4-FFF2-40B4-BE49-F238E27FC236}">
                <a16:creationId xmlns:a16="http://schemas.microsoft.com/office/drawing/2014/main" id="{D6408E7D-84D2-41AF-AC02-050E90718BE3}"/>
              </a:ext>
            </a:extLst>
          </p:cNvPr>
          <p:cNvSpPr/>
          <p:nvPr/>
        </p:nvSpPr>
        <p:spPr>
          <a:xfrm>
            <a:off x="629174" y="234893"/>
            <a:ext cx="4194496" cy="923330"/>
          </a:xfrm>
          <a:prstGeom prst="rect">
            <a:avLst/>
          </a:prstGeom>
        </p:spPr>
        <p:txBody>
          <a:bodyPr wrap="square">
            <a:spAutoFit/>
          </a:bodyPr>
          <a:lstStyle/>
          <a:p>
            <a:pPr marL="342900" indent="-342900">
              <a:buAutoNum type="arabicPeriod"/>
            </a:pPr>
            <a:r>
              <a:rPr lang="en-US" b="1" dirty="0">
                <a:latin typeface="Calibri" panose="020F0502020204030204" pitchFamily="34" charset="0"/>
                <a:ea typeface="Calibri" panose="020F0502020204030204" pitchFamily="34" charset="0"/>
                <a:cs typeface="Times New Roman" panose="02020603050405020304" pitchFamily="18" charset="0"/>
              </a:rPr>
              <a:t>Initial State Axioms: Add a unit clause with a positive literals for any predicate in the initial state for time 0.</a:t>
            </a:r>
          </a:p>
        </p:txBody>
      </p:sp>
      <p:sp>
        <p:nvSpPr>
          <p:cNvPr id="12" name="Rectangle 11">
            <a:extLst>
              <a:ext uri="{FF2B5EF4-FFF2-40B4-BE49-F238E27FC236}">
                <a16:creationId xmlns:a16="http://schemas.microsoft.com/office/drawing/2014/main" id="{9C436FD9-6EB1-454D-B8CA-78569CEF0BA9}"/>
              </a:ext>
            </a:extLst>
          </p:cNvPr>
          <p:cNvSpPr/>
          <p:nvPr/>
        </p:nvSpPr>
        <p:spPr>
          <a:xfrm>
            <a:off x="8608191" y="196008"/>
            <a:ext cx="3052508"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2. Goal State Axioms:  Add a unit clause for every predicate in the goal state for time k</a:t>
            </a:r>
          </a:p>
        </p:txBody>
      </p:sp>
    </p:spTree>
    <p:extLst>
      <p:ext uri="{BB962C8B-B14F-4D97-AF65-F5344CB8AC3E}">
        <p14:creationId xmlns:p14="http://schemas.microsoft.com/office/powerpoint/2010/main" val="2924523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9" y="5220802"/>
              <a:ext cx="1724025" cy="962024"/>
              <a:chOff x="285749" y="5220802"/>
              <a:chExt cx="1724025"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9" y="5380528"/>
                <a:ext cx="1724025" cy="646331"/>
              </a:xfrm>
              <a:prstGeom prst="rect">
                <a:avLst/>
              </a:prstGeom>
            </p:spPr>
            <p:txBody>
              <a:bodyPr wrap="square">
                <a:spAutoFit/>
              </a:bodyPr>
              <a:lstStyle/>
              <a:p>
                <a:pPr algn="ctr"/>
                <a:r>
                  <a:rPr lang="en-US" sz="1200" dirty="0"/>
                  <a:t>NoOP_HC1 =&gt; HC0</a:t>
                </a:r>
              </a:p>
              <a:p>
                <a:pPr algn="ctr"/>
                <a:r>
                  <a:rPr lang="en-US" sz="1200" dirty="0"/>
                  <a:t>EC1 =&gt; HC0</a:t>
                </a:r>
              </a:p>
              <a:p>
                <a:pPr algn="ctr"/>
                <a:r>
                  <a:rPr lang="en-US" sz="1200" dirty="0"/>
                  <a:t>NoOp_AC1' =&gt;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a:t>NoOP_HC2 =&gt; HC1</a:t>
                </a:r>
              </a:p>
              <a:p>
                <a:pPr algn="ctr"/>
                <a:r>
                  <a:rPr lang="en-US" sz="1200"/>
                  <a:t>BC2 =&gt; HC1'</a:t>
                </a:r>
              </a:p>
              <a:p>
                <a:pPr algn="ctr"/>
                <a:r>
                  <a:rPr lang="en-US" sz="1200"/>
                  <a:t>NoOP_HC2' =&gt; HC1'</a:t>
                </a:r>
              </a:p>
              <a:p>
                <a:pPr algn="ctr"/>
                <a:r>
                  <a:rPr lang="en-US" sz="1200"/>
                  <a:t>EC2 =&gt; HC1</a:t>
                </a:r>
              </a:p>
              <a:p>
                <a:pPr algn="ctr"/>
                <a:r>
                  <a:rPr lang="en-US" sz="1200"/>
                  <a:t>NoOp_AC2 =&gt; AC1</a:t>
                </a:r>
              </a:p>
              <a:p>
                <a:pPr algn="ctr"/>
                <a:r>
                  <a:rPr lang="en-US" sz="1200"/>
                  <a:t>NoOp_AC2' =&gt; AC1'</a:t>
                </a:r>
                <a:endParaRPr lang="en-US" sz="1200" dirty="0"/>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cxnSp>
        <p:nvCxnSpPr>
          <p:cNvPr id="106" name="Straight Arrow Connector 105">
            <a:extLst>
              <a:ext uri="{FF2B5EF4-FFF2-40B4-BE49-F238E27FC236}">
                <a16:creationId xmlns:a16="http://schemas.microsoft.com/office/drawing/2014/main" id="{F60A186B-66BF-4D49-88CE-19F3B6084AC6}"/>
              </a:ext>
            </a:extLst>
          </p:cNvPr>
          <p:cNvCxnSpPr>
            <a:stCxn id="12" idx="4"/>
          </p:cNvCxnSpPr>
          <p:nvPr/>
        </p:nvCxnSpPr>
        <p:spPr>
          <a:xfrm flipH="1">
            <a:off x="4091709" y="1755642"/>
            <a:ext cx="230508" cy="959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0614B3B-E064-4C63-9359-5785583EAB95}"/>
              </a:ext>
            </a:extLst>
          </p:cNvPr>
          <p:cNvCxnSpPr>
            <a:cxnSpLocks/>
            <a:stCxn id="12" idx="4"/>
          </p:cNvCxnSpPr>
          <p:nvPr/>
        </p:nvCxnSpPr>
        <p:spPr>
          <a:xfrm flipH="1">
            <a:off x="4206963" y="1755642"/>
            <a:ext cx="115254" cy="192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224AD5C-D65C-402B-AC51-376F24318351}"/>
              </a:ext>
            </a:extLst>
          </p:cNvPr>
          <p:cNvCxnSpPr>
            <a:cxnSpLocks/>
            <a:stCxn id="12" idx="4"/>
          </p:cNvCxnSpPr>
          <p:nvPr/>
        </p:nvCxnSpPr>
        <p:spPr>
          <a:xfrm>
            <a:off x="4322217" y="1755642"/>
            <a:ext cx="66246" cy="29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2562885-9A12-4F79-8D3A-DFB5ACC3FAB4}"/>
              </a:ext>
            </a:extLst>
          </p:cNvPr>
          <p:cNvCxnSpPr>
            <a:cxnSpLocks/>
            <a:stCxn id="21" idx="4"/>
          </p:cNvCxnSpPr>
          <p:nvPr/>
        </p:nvCxnSpPr>
        <p:spPr>
          <a:xfrm flipH="1">
            <a:off x="6353175" y="1954482"/>
            <a:ext cx="302427" cy="781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DB65336-A8AE-43CE-9600-F921D5D099EC}"/>
              </a:ext>
            </a:extLst>
          </p:cNvPr>
          <p:cNvCxnSpPr>
            <a:cxnSpLocks/>
            <a:stCxn id="21" idx="4"/>
          </p:cNvCxnSpPr>
          <p:nvPr/>
        </p:nvCxnSpPr>
        <p:spPr>
          <a:xfrm flipH="1">
            <a:off x="6403181" y="1954482"/>
            <a:ext cx="252421" cy="933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20E39B2-6E54-4970-8BAF-4C6D979D5864}"/>
              </a:ext>
            </a:extLst>
          </p:cNvPr>
          <p:cNvCxnSpPr>
            <a:cxnSpLocks/>
            <a:stCxn id="21" idx="4"/>
          </p:cNvCxnSpPr>
          <p:nvPr/>
        </p:nvCxnSpPr>
        <p:spPr>
          <a:xfrm flipH="1">
            <a:off x="6426994" y="1954482"/>
            <a:ext cx="228608" cy="1340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90BC45C-36E3-46C8-A3F9-EEDBEABB2658}"/>
              </a:ext>
            </a:extLst>
          </p:cNvPr>
          <p:cNvCxnSpPr>
            <a:cxnSpLocks/>
            <a:stCxn id="21" idx="4"/>
          </p:cNvCxnSpPr>
          <p:nvPr/>
        </p:nvCxnSpPr>
        <p:spPr>
          <a:xfrm flipH="1">
            <a:off x="6579394" y="1954482"/>
            <a:ext cx="76208" cy="1493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6C8FB0B-A32B-46AF-A3CC-4DB647FB0F0D}"/>
              </a:ext>
            </a:extLst>
          </p:cNvPr>
          <p:cNvCxnSpPr>
            <a:cxnSpLocks/>
            <a:stCxn id="21" idx="4"/>
          </p:cNvCxnSpPr>
          <p:nvPr/>
        </p:nvCxnSpPr>
        <p:spPr>
          <a:xfrm>
            <a:off x="6655602" y="1954482"/>
            <a:ext cx="23813" cy="2184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1EAAE29-97C8-48A8-B125-572F7C332F3E}"/>
              </a:ext>
            </a:extLst>
          </p:cNvPr>
          <p:cNvCxnSpPr>
            <a:cxnSpLocks/>
          </p:cNvCxnSpPr>
          <p:nvPr/>
        </p:nvCxnSpPr>
        <p:spPr>
          <a:xfrm>
            <a:off x="6638941" y="1954482"/>
            <a:ext cx="281154" cy="276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4C0DA16-4D74-4EC1-A032-621EF7B3E4A2}"/>
              </a:ext>
            </a:extLst>
          </p:cNvPr>
          <p:cNvSpPr/>
          <p:nvPr/>
        </p:nvSpPr>
        <p:spPr>
          <a:xfrm>
            <a:off x="887574" y="5295432"/>
            <a:ext cx="9387281"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3. Actions at layer t Imply preconditions held in state layer t-1 axioms: For ev</a:t>
            </a:r>
            <a:r>
              <a:rPr lang="en-US" b="1" dirty="0"/>
              <a:t>ery action (including no-op actions) in every action layer t in [1...k], </a:t>
            </a:r>
            <a:r>
              <a:rPr lang="en-US" b="1" dirty="0">
                <a:latin typeface="Calibri" panose="020F0502020204030204" pitchFamily="34" charset="0"/>
                <a:ea typeface="Calibri" panose="020F0502020204030204" pitchFamily="34" charset="0"/>
                <a:cs typeface="Times New Roman" panose="02020603050405020304" pitchFamily="18" charset="0"/>
              </a:rPr>
              <a:t>u</a:t>
            </a:r>
            <a:r>
              <a:rPr lang="en-US" b="1" dirty="0"/>
              <a:t>se the incoming edges from the previous state layer to a</a:t>
            </a:r>
            <a:r>
              <a:rPr lang="en-US" b="1" dirty="0">
                <a:latin typeface="Calibri" panose="020F0502020204030204" pitchFamily="34" charset="0"/>
                <a:ea typeface="Calibri" panose="020F0502020204030204" pitchFamily="34" charset="0"/>
                <a:cs typeface="Times New Roman" panose="02020603050405020304" pitchFamily="18" charset="0"/>
              </a:rPr>
              <a:t>dd clauses </a:t>
            </a:r>
            <a:r>
              <a:rPr lang="en-US" b="1" dirty="0"/>
              <a:t>that imply that every preconditions held in the previous state layer t-1.</a:t>
            </a:r>
          </a:p>
        </p:txBody>
      </p:sp>
    </p:spTree>
    <p:extLst>
      <p:ext uri="{BB962C8B-B14F-4D97-AF65-F5344CB8AC3E}">
        <p14:creationId xmlns:p14="http://schemas.microsoft.com/office/powerpoint/2010/main" val="2689982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736904" y="1583129"/>
            <a:ext cx="1530547" cy="461665"/>
          </a:xfrm>
          <a:prstGeom prst="rect">
            <a:avLst/>
          </a:prstGeom>
          <a:noFill/>
        </p:spPr>
        <p:txBody>
          <a:bodyPr wrap="none" rtlCol="0">
            <a:spAutoFit/>
          </a:bodyPr>
          <a:lstStyle/>
          <a:p>
            <a:pPr algn="ctr"/>
            <a:r>
              <a:rPr lang="en-US" sz="1200" dirty="0"/>
              <a:t>Initial State Axioms</a:t>
            </a:r>
            <a:br>
              <a:rPr lang="en-US" sz="1200" dirty="0"/>
            </a:br>
            <a:r>
              <a:rPr lang="en-US" sz="1200" dirty="0"/>
              <a:t>From PDDL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38299" cy="1022869"/>
            <a:chOff x="9777483" y="796405"/>
            <a:chExt cx="1638299"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85235" y="796405"/>
              <a:ext cx="1530547" cy="461665"/>
            </a:xfrm>
            <a:prstGeom prst="rect">
              <a:avLst/>
            </a:prstGeom>
            <a:noFill/>
          </p:spPr>
          <p:txBody>
            <a:bodyPr wrap="none" rtlCol="0">
              <a:spAutoFit/>
            </a:bodyPr>
            <a:lstStyle/>
            <a:p>
              <a:pPr algn="ctr"/>
              <a:r>
                <a:rPr lang="en-US" sz="1200" dirty="0"/>
                <a:t>Goal State Axioms</a:t>
              </a:r>
              <a:br>
                <a:rPr lang="en-US" sz="1200" dirty="0"/>
              </a:br>
              <a:r>
                <a:rPr lang="en-US" sz="1200" dirty="0"/>
                <a:t>From PDDL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spTree>
    <p:extLst>
      <p:ext uri="{BB962C8B-B14F-4D97-AF65-F5344CB8AC3E}">
        <p14:creationId xmlns:p14="http://schemas.microsoft.com/office/powerpoint/2010/main" val="249293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=&gt; NoOp_HC1 ∨ BC2</a:t>
                </a:r>
              </a:p>
              <a:p>
                <a:pPr algn="ctr"/>
                <a:r>
                  <a:rPr lang="en-US" sz="1200" dirty="0"/>
                  <a:t>HC2' =&gt; NoOp_HC2' ∨ EC2</a:t>
                </a:r>
              </a:p>
              <a:p>
                <a:pPr algn="ctr"/>
                <a:r>
                  <a:rPr lang="en-US" sz="1200" dirty="0"/>
                  <a:t>AC2 =&gt; EC2 ∨ NoOp_AC2</a:t>
                </a:r>
              </a:p>
              <a:p>
                <a:pPr algn="ctr"/>
                <a:r>
                  <a:rPr lang="en-US" sz="1200" dirty="0"/>
                  <a:t>AC2' =&gt;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=&gt; NoOp_HC1</a:t>
                </a:r>
              </a:p>
              <a:p>
                <a:pPr algn="ctr"/>
                <a:r>
                  <a:rPr lang="en-US" sz="1200" dirty="0"/>
                  <a:t>HC1' =&gt; EC1</a:t>
                </a:r>
              </a:p>
              <a:p>
                <a:pPr algn="ctr"/>
                <a:r>
                  <a:rPr lang="en-US" sz="1200" dirty="0"/>
                  <a:t>AC1 =&gt; EC1</a:t>
                </a:r>
              </a:p>
              <a:p>
                <a:pPr algn="ctr"/>
                <a:r>
                  <a:rPr lang="en-US" sz="1200" dirty="0"/>
                  <a:t>AC1' =&gt;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cxnSp>
        <p:nvCxnSpPr>
          <p:cNvPr id="57" name="Straight Arrow Connector 56">
            <a:extLst>
              <a:ext uri="{FF2B5EF4-FFF2-40B4-BE49-F238E27FC236}">
                <a16:creationId xmlns:a16="http://schemas.microsoft.com/office/drawing/2014/main" id="{0FB982BA-BE1F-47C1-8016-79D134D8682D}"/>
              </a:ext>
            </a:extLst>
          </p:cNvPr>
          <p:cNvCxnSpPr>
            <a:cxnSpLocks/>
            <a:stCxn id="38" idx="3"/>
          </p:cNvCxnSpPr>
          <p:nvPr/>
        </p:nvCxnSpPr>
        <p:spPr>
          <a:xfrm flipV="1">
            <a:off x="3520556" y="2733966"/>
            <a:ext cx="1928899" cy="277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F706D3-9CA1-460E-BAD6-688E2DD33D39}"/>
              </a:ext>
            </a:extLst>
          </p:cNvPr>
          <p:cNvCxnSpPr>
            <a:cxnSpLocks/>
            <a:stCxn id="38" idx="3"/>
          </p:cNvCxnSpPr>
          <p:nvPr/>
        </p:nvCxnSpPr>
        <p:spPr>
          <a:xfrm flipV="1">
            <a:off x="3520556" y="3429000"/>
            <a:ext cx="2169044" cy="20764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A6B13A-5E0C-4AD4-B644-6617E8B83486}"/>
              </a:ext>
            </a:extLst>
          </p:cNvPr>
          <p:cNvCxnSpPr>
            <a:cxnSpLocks/>
            <a:stCxn id="38" idx="3"/>
          </p:cNvCxnSpPr>
          <p:nvPr/>
        </p:nvCxnSpPr>
        <p:spPr>
          <a:xfrm flipV="1">
            <a:off x="3520556" y="4091709"/>
            <a:ext cx="2048971" cy="1413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884DC77-C0A2-474D-AE7D-016235F64000}"/>
              </a:ext>
            </a:extLst>
          </p:cNvPr>
          <p:cNvCxnSpPr>
            <a:cxnSpLocks/>
            <a:stCxn id="38" idx="3"/>
          </p:cNvCxnSpPr>
          <p:nvPr/>
        </p:nvCxnSpPr>
        <p:spPr>
          <a:xfrm flipV="1">
            <a:off x="3520556" y="4710545"/>
            <a:ext cx="1928899" cy="794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8C5467-AA0D-4118-ADC6-104B3CEF2B0B}"/>
              </a:ext>
            </a:extLst>
          </p:cNvPr>
          <p:cNvCxnSpPr/>
          <p:nvPr/>
        </p:nvCxnSpPr>
        <p:spPr>
          <a:xfrm flipH="1" flipV="1">
            <a:off x="7712364" y="2733966"/>
            <a:ext cx="1111480" cy="2669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06FF748-C4C3-497C-9B97-7A7E29F949AE}"/>
              </a:ext>
            </a:extLst>
          </p:cNvPr>
          <p:cNvCxnSpPr>
            <a:cxnSpLocks/>
            <a:stCxn id="31" idx="2"/>
          </p:cNvCxnSpPr>
          <p:nvPr/>
        </p:nvCxnSpPr>
        <p:spPr>
          <a:xfrm flipH="1" flipV="1">
            <a:off x="7924801" y="2817093"/>
            <a:ext cx="907736" cy="259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871B8EE-80CC-43C7-865E-18624A0A2B9F}"/>
              </a:ext>
            </a:extLst>
          </p:cNvPr>
          <p:cNvCxnSpPr>
            <a:cxnSpLocks/>
            <a:stCxn id="31" idx="2"/>
          </p:cNvCxnSpPr>
          <p:nvPr/>
        </p:nvCxnSpPr>
        <p:spPr>
          <a:xfrm flipH="1" flipV="1">
            <a:off x="7860145" y="3429001"/>
            <a:ext cx="972392" cy="197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98E054-3976-4AB7-A1D7-C03D2A16357D}"/>
              </a:ext>
            </a:extLst>
          </p:cNvPr>
          <p:cNvCxnSpPr>
            <a:cxnSpLocks/>
            <a:stCxn id="31" idx="2"/>
          </p:cNvCxnSpPr>
          <p:nvPr/>
        </p:nvCxnSpPr>
        <p:spPr>
          <a:xfrm flipH="1" flipV="1">
            <a:off x="7786255" y="3574473"/>
            <a:ext cx="1046282" cy="1832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3DBA1ED-D6BC-4086-B220-53B89D85DE35}"/>
              </a:ext>
            </a:extLst>
          </p:cNvPr>
          <p:cNvCxnSpPr>
            <a:cxnSpLocks/>
            <a:stCxn id="31" idx="2"/>
          </p:cNvCxnSpPr>
          <p:nvPr/>
        </p:nvCxnSpPr>
        <p:spPr>
          <a:xfrm flipH="1" flipV="1">
            <a:off x="7908305" y="4054955"/>
            <a:ext cx="924232" cy="135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0372795-7BAF-477A-83CD-3D155354158D}"/>
              </a:ext>
            </a:extLst>
          </p:cNvPr>
          <p:cNvCxnSpPr>
            <a:cxnSpLocks/>
            <a:stCxn id="31" idx="2"/>
          </p:cNvCxnSpPr>
          <p:nvPr/>
        </p:nvCxnSpPr>
        <p:spPr>
          <a:xfrm flipH="1" flipV="1">
            <a:off x="7860145" y="4153739"/>
            <a:ext cx="972392" cy="1253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7319286-893E-4A57-A01F-FA6537FA61DE}"/>
              </a:ext>
            </a:extLst>
          </p:cNvPr>
          <p:cNvCxnSpPr>
            <a:cxnSpLocks/>
            <a:stCxn id="31" idx="2"/>
          </p:cNvCxnSpPr>
          <p:nvPr/>
        </p:nvCxnSpPr>
        <p:spPr>
          <a:xfrm flipH="1" flipV="1">
            <a:off x="7941079" y="4731105"/>
            <a:ext cx="891458" cy="676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DEB996-1C81-40E9-B30F-3AFAB5491A4F}"/>
              </a:ext>
            </a:extLst>
          </p:cNvPr>
          <p:cNvSpPr/>
          <p:nvPr/>
        </p:nvSpPr>
        <p:spPr>
          <a:xfrm>
            <a:off x="1778185" y="559708"/>
            <a:ext cx="8635630"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4. Framing Axioms: For every fact in state layer t in [1…k], u</a:t>
            </a:r>
            <a:r>
              <a:rPr lang="en-US" b="1" dirty="0"/>
              <a:t>se the incoming edges from the previous action layer to a</a:t>
            </a:r>
            <a:r>
              <a:rPr lang="en-US" b="1" dirty="0">
                <a:latin typeface="Calibri" panose="020F0502020204030204" pitchFamily="34" charset="0"/>
                <a:ea typeface="Calibri" panose="020F0502020204030204" pitchFamily="34" charset="0"/>
                <a:cs typeface="Times New Roman" panose="02020603050405020304" pitchFamily="18" charset="0"/>
              </a:rPr>
              <a:t>dd clauses </a:t>
            </a:r>
            <a:r>
              <a:rPr lang="en-US" b="1" dirty="0"/>
              <a:t>that imply a disjunction of actions (including no-op actions) from the previous action layer that have an effect that make the fact true </a:t>
            </a:r>
            <a:endParaRPr lang="en-US" dirty="0"/>
          </a:p>
        </p:txBody>
      </p:sp>
    </p:spTree>
    <p:extLst>
      <p:ext uri="{BB962C8B-B14F-4D97-AF65-F5344CB8AC3E}">
        <p14:creationId xmlns:p14="http://schemas.microsoft.com/office/powerpoint/2010/main" val="17678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736904" y="1583129"/>
            <a:ext cx="1530547" cy="461665"/>
          </a:xfrm>
          <a:prstGeom prst="rect">
            <a:avLst/>
          </a:prstGeom>
          <a:noFill/>
        </p:spPr>
        <p:txBody>
          <a:bodyPr wrap="none" rtlCol="0">
            <a:spAutoFit/>
          </a:bodyPr>
          <a:lstStyle/>
          <a:p>
            <a:pPr algn="ctr"/>
            <a:r>
              <a:rPr lang="en-US" sz="1200" dirty="0"/>
              <a:t>Initial State Axioms</a:t>
            </a:r>
            <a:br>
              <a:rPr lang="en-US" sz="1200" dirty="0"/>
            </a:br>
            <a:r>
              <a:rPr lang="en-US" sz="1200" dirty="0"/>
              <a:t>From PDDL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38299" cy="1022869"/>
            <a:chOff x="9777483" y="796405"/>
            <a:chExt cx="1638299"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85235" y="796405"/>
              <a:ext cx="1530547" cy="461665"/>
            </a:xfrm>
            <a:prstGeom prst="rect">
              <a:avLst/>
            </a:prstGeom>
            <a:noFill/>
          </p:spPr>
          <p:txBody>
            <a:bodyPr wrap="none" rtlCol="0">
              <a:spAutoFit/>
            </a:bodyPr>
            <a:lstStyle/>
            <a:p>
              <a:pPr algn="ctr"/>
              <a:r>
                <a:rPr lang="en-US" sz="1200" dirty="0"/>
                <a:t>Goal State Axioms</a:t>
              </a:r>
              <a:br>
                <a:rPr lang="en-US" sz="1200" dirty="0"/>
              </a:br>
              <a:r>
                <a:rPr lang="en-US" sz="1200" dirty="0"/>
                <a:t>From PDDL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 NoOp_HC1 ∨ BC2</a:t>
                </a:r>
              </a:p>
              <a:p>
                <a:pPr algn="ctr"/>
                <a:r>
                  <a:rPr lang="en-US" sz="1200" dirty="0"/>
                  <a:t>¬HC2' ∨ NoOp_HC2' ∨ EC2</a:t>
                </a:r>
              </a:p>
              <a:p>
                <a:pPr algn="ctr"/>
                <a:r>
                  <a:rPr lang="en-US" sz="1200" dirty="0"/>
                  <a:t>¬AC2 ∨ EC2 ∨ NoOp_AC2</a:t>
                </a:r>
              </a:p>
              <a:p>
                <a:pPr algn="ctr"/>
                <a:r>
                  <a:rPr lang="en-US" sz="1200" dirty="0"/>
                  <a:t>¬AC2' ∨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 NoOp_HC1</a:t>
                </a:r>
              </a:p>
              <a:p>
                <a:pPr algn="ctr"/>
                <a:r>
                  <a:rPr lang="en-US" sz="1200" dirty="0"/>
                  <a:t>¬HC1' ∨ EC1</a:t>
                </a:r>
              </a:p>
              <a:p>
                <a:pPr algn="ctr"/>
                <a:r>
                  <a:rPr lang="en-US" sz="1200" dirty="0"/>
                  <a:t>¬AC1 ∨ EC1</a:t>
                </a:r>
              </a:p>
              <a:p>
                <a:pPr algn="ctr"/>
                <a:r>
                  <a:rPr lang="en-US" sz="1200" dirty="0"/>
                  <a:t>¬AC1' ∨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spTree>
    <p:extLst>
      <p:ext uri="{BB962C8B-B14F-4D97-AF65-F5344CB8AC3E}">
        <p14:creationId xmlns:p14="http://schemas.microsoft.com/office/powerpoint/2010/main" val="192908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E02904-8C1E-4731-9566-338CF5302821}"/>
              </a:ext>
            </a:extLst>
          </p:cNvPr>
          <p:cNvSpPr/>
          <p:nvPr/>
        </p:nvSpPr>
        <p:spPr>
          <a:xfrm>
            <a:off x="1524000" y="988382"/>
            <a:ext cx="9144000" cy="4832092"/>
          </a:xfrm>
          <a:prstGeom prst="rect">
            <a:avLst/>
          </a:prstGeom>
        </p:spPr>
        <p:txBody>
          <a:bodyPr wrap="square">
            <a:spAutoFit/>
          </a:bodyPr>
          <a:lstStyle/>
          <a:p>
            <a:pPr algn="just"/>
            <a:r>
              <a:rPr lang="en-US" sz="2000" b="1" u="sng" dirty="0">
                <a:solidFill>
                  <a:srgbClr val="000000"/>
                </a:solidFill>
                <a:latin typeface="inherit"/>
                <a:ea typeface="Times New Roman" panose="02020603050405020304" pitchFamily="18" charset="0"/>
                <a:cs typeface="Helvetica" panose="020B0604020202020204" pitchFamily="34" charset="0"/>
              </a:rPr>
              <a:t>Installing Black Box Planner</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1. Install Cygwin </a:t>
            </a:r>
            <a:r>
              <a:rPr lang="en-US" b="1" dirty="0">
                <a:latin typeface="Calibri" panose="020F0502020204030204" pitchFamily="34" charset="0"/>
                <a:ea typeface="Calibri" panose="020F0502020204030204" pitchFamily="34" charset="0"/>
                <a:cs typeface="Times New Roman" panose="02020603050405020304" pitchFamily="18" charset="0"/>
              </a:rPr>
              <a:t>32-bit</a:t>
            </a:r>
          </a:p>
          <a:p>
            <a:pPr marL="342900" indent="-342900" algn="just">
              <a:buAutoNum type="arabicPeriod"/>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2. Download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window binary </a:t>
            </a:r>
            <a:r>
              <a:rPr lang="en-US" u="sng" dirty="0">
                <a:solidFill>
                  <a:srgbClr val="00748B"/>
                </a:solidFill>
                <a:latin typeface="inherit"/>
                <a:ea typeface="Times New Roman" panose="02020603050405020304" pitchFamily="18" charset="0"/>
                <a:cs typeface="Helvetica" panose="020B0604020202020204" pitchFamily="34" charset="0"/>
                <a:hlinkClick r:id="rId2"/>
              </a:rPr>
              <a:t>https://www.cs.rochester.edu/u/kautz/satplan/blackbox/</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3. Unzip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binary and copy blackbox.exe to c:\cygwin\bin</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4. Copy the PDDL files to some folder under your home directory in Cygwin </a:t>
            </a:r>
          </a:p>
          <a:p>
            <a:pPr algn="just"/>
            <a:r>
              <a:rPr lang="en-US" dirty="0">
                <a:latin typeface="Calibri" panose="020F0502020204030204" pitchFamily="34" charset="0"/>
                <a:ea typeface="Calibri" panose="020F0502020204030204" pitchFamily="34" charset="0"/>
                <a:cs typeface="Times New Roman" panose="02020603050405020304" pitchFamily="18" charset="0"/>
              </a:rPr>
              <a:t>	C:\cygwin\home\username</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5. Start the Cygwin Terminal</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r>
              <a:rPr lang="en-US" dirty="0">
                <a:latin typeface="Calibri" panose="020F0502020204030204" pitchFamily="34" charset="0"/>
                <a:ea typeface="Calibri" panose="020F0502020204030204" pitchFamily="34" charset="0"/>
                <a:cs typeface="Times New Roman" panose="02020603050405020304" pitchFamily="18" charset="0"/>
              </a:rPr>
              <a:t>6. Run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without any parameters for help</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7. Use this basic command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-o </a:t>
            </a:r>
            <a:r>
              <a:rPr lang="en-US" dirty="0" err="1">
                <a:latin typeface="Calibri" panose="020F0502020204030204" pitchFamily="34" charset="0"/>
                <a:ea typeface="Calibri" panose="020F0502020204030204" pitchFamily="34" charset="0"/>
                <a:cs typeface="Times New Roman" panose="02020603050405020304" pitchFamily="18" charset="0"/>
              </a:rPr>
              <a:t>domain.pddl</a:t>
            </a:r>
            <a:r>
              <a:rPr lang="en-US" dirty="0">
                <a:latin typeface="Calibri" panose="020F0502020204030204" pitchFamily="34" charset="0"/>
                <a:ea typeface="Calibri" panose="020F0502020204030204" pitchFamily="34" charset="0"/>
                <a:cs typeface="Times New Roman" panose="02020603050405020304" pitchFamily="18" charset="0"/>
              </a:rPr>
              <a:t> -f </a:t>
            </a:r>
            <a:r>
              <a:rPr lang="en-US" dirty="0" err="1">
                <a:latin typeface="Calibri" panose="020F0502020204030204" pitchFamily="34" charset="0"/>
                <a:ea typeface="Calibri" panose="020F0502020204030204" pitchFamily="34" charset="0"/>
                <a:cs typeface="Times New Roman" panose="02020603050405020304" pitchFamily="18" charset="0"/>
              </a:rPr>
              <a:t>problem.pddl</a:t>
            </a:r>
            <a:r>
              <a:rPr lang="en-US" dirty="0">
                <a:latin typeface="Calibri" panose="020F0502020204030204" pitchFamily="34" charset="0"/>
                <a:ea typeface="Calibri" panose="020F0502020204030204" pitchFamily="34" charset="0"/>
                <a:cs typeface="Times New Roman" panose="02020603050405020304" pitchFamily="18" charset="0"/>
              </a:rPr>
              <a:t> -solver chaff”</a:t>
            </a:r>
          </a:p>
          <a:p>
            <a:pPr algn="just"/>
            <a:r>
              <a:rPr lang="en-US" dirty="0">
                <a:latin typeface="Calibri" panose="020F0502020204030204" pitchFamily="34" charset="0"/>
                <a:ea typeface="Calibri" panose="020F0502020204030204" pitchFamily="34" charset="0"/>
                <a:cs typeface="Times New Roman" panose="02020603050405020304" pitchFamily="18" charset="0"/>
              </a:rPr>
              <a:t>	to run the planner</a:t>
            </a:r>
          </a:p>
        </p:txBody>
      </p:sp>
    </p:spTree>
    <p:extLst>
      <p:ext uri="{BB962C8B-B14F-4D97-AF65-F5344CB8AC3E}">
        <p14:creationId xmlns:p14="http://schemas.microsoft.com/office/powerpoint/2010/main" val="4203150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23" name="Group 22">
            <a:extLst>
              <a:ext uri="{FF2B5EF4-FFF2-40B4-BE49-F238E27FC236}">
                <a16:creationId xmlns:a16="http://schemas.microsoft.com/office/drawing/2014/main" id="{D0D086B5-FAC3-48CF-A21B-622E61F5BFF4}"/>
              </a:ext>
            </a:extLst>
          </p:cNvPr>
          <p:cNvGrpSpPr/>
          <p:nvPr/>
        </p:nvGrpSpPr>
        <p:grpSpPr>
          <a:xfrm>
            <a:off x="4034681" y="5495924"/>
            <a:ext cx="1741411" cy="1145310"/>
            <a:chOff x="277056" y="5738892"/>
            <a:chExt cx="1741411" cy="1145310"/>
          </a:xfrm>
        </p:grpSpPr>
        <p:grpSp>
          <p:nvGrpSpPr>
            <p:cNvPr id="24" name="Group 23">
              <a:extLst>
                <a:ext uri="{FF2B5EF4-FFF2-40B4-BE49-F238E27FC236}">
                  <a16:creationId xmlns:a16="http://schemas.microsoft.com/office/drawing/2014/main" id="{E8DF8284-4788-401F-B59E-4FD264ED27C6}"/>
                </a:ext>
              </a:extLst>
            </p:cNvPr>
            <p:cNvGrpSpPr/>
            <p:nvPr/>
          </p:nvGrpSpPr>
          <p:grpSpPr>
            <a:xfrm>
              <a:off x="285749" y="5738892"/>
              <a:ext cx="1732718" cy="740853"/>
              <a:chOff x="285749" y="5738892"/>
              <a:chExt cx="1732718" cy="740853"/>
            </a:xfrm>
          </p:grpSpPr>
          <p:sp>
            <p:nvSpPr>
              <p:cNvPr id="26" name="Oval 25">
                <a:extLst>
                  <a:ext uri="{FF2B5EF4-FFF2-40B4-BE49-F238E27FC236}">
                    <a16:creationId xmlns:a16="http://schemas.microsoft.com/office/drawing/2014/main" id="{CC653BD9-D72C-47CA-B731-D615915BF26B}"/>
                  </a:ext>
                </a:extLst>
              </p:cNvPr>
              <p:cNvSpPr/>
              <p:nvPr/>
            </p:nvSpPr>
            <p:spPr>
              <a:xfrm>
                <a:off x="285749" y="5738892"/>
                <a:ext cx="1724025" cy="74085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CBA24343-C3E2-43E8-BD69-E45501E2DF9B}"/>
                  </a:ext>
                </a:extLst>
              </p:cNvPr>
              <p:cNvSpPr/>
              <p:nvPr/>
            </p:nvSpPr>
            <p:spPr>
              <a:xfrm>
                <a:off x="294442" y="5897305"/>
                <a:ext cx="1724025" cy="461665"/>
              </a:xfrm>
              <a:prstGeom prst="rect">
                <a:avLst/>
              </a:prstGeom>
            </p:spPr>
            <p:txBody>
              <a:bodyPr wrap="square">
                <a:spAutoFit/>
              </a:bodyPr>
              <a:lstStyle/>
              <a:p>
                <a:pPr algn="ctr"/>
                <a:r>
                  <a:rPr lang="nl-NL" sz="1200" dirty="0"/>
                  <a:t>NoOP_HC0 =&gt; ¬EC1  </a:t>
                </a:r>
              </a:p>
              <a:p>
                <a:pPr algn="ctr"/>
                <a:r>
                  <a:rPr lang="nl-NL" sz="1200" dirty="0"/>
                  <a:t>EC1 =&gt; ¬NoOP_AC1'</a:t>
                </a:r>
                <a:endParaRPr lang="en-US" sz="1200" dirty="0"/>
              </a:p>
            </p:txBody>
          </p:sp>
        </p:grpSp>
        <p:sp>
          <p:nvSpPr>
            <p:cNvPr id="25" name="TextBox 24">
              <a:extLst>
                <a:ext uri="{FF2B5EF4-FFF2-40B4-BE49-F238E27FC236}">
                  <a16:creationId xmlns:a16="http://schemas.microsoft.com/office/drawing/2014/main" id="{02AE01DC-44CB-4529-A978-D2FFA3DB9EA4}"/>
                </a:ext>
              </a:extLst>
            </p:cNvPr>
            <p:cNvSpPr txBox="1"/>
            <p:nvPr/>
          </p:nvSpPr>
          <p:spPr>
            <a:xfrm>
              <a:off x="277056" y="6422537"/>
              <a:ext cx="1732718" cy="461665"/>
            </a:xfrm>
            <a:prstGeom prst="rect">
              <a:avLst/>
            </a:prstGeom>
            <a:noFill/>
          </p:spPr>
          <p:txBody>
            <a:bodyPr wrap="none" rtlCol="0">
              <a:spAutoFit/>
            </a:bodyPr>
            <a:lstStyle/>
            <a:p>
              <a:pPr algn="ctr"/>
              <a:r>
                <a:rPr lang="en-US" sz="1200" dirty="0"/>
                <a:t>Action Exclusion Axioms</a:t>
              </a:r>
              <a:br>
                <a:rPr lang="en-US" sz="1200" dirty="0"/>
              </a:br>
              <a:r>
                <a:rPr lang="en-US" sz="1200" dirty="0"/>
                <a:t>Layer 1</a:t>
              </a:r>
            </a:p>
          </p:txBody>
        </p:sp>
      </p:grpSp>
      <p:grpSp>
        <p:nvGrpSpPr>
          <p:cNvPr id="39" name="Group 38">
            <a:extLst>
              <a:ext uri="{FF2B5EF4-FFF2-40B4-BE49-F238E27FC236}">
                <a16:creationId xmlns:a16="http://schemas.microsoft.com/office/drawing/2014/main" id="{5485AC0D-A331-497E-AB36-6A4E610591F1}"/>
              </a:ext>
            </a:extLst>
          </p:cNvPr>
          <p:cNvGrpSpPr/>
          <p:nvPr/>
        </p:nvGrpSpPr>
        <p:grpSpPr>
          <a:xfrm>
            <a:off x="6152828" y="4930181"/>
            <a:ext cx="2419672" cy="1982225"/>
            <a:chOff x="-50498" y="5213476"/>
            <a:chExt cx="2419672" cy="1982225"/>
          </a:xfrm>
        </p:grpSpPr>
        <p:grpSp>
          <p:nvGrpSpPr>
            <p:cNvPr id="40" name="Group 39">
              <a:extLst>
                <a:ext uri="{FF2B5EF4-FFF2-40B4-BE49-F238E27FC236}">
                  <a16:creationId xmlns:a16="http://schemas.microsoft.com/office/drawing/2014/main" id="{3641195D-F0F7-441D-B494-B397EE3A643D}"/>
                </a:ext>
              </a:extLst>
            </p:cNvPr>
            <p:cNvGrpSpPr/>
            <p:nvPr/>
          </p:nvGrpSpPr>
          <p:grpSpPr>
            <a:xfrm>
              <a:off x="-50498" y="5213476"/>
              <a:ext cx="2419672" cy="1542106"/>
              <a:chOff x="-50498" y="5213476"/>
              <a:chExt cx="2419672" cy="1542106"/>
            </a:xfrm>
          </p:grpSpPr>
          <p:sp>
            <p:nvSpPr>
              <p:cNvPr id="42" name="Oval 41">
                <a:extLst>
                  <a:ext uri="{FF2B5EF4-FFF2-40B4-BE49-F238E27FC236}">
                    <a16:creationId xmlns:a16="http://schemas.microsoft.com/office/drawing/2014/main" id="{94E45F47-69D3-4E4D-885F-3514BF4B78EE}"/>
                  </a:ext>
                </a:extLst>
              </p:cNvPr>
              <p:cNvSpPr/>
              <p:nvPr/>
            </p:nvSpPr>
            <p:spPr>
              <a:xfrm>
                <a:off x="-50498" y="5213476"/>
                <a:ext cx="2419672" cy="154210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a:extLst>
                  <a:ext uri="{FF2B5EF4-FFF2-40B4-BE49-F238E27FC236}">
                    <a16:creationId xmlns:a16="http://schemas.microsoft.com/office/drawing/2014/main" id="{7E6A5535-3145-4E18-9F2B-CE528D671750}"/>
                  </a:ext>
                </a:extLst>
              </p:cNvPr>
              <p:cNvSpPr/>
              <p:nvPr/>
            </p:nvSpPr>
            <p:spPr>
              <a:xfrm>
                <a:off x="93481" y="5384364"/>
                <a:ext cx="2158994" cy="1200329"/>
              </a:xfrm>
              <a:prstGeom prst="rect">
                <a:avLst/>
              </a:prstGeom>
            </p:spPr>
            <p:txBody>
              <a:bodyPr wrap="square">
                <a:spAutoFit/>
              </a:bodyPr>
              <a:lstStyle/>
              <a:p>
                <a:pPr algn="ctr"/>
                <a:r>
                  <a:rPr lang="en-US" sz="1200" dirty="0"/>
                  <a:t>NoOP_HC2 =&gt; ¬NoOP_HC2' </a:t>
                </a:r>
              </a:p>
              <a:p>
                <a:pPr algn="ctr"/>
                <a:r>
                  <a:rPr lang="en-US" sz="1200" dirty="0"/>
                  <a:t>NoOP_HC2 =&gt; ¬EC2</a:t>
                </a:r>
              </a:p>
              <a:p>
                <a:pPr algn="ctr"/>
                <a:r>
                  <a:rPr lang="en-US" sz="1200" dirty="0"/>
                  <a:t>BC2 =&gt; ¬NoOP_HC1' </a:t>
                </a:r>
              </a:p>
              <a:p>
                <a:pPr algn="ctr"/>
                <a:r>
                  <a:rPr lang="en-US" sz="1200" dirty="0"/>
                  <a:t>BC2 =&gt; ¬EC2</a:t>
                </a:r>
              </a:p>
              <a:p>
                <a:pPr algn="ctr"/>
                <a:r>
                  <a:rPr lang="en-US" sz="1200" dirty="0"/>
                  <a:t>EC2 =&gt; ¬NoOp_AC2'</a:t>
                </a:r>
              </a:p>
              <a:p>
                <a:pPr algn="ctr"/>
                <a:r>
                  <a:rPr lang="en-US" sz="1200" dirty="0"/>
                  <a:t>NoOp_AC2 =&gt; ¬NoOp_AC2'</a:t>
                </a:r>
              </a:p>
            </p:txBody>
          </p:sp>
        </p:grpSp>
        <p:sp>
          <p:nvSpPr>
            <p:cNvPr id="41" name="TextBox 40">
              <a:extLst>
                <a:ext uri="{FF2B5EF4-FFF2-40B4-BE49-F238E27FC236}">
                  <a16:creationId xmlns:a16="http://schemas.microsoft.com/office/drawing/2014/main" id="{B7A0D772-CBA8-4D72-9530-A22F952CC91A}"/>
                </a:ext>
              </a:extLst>
            </p:cNvPr>
            <p:cNvSpPr txBox="1"/>
            <p:nvPr/>
          </p:nvSpPr>
          <p:spPr>
            <a:xfrm>
              <a:off x="221277" y="6734036"/>
              <a:ext cx="1830808" cy="461665"/>
            </a:xfrm>
            <a:prstGeom prst="rect">
              <a:avLst/>
            </a:prstGeom>
            <a:noFill/>
          </p:spPr>
          <p:txBody>
            <a:bodyPr wrap="square" rtlCol="0">
              <a:spAutoFit/>
            </a:bodyPr>
            <a:lstStyle/>
            <a:p>
              <a:pPr algn="ctr"/>
              <a:r>
                <a:rPr lang="en-US" sz="1200" dirty="0"/>
                <a:t>Action Exclusion Axioms</a:t>
              </a:r>
              <a:br>
                <a:rPr lang="en-US" sz="1200" dirty="0"/>
              </a:br>
              <a:r>
                <a:rPr lang="en-US" sz="1200" dirty="0"/>
                <a:t>Layer 2</a:t>
              </a:r>
            </a:p>
          </p:txBody>
        </p:sp>
      </p:grpSp>
      <p:cxnSp>
        <p:nvCxnSpPr>
          <p:cNvPr id="11" name="Straight Arrow Connector 10">
            <a:extLst>
              <a:ext uri="{FF2B5EF4-FFF2-40B4-BE49-F238E27FC236}">
                <a16:creationId xmlns:a16="http://schemas.microsoft.com/office/drawing/2014/main" id="{3B332B23-04BB-49C1-ADAD-A3EBFBA69FA7}"/>
              </a:ext>
            </a:extLst>
          </p:cNvPr>
          <p:cNvCxnSpPr>
            <a:stCxn id="26" idx="1"/>
          </p:cNvCxnSpPr>
          <p:nvPr/>
        </p:nvCxnSpPr>
        <p:spPr>
          <a:xfrm flipV="1">
            <a:off x="4295852" y="3140364"/>
            <a:ext cx="571712" cy="2464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FBEBC75-ABDE-4515-A38E-A937A485E601}"/>
              </a:ext>
            </a:extLst>
          </p:cNvPr>
          <p:cNvCxnSpPr>
            <a:cxnSpLocks/>
            <a:stCxn id="26" idx="7"/>
          </p:cNvCxnSpPr>
          <p:nvPr/>
        </p:nvCxnSpPr>
        <p:spPr>
          <a:xfrm flipH="1" flipV="1">
            <a:off x="4867565" y="4343103"/>
            <a:ext cx="647356" cy="1261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92FA5DC-C9B9-4F2B-AAE9-940CA94F8CA9}"/>
              </a:ext>
            </a:extLst>
          </p:cNvPr>
          <p:cNvCxnSpPr>
            <a:cxnSpLocks/>
            <a:stCxn id="42" idx="1"/>
          </p:cNvCxnSpPr>
          <p:nvPr/>
        </p:nvCxnSpPr>
        <p:spPr>
          <a:xfrm flipV="1">
            <a:off x="6507181" y="2840863"/>
            <a:ext cx="405156" cy="2315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BC9200E-4CEF-47ED-A539-A45F023AD4AB}"/>
              </a:ext>
            </a:extLst>
          </p:cNvPr>
          <p:cNvCxnSpPr>
            <a:cxnSpLocks/>
            <a:stCxn id="42" idx="1"/>
          </p:cNvCxnSpPr>
          <p:nvPr/>
        </p:nvCxnSpPr>
        <p:spPr>
          <a:xfrm flipV="1">
            <a:off x="6507181" y="3581400"/>
            <a:ext cx="405156" cy="1574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606E3B-C513-4D8A-B602-0B8622347EAD}"/>
              </a:ext>
            </a:extLst>
          </p:cNvPr>
          <p:cNvCxnSpPr>
            <a:cxnSpLocks/>
            <a:stCxn id="42" idx="7"/>
          </p:cNvCxnSpPr>
          <p:nvPr/>
        </p:nvCxnSpPr>
        <p:spPr>
          <a:xfrm flipH="1" flipV="1">
            <a:off x="7680960" y="4282440"/>
            <a:ext cx="537187" cy="873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C2F539-BE0A-4AE0-8861-593BDFFB29D5}"/>
              </a:ext>
            </a:extLst>
          </p:cNvPr>
          <p:cNvCxnSpPr>
            <a:cxnSpLocks/>
          </p:cNvCxnSpPr>
          <p:nvPr/>
        </p:nvCxnSpPr>
        <p:spPr>
          <a:xfrm flipH="1" flipV="1">
            <a:off x="7791450" y="4216400"/>
            <a:ext cx="426697" cy="939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6B7F43D-4990-4048-AE8C-64E4A0C30466}"/>
              </a:ext>
            </a:extLst>
          </p:cNvPr>
          <p:cNvCxnSpPr>
            <a:cxnSpLocks/>
          </p:cNvCxnSpPr>
          <p:nvPr/>
        </p:nvCxnSpPr>
        <p:spPr>
          <a:xfrm flipH="1" flipV="1">
            <a:off x="7730942" y="3251200"/>
            <a:ext cx="487205" cy="1904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3AA9310-188F-4B33-BFD5-47BB61C2FEDC}"/>
              </a:ext>
            </a:extLst>
          </p:cNvPr>
          <p:cNvCxnSpPr>
            <a:cxnSpLocks/>
          </p:cNvCxnSpPr>
          <p:nvPr/>
        </p:nvCxnSpPr>
        <p:spPr>
          <a:xfrm flipH="1" flipV="1">
            <a:off x="7582313" y="3307172"/>
            <a:ext cx="635834" cy="1848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BD8C24F-ED14-48A9-888D-39935E0C02CF}"/>
              </a:ext>
            </a:extLst>
          </p:cNvPr>
          <p:cNvSpPr/>
          <p:nvPr/>
        </p:nvSpPr>
        <p:spPr>
          <a:xfrm>
            <a:off x="1364609" y="557331"/>
            <a:ext cx="9462782"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5. Exclusion Axioms: For ev</a:t>
            </a:r>
            <a:r>
              <a:rPr lang="en-US" b="1" dirty="0"/>
              <a:t>ery action (including no-op actions) in every action layer t in [1...k], </a:t>
            </a:r>
            <a:r>
              <a:rPr lang="en-US" b="1" dirty="0">
                <a:latin typeface="Calibri" panose="020F0502020204030204" pitchFamily="34" charset="0"/>
                <a:ea typeface="Calibri" panose="020F0502020204030204" pitchFamily="34" charset="0"/>
                <a:cs typeface="Times New Roman" panose="02020603050405020304" pitchFamily="18" charset="0"/>
              </a:rPr>
              <a:t>use the mutex edges to add exclusion clauses for any actions that are mutually exclusive in that layer.</a:t>
            </a:r>
          </a:p>
        </p:txBody>
      </p:sp>
    </p:spTree>
    <p:extLst>
      <p:ext uri="{BB962C8B-B14F-4D97-AF65-F5344CB8AC3E}">
        <p14:creationId xmlns:p14="http://schemas.microsoft.com/office/powerpoint/2010/main" val="3129007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736904" y="1583129"/>
            <a:ext cx="1530547" cy="461665"/>
          </a:xfrm>
          <a:prstGeom prst="rect">
            <a:avLst/>
          </a:prstGeom>
          <a:noFill/>
        </p:spPr>
        <p:txBody>
          <a:bodyPr wrap="none" rtlCol="0">
            <a:spAutoFit/>
          </a:bodyPr>
          <a:lstStyle/>
          <a:p>
            <a:pPr algn="ctr"/>
            <a:r>
              <a:rPr lang="en-US" sz="1200" dirty="0"/>
              <a:t>Initial State Axioms</a:t>
            </a:r>
            <a:br>
              <a:rPr lang="en-US" sz="1200" dirty="0"/>
            </a:br>
            <a:r>
              <a:rPr lang="en-US" sz="1200" dirty="0"/>
              <a:t>From PDDL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38299" cy="1022869"/>
            <a:chOff x="9777483" y="796405"/>
            <a:chExt cx="1638299"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85235" y="796405"/>
              <a:ext cx="1530547" cy="461665"/>
            </a:xfrm>
            <a:prstGeom prst="rect">
              <a:avLst/>
            </a:prstGeom>
            <a:noFill/>
          </p:spPr>
          <p:txBody>
            <a:bodyPr wrap="none" rtlCol="0">
              <a:spAutoFit/>
            </a:bodyPr>
            <a:lstStyle/>
            <a:p>
              <a:pPr algn="ctr"/>
              <a:r>
                <a:rPr lang="en-US" sz="1200" dirty="0"/>
                <a:t>Goal State Axioms</a:t>
              </a:r>
              <a:br>
                <a:rPr lang="en-US" sz="1200" dirty="0"/>
              </a:br>
              <a:r>
                <a:rPr lang="en-US" sz="1200" dirty="0"/>
                <a:t>From PDDL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grpSp>
        <p:nvGrpSpPr>
          <p:cNvPr id="23" name="Group 22">
            <a:extLst>
              <a:ext uri="{FF2B5EF4-FFF2-40B4-BE49-F238E27FC236}">
                <a16:creationId xmlns:a16="http://schemas.microsoft.com/office/drawing/2014/main" id="{D0D086B5-FAC3-48CF-A21B-622E61F5BFF4}"/>
              </a:ext>
            </a:extLst>
          </p:cNvPr>
          <p:cNvGrpSpPr/>
          <p:nvPr/>
        </p:nvGrpSpPr>
        <p:grpSpPr>
          <a:xfrm>
            <a:off x="4034681" y="5495924"/>
            <a:ext cx="1741411" cy="1145310"/>
            <a:chOff x="277056" y="5738892"/>
            <a:chExt cx="1741411" cy="1145310"/>
          </a:xfrm>
        </p:grpSpPr>
        <p:grpSp>
          <p:nvGrpSpPr>
            <p:cNvPr id="24" name="Group 23">
              <a:extLst>
                <a:ext uri="{FF2B5EF4-FFF2-40B4-BE49-F238E27FC236}">
                  <a16:creationId xmlns:a16="http://schemas.microsoft.com/office/drawing/2014/main" id="{E8DF8284-4788-401F-B59E-4FD264ED27C6}"/>
                </a:ext>
              </a:extLst>
            </p:cNvPr>
            <p:cNvGrpSpPr/>
            <p:nvPr/>
          </p:nvGrpSpPr>
          <p:grpSpPr>
            <a:xfrm>
              <a:off x="285749" y="5738892"/>
              <a:ext cx="1732718" cy="740853"/>
              <a:chOff x="285749" y="5738892"/>
              <a:chExt cx="1732718" cy="740853"/>
            </a:xfrm>
          </p:grpSpPr>
          <p:sp>
            <p:nvSpPr>
              <p:cNvPr id="26" name="Oval 25">
                <a:extLst>
                  <a:ext uri="{FF2B5EF4-FFF2-40B4-BE49-F238E27FC236}">
                    <a16:creationId xmlns:a16="http://schemas.microsoft.com/office/drawing/2014/main" id="{CC653BD9-D72C-47CA-B731-D615915BF26B}"/>
                  </a:ext>
                </a:extLst>
              </p:cNvPr>
              <p:cNvSpPr/>
              <p:nvPr/>
            </p:nvSpPr>
            <p:spPr>
              <a:xfrm>
                <a:off x="285749" y="5738892"/>
                <a:ext cx="1724025" cy="74085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CBA24343-C3E2-43E8-BD69-E45501E2DF9B}"/>
                  </a:ext>
                </a:extLst>
              </p:cNvPr>
              <p:cNvSpPr/>
              <p:nvPr/>
            </p:nvSpPr>
            <p:spPr>
              <a:xfrm>
                <a:off x="294442" y="5897305"/>
                <a:ext cx="1724025" cy="461665"/>
              </a:xfrm>
              <a:prstGeom prst="rect">
                <a:avLst/>
              </a:prstGeom>
            </p:spPr>
            <p:txBody>
              <a:bodyPr wrap="square">
                <a:spAutoFit/>
              </a:bodyPr>
              <a:lstStyle/>
              <a:p>
                <a:pPr algn="ctr"/>
                <a:r>
                  <a:rPr lang="nl-NL" sz="1200" dirty="0"/>
                  <a:t>¬NoOP_HC0 ∨ ¬EC1</a:t>
                </a:r>
              </a:p>
              <a:p>
                <a:pPr algn="ctr"/>
                <a:r>
                  <a:rPr lang="nl-NL" sz="1200" dirty="0"/>
                  <a:t>¬EC1 ∨ ¬NoOP_AC1'</a:t>
                </a:r>
                <a:endParaRPr lang="en-US" sz="1200" dirty="0"/>
              </a:p>
            </p:txBody>
          </p:sp>
        </p:grpSp>
        <p:sp>
          <p:nvSpPr>
            <p:cNvPr id="25" name="TextBox 24">
              <a:extLst>
                <a:ext uri="{FF2B5EF4-FFF2-40B4-BE49-F238E27FC236}">
                  <a16:creationId xmlns:a16="http://schemas.microsoft.com/office/drawing/2014/main" id="{02AE01DC-44CB-4529-A978-D2FFA3DB9EA4}"/>
                </a:ext>
              </a:extLst>
            </p:cNvPr>
            <p:cNvSpPr txBox="1"/>
            <p:nvPr/>
          </p:nvSpPr>
          <p:spPr>
            <a:xfrm>
              <a:off x="277056" y="6422537"/>
              <a:ext cx="1732718" cy="461665"/>
            </a:xfrm>
            <a:prstGeom prst="rect">
              <a:avLst/>
            </a:prstGeom>
            <a:noFill/>
          </p:spPr>
          <p:txBody>
            <a:bodyPr wrap="none" rtlCol="0">
              <a:spAutoFit/>
            </a:bodyPr>
            <a:lstStyle/>
            <a:p>
              <a:pPr algn="ctr"/>
              <a:r>
                <a:rPr lang="en-US" sz="1200" dirty="0"/>
                <a:t>Action Exclusion Axioms</a:t>
              </a:r>
              <a:br>
                <a:rPr lang="en-US" sz="1200" dirty="0"/>
              </a:br>
              <a:r>
                <a:rPr lang="en-US" sz="1200" dirty="0"/>
                <a:t>Layer 1</a:t>
              </a:r>
            </a:p>
          </p:txBody>
        </p:sp>
      </p:grpSp>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 NoOp_HC1 ∨ BC2</a:t>
                </a:r>
              </a:p>
              <a:p>
                <a:pPr algn="ctr"/>
                <a:r>
                  <a:rPr lang="en-US" sz="1200" dirty="0"/>
                  <a:t>¬HC2' ∨ NoOp_HC2' ∨ EC2</a:t>
                </a:r>
              </a:p>
              <a:p>
                <a:pPr algn="ctr"/>
                <a:r>
                  <a:rPr lang="en-US" sz="1200" dirty="0"/>
                  <a:t>¬AC2 ∨ EC2 ∨ NoOp_AC2</a:t>
                </a:r>
              </a:p>
              <a:p>
                <a:pPr algn="ctr"/>
                <a:r>
                  <a:rPr lang="en-US" sz="1200" dirty="0"/>
                  <a:t>¬AC2' ∨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 NoOp_HC1</a:t>
                </a:r>
              </a:p>
              <a:p>
                <a:pPr algn="ctr"/>
                <a:r>
                  <a:rPr lang="en-US" sz="1200" dirty="0"/>
                  <a:t>¬HC1' ∨ EC1</a:t>
                </a:r>
              </a:p>
              <a:p>
                <a:pPr algn="ctr"/>
                <a:r>
                  <a:rPr lang="en-US" sz="1200" dirty="0"/>
                  <a:t>¬AC1 ∨ EC1</a:t>
                </a:r>
              </a:p>
              <a:p>
                <a:pPr algn="ctr"/>
                <a:r>
                  <a:rPr lang="en-US" sz="1200" dirty="0"/>
                  <a:t>¬AC1' ∨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grpSp>
        <p:nvGrpSpPr>
          <p:cNvPr id="39" name="Group 38">
            <a:extLst>
              <a:ext uri="{FF2B5EF4-FFF2-40B4-BE49-F238E27FC236}">
                <a16:creationId xmlns:a16="http://schemas.microsoft.com/office/drawing/2014/main" id="{5485AC0D-A331-497E-AB36-6A4E610591F1}"/>
              </a:ext>
            </a:extLst>
          </p:cNvPr>
          <p:cNvGrpSpPr/>
          <p:nvPr/>
        </p:nvGrpSpPr>
        <p:grpSpPr>
          <a:xfrm>
            <a:off x="6152828" y="4930181"/>
            <a:ext cx="2419672" cy="1982225"/>
            <a:chOff x="-50498" y="5213476"/>
            <a:chExt cx="2419672" cy="1982225"/>
          </a:xfrm>
        </p:grpSpPr>
        <p:grpSp>
          <p:nvGrpSpPr>
            <p:cNvPr id="40" name="Group 39">
              <a:extLst>
                <a:ext uri="{FF2B5EF4-FFF2-40B4-BE49-F238E27FC236}">
                  <a16:creationId xmlns:a16="http://schemas.microsoft.com/office/drawing/2014/main" id="{3641195D-F0F7-441D-B494-B397EE3A643D}"/>
                </a:ext>
              </a:extLst>
            </p:cNvPr>
            <p:cNvGrpSpPr/>
            <p:nvPr/>
          </p:nvGrpSpPr>
          <p:grpSpPr>
            <a:xfrm>
              <a:off x="-50498" y="5213476"/>
              <a:ext cx="2419672" cy="1542106"/>
              <a:chOff x="-50498" y="5213476"/>
              <a:chExt cx="2419672" cy="1542106"/>
            </a:xfrm>
          </p:grpSpPr>
          <p:sp>
            <p:nvSpPr>
              <p:cNvPr id="42" name="Oval 41">
                <a:extLst>
                  <a:ext uri="{FF2B5EF4-FFF2-40B4-BE49-F238E27FC236}">
                    <a16:creationId xmlns:a16="http://schemas.microsoft.com/office/drawing/2014/main" id="{94E45F47-69D3-4E4D-885F-3514BF4B78EE}"/>
                  </a:ext>
                </a:extLst>
              </p:cNvPr>
              <p:cNvSpPr/>
              <p:nvPr/>
            </p:nvSpPr>
            <p:spPr>
              <a:xfrm>
                <a:off x="-50498" y="5213476"/>
                <a:ext cx="2419672" cy="154210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a:extLst>
                  <a:ext uri="{FF2B5EF4-FFF2-40B4-BE49-F238E27FC236}">
                    <a16:creationId xmlns:a16="http://schemas.microsoft.com/office/drawing/2014/main" id="{7E6A5535-3145-4E18-9F2B-CE528D671750}"/>
                  </a:ext>
                </a:extLst>
              </p:cNvPr>
              <p:cNvSpPr/>
              <p:nvPr/>
            </p:nvSpPr>
            <p:spPr>
              <a:xfrm>
                <a:off x="93481" y="5384364"/>
                <a:ext cx="2158994" cy="1200329"/>
              </a:xfrm>
              <a:prstGeom prst="rect">
                <a:avLst/>
              </a:prstGeom>
            </p:spPr>
            <p:txBody>
              <a:bodyPr wrap="square">
                <a:spAutoFit/>
              </a:bodyPr>
              <a:lstStyle/>
              <a:p>
                <a:pPr algn="ctr"/>
                <a:r>
                  <a:rPr lang="en-US" sz="1200" dirty="0"/>
                  <a:t>¬NoOP_HC2 ∨ ¬NoOP_HC2' </a:t>
                </a:r>
              </a:p>
              <a:p>
                <a:pPr algn="ctr"/>
                <a:r>
                  <a:rPr lang="en-US" sz="1200" dirty="0"/>
                  <a:t>¬NoOP_HC2 ∨ ¬EC2</a:t>
                </a:r>
              </a:p>
              <a:p>
                <a:pPr algn="ctr"/>
                <a:r>
                  <a:rPr lang="en-US" sz="1200" dirty="0"/>
                  <a:t>¬BC2 ∨ ¬NoOP_HC1' </a:t>
                </a:r>
              </a:p>
              <a:p>
                <a:pPr algn="ctr"/>
                <a:r>
                  <a:rPr lang="en-US" sz="1200" dirty="0"/>
                  <a:t>¬BC2 ∨ ¬EC2</a:t>
                </a:r>
              </a:p>
              <a:p>
                <a:pPr algn="ctr"/>
                <a:r>
                  <a:rPr lang="en-US" sz="1200" dirty="0"/>
                  <a:t>¬EC2 ∨ ¬NoOp_AC2'</a:t>
                </a:r>
              </a:p>
              <a:p>
                <a:pPr algn="ctr"/>
                <a:r>
                  <a:rPr lang="en-US" sz="1200" dirty="0"/>
                  <a:t>¬NoOp_AC2 ∨ ¬NoOp_AC2'</a:t>
                </a:r>
              </a:p>
            </p:txBody>
          </p:sp>
        </p:grpSp>
        <p:sp>
          <p:nvSpPr>
            <p:cNvPr id="41" name="TextBox 40">
              <a:extLst>
                <a:ext uri="{FF2B5EF4-FFF2-40B4-BE49-F238E27FC236}">
                  <a16:creationId xmlns:a16="http://schemas.microsoft.com/office/drawing/2014/main" id="{B7A0D772-CBA8-4D72-9530-A22F952CC91A}"/>
                </a:ext>
              </a:extLst>
            </p:cNvPr>
            <p:cNvSpPr txBox="1"/>
            <p:nvPr/>
          </p:nvSpPr>
          <p:spPr>
            <a:xfrm>
              <a:off x="221277" y="6734036"/>
              <a:ext cx="1830808" cy="461665"/>
            </a:xfrm>
            <a:prstGeom prst="rect">
              <a:avLst/>
            </a:prstGeom>
            <a:noFill/>
          </p:spPr>
          <p:txBody>
            <a:bodyPr wrap="square" rtlCol="0">
              <a:spAutoFit/>
            </a:bodyPr>
            <a:lstStyle/>
            <a:p>
              <a:pPr algn="ctr"/>
              <a:r>
                <a:rPr lang="en-US" sz="1200" dirty="0"/>
                <a:t>Action Exclusion Axioms</a:t>
              </a:r>
              <a:br>
                <a:rPr lang="en-US" sz="1200" dirty="0"/>
              </a:br>
              <a:r>
                <a:rPr lang="en-US" sz="1200" dirty="0"/>
                <a:t>Layer 2</a:t>
              </a:r>
            </a:p>
          </p:txBody>
        </p:sp>
      </p:grpSp>
      <p:sp>
        <p:nvSpPr>
          <p:cNvPr id="45" name="TextBox 44">
            <a:extLst>
              <a:ext uri="{FF2B5EF4-FFF2-40B4-BE49-F238E27FC236}">
                <a16:creationId xmlns:a16="http://schemas.microsoft.com/office/drawing/2014/main" id="{FEBE10BC-0C48-4612-8583-DFC252EEE463}"/>
              </a:ext>
            </a:extLst>
          </p:cNvPr>
          <p:cNvSpPr txBox="1"/>
          <p:nvPr/>
        </p:nvSpPr>
        <p:spPr>
          <a:xfrm>
            <a:off x="369847" y="3252223"/>
            <a:ext cx="1960730" cy="1200329"/>
          </a:xfrm>
          <a:prstGeom prst="rect">
            <a:avLst/>
          </a:prstGeom>
          <a:noFill/>
        </p:spPr>
        <p:txBody>
          <a:bodyPr wrap="none" rtlCol="0">
            <a:spAutoFit/>
          </a:bodyPr>
          <a:lstStyle/>
          <a:p>
            <a:r>
              <a:rPr lang="en-US" dirty="0"/>
              <a:t>CNF Formula Stats:</a:t>
            </a:r>
            <a:br>
              <a:rPr lang="en-US" dirty="0"/>
            </a:br>
            <a:r>
              <a:rPr lang="en-US" dirty="0"/>
              <a:t>19 Variables</a:t>
            </a:r>
          </a:p>
          <a:p>
            <a:r>
              <a:rPr lang="en-US" dirty="0"/>
              <a:t>29 Clauses</a:t>
            </a:r>
            <a:br>
              <a:rPr lang="en-US" dirty="0"/>
            </a:br>
            <a:r>
              <a:rPr lang="en-US" dirty="0"/>
              <a:t>Satisfiable</a:t>
            </a:r>
          </a:p>
        </p:txBody>
      </p:sp>
    </p:spTree>
    <p:extLst>
      <p:ext uri="{BB962C8B-B14F-4D97-AF65-F5344CB8AC3E}">
        <p14:creationId xmlns:p14="http://schemas.microsoft.com/office/powerpoint/2010/main" val="265204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D0AB19-6EDE-482A-A2A8-F3F44DE226F7}"/>
              </a:ext>
            </a:extLst>
          </p:cNvPr>
          <p:cNvSpPr/>
          <p:nvPr/>
        </p:nvSpPr>
        <p:spPr>
          <a:xfrm>
            <a:off x="981294" y="1166842"/>
            <a:ext cx="4010025" cy="4524315"/>
          </a:xfrm>
          <a:prstGeom prst="rect">
            <a:avLst/>
          </a:prstGeom>
          <a:ln>
            <a:solidFill>
              <a:schemeClr val="tx1"/>
            </a:solidFill>
            <a:prstDash val="solid"/>
          </a:ln>
        </p:spPr>
        <p:txBody>
          <a:bodyPr wrap="square">
            <a:spAutoFit/>
          </a:bodyPr>
          <a:lstStyle/>
          <a:p>
            <a:r>
              <a:rPr lang="en-US" dirty="0"/>
              <a:t>Cake And Eat It To Problem:    </a:t>
            </a:r>
          </a:p>
          <a:p>
            <a:endParaRPr lang="en-US" dirty="0"/>
          </a:p>
          <a:p>
            <a:r>
              <a:rPr lang="en-US" dirty="0"/>
              <a:t>  Initial state :  </a:t>
            </a:r>
          </a:p>
          <a:p>
            <a:r>
              <a:rPr lang="en-US" dirty="0"/>
              <a:t>	</a:t>
            </a:r>
            <a:r>
              <a:rPr lang="en-US" dirty="0" err="1"/>
              <a:t>HaveCake</a:t>
            </a:r>
            <a:r>
              <a:rPr lang="en-US" dirty="0"/>
              <a:t> ∧ ¬</a:t>
            </a:r>
            <a:r>
              <a:rPr lang="en-US" dirty="0" err="1"/>
              <a:t>AteCate</a:t>
            </a:r>
            <a:endParaRPr lang="en-US" dirty="0"/>
          </a:p>
          <a:p>
            <a:endParaRPr lang="en-US" dirty="0"/>
          </a:p>
          <a:p>
            <a:r>
              <a:rPr lang="en-US" dirty="0"/>
              <a:t>  Goal State : </a:t>
            </a:r>
          </a:p>
          <a:p>
            <a:r>
              <a:rPr lang="en-US" dirty="0"/>
              <a:t>	</a:t>
            </a:r>
            <a:r>
              <a:rPr lang="en-US" dirty="0" err="1"/>
              <a:t>HaveCake</a:t>
            </a:r>
            <a:r>
              <a:rPr lang="en-US" dirty="0"/>
              <a:t> ∧ </a:t>
            </a:r>
            <a:r>
              <a:rPr lang="en-US" dirty="0" err="1"/>
              <a:t>AteCake</a:t>
            </a:r>
            <a:endParaRPr lang="en-US" dirty="0"/>
          </a:p>
          <a:p>
            <a:endParaRPr lang="en-US" dirty="0"/>
          </a:p>
          <a:p>
            <a:r>
              <a:rPr lang="en-US" dirty="0"/>
              <a:t>  Actions :</a:t>
            </a:r>
          </a:p>
          <a:p>
            <a:r>
              <a:rPr lang="en-US" dirty="0"/>
              <a:t>        </a:t>
            </a:r>
            <a:r>
              <a:rPr lang="en-US" dirty="0" err="1"/>
              <a:t>EatCake</a:t>
            </a:r>
            <a:endParaRPr lang="en-US" dirty="0"/>
          </a:p>
          <a:p>
            <a:r>
              <a:rPr lang="en-US" dirty="0"/>
              <a:t>	Preconditions: </a:t>
            </a:r>
            <a:r>
              <a:rPr lang="en-US" dirty="0" err="1"/>
              <a:t>HaveCake</a:t>
            </a:r>
            <a:endParaRPr lang="en-US" dirty="0"/>
          </a:p>
          <a:p>
            <a:r>
              <a:rPr lang="en-US" dirty="0"/>
              <a:t>	Effects : ¬</a:t>
            </a:r>
            <a:r>
              <a:rPr lang="en-US" dirty="0" err="1"/>
              <a:t>HaveCake</a:t>
            </a:r>
            <a:r>
              <a:rPr lang="en-US" dirty="0"/>
              <a:t> ∧ </a:t>
            </a:r>
            <a:r>
              <a:rPr lang="en-US" dirty="0" err="1"/>
              <a:t>AteCake</a:t>
            </a:r>
            <a:endParaRPr lang="en-US" dirty="0"/>
          </a:p>
          <a:p>
            <a:r>
              <a:rPr lang="en-US" dirty="0"/>
              <a:t>		</a:t>
            </a:r>
          </a:p>
          <a:p>
            <a:r>
              <a:rPr lang="en-US" dirty="0"/>
              <a:t>        </a:t>
            </a:r>
            <a:r>
              <a:rPr lang="en-US" dirty="0" err="1"/>
              <a:t>BakeCake</a:t>
            </a:r>
            <a:endParaRPr lang="en-US" dirty="0"/>
          </a:p>
          <a:p>
            <a:r>
              <a:rPr lang="en-US" dirty="0"/>
              <a:t>	Preconditions: ¬</a:t>
            </a:r>
            <a:r>
              <a:rPr lang="en-US" dirty="0" err="1"/>
              <a:t>HaveCake</a:t>
            </a:r>
            <a:endParaRPr lang="en-US" dirty="0"/>
          </a:p>
          <a:p>
            <a:r>
              <a:rPr lang="en-US" dirty="0"/>
              <a:t>	Effects: </a:t>
            </a:r>
            <a:r>
              <a:rPr lang="en-US" dirty="0" err="1"/>
              <a:t>HaveCake</a:t>
            </a:r>
            <a:endParaRPr lang="en-US" dirty="0"/>
          </a:p>
        </p:txBody>
      </p:sp>
      <p:sp>
        <p:nvSpPr>
          <p:cNvPr id="5" name="Rectangle 4">
            <a:extLst>
              <a:ext uri="{FF2B5EF4-FFF2-40B4-BE49-F238E27FC236}">
                <a16:creationId xmlns:a16="http://schemas.microsoft.com/office/drawing/2014/main" id="{02774D60-943D-4B07-BC14-AECD9F64C7D8}"/>
              </a:ext>
            </a:extLst>
          </p:cNvPr>
          <p:cNvSpPr/>
          <p:nvPr/>
        </p:nvSpPr>
        <p:spPr>
          <a:xfrm>
            <a:off x="6878753" y="1166842"/>
            <a:ext cx="4810125" cy="5078313"/>
          </a:xfrm>
          <a:prstGeom prst="rect">
            <a:avLst/>
          </a:prstGeom>
          <a:ln>
            <a:solidFill>
              <a:schemeClr val="tx1"/>
            </a:solidFill>
          </a:ln>
        </p:spPr>
        <p:txBody>
          <a:bodyPr wrap="square">
            <a:spAutoFit/>
          </a:bodyPr>
          <a:lstStyle/>
          <a:p>
            <a:r>
              <a:rPr lang="en-US" dirty="0"/>
              <a:t>Cake And Eat It To Problem:  (STRIPS Variant)</a:t>
            </a:r>
          </a:p>
          <a:p>
            <a:endParaRPr lang="en-US" dirty="0"/>
          </a:p>
          <a:p>
            <a:r>
              <a:rPr lang="en-US" dirty="0"/>
              <a:t>  Initial state :  </a:t>
            </a:r>
          </a:p>
          <a:p>
            <a:r>
              <a:rPr lang="en-US" dirty="0"/>
              <a:t>	</a:t>
            </a:r>
            <a:r>
              <a:rPr lang="en-US" dirty="0" err="1"/>
              <a:t>HaveCake</a:t>
            </a:r>
            <a:r>
              <a:rPr lang="en-US" dirty="0"/>
              <a:t> ∧ </a:t>
            </a:r>
            <a:r>
              <a:rPr lang="en-US" dirty="0" err="1"/>
              <a:t>NotAteCake</a:t>
            </a:r>
            <a:r>
              <a:rPr lang="en-US" dirty="0"/>
              <a:t> </a:t>
            </a:r>
          </a:p>
          <a:p>
            <a:endParaRPr lang="en-US" dirty="0"/>
          </a:p>
          <a:p>
            <a:r>
              <a:rPr lang="en-US" dirty="0"/>
              <a:t>  Goal State : </a:t>
            </a:r>
          </a:p>
          <a:p>
            <a:r>
              <a:rPr lang="en-US" dirty="0"/>
              <a:t>	</a:t>
            </a:r>
            <a:r>
              <a:rPr lang="en-US" dirty="0" err="1"/>
              <a:t>HaveCake</a:t>
            </a:r>
            <a:r>
              <a:rPr lang="en-US" dirty="0"/>
              <a:t> ∧ </a:t>
            </a:r>
            <a:r>
              <a:rPr lang="en-US" dirty="0" err="1"/>
              <a:t>AteCake</a:t>
            </a:r>
            <a:endParaRPr lang="en-US" dirty="0"/>
          </a:p>
          <a:p>
            <a:endParaRPr lang="en-US" dirty="0"/>
          </a:p>
          <a:p>
            <a:r>
              <a:rPr lang="en-US" dirty="0"/>
              <a:t>  Actions :</a:t>
            </a:r>
          </a:p>
          <a:p>
            <a:r>
              <a:rPr lang="en-US" dirty="0"/>
              <a:t>       </a:t>
            </a:r>
            <a:r>
              <a:rPr lang="en-US" dirty="0" err="1"/>
              <a:t>EatCake</a:t>
            </a:r>
            <a:endParaRPr lang="en-US" dirty="0"/>
          </a:p>
          <a:p>
            <a:r>
              <a:rPr lang="en-US" dirty="0"/>
              <a:t>	Preconditions : </a:t>
            </a:r>
            <a:r>
              <a:rPr lang="en-US" dirty="0" err="1"/>
              <a:t>HaveCake</a:t>
            </a:r>
            <a:endParaRPr lang="en-US" dirty="0"/>
          </a:p>
          <a:p>
            <a:r>
              <a:rPr lang="en-US" dirty="0"/>
              <a:t>	Effects : </a:t>
            </a:r>
            <a:r>
              <a:rPr lang="en-US" dirty="0" err="1"/>
              <a:t>NotHaveCake</a:t>
            </a:r>
            <a:r>
              <a:rPr lang="en-US" dirty="0"/>
              <a:t> ∧ </a:t>
            </a:r>
            <a:r>
              <a:rPr lang="en-US" dirty="0" err="1"/>
              <a:t>AteCake</a:t>
            </a:r>
            <a:endParaRPr lang="en-US" dirty="0"/>
          </a:p>
          <a:p>
            <a:r>
              <a:rPr lang="en-US" dirty="0"/>
              <a:t>		∧ ¬</a:t>
            </a:r>
            <a:r>
              <a:rPr lang="en-US" dirty="0" err="1"/>
              <a:t>HaveCake</a:t>
            </a:r>
            <a:r>
              <a:rPr lang="en-US" dirty="0"/>
              <a:t> ∧ ¬</a:t>
            </a:r>
            <a:r>
              <a:rPr lang="en-US" dirty="0" err="1"/>
              <a:t>NotAteCake</a:t>
            </a:r>
            <a:endParaRPr lang="en-US" dirty="0"/>
          </a:p>
          <a:p>
            <a:r>
              <a:rPr lang="en-US" dirty="0"/>
              <a:t>	</a:t>
            </a:r>
          </a:p>
          <a:p>
            <a:r>
              <a:rPr lang="en-US" dirty="0"/>
              <a:t>        </a:t>
            </a:r>
            <a:r>
              <a:rPr lang="en-US" dirty="0" err="1"/>
              <a:t>BakeCake</a:t>
            </a:r>
            <a:endParaRPr lang="en-US" dirty="0"/>
          </a:p>
          <a:p>
            <a:r>
              <a:rPr lang="en-US" dirty="0"/>
              <a:t>	Preconditions: </a:t>
            </a:r>
            <a:r>
              <a:rPr lang="en-US" dirty="0" err="1"/>
              <a:t>NotHaveCake</a:t>
            </a:r>
            <a:endParaRPr lang="en-US" dirty="0"/>
          </a:p>
          <a:p>
            <a:r>
              <a:rPr lang="en-US" dirty="0"/>
              <a:t>	Effects: </a:t>
            </a:r>
            <a:r>
              <a:rPr lang="en-US" dirty="0" err="1"/>
              <a:t>HaveCake</a:t>
            </a:r>
            <a:r>
              <a:rPr lang="en-US" dirty="0"/>
              <a:t> </a:t>
            </a:r>
          </a:p>
          <a:p>
            <a:r>
              <a:rPr lang="en-US" dirty="0"/>
              <a:t>		∧ ¬</a:t>
            </a:r>
            <a:r>
              <a:rPr lang="en-US" dirty="0" err="1"/>
              <a:t>NotHaveCake</a:t>
            </a:r>
            <a:endParaRPr lang="en-US" dirty="0"/>
          </a:p>
        </p:txBody>
      </p:sp>
      <p:sp>
        <p:nvSpPr>
          <p:cNvPr id="6" name="TextBox 5">
            <a:extLst>
              <a:ext uri="{FF2B5EF4-FFF2-40B4-BE49-F238E27FC236}">
                <a16:creationId xmlns:a16="http://schemas.microsoft.com/office/drawing/2014/main" id="{B5029906-ACC4-412C-A743-6D79B40A3AEB}"/>
              </a:ext>
            </a:extLst>
          </p:cNvPr>
          <p:cNvSpPr txBox="1"/>
          <p:nvPr/>
        </p:nvSpPr>
        <p:spPr>
          <a:xfrm>
            <a:off x="5270163" y="252010"/>
            <a:ext cx="1814920" cy="400110"/>
          </a:xfrm>
          <a:prstGeom prst="rect">
            <a:avLst/>
          </a:prstGeom>
          <a:noFill/>
        </p:spPr>
        <p:txBody>
          <a:bodyPr wrap="none" rtlCol="0">
            <a:spAutoFit/>
          </a:bodyPr>
          <a:lstStyle/>
          <a:p>
            <a:r>
              <a:rPr lang="en-US" sz="2000" dirty="0"/>
              <a:t>PDDL VS STRIPS</a:t>
            </a:r>
          </a:p>
        </p:txBody>
      </p:sp>
    </p:spTree>
    <p:extLst>
      <p:ext uri="{BB962C8B-B14F-4D97-AF65-F5344CB8AC3E}">
        <p14:creationId xmlns:p14="http://schemas.microsoft.com/office/powerpoint/2010/main" val="202845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F8B167-8FB9-4531-BA56-884748D94866}"/>
              </a:ext>
            </a:extLst>
          </p:cNvPr>
          <p:cNvSpPr/>
          <p:nvPr/>
        </p:nvSpPr>
        <p:spPr>
          <a:xfrm>
            <a:off x="1001485" y="450215"/>
            <a:ext cx="10189029" cy="6924973"/>
          </a:xfrm>
          <a:prstGeom prst="rect">
            <a:avLst/>
          </a:prstGeom>
        </p:spPr>
        <p:txBody>
          <a:bodyPr wrap="square">
            <a:spAutoFit/>
          </a:bodyPr>
          <a:lstStyle/>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1. Initial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 for any fact in the initial state t = 0.  Add a unit clause 	with a negative literal for any fact that is absent from the initial state </a:t>
            </a:r>
          </a:p>
          <a:p>
            <a:r>
              <a:rPr lang="en-US" dirty="0"/>
              <a:t>	</a:t>
            </a:r>
          </a:p>
          <a:p>
            <a:r>
              <a:rPr lang="en-US" dirty="0"/>
              <a:t>	F1</a:t>
            </a:r>
            <a:r>
              <a:rPr lang="en-US" baseline="30000" dirty="0"/>
              <a:t>0</a:t>
            </a:r>
            <a:r>
              <a:rPr lang="en-US" dirty="0"/>
              <a:t> ∧ F2</a:t>
            </a:r>
            <a:r>
              <a:rPr lang="en-US" baseline="30000" dirty="0"/>
              <a:t>0 </a:t>
            </a:r>
            <a:r>
              <a:rPr lang="en-US" dirty="0"/>
              <a:t>∧ ¬F3</a:t>
            </a:r>
            <a:r>
              <a:rPr lang="en-US" baseline="30000" dirty="0"/>
              <a:t>0</a:t>
            </a:r>
            <a:r>
              <a:rPr lang="en-US" dirty="0"/>
              <a:t> ∧ ¬F4</a:t>
            </a:r>
            <a:r>
              <a:rPr lang="en-US" baseline="30000" dirty="0"/>
              <a:t>0</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2. Goal State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 for every fact in the goal state at time t = k </a:t>
            </a:r>
          </a:p>
          <a:p>
            <a:r>
              <a:rPr lang="en-US" dirty="0"/>
              <a:t>	</a:t>
            </a:r>
          </a:p>
          <a:p>
            <a:r>
              <a:rPr lang="en-US" dirty="0"/>
              <a:t>	F1</a:t>
            </a:r>
            <a:r>
              <a:rPr lang="en-US" baseline="30000" dirty="0"/>
              <a:t>k</a:t>
            </a:r>
            <a:r>
              <a:rPr lang="en-US" dirty="0"/>
              <a:t> ∧ F2</a:t>
            </a:r>
            <a:r>
              <a:rPr lang="en-US" baseline="30000" dirty="0"/>
              <a:t>k</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3. Actions Imply Precondition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a:t>
            </a:r>
            <a:r>
              <a:rPr lang="en-US" dirty="0"/>
              <a:t>action for every time t in [1...k], add clauses that imply that if the action is taken at 	time t then every one of its preconditions held at t-1</a:t>
            </a:r>
          </a:p>
          <a:p>
            <a:r>
              <a:rPr lang="en-US" dirty="0"/>
              <a:t>	</a:t>
            </a:r>
          </a:p>
          <a:p>
            <a:r>
              <a:rPr lang="en-US" dirty="0"/>
              <a:t>	A1</a:t>
            </a:r>
            <a:r>
              <a:rPr lang="en-US" baseline="30000" dirty="0"/>
              <a:t>t</a:t>
            </a:r>
            <a:r>
              <a:rPr lang="en-US" dirty="0"/>
              <a:t> =&gt; F1</a:t>
            </a:r>
            <a:r>
              <a:rPr lang="en-US" baseline="30000" dirty="0"/>
              <a:t>t-1</a:t>
            </a:r>
            <a:r>
              <a:rPr lang="en-US" dirty="0"/>
              <a:t> ∧ F2</a:t>
            </a:r>
            <a:r>
              <a:rPr lang="en-US" baseline="30000" dirty="0"/>
              <a:t>t-1</a:t>
            </a:r>
            <a:r>
              <a:rPr lang="en-US" dirty="0"/>
              <a:t> ∧ F3</a:t>
            </a:r>
            <a:r>
              <a:rPr lang="en-US" baseline="30000" dirty="0"/>
              <a:t>t-1</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4. Actions Imply Effect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a:t>
            </a:r>
            <a:r>
              <a:rPr lang="en-US" dirty="0"/>
              <a:t>action for every time t in [1...k], add clauses that  imply if the action is taken at time t 	then every one of its effects hold at time t</a:t>
            </a:r>
          </a:p>
          <a:p>
            <a:r>
              <a:rPr lang="en-US" dirty="0"/>
              <a:t>	</a:t>
            </a:r>
          </a:p>
          <a:p>
            <a:r>
              <a:rPr lang="en-US" dirty="0"/>
              <a:t>	A1</a:t>
            </a:r>
            <a:r>
              <a:rPr lang="en-US" baseline="30000" dirty="0"/>
              <a:t>t</a:t>
            </a:r>
            <a:r>
              <a:rPr lang="en-US" dirty="0"/>
              <a:t> =&gt; F1</a:t>
            </a:r>
            <a:r>
              <a:rPr lang="en-US" baseline="30000" dirty="0"/>
              <a:t>t</a:t>
            </a:r>
            <a:r>
              <a:rPr lang="en-US" dirty="0"/>
              <a:t> ∧ ¬F2</a:t>
            </a:r>
            <a:r>
              <a:rPr lang="en-US" baseline="30000" dirty="0"/>
              <a:t>t</a:t>
            </a:r>
            <a:r>
              <a:rPr lang="en-US" dirty="0"/>
              <a:t> ∧ F3</a:t>
            </a:r>
            <a:r>
              <a:rPr lang="en-US" baseline="30000" dirty="0"/>
              <a:t>t</a:t>
            </a:r>
          </a:p>
          <a:p>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46284A2-713A-45D3-B8B5-2C0588BE1A9A}"/>
              </a:ext>
            </a:extLst>
          </p:cNvPr>
          <p:cNvSpPr txBox="1"/>
          <p:nvPr/>
        </p:nvSpPr>
        <p:spPr>
          <a:xfrm>
            <a:off x="5033400" y="218114"/>
            <a:ext cx="2125197" cy="523220"/>
          </a:xfrm>
          <a:prstGeom prst="rect">
            <a:avLst/>
          </a:prstGeom>
          <a:noFill/>
        </p:spPr>
        <p:txBody>
          <a:bodyPr wrap="none" rtlCol="0">
            <a:spAutoFit/>
          </a:bodyPr>
          <a:lstStyle/>
          <a:p>
            <a:r>
              <a:rPr lang="en-US" sz="2800" b="1" dirty="0"/>
              <a:t>Strips To CNF</a:t>
            </a:r>
          </a:p>
        </p:txBody>
      </p:sp>
    </p:spTree>
    <p:extLst>
      <p:ext uri="{BB962C8B-B14F-4D97-AF65-F5344CB8AC3E}">
        <p14:creationId xmlns:p14="http://schemas.microsoft.com/office/powerpoint/2010/main" val="2083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F8B167-8FB9-4531-BA56-884748D94866}"/>
              </a:ext>
            </a:extLst>
          </p:cNvPr>
          <p:cNvSpPr/>
          <p:nvPr/>
        </p:nvSpPr>
        <p:spPr>
          <a:xfrm>
            <a:off x="1001485" y="450215"/>
            <a:ext cx="10189029" cy="6186309"/>
          </a:xfrm>
          <a:prstGeom prst="rect">
            <a:avLst/>
          </a:prstGeom>
        </p:spPr>
        <p:txBody>
          <a:bodyPr wrap="square">
            <a:spAutoFit/>
          </a:bodyPr>
          <a:lstStyle/>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5. Framing Axioms:</a:t>
            </a:r>
          </a:p>
          <a:p>
            <a:r>
              <a:rPr lang="en-US" b="1" dirty="0"/>
              <a:t>	</a:t>
            </a:r>
            <a:r>
              <a:rPr lang="en-US" dirty="0"/>
              <a:t>For every time t in [1…k], for every fact literal add clauses that imply that if any </a:t>
            </a:r>
            <a:r>
              <a:rPr lang="en-US" dirty="0">
                <a:latin typeface="Calibri" panose="020F0502020204030204" pitchFamily="34" charset="0"/>
                <a:ea typeface="Calibri" panose="020F0502020204030204" pitchFamily="34" charset="0"/>
                <a:cs typeface="Times New Roman" panose="02020603050405020304" pitchFamily="18" charset="0"/>
              </a:rPr>
              <a:t>fact literal</a:t>
            </a:r>
            <a:r>
              <a:rPr lang="en-US" dirty="0"/>
              <a:t> 	changed, then some action that has that effect must of occurred at time t. </a:t>
            </a:r>
          </a:p>
          <a:p>
            <a:r>
              <a:rPr lang="en-US" b="1" dirty="0"/>
              <a:t>	</a:t>
            </a:r>
            <a:r>
              <a:rPr lang="en-US" dirty="0"/>
              <a:t> </a:t>
            </a:r>
          </a:p>
          <a:p>
            <a:r>
              <a:rPr lang="en-US" dirty="0"/>
              <a:t>	¬F1</a:t>
            </a:r>
            <a:r>
              <a:rPr lang="en-US" baseline="30000" dirty="0"/>
              <a:t>t-1 </a:t>
            </a:r>
            <a:r>
              <a:rPr lang="en-US" dirty="0"/>
              <a:t>∧ F1</a:t>
            </a:r>
            <a:r>
              <a:rPr lang="en-US" baseline="30000" dirty="0"/>
              <a:t>t </a:t>
            </a:r>
            <a:r>
              <a:rPr lang="en-US" dirty="0"/>
              <a:t>=&gt; A1</a:t>
            </a:r>
            <a:r>
              <a:rPr lang="en-US" baseline="30000" dirty="0"/>
              <a:t>t</a:t>
            </a:r>
            <a:r>
              <a:rPr lang="en-US" dirty="0"/>
              <a:t> ∨ A2</a:t>
            </a:r>
            <a:r>
              <a:rPr lang="en-US" baseline="30000" dirty="0"/>
              <a:t>t</a:t>
            </a:r>
            <a:r>
              <a:rPr lang="en-US" dirty="0"/>
              <a:t> ∨ A3</a:t>
            </a:r>
            <a:r>
              <a:rPr lang="en-US" baseline="30000" dirty="0"/>
              <a:t>t</a:t>
            </a:r>
          </a:p>
          <a:p>
            <a:r>
              <a:rPr lang="en-US" dirty="0"/>
              <a:t>	 F1</a:t>
            </a:r>
            <a:r>
              <a:rPr lang="en-US" baseline="30000" dirty="0"/>
              <a:t>t-1 </a:t>
            </a:r>
            <a:r>
              <a:rPr lang="en-US" dirty="0"/>
              <a:t>∧ ¬F1</a:t>
            </a:r>
            <a:r>
              <a:rPr lang="en-US" baseline="30000" dirty="0"/>
              <a:t>t </a:t>
            </a:r>
            <a:r>
              <a:rPr lang="en-US" dirty="0"/>
              <a:t>=&gt; A4</a:t>
            </a:r>
            <a:r>
              <a:rPr lang="en-US" baseline="30000" dirty="0"/>
              <a:t>t</a:t>
            </a:r>
            <a:r>
              <a:rPr lang="en-US" dirty="0"/>
              <a:t> ∨ A5</a:t>
            </a:r>
            <a:r>
              <a:rPr lang="en-US" baseline="30000" dirty="0"/>
              <a:t>t</a:t>
            </a:r>
            <a:r>
              <a:rPr lang="en-US" dirty="0"/>
              <a:t> ∨ A6</a:t>
            </a:r>
            <a:r>
              <a:rPr lang="en-US" baseline="30000" dirty="0"/>
              <a:t>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6. Exclusion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At least one </a:t>
            </a:r>
            <a:r>
              <a:rPr lang="en-US" dirty="0"/>
              <a:t>action must occur at every time t.  </a:t>
            </a:r>
          </a:p>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For every time t in [1…k], </a:t>
            </a:r>
            <a:r>
              <a:rPr lang="en-US" dirty="0">
                <a:latin typeface="Calibri" panose="020F0502020204030204" pitchFamily="34" charset="0"/>
                <a:ea typeface="Calibri" panose="020F0502020204030204" pitchFamily="34" charset="0"/>
                <a:cs typeface="Times New Roman" panose="02020603050405020304" pitchFamily="18" charset="0"/>
              </a:rPr>
              <a:t>add a conjunctive clause consisting of every action literal for time t.</a:t>
            </a:r>
          </a:p>
          <a:p>
            <a:r>
              <a:rPr lang="en-US" dirty="0"/>
              <a:t>	</a:t>
            </a:r>
          </a:p>
          <a:p>
            <a:r>
              <a:rPr lang="en-US" dirty="0"/>
              <a:t>	A1</a:t>
            </a:r>
            <a:r>
              <a:rPr lang="en-US" baseline="30000" dirty="0"/>
              <a:t>t</a:t>
            </a:r>
            <a:r>
              <a:rPr lang="en-US" dirty="0"/>
              <a:t> ∨ A2</a:t>
            </a:r>
            <a:r>
              <a:rPr lang="en-US" baseline="30000" dirty="0"/>
              <a:t>t</a:t>
            </a:r>
            <a:r>
              <a:rPr lang="en-US" dirty="0"/>
              <a:t> ∨ A3</a:t>
            </a:r>
            <a:r>
              <a:rPr lang="en-US" baseline="30000" dirty="0"/>
              <a:t>t </a:t>
            </a:r>
            <a:r>
              <a:rPr lang="en-US" dirty="0"/>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t>7. Exclusion Axioms: </a:t>
            </a:r>
          </a:p>
          <a:p>
            <a:r>
              <a:rPr lang="en-US" dirty="0"/>
              <a:t>	At most one action can occur at every time t.</a:t>
            </a:r>
          </a:p>
          <a:p>
            <a:r>
              <a:rPr lang="en-US" dirty="0"/>
              <a:t>		</a:t>
            </a:r>
          </a:p>
          <a:p>
            <a:r>
              <a:rPr lang="en-US" dirty="0"/>
              <a:t>	A1</a:t>
            </a:r>
            <a:r>
              <a:rPr lang="en-US" baseline="30000" dirty="0"/>
              <a:t>t</a:t>
            </a:r>
            <a:r>
              <a:rPr lang="en-US" dirty="0"/>
              <a:t> =&gt; ¬A2</a:t>
            </a:r>
            <a:r>
              <a:rPr lang="en-US" baseline="30000" dirty="0"/>
              <a:t>t</a:t>
            </a:r>
            <a:r>
              <a:rPr lang="en-US" dirty="0"/>
              <a:t> ∧ ¬A3</a:t>
            </a:r>
            <a:r>
              <a:rPr lang="en-US" baseline="30000" dirty="0"/>
              <a:t>t                              </a:t>
            </a:r>
            <a:r>
              <a:rPr lang="en-US" dirty="0"/>
              <a:t>¬A1</a:t>
            </a:r>
            <a:r>
              <a:rPr lang="en-US" baseline="30000" dirty="0"/>
              <a:t>t</a:t>
            </a:r>
            <a:r>
              <a:rPr lang="en-US" dirty="0"/>
              <a:t> ∨ ¬A2</a:t>
            </a:r>
            <a:r>
              <a:rPr lang="en-US" baseline="30000" dirty="0"/>
              <a:t>t</a:t>
            </a:r>
            <a:r>
              <a:rPr lang="en-US" dirty="0"/>
              <a:t> ∧ </a:t>
            </a:r>
            <a:r>
              <a:rPr lang="en-US" strike="sngStrike" dirty="0"/>
              <a:t>¬A1</a:t>
            </a:r>
            <a:r>
              <a:rPr lang="en-US" baseline="30000" dirty="0"/>
              <a:t>t</a:t>
            </a:r>
            <a:r>
              <a:rPr lang="en-US" strike="sngStrike" dirty="0"/>
              <a:t> ∨ ¬A3</a:t>
            </a:r>
            <a:r>
              <a:rPr lang="en-US" baseline="30000" dirty="0"/>
              <a:t>t                         </a:t>
            </a:r>
            <a:r>
              <a:rPr lang="en-US" dirty="0"/>
              <a:t>¬A1</a:t>
            </a:r>
            <a:r>
              <a:rPr lang="en-US" baseline="30000" dirty="0"/>
              <a:t>t</a:t>
            </a:r>
            <a:r>
              <a:rPr lang="en-US" dirty="0"/>
              <a:t> ∨ ¬A2</a:t>
            </a:r>
            <a:r>
              <a:rPr lang="en-US" baseline="30000" dirty="0"/>
              <a:t>t  </a:t>
            </a:r>
          </a:p>
          <a:p>
            <a:r>
              <a:rPr lang="en-US" dirty="0"/>
              <a:t>	A2</a:t>
            </a:r>
            <a:r>
              <a:rPr lang="en-US" baseline="30000" dirty="0"/>
              <a:t>t</a:t>
            </a:r>
            <a:r>
              <a:rPr lang="en-US" dirty="0"/>
              <a:t> =&gt; ¬A1</a:t>
            </a:r>
            <a:r>
              <a:rPr lang="en-US" baseline="30000" dirty="0"/>
              <a:t>t</a:t>
            </a:r>
            <a:r>
              <a:rPr lang="en-US" dirty="0"/>
              <a:t> ∧ ¬A3</a:t>
            </a:r>
            <a:r>
              <a:rPr lang="en-US" baseline="30000" dirty="0"/>
              <a:t>t</a:t>
            </a:r>
            <a:r>
              <a:rPr lang="en-US" dirty="0"/>
              <a:t>                     </a:t>
            </a:r>
            <a:r>
              <a:rPr lang="en-US" strike="sngStrike" dirty="0"/>
              <a:t>¬A2</a:t>
            </a:r>
            <a:r>
              <a:rPr lang="en-US" strike="sngStrike" baseline="30000" dirty="0"/>
              <a:t>t</a:t>
            </a:r>
            <a:r>
              <a:rPr lang="en-US" strike="sngStrike" dirty="0"/>
              <a:t> ∨ ¬A1</a:t>
            </a:r>
            <a:r>
              <a:rPr lang="en-US" baseline="30000" dirty="0"/>
              <a:t>t</a:t>
            </a:r>
            <a:r>
              <a:rPr lang="en-US" dirty="0"/>
              <a:t> ∧ ¬A2</a:t>
            </a:r>
            <a:r>
              <a:rPr lang="en-US" baseline="30000" dirty="0"/>
              <a:t>t</a:t>
            </a:r>
            <a:r>
              <a:rPr lang="en-US" dirty="0"/>
              <a:t> ∨ ¬A3</a:t>
            </a:r>
            <a:r>
              <a:rPr lang="en-US" baseline="30000" dirty="0"/>
              <a:t>t                        </a:t>
            </a:r>
            <a:r>
              <a:rPr lang="en-US" dirty="0"/>
              <a:t>¬A2</a:t>
            </a:r>
            <a:r>
              <a:rPr lang="en-US" baseline="30000" dirty="0"/>
              <a:t>t</a:t>
            </a:r>
            <a:r>
              <a:rPr lang="en-US" dirty="0"/>
              <a:t> ∨ ¬A3</a:t>
            </a:r>
            <a:r>
              <a:rPr lang="en-US" baseline="30000" dirty="0"/>
              <a:t>t</a:t>
            </a:r>
            <a:r>
              <a:rPr lang="en-US" dirty="0"/>
              <a:t> </a:t>
            </a:r>
          </a:p>
          <a:p>
            <a:r>
              <a:rPr lang="en-US" dirty="0"/>
              <a:t>	A3</a:t>
            </a:r>
            <a:r>
              <a:rPr lang="en-US" baseline="30000" dirty="0"/>
              <a:t>t</a:t>
            </a:r>
            <a:r>
              <a:rPr lang="en-US" dirty="0"/>
              <a:t> =&gt; ¬A1</a:t>
            </a:r>
            <a:r>
              <a:rPr lang="en-US" baseline="30000" dirty="0"/>
              <a:t>t</a:t>
            </a:r>
            <a:r>
              <a:rPr lang="en-US" dirty="0"/>
              <a:t> ∧ ¬A2</a:t>
            </a:r>
            <a:r>
              <a:rPr lang="en-US" baseline="30000" dirty="0"/>
              <a:t>t</a:t>
            </a:r>
            <a:r>
              <a:rPr lang="en-US" dirty="0"/>
              <a:t>                     ¬A3</a:t>
            </a:r>
            <a:r>
              <a:rPr lang="en-US" baseline="30000" dirty="0"/>
              <a:t>t</a:t>
            </a:r>
            <a:r>
              <a:rPr lang="en-US" dirty="0"/>
              <a:t> ∨ ¬A1</a:t>
            </a:r>
            <a:r>
              <a:rPr lang="en-US" baseline="30000" dirty="0"/>
              <a:t>t</a:t>
            </a:r>
            <a:r>
              <a:rPr lang="en-US" dirty="0"/>
              <a:t> ∧ </a:t>
            </a:r>
            <a:r>
              <a:rPr lang="en-US" strike="sngStrike" dirty="0"/>
              <a:t>¬A3</a:t>
            </a:r>
            <a:r>
              <a:rPr lang="en-US" baseline="30000" dirty="0"/>
              <a:t>t</a:t>
            </a:r>
            <a:r>
              <a:rPr lang="en-US" strike="sngStrike" dirty="0"/>
              <a:t> ∨ ¬A2</a:t>
            </a:r>
            <a:r>
              <a:rPr lang="en-US" baseline="30000" dirty="0"/>
              <a:t>t                         </a:t>
            </a:r>
            <a:r>
              <a:rPr lang="en-US" dirty="0"/>
              <a:t>¬A1</a:t>
            </a:r>
            <a:r>
              <a:rPr lang="en-US" baseline="30000" dirty="0"/>
              <a:t>t</a:t>
            </a:r>
            <a:r>
              <a:rPr lang="en-US" dirty="0"/>
              <a:t> ∨ ¬A3</a:t>
            </a:r>
            <a:r>
              <a:rPr lang="en-US" baseline="30000" dirty="0"/>
              <a:t>t</a:t>
            </a:r>
            <a:endParaRPr lang="en-US" strike="sngStrike" dirty="0"/>
          </a:p>
          <a:p>
            <a:endParaRPr lang="en-US" dirty="0"/>
          </a:p>
          <a:p>
            <a:r>
              <a:rPr lang="en-US" dirty="0"/>
              <a:t>	6 and 7 give us complete action exclusion : no parallel plans</a:t>
            </a:r>
          </a:p>
        </p:txBody>
      </p:sp>
      <p:sp>
        <p:nvSpPr>
          <p:cNvPr id="5" name="TextBox 4">
            <a:extLst>
              <a:ext uri="{FF2B5EF4-FFF2-40B4-BE49-F238E27FC236}">
                <a16:creationId xmlns:a16="http://schemas.microsoft.com/office/drawing/2014/main" id="{A46284A2-713A-45D3-B8B5-2C0588BE1A9A}"/>
              </a:ext>
            </a:extLst>
          </p:cNvPr>
          <p:cNvSpPr txBox="1"/>
          <p:nvPr/>
        </p:nvSpPr>
        <p:spPr>
          <a:xfrm>
            <a:off x="5033400" y="218114"/>
            <a:ext cx="2125197" cy="523220"/>
          </a:xfrm>
          <a:prstGeom prst="rect">
            <a:avLst/>
          </a:prstGeom>
          <a:noFill/>
        </p:spPr>
        <p:txBody>
          <a:bodyPr wrap="none" rtlCol="0">
            <a:spAutoFit/>
          </a:bodyPr>
          <a:lstStyle/>
          <a:p>
            <a:r>
              <a:rPr lang="en-US" sz="2800" b="1" dirty="0"/>
              <a:t>Strips To CNF</a:t>
            </a:r>
          </a:p>
        </p:txBody>
      </p:sp>
    </p:spTree>
    <p:extLst>
      <p:ext uri="{BB962C8B-B14F-4D97-AF65-F5344CB8AC3E}">
        <p14:creationId xmlns:p14="http://schemas.microsoft.com/office/powerpoint/2010/main" val="1952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9C288E-73E2-40C7-A306-39D9FEB5B848}"/>
              </a:ext>
            </a:extLst>
          </p:cNvPr>
          <p:cNvPicPr>
            <a:picLocks noChangeAspect="1"/>
          </p:cNvPicPr>
          <p:nvPr/>
        </p:nvPicPr>
        <p:blipFill>
          <a:blip r:embed="rId2"/>
          <a:stretch>
            <a:fillRect/>
          </a:stretch>
        </p:blipFill>
        <p:spPr>
          <a:xfrm>
            <a:off x="8324717" y="4194080"/>
            <a:ext cx="3058763" cy="1911733"/>
          </a:xfrm>
          <a:prstGeom prst="rect">
            <a:avLst/>
          </a:prstGeom>
        </p:spPr>
      </p:pic>
      <p:pic>
        <p:nvPicPr>
          <p:cNvPr id="7" name="Picture 6">
            <a:extLst>
              <a:ext uri="{FF2B5EF4-FFF2-40B4-BE49-F238E27FC236}">
                <a16:creationId xmlns:a16="http://schemas.microsoft.com/office/drawing/2014/main" id="{B672FD4E-83C7-44C6-9F69-A50C5FAF0B61}"/>
              </a:ext>
            </a:extLst>
          </p:cNvPr>
          <p:cNvPicPr>
            <a:picLocks noChangeAspect="1"/>
          </p:cNvPicPr>
          <p:nvPr/>
        </p:nvPicPr>
        <p:blipFill>
          <a:blip r:embed="rId3"/>
          <a:stretch>
            <a:fillRect/>
          </a:stretch>
        </p:blipFill>
        <p:spPr>
          <a:xfrm>
            <a:off x="3889680" y="1490466"/>
            <a:ext cx="2835169" cy="1938534"/>
          </a:xfrm>
          <a:prstGeom prst="rect">
            <a:avLst/>
          </a:prstGeom>
        </p:spPr>
      </p:pic>
      <p:sp>
        <p:nvSpPr>
          <p:cNvPr id="9" name="Rectangle 8">
            <a:extLst>
              <a:ext uri="{FF2B5EF4-FFF2-40B4-BE49-F238E27FC236}">
                <a16:creationId xmlns:a16="http://schemas.microsoft.com/office/drawing/2014/main" id="{7A069F61-2AD2-4126-A6D1-F68DE4CDA34E}"/>
              </a:ext>
            </a:extLst>
          </p:cNvPr>
          <p:cNvSpPr/>
          <p:nvPr/>
        </p:nvSpPr>
        <p:spPr>
          <a:xfrm>
            <a:off x="567361" y="90842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10" name="TextBox 9">
            <a:extLst>
              <a:ext uri="{FF2B5EF4-FFF2-40B4-BE49-F238E27FC236}">
                <a16:creationId xmlns:a16="http://schemas.microsoft.com/office/drawing/2014/main" id="{4A5E6563-D237-49C7-AA6B-BB49CB2E4C37}"/>
              </a:ext>
            </a:extLst>
          </p:cNvPr>
          <p:cNvSpPr txBox="1"/>
          <p:nvPr/>
        </p:nvSpPr>
        <p:spPr>
          <a:xfrm>
            <a:off x="5122759" y="913763"/>
            <a:ext cx="369012" cy="369332"/>
          </a:xfrm>
          <a:prstGeom prst="rect">
            <a:avLst/>
          </a:prstGeom>
          <a:noFill/>
        </p:spPr>
        <p:txBody>
          <a:bodyPr wrap="none" rtlCol="0">
            <a:spAutoFit/>
          </a:bodyPr>
          <a:lstStyle/>
          <a:p>
            <a:r>
              <a:rPr lang="en-US" dirty="0"/>
              <a:t>S</a:t>
            </a:r>
            <a:r>
              <a:rPr lang="en-US" baseline="-25000" dirty="0"/>
              <a:t>0</a:t>
            </a:r>
          </a:p>
        </p:txBody>
      </p:sp>
      <p:sp>
        <p:nvSpPr>
          <p:cNvPr id="11" name="TextBox 10">
            <a:extLst>
              <a:ext uri="{FF2B5EF4-FFF2-40B4-BE49-F238E27FC236}">
                <a16:creationId xmlns:a16="http://schemas.microsoft.com/office/drawing/2014/main" id="{4CFA293E-352E-4E6B-B627-1758CBBBCA2B}"/>
              </a:ext>
            </a:extLst>
          </p:cNvPr>
          <p:cNvSpPr txBox="1"/>
          <p:nvPr/>
        </p:nvSpPr>
        <p:spPr>
          <a:xfrm>
            <a:off x="6480582" y="4338373"/>
            <a:ext cx="1960730" cy="1200329"/>
          </a:xfrm>
          <a:prstGeom prst="rect">
            <a:avLst/>
          </a:prstGeom>
          <a:noFill/>
        </p:spPr>
        <p:txBody>
          <a:bodyPr wrap="none" rtlCol="0">
            <a:spAutoFit/>
          </a:bodyPr>
          <a:lstStyle/>
          <a:p>
            <a:r>
              <a:rPr lang="en-US" dirty="0"/>
              <a:t>CNF Formula Stats:</a:t>
            </a:r>
            <a:br>
              <a:rPr lang="en-US" dirty="0"/>
            </a:br>
            <a:r>
              <a:rPr lang="en-US" dirty="0"/>
              <a:t>5 Variables</a:t>
            </a:r>
          </a:p>
          <a:p>
            <a:r>
              <a:rPr lang="en-US" dirty="0"/>
              <a:t>6 Clauses</a:t>
            </a:r>
            <a:br>
              <a:rPr lang="en-US" dirty="0"/>
            </a:br>
            <a:r>
              <a:rPr lang="en-US" dirty="0"/>
              <a:t>Unsatisfiable</a:t>
            </a:r>
          </a:p>
        </p:txBody>
      </p:sp>
      <p:sp>
        <p:nvSpPr>
          <p:cNvPr id="12" name="TextBox 11">
            <a:extLst>
              <a:ext uri="{FF2B5EF4-FFF2-40B4-BE49-F238E27FC236}">
                <a16:creationId xmlns:a16="http://schemas.microsoft.com/office/drawing/2014/main" id="{CD72EA44-46A5-4CDF-98A9-A333BBCF486D}"/>
              </a:ext>
            </a:extLst>
          </p:cNvPr>
          <p:cNvSpPr txBox="1"/>
          <p:nvPr/>
        </p:nvSpPr>
        <p:spPr>
          <a:xfrm>
            <a:off x="9669592" y="3631796"/>
            <a:ext cx="369012" cy="369332"/>
          </a:xfrm>
          <a:prstGeom prst="rect">
            <a:avLst/>
          </a:prstGeom>
          <a:noFill/>
        </p:spPr>
        <p:txBody>
          <a:bodyPr wrap="none" rtlCol="0">
            <a:spAutoFit/>
          </a:bodyPr>
          <a:lstStyle/>
          <a:p>
            <a:r>
              <a:rPr lang="en-US" dirty="0"/>
              <a:t>S</a:t>
            </a:r>
            <a:r>
              <a:rPr lang="en-US" baseline="-25000" dirty="0"/>
              <a:t>0</a:t>
            </a:r>
          </a:p>
        </p:txBody>
      </p:sp>
    </p:spTree>
    <p:extLst>
      <p:ext uri="{BB962C8B-B14F-4D97-AF65-F5344CB8AC3E}">
        <p14:creationId xmlns:p14="http://schemas.microsoft.com/office/powerpoint/2010/main" val="30865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0CA84-49DC-43C6-8B6A-1ABE9BA632E0}"/>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7" name="Rectangle 6">
            <a:extLst>
              <a:ext uri="{FF2B5EF4-FFF2-40B4-BE49-F238E27FC236}">
                <a16:creationId xmlns:a16="http://schemas.microsoft.com/office/drawing/2014/main" id="{FB318B0C-3373-4670-A778-5F250539A09A}"/>
              </a:ext>
            </a:extLst>
          </p:cNvPr>
          <p:cNvSpPr/>
          <p:nvPr/>
        </p:nvSpPr>
        <p:spPr>
          <a:xfrm>
            <a:off x="508638"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TextBox 7">
            <a:extLst>
              <a:ext uri="{FF2B5EF4-FFF2-40B4-BE49-F238E27FC236}">
                <a16:creationId xmlns:a16="http://schemas.microsoft.com/office/drawing/2014/main" id="{AC8FD697-DB58-4734-8456-51A8EBFA3403}"/>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9" name="TextBox 8">
            <a:extLst>
              <a:ext uri="{FF2B5EF4-FFF2-40B4-BE49-F238E27FC236}">
                <a16:creationId xmlns:a16="http://schemas.microsoft.com/office/drawing/2014/main" id="{2A1F23D0-C390-4D6C-AF56-7AAED26F2EA7}"/>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Tree>
    <p:extLst>
      <p:ext uri="{BB962C8B-B14F-4D97-AF65-F5344CB8AC3E}">
        <p14:creationId xmlns:p14="http://schemas.microsoft.com/office/powerpoint/2010/main" val="339396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6672</TotalTime>
  <Words>2976</Words>
  <Application>Microsoft Office PowerPoint</Application>
  <PresentationFormat>Widescreen</PresentationFormat>
  <Paragraphs>609</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CMMI10</vt:lpstr>
      <vt:lpstr>CMTI10</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Meindle</dc:creator>
  <cp:lastModifiedBy>Timothy Meindle</cp:lastModifiedBy>
  <cp:revision>110</cp:revision>
  <dcterms:created xsi:type="dcterms:W3CDTF">2018-11-16T16:24:31Z</dcterms:created>
  <dcterms:modified xsi:type="dcterms:W3CDTF">2018-12-04T17:35:36Z</dcterms:modified>
</cp:coreProperties>
</file>