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4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4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23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2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77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83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09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5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80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46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16A3-6CF4-454C-90FC-1CD500243AFB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0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16A3-6CF4-454C-90FC-1CD500243AFB}" type="datetimeFigureOut">
              <a:rPr lang="en-GB" smtClean="0"/>
              <a:t>03/01/2018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08B04-7488-493E-8649-843F3ACCD0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3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169107" y="2168988"/>
            <a:ext cx="1918280" cy="41875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 lang="fr-FR" sz="2200" b="0" kern="1200" baseline="0" smtClean="0">
                <a:solidFill>
                  <a:srgbClr val="4D4F53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sz="1800" dirty="0">
                <a:solidFill>
                  <a:schemeClr val="tx1"/>
                </a:solidFill>
              </a:rPr>
              <a:t>Tobias Mejstad</a:t>
            </a:r>
          </a:p>
          <a:p>
            <a:endParaRPr lang="en-US" sz="2000" dirty="0"/>
          </a:p>
        </p:txBody>
      </p:sp>
      <p:sp>
        <p:nvSpPr>
          <p:cNvPr id="10" name="Rectangle 39"/>
          <p:cNvSpPr>
            <a:spLocks noChangeArrowheads="1"/>
          </p:cNvSpPr>
          <p:nvPr/>
        </p:nvSpPr>
        <p:spPr bwMode="auto">
          <a:xfrm>
            <a:off x="270773" y="4478238"/>
            <a:ext cx="2278114" cy="27482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 smtClean="0">
                <a:cs typeface="Arial" pitchFamily="34" charset="0"/>
              </a:rPr>
              <a:t>Education/Certifications</a:t>
            </a:r>
            <a:endParaRPr lang="en-US" altLang="zh-CN" sz="1100" b="1" dirty="0">
              <a:cs typeface="Arial" pitchFamily="34" charset="0"/>
            </a:endParaRPr>
          </a:p>
        </p:txBody>
      </p:sp>
      <p:sp>
        <p:nvSpPr>
          <p:cNvPr id="11" name="Rectangle 40"/>
          <p:cNvSpPr>
            <a:spLocks noChangeArrowheads="1"/>
          </p:cNvSpPr>
          <p:nvPr/>
        </p:nvSpPr>
        <p:spPr bwMode="auto">
          <a:xfrm>
            <a:off x="169107" y="3141031"/>
            <a:ext cx="2952000" cy="98683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Clr>
                <a:schemeClr val="bg2"/>
              </a:buClr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272511" y="5550992"/>
            <a:ext cx="1817013" cy="330018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 smtClean="0">
                <a:cs typeface="Arial" pitchFamily="34" charset="0"/>
              </a:rPr>
              <a:t>Industry Experience</a:t>
            </a:r>
            <a:endParaRPr lang="en-US" altLang="zh-CN" sz="1100" b="1" dirty="0">
              <a:cs typeface="Arial" pitchFamily="34" charset="0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171393" y="5784958"/>
            <a:ext cx="2951452" cy="9991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Finance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FMCG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Logistics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Telecommunications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Outsourcing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Media</a:t>
            </a: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169107" y="2748067"/>
            <a:ext cx="2952000" cy="3999292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</a:pPr>
            <a:endParaRPr lang="en-US" altLang="zh-CN" sz="900" dirty="0">
              <a:ea typeface="SimSun" pitchFamily="2" charset="-122"/>
            </a:endParaRP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270774" y="2669582"/>
            <a:ext cx="1966142" cy="342053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>
                <a:cs typeface="Arial" pitchFamily="34" charset="0"/>
              </a:rPr>
              <a:t>Personal Background</a:t>
            </a:r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170845" y="5953553"/>
            <a:ext cx="2952000" cy="77890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grpSp>
        <p:nvGrpSpPr>
          <p:cNvPr id="21" name="Gruppieren 48"/>
          <p:cNvGrpSpPr/>
          <p:nvPr/>
        </p:nvGrpSpPr>
        <p:grpSpPr>
          <a:xfrm>
            <a:off x="3319295" y="261694"/>
            <a:ext cx="2952000" cy="1232044"/>
            <a:chOff x="396882" y="3922506"/>
            <a:chExt cx="2952000" cy="2413838"/>
          </a:xfrm>
        </p:grpSpPr>
        <p:sp>
          <p:nvSpPr>
            <p:cNvPr id="22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188959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498547" y="3922506"/>
              <a:ext cx="1730339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>
                  <a:cs typeface="Arial" pitchFamily="34" charset="0"/>
                </a:rPr>
                <a:t>Professional Focus</a:t>
              </a: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396882" y="4292754"/>
              <a:ext cx="2952000" cy="202219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Information Management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Data Science / Advanced Analytics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Business Intelligence </a:t>
              </a:r>
              <a:r>
                <a:rPr lang="en-US" sz="900" dirty="0" smtClean="0"/>
                <a:t>&amp; </a:t>
              </a:r>
              <a:r>
                <a:rPr lang="en-US" sz="900" dirty="0"/>
                <a:t>Data Warehousing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Technology Advisory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Business and IT transformation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IT Due Diligence</a:t>
              </a:r>
            </a:p>
            <a:p>
              <a:pPr marL="171450" indent="-171450">
                <a:buClr>
                  <a:schemeClr val="bg2"/>
                </a:buClr>
                <a:buSzPct val="100000"/>
                <a:buFont typeface="Arial" pitchFamily="34" charset="0"/>
                <a:buChar char="•"/>
              </a:pPr>
              <a:endParaRPr lang="en-US" sz="900" dirty="0"/>
            </a:p>
          </p:txBody>
        </p:sp>
      </p:grpSp>
      <p:grpSp>
        <p:nvGrpSpPr>
          <p:cNvPr id="25" name="Gruppieren 52"/>
          <p:cNvGrpSpPr/>
          <p:nvPr/>
        </p:nvGrpSpPr>
        <p:grpSpPr>
          <a:xfrm>
            <a:off x="6633275" y="261694"/>
            <a:ext cx="2952000" cy="6470758"/>
            <a:chOff x="396882" y="4100931"/>
            <a:chExt cx="2952000" cy="4393734"/>
          </a:xfrm>
        </p:grpSpPr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396882" y="4184874"/>
              <a:ext cx="2952000" cy="4309791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539975" y="4100931"/>
              <a:ext cx="1953806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>
                  <a:cs typeface="Arial" pitchFamily="34" charset="0"/>
                </a:rPr>
                <a:t>Examples of Projects</a:t>
              </a:r>
            </a:p>
          </p:txBody>
        </p:sp>
        <p:sp>
          <p:nvSpPr>
            <p:cNvPr id="28" name="Rectangle 40"/>
            <p:cNvSpPr>
              <a:spLocks noChangeArrowheads="1"/>
            </p:cNvSpPr>
            <p:nvPr/>
          </p:nvSpPr>
          <p:spPr bwMode="auto">
            <a:xfrm>
              <a:off x="396882" y="4291686"/>
              <a:ext cx="2952000" cy="420297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sz="900" b="1" dirty="0"/>
                <a:t>Project Leader and Technology Adviser</a:t>
              </a:r>
              <a:r>
                <a:rPr lang="en-US" sz="900" dirty="0"/>
                <a:t> </a:t>
              </a:r>
            </a:p>
            <a:p>
              <a:pPr marL="92075">
                <a:buSzPct val="100000"/>
              </a:pPr>
              <a:r>
                <a:rPr lang="en-US" sz="900" dirty="0"/>
                <a:t>For an overarching data quality/MDM and integration project including data marts for delivery from developers in India to </a:t>
              </a:r>
              <a:r>
                <a:rPr lang="en-US" sz="900" dirty="0" smtClean="0"/>
                <a:t>various </a:t>
              </a:r>
              <a:r>
                <a:rPr lang="en-US" sz="900" dirty="0"/>
                <a:t>Business Development departments for a major Nordic bank.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Team Leader</a:t>
              </a:r>
            </a:p>
            <a:p>
              <a:pPr marL="97200">
                <a:buSzPct val="100000"/>
              </a:pPr>
              <a:r>
                <a:rPr lang="en-US" altLang="zh-CN" sz="900" dirty="0"/>
                <a:t>Team leader for the back-end developers related to a multi-million SEK data integration, pricing </a:t>
              </a:r>
              <a:r>
                <a:rPr lang="en-US" altLang="zh-CN" sz="900" dirty="0" smtClean="0"/>
                <a:t>and forecasting </a:t>
              </a:r>
              <a:r>
                <a:rPr lang="en-US" altLang="zh-CN" sz="900" dirty="0"/>
                <a:t>solution for a large multinational company within the outsourcing industry. </a:t>
              </a:r>
              <a:endParaRPr lang="en-US" altLang="zh-CN" sz="900" b="1" dirty="0"/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Data </a:t>
              </a:r>
              <a:r>
                <a:rPr lang="en-US" altLang="zh-CN" sz="900" b="1" dirty="0" smtClean="0"/>
                <a:t>Warehouse Architect</a:t>
              </a:r>
              <a:endParaRPr lang="en-US" altLang="zh-CN" sz="900" b="1" dirty="0"/>
            </a:p>
            <a:p>
              <a:pPr marL="97200">
                <a:buSzPct val="100000"/>
              </a:pPr>
              <a:r>
                <a:rPr lang="en-US" altLang="zh-CN" sz="900" dirty="0"/>
                <a:t>Architect for the back-end parts of a highly prioritized data warehousing/business intelligence solution involving the launch of a new savings product for a major Nordic bank. The solution was imperative for being able to follow up the results of the product launch.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altLang="zh-CN" sz="900" b="1" dirty="0"/>
                <a:t>Lead Developer</a:t>
              </a:r>
            </a:p>
            <a:p>
              <a:pPr marL="97200">
                <a:buSzPct val="100000"/>
              </a:pPr>
              <a:r>
                <a:rPr lang="en-US" altLang="zh-CN" sz="900" dirty="0"/>
                <a:t>Lead developer for a prioritized business intelligence solution at a major Nordic bank, enabling the regional and office managers to get an overview of regional performance as well as their advisers’ performance. The project encompassed </a:t>
              </a:r>
              <a:r>
                <a:rPr lang="en-US" altLang="zh-CN" sz="900" dirty="0" smtClean="0"/>
                <a:t>all parts </a:t>
              </a:r>
              <a:r>
                <a:rPr lang="en-US" altLang="zh-CN" sz="900" dirty="0"/>
                <a:t>from requirements specification and data modeling to dashboard design.</a:t>
              </a:r>
            </a:p>
            <a:p>
              <a:pPr marL="93663" indent="-93663">
                <a:buSzPct val="100000"/>
                <a:buFont typeface="Calibri" pitchFamily="34" charset="0"/>
                <a:buChar char="•"/>
              </a:pPr>
              <a:r>
                <a:rPr lang="en-US" sz="900" b="1" dirty="0"/>
                <a:t>Data </a:t>
              </a:r>
              <a:r>
                <a:rPr lang="en-US" sz="900" b="1" dirty="0" smtClean="0"/>
                <a:t>Scientist</a:t>
              </a:r>
              <a:endParaRPr lang="en-US" sz="900" b="1" dirty="0"/>
            </a:p>
            <a:p>
              <a:pPr marL="88900">
                <a:buSzPct val="100000"/>
              </a:pPr>
              <a:r>
                <a:rPr lang="en-US" sz="900" dirty="0"/>
                <a:t>The project involved developing and updating predictive (scoring) models related to churn based on best-practices and up-to-date methodologies for a large media company. The resulting models performed </a:t>
              </a:r>
              <a:r>
                <a:rPr lang="en-US" sz="900" dirty="0" smtClean="0"/>
                <a:t>well </a:t>
              </a:r>
              <a:r>
                <a:rPr lang="en-US" sz="900" dirty="0"/>
                <a:t>with estimated savings from reduced churn of around 400 </a:t>
              </a:r>
              <a:r>
                <a:rPr lang="en-US" sz="900" dirty="0" err="1"/>
                <a:t>kEUR</a:t>
              </a:r>
              <a:r>
                <a:rPr lang="en-US" sz="900" dirty="0"/>
                <a:t> per </a:t>
              </a:r>
              <a:r>
                <a:rPr lang="en-US" sz="900" dirty="0" smtClean="0"/>
                <a:t>year.</a:t>
              </a:r>
              <a:endParaRPr lang="en-US" altLang="zh-CN" sz="900" b="1" dirty="0" smtClean="0"/>
            </a:p>
            <a:p>
              <a:pPr marL="93663" indent="-93663">
                <a:buClr>
                  <a:schemeClr val="tx1"/>
                </a:buClr>
                <a:buSzPct val="100000"/>
                <a:buFont typeface="Calibri" pitchFamily="34" charset="0"/>
                <a:buChar char="•"/>
              </a:pPr>
              <a:r>
                <a:rPr lang="en-US" altLang="zh-CN" sz="900" b="1" dirty="0" smtClean="0"/>
                <a:t>Data Scientist, CRM</a:t>
              </a:r>
              <a:endParaRPr lang="en-US" altLang="zh-CN" sz="900" b="1" dirty="0"/>
            </a:p>
            <a:p>
              <a:pPr marL="97200">
                <a:buClr>
                  <a:schemeClr val="bg2"/>
                </a:buClr>
                <a:buSzPct val="100000"/>
              </a:pPr>
              <a:r>
                <a:rPr lang="en-US" altLang="zh-CN" sz="900" dirty="0"/>
                <a:t>Performed various customer analyses involving statistical models in relation to the launch of a new strategy for a major Nordic bank. This included identifying customer preferences (market-basket analyses, next-best-offer solutions), finding the most profitable customers and branch locations etc.</a:t>
              </a:r>
            </a:p>
            <a:p>
              <a:pPr marL="88900">
                <a:buSzPct val="100000"/>
              </a:pPr>
              <a:endParaRPr lang="en-US" sz="900" dirty="0"/>
            </a:p>
            <a:p>
              <a:pPr marL="88900">
                <a:buClr>
                  <a:schemeClr val="bg2"/>
                </a:buClr>
                <a:buSzPct val="100000"/>
              </a:pPr>
              <a:endParaRPr lang="en-US" altLang="zh-CN" sz="900" dirty="0"/>
            </a:p>
            <a:p>
              <a:pPr marL="93663" indent="-93663">
                <a:buClr>
                  <a:schemeClr val="bg2"/>
                </a:buClr>
                <a:buSzPct val="100000"/>
                <a:buFont typeface="Calibri" pitchFamily="34" charset="0"/>
                <a:buChar char="•"/>
              </a:pPr>
              <a:endParaRPr lang="en-US" altLang="zh-CN" sz="900" dirty="0"/>
            </a:p>
            <a:p>
              <a:pPr marL="97200">
                <a:buClr>
                  <a:schemeClr val="bg2"/>
                </a:buClr>
                <a:buSzPct val="100000"/>
              </a:pPr>
              <a:endParaRPr lang="en-US" altLang="zh-CN" sz="900" dirty="0"/>
            </a:p>
          </p:txBody>
        </p:sp>
      </p:grp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253023" y="203216"/>
            <a:ext cx="1439836" cy="1909625"/>
          </a:xfrm>
          <a:prstGeom prst="rect">
            <a:avLst/>
          </a:prstGeom>
          <a:solidFill>
            <a:srgbClr val="FFFFFF"/>
          </a:solidFill>
          <a:ln w="12700" algn="ctr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92075" tIns="136525" rIns="92075" bIns="136525"/>
          <a:lstStyle/>
          <a:p>
            <a:pPr marL="190500" indent="-190500">
              <a:spcBef>
                <a:spcPct val="15000"/>
              </a:spcBef>
              <a:buClr>
                <a:srgbClr val="A50021"/>
              </a:buClr>
            </a:pPr>
            <a:endParaRPr lang="en-US" altLang="zh-CN" sz="900" dirty="0">
              <a:ea typeface="SimSun" pitchFamily="2" charset="-122"/>
            </a:endParaRPr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323793" y="4467017"/>
            <a:ext cx="2951452" cy="6343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2075" tIns="36000" rIns="92075" bIns="36000"/>
          <a:lstStyle/>
          <a:p>
            <a:pPr marL="93663" indent="-93663">
              <a:buClr>
                <a:schemeClr val="bg2"/>
              </a:buClr>
              <a:buSzPct val="100000"/>
              <a:buFont typeface="Calibri" pitchFamily="34" charset="0"/>
              <a:buChar char="•"/>
            </a:pPr>
            <a:endParaRPr lang="en-US" altLang="zh-CN" sz="900" dirty="0">
              <a:solidFill>
                <a:srgbClr val="4D4F5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1393" y="4698168"/>
            <a:ext cx="28608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M.Sc. </a:t>
            </a:r>
            <a:r>
              <a:rPr lang="en-US" altLang="zh-CN" sz="900" dirty="0" smtClean="0"/>
              <a:t>Informatics, </a:t>
            </a:r>
            <a:r>
              <a:rPr lang="en-US" altLang="zh-CN" sz="900" dirty="0"/>
              <a:t>highest honors, Lund University (Sweden)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/>
              <a:t>B.Sc. Economics (</a:t>
            </a:r>
            <a:r>
              <a:rPr lang="en-US" altLang="zh-CN" sz="900" dirty="0" smtClean="0"/>
              <a:t>finance/stats </a:t>
            </a:r>
            <a:r>
              <a:rPr lang="en-US" altLang="zh-CN" sz="900" dirty="0"/>
              <a:t>conc.), Lund University and Queen’s University (Canada</a:t>
            </a:r>
            <a:r>
              <a:rPr lang="en-US" altLang="zh-CN" sz="900" dirty="0" smtClean="0"/>
              <a:t>)</a:t>
            </a:r>
          </a:p>
          <a:p>
            <a:pPr marL="93663" indent="-93663">
              <a:buSzPct val="100000"/>
              <a:buFont typeface="Calibri" pitchFamily="34" charset="0"/>
              <a:buChar char="•"/>
            </a:pPr>
            <a:r>
              <a:rPr lang="en-US" altLang="zh-CN" sz="900" dirty="0" smtClean="0"/>
              <a:t>Certs within SAS, C#, R, ITIL etc.</a:t>
            </a:r>
            <a:endParaRPr lang="en-US" altLang="zh-CN" sz="9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90" t="3662" r="33840" b="66134"/>
          <a:stretch/>
        </p:blipFill>
        <p:spPr>
          <a:xfrm>
            <a:off x="278451" y="239023"/>
            <a:ext cx="1383983" cy="1825362"/>
          </a:xfrm>
          <a:prstGeom prst="rect">
            <a:avLst/>
          </a:prstGeom>
        </p:spPr>
      </p:pic>
      <p:grpSp>
        <p:nvGrpSpPr>
          <p:cNvPr id="40" name="Gruppieren 40"/>
          <p:cNvGrpSpPr/>
          <p:nvPr/>
        </p:nvGrpSpPr>
        <p:grpSpPr>
          <a:xfrm>
            <a:off x="3309641" y="2688015"/>
            <a:ext cx="2952000" cy="4044437"/>
            <a:chOff x="396882" y="4039075"/>
            <a:chExt cx="2952000" cy="3080161"/>
          </a:xfrm>
        </p:grpSpPr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971851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508201" y="4039075"/>
              <a:ext cx="1474057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 smtClean="0">
                  <a:cs typeface="Arial" pitchFamily="34" charset="0"/>
                </a:rPr>
                <a:t>Technical Skills</a:t>
              </a:r>
              <a:endParaRPr lang="en-US" altLang="zh-CN" sz="1100" b="1" dirty="0">
                <a:cs typeface="Arial" pitchFamily="34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396882" y="4193445"/>
              <a:ext cx="2952000" cy="20418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>
                <a:buClr>
                  <a:schemeClr val="bg2"/>
                </a:buClr>
                <a:buSzPct val="100000"/>
              </a:pPr>
              <a:r>
                <a:rPr lang="en-GB" sz="900" i="1" dirty="0" smtClean="0"/>
                <a:t>Programming </a:t>
              </a:r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SAS, </a:t>
              </a:r>
              <a:r>
                <a:rPr lang="en-GB" sz="900" dirty="0" smtClean="0"/>
                <a:t>R</a:t>
              </a:r>
              <a:r>
                <a:rPr lang="en-GB" sz="900" dirty="0"/>
                <a:t>, </a:t>
              </a:r>
              <a:r>
                <a:rPr lang="en-GB" sz="900" dirty="0" smtClean="0"/>
                <a:t>Python, </a:t>
              </a:r>
              <a:r>
                <a:rPr lang="en-GB" sz="900" dirty="0"/>
                <a:t>C#/.NET, Java</a:t>
              </a:r>
              <a:r>
                <a:rPr lang="en-GB" sz="900" dirty="0" smtClean="0"/>
                <a:t>, SQL,</a:t>
              </a:r>
              <a:r>
                <a:rPr lang="en-GB" sz="900" dirty="0"/>
                <a:t> </a:t>
              </a:r>
              <a:r>
                <a:rPr lang="en-GB" sz="900" dirty="0" smtClean="0"/>
                <a:t>VBA, Shell/Bash </a:t>
              </a:r>
              <a:r>
                <a:rPr lang="en-GB" sz="900" dirty="0" smtClean="0"/>
                <a:t>scripting. Some </a:t>
              </a:r>
              <a:r>
                <a:rPr lang="en-GB" sz="900" dirty="0" err="1" smtClean="0"/>
                <a:t>Powershell</a:t>
              </a:r>
              <a:r>
                <a:rPr lang="en-GB" sz="900" dirty="0" smtClean="0"/>
                <a:t> </a:t>
              </a:r>
              <a:r>
                <a:rPr lang="en-GB" sz="900" dirty="0"/>
                <a:t>and </a:t>
              </a:r>
              <a:r>
                <a:rPr lang="en-GB" sz="900" dirty="0" err="1"/>
                <a:t>LaTeX</a:t>
              </a:r>
              <a:r>
                <a:rPr lang="en-GB" sz="900" dirty="0" smtClean="0"/>
                <a:t>.</a:t>
              </a:r>
            </a:p>
            <a:p>
              <a:pPr marL="171450" indent="-171450">
                <a:buClr>
                  <a:schemeClr val="bg2"/>
                </a:buClr>
                <a:buSzPct val="100000"/>
                <a:buFont typeface="Arial" panose="020B0604020202020204" pitchFamily="34" charset="0"/>
                <a:buChar char="•"/>
              </a:pPr>
              <a:endParaRPr lang="sv-SE" altLang="zh-CN" sz="900" dirty="0">
                <a:solidFill>
                  <a:srgbClr val="4D4F53"/>
                </a:solidFill>
              </a:endParaRPr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i="1" dirty="0" smtClean="0"/>
                <a:t>Software</a:t>
              </a:r>
              <a:endParaRPr lang="en-GB" sz="900" i="1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SAS (Base, Enterprise </a:t>
              </a:r>
              <a:r>
                <a:rPr lang="en-GB" sz="900" dirty="0"/>
                <a:t>Guide, </a:t>
              </a:r>
              <a:r>
                <a:rPr lang="en-GB" sz="900" dirty="0" smtClean="0"/>
                <a:t>DI Studio, Enterprise </a:t>
              </a:r>
              <a:r>
                <a:rPr lang="en-GB" sz="900" dirty="0"/>
                <a:t>Miner, </a:t>
              </a:r>
              <a:r>
                <a:rPr lang="en-GB" sz="900" dirty="0" smtClean="0"/>
                <a:t>Information </a:t>
              </a:r>
              <a:r>
                <a:rPr lang="en-GB" sz="900" dirty="0"/>
                <a:t>Map Studio, </a:t>
              </a:r>
              <a:r>
                <a:rPr lang="en-GB" sz="900" dirty="0" smtClean="0"/>
                <a:t>Model </a:t>
              </a:r>
              <a:r>
                <a:rPr lang="en-GB" sz="900" dirty="0"/>
                <a:t>Manager, </a:t>
              </a:r>
              <a:r>
                <a:rPr lang="en-GB" sz="900" dirty="0" smtClean="0"/>
                <a:t>BI Dashboard, Web Report </a:t>
              </a:r>
              <a:r>
                <a:rPr lang="en-GB" sz="900" dirty="0"/>
                <a:t>Studio, </a:t>
              </a:r>
              <a:r>
                <a:rPr lang="en-GB" sz="900" dirty="0" smtClean="0"/>
                <a:t>Management Console, etc.)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sv-SE" sz="90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/>
                <a:t>Microsoft (Visual Studio, SQL Server, SSIS, SSRS, Azure Machine Learning, Excel) 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90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IBM </a:t>
              </a:r>
              <a:r>
                <a:rPr lang="en-GB" sz="900" dirty="0" smtClean="0"/>
                <a:t>(</a:t>
              </a:r>
              <a:r>
                <a:rPr lang="en-GB" sz="900" dirty="0" err="1" smtClean="0"/>
                <a:t>InfoSphere</a:t>
              </a:r>
              <a:r>
                <a:rPr lang="en-GB" sz="900" dirty="0" smtClean="0"/>
                <a:t> </a:t>
              </a:r>
              <a:r>
                <a:rPr lang="en-GB" sz="900" dirty="0" err="1"/>
                <a:t>DataStage</a:t>
              </a:r>
              <a:r>
                <a:rPr lang="en-GB" sz="900" dirty="0"/>
                <a:t>, </a:t>
              </a:r>
              <a:r>
                <a:rPr lang="en-GB" sz="900" dirty="0" smtClean="0"/>
                <a:t>Data Manager, SPSS </a:t>
              </a:r>
              <a:r>
                <a:rPr lang="en-GB" sz="900" dirty="0" err="1"/>
                <a:t>Modeler</a:t>
              </a:r>
              <a:r>
                <a:rPr lang="en-GB" sz="900" dirty="0"/>
                <a:t>, </a:t>
              </a:r>
              <a:r>
                <a:rPr lang="en-GB" sz="900" dirty="0" smtClean="0"/>
                <a:t>SPSS </a:t>
              </a:r>
              <a:r>
                <a:rPr lang="en-GB" sz="900" dirty="0"/>
                <a:t>Statistics, </a:t>
              </a:r>
              <a:r>
                <a:rPr lang="en-GB" sz="900" dirty="0" err="1" smtClean="0"/>
                <a:t>Cognos</a:t>
              </a:r>
              <a:r>
                <a:rPr lang="en-GB" sz="900" dirty="0" smtClean="0"/>
                <a:t> BI)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900" dirty="0" smtClean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Oracle (SQL </a:t>
              </a:r>
              <a:r>
                <a:rPr lang="en-GB" sz="900" dirty="0"/>
                <a:t>Developer, </a:t>
              </a:r>
              <a:r>
                <a:rPr lang="en-GB" sz="900" dirty="0" smtClean="0"/>
                <a:t>TOAD)</a:t>
              </a:r>
            </a:p>
            <a:p>
              <a:pPr>
                <a:buClr>
                  <a:schemeClr val="bg2"/>
                </a:buClr>
                <a:buSzPct val="100000"/>
              </a:pPr>
              <a:endParaRPr lang="en-GB" sz="900" dirty="0"/>
            </a:p>
            <a:p>
              <a:pPr>
                <a:buClr>
                  <a:schemeClr val="bg2"/>
                </a:buClr>
                <a:buSzPct val="100000"/>
              </a:pPr>
              <a:r>
                <a:rPr lang="en-GB" sz="900" dirty="0" smtClean="0"/>
                <a:t>Other </a:t>
              </a:r>
              <a:r>
                <a:rPr lang="en-GB" sz="900" dirty="0"/>
                <a:t>(</a:t>
              </a:r>
              <a:r>
                <a:rPr lang="en-GB" sz="900" dirty="0" err="1"/>
                <a:t>RStudio</a:t>
              </a:r>
              <a:r>
                <a:rPr lang="en-GB" sz="900" dirty="0"/>
                <a:t>, R Markdown, </a:t>
              </a:r>
              <a:r>
                <a:rPr lang="en-GB" sz="900" dirty="0" err="1"/>
                <a:t>Jupyter</a:t>
              </a:r>
              <a:r>
                <a:rPr lang="en-GB" sz="900" dirty="0"/>
                <a:t>, </a:t>
              </a:r>
              <a:r>
                <a:rPr lang="en-GB" sz="900" dirty="0" err="1"/>
                <a:t>PyCharm</a:t>
              </a:r>
              <a:r>
                <a:rPr lang="en-GB" sz="900" dirty="0"/>
                <a:t>, PostgreSQL, SQLite, </a:t>
              </a:r>
              <a:r>
                <a:rPr lang="en-GB" sz="900" dirty="0" err="1" smtClean="0"/>
                <a:t>QlikView</a:t>
              </a:r>
              <a:r>
                <a:rPr lang="en-GB" sz="900" dirty="0"/>
                <a:t>, SSH, </a:t>
              </a:r>
              <a:r>
                <a:rPr lang="en-GB" sz="900" dirty="0" err="1"/>
                <a:t>PuTTY</a:t>
              </a:r>
              <a:r>
                <a:rPr lang="en-GB" sz="900" dirty="0"/>
                <a:t>, </a:t>
              </a:r>
              <a:r>
                <a:rPr lang="en-GB" sz="900" dirty="0" err="1"/>
                <a:t>WinSCP</a:t>
              </a:r>
              <a:r>
                <a:rPr lang="en-GB" sz="900" dirty="0"/>
                <a:t>, Cygwin, Git, </a:t>
              </a:r>
              <a:r>
                <a:rPr lang="en-GB" sz="900" dirty="0" err="1"/>
                <a:t>TortoiseGit</a:t>
              </a:r>
              <a:r>
                <a:rPr lang="en-GB" sz="900" dirty="0"/>
                <a:t>, Subversion, </a:t>
              </a:r>
              <a:r>
                <a:rPr lang="en-GB" sz="900" dirty="0" err="1" smtClean="0"/>
                <a:t>Gretl</a:t>
              </a:r>
              <a:r>
                <a:rPr lang="en-GB" sz="900" dirty="0"/>
                <a:t>, Visual Rules, </a:t>
              </a:r>
              <a:r>
                <a:rPr lang="en-GB" sz="900" dirty="0" err="1"/>
                <a:t>Logware</a:t>
              </a:r>
              <a:r>
                <a:rPr lang="en-GB" sz="900" dirty="0"/>
                <a:t>, </a:t>
              </a:r>
              <a:r>
                <a:rPr lang="en-GB" sz="900" dirty="0" err="1"/>
                <a:t>ProcessModel</a:t>
              </a:r>
              <a:r>
                <a:rPr lang="en-GB" sz="900" dirty="0"/>
                <a:t>, Palisade’s Decision Tools etc</a:t>
              </a:r>
              <a:r>
                <a:rPr lang="en-GB" sz="900" dirty="0" smtClean="0"/>
                <a:t>.)</a:t>
              </a:r>
              <a:endParaRPr lang="en-US" altLang="zh-CN" sz="900" dirty="0">
                <a:solidFill>
                  <a:srgbClr val="4D4F53"/>
                </a:solidFill>
              </a:endParaRPr>
            </a:p>
          </p:txBody>
        </p:sp>
      </p:grp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270773" y="2950573"/>
            <a:ext cx="2278114" cy="274820"/>
          </a:xfrm>
          <a:prstGeom prst="rect">
            <a:avLst/>
          </a:prstGeom>
          <a:solidFill>
            <a:schemeClr val="bg1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95000"/>
              </a:lnSpc>
              <a:spcBef>
                <a:spcPct val="70000"/>
              </a:spcBef>
              <a:spcAft>
                <a:spcPct val="25000"/>
              </a:spcAft>
              <a:buClr>
                <a:srgbClr val="CC9900"/>
              </a:buClr>
              <a:buFont typeface="Wingdings" pitchFamily="2" charset="2"/>
              <a:buNone/>
            </a:pPr>
            <a:r>
              <a:rPr lang="en-US" altLang="zh-CN" sz="1100" b="1" dirty="0" smtClean="0">
                <a:cs typeface="Arial" pitchFamily="34" charset="0"/>
              </a:rPr>
              <a:t>Summary</a:t>
            </a:r>
            <a:endParaRPr lang="en-US" altLang="zh-CN" sz="1100" b="1" dirty="0">
              <a:cs typeface="Arial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71393" y="3193052"/>
            <a:ext cx="28608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sz="900" dirty="0"/>
              <a:t>9+ years of work experience, from all of the Scandinavian countries</a:t>
            </a:r>
          </a:p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sz="900" dirty="0"/>
              <a:t>7+ years of consulting experience, chiefly within </a:t>
            </a:r>
            <a:r>
              <a:rPr lang="en-US" sz="900" dirty="0" smtClean="0"/>
              <a:t>Data Science, </a:t>
            </a:r>
            <a:r>
              <a:rPr lang="en-US" sz="900" dirty="0"/>
              <a:t>Business Intelligence and Data </a:t>
            </a:r>
            <a:r>
              <a:rPr lang="en-US" sz="900" dirty="0" smtClean="0"/>
              <a:t>Warehousing</a:t>
            </a:r>
          </a:p>
          <a:p>
            <a:pPr marL="87313" indent="-87313">
              <a:buSzPct val="100000"/>
              <a:buFont typeface="Verdana" panose="020B0604030504040204" pitchFamily="34" charset="0"/>
              <a:buChar char="•"/>
            </a:pPr>
            <a:r>
              <a:rPr lang="en-US" altLang="zh-CN" sz="900" dirty="0"/>
              <a:t>Broad technical experience including </a:t>
            </a:r>
            <a:r>
              <a:rPr lang="en-US" altLang="zh-CN" sz="900" dirty="0" smtClean="0"/>
              <a:t>several programming languages and software </a:t>
            </a:r>
            <a:r>
              <a:rPr lang="en-US" altLang="zh-CN" sz="900" dirty="0"/>
              <a:t>from SAS, Microsoft, IBM, Oracle etc.</a:t>
            </a:r>
          </a:p>
        </p:txBody>
      </p:sp>
      <p:grpSp>
        <p:nvGrpSpPr>
          <p:cNvPr id="46" name="Gruppieren 48"/>
          <p:cNvGrpSpPr/>
          <p:nvPr/>
        </p:nvGrpSpPr>
        <p:grpSpPr>
          <a:xfrm>
            <a:off x="3319295" y="1537128"/>
            <a:ext cx="2952000" cy="1115815"/>
            <a:chOff x="396882" y="3922506"/>
            <a:chExt cx="2952000" cy="2565775"/>
          </a:xfrm>
        </p:grpSpPr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396882" y="4147385"/>
              <a:ext cx="2952000" cy="2188959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92075" tIns="136525" rIns="92075" bIns="136525"/>
            <a:lstStyle/>
            <a:p>
              <a:pPr marL="190500" indent="-190500">
                <a:spcBef>
                  <a:spcPct val="15000"/>
                </a:spcBef>
                <a:buClr>
                  <a:srgbClr val="A50021"/>
                </a:buClr>
              </a:pPr>
              <a:endParaRPr lang="en-US" altLang="zh-CN" sz="900" dirty="0">
                <a:ea typeface="SimSun" pitchFamily="2" charset="-122"/>
              </a:endParaRPr>
            </a:p>
          </p:txBody>
        </p:sp>
        <p:sp>
          <p:nvSpPr>
            <p:cNvPr id="48" name="Rectangle 39"/>
            <p:cNvSpPr>
              <a:spLocks noChangeArrowheads="1"/>
            </p:cNvSpPr>
            <p:nvPr/>
          </p:nvSpPr>
          <p:spPr bwMode="auto">
            <a:xfrm>
              <a:off x="498547" y="3922506"/>
              <a:ext cx="1730339" cy="297734"/>
            </a:xfrm>
            <a:prstGeom prst="rec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/>
            <a:lstStyle/>
            <a:p>
              <a:pPr>
                <a:lnSpc>
                  <a:spcPct val="95000"/>
                </a:lnSpc>
                <a:spcBef>
                  <a:spcPct val="70000"/>
                </a:spcBef>
                <a:spcAft>
                  <a:spcPct val="25000"/>
                </a:spcAft>
                <a:buClr>
                  <a:srgbClr val="CC9900"/>
                </a:buClr>
                <a:buFont typeface="Wingdings" pitchFamily="2" charset="2"/>
                <a:buNone/>
              </a:pPr>
              <a:r>
                <a:rPr lang="en-US" altLang="zh-CN" sz="1100" b="1" dirty="0" smtClean="0">
                  <a:cs typeface="Arial" pitchFamily="34" charset="0"/>
                </a:rPr>
                <a:t>Languages</a:t>
              </a:r>
              <a:endParaRPr lang="en-US" altLang="zh-CN" sz="1100" b="1" dirty="0">
                <a:cs typeface="Arial" pitchFamily="34" charset="0"/>
              </a:endParaRPr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396882" y="4466085"/>
              <a:ext cx="2952000" cy="20221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92075" tIns="36000" rIns="92075" bIns="36000"/>
            <a:lstStyle/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Swedish: Native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English: Full professional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Danish: Professional working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Norwegian: Professional working proficiency</a:t>
              </a:r>
            </a:p>
            <a:p>
              <a:pPr marL="87313" indent="-87313">
                <a:buSzPct val="100000"/>
                <a:buFont typeface="Verdana" panose="020B0604030504040204" pitchFamily="34" charset="0"/>
                <a:buChar char="•"/>
              </a:pPr>
              <a:r>
                <a:rPr lang="en-US" sz="900" dirty="0"/>
                <a:t>German: Elementary proficiency</a:t>
              </a:r>
              <a:endParaRPr lang="en-US" altLang="zh-CN" sz="900" dirty="0">
                <a:solidFill>
                  <a:srgbClr val="4D4F53"/>
                </a:solidFill>
              </a:endParaRPr>
            </a:p>
            <a:p>
              <a:pPr marL="171450" indent="-171450">
                <a:buClr>
                  <a:schemeClr val="bg2"/>
                </a:buClr>
                <a:buSzPct val="100000"/>
                <a:buFont typeface="Arial" pitchFamily="34" charset="0"/>
                <a:buChar char="•"/>
              </a:pP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0497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2CDE7EA-13B1-442E-8615-962473ABF505}" vid="{070B6538-38DB-419C-832C-C6A3C89BFD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52</TotalTime>
  <Words>554</Words>
  <Application>Microsoft Office PowerPoint</Application>
  <PresentationFormat>A4 Paper (210x297 mm)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Verdana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Mejstad</dc:creator>
  <cp:lastModifiedBy>Tobias Mejstad</cp:lastModifiedBy>
  <cp:revision>14</cp:revision>
  <dcterms:created xsi:type="dcterms:W3CDTF">2017-11-12T14:17:26Z</dcterms:created>
  <dcterms:modified xsi:type="dcterms:W3CDTF">2018-01-03T08:41:55Z</dcterms:modified>
</cp:coreProperties>
</file>