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1" autoAdjust="0"/>
    <p:restoredTop sz="94660"/>
  </p:normalViewPr>
  <p:slideViewPr>
    <p:cSldViewPr snapToGrid="0">
      <p:cViewPr varScale="1">
        <p:scale>
          <a:sx n="88" d="100"/>
          <a:sy n="88" d="100"/>
        </p:scale>
        <p:origin x="53"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8250" y="1122363"/>
            <a:ext cx="74295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02616A3-6CF4-454C-90FC-1CD500243AFB}" type="datetimeFigureOut">
              <a:rPr lang="en-GB" smtClean="0"/>
              <a:t>26/11/2017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3758644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4211340" y="987426"/>
            <a:ext cx="50149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2616A3-6CF4-454C-90FC-1CD500243AFB}" type="datetimeFigureOut">
              <a:rPr lang="en-GB" smtClean="0"/>
              <a:t>26/11/2017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1425077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02616A3-6CF4-454C-90FC-1CD500243AFB}" type="datetimeFigureOut">
              <a:rPr lang="en-GB" smtClean="0"/>
              <a:t>26/11/2017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3995248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1" y="365125"/>
            <a:ext cx="2135981"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1037" y="365125"/>
            <a:ext cx="6284119"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02616A3-6CF4-454C-90FC-1CD500243AFB}" type="datetimeFigureOut">
              <a:rPr lang="en-GB" smtClean="0"/>
              <a:t>26/11/2017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1029230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02616A3-6CF4-454C-90FC-1CD500243AFB}" type="datetimeFigureOut">
              <a:rPr lang="en-GB" smtClean="0"/>
              <a:t>26/11/2017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1856620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B02616A3-6CF4-454C-90FC-1CD500243AFB}" type="datetimeFigureOut">
              <a:rPr lang="en-GB" smtClean="0"/>
              <a:t>26/11/2017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2077779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8" y="1709739"/>
            <a:ext cx="8543925"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75878" y="4589464"/>
            <a:ext cx="85439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2616A3-6CF4-454C-90FC-1CD500243AFB}" type="datetimeFigureOut">
              <a:rPr lang="en-GB" smtClean="0"/>
              <a:t>26/11/2017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2253836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1038" y="1825625"/>
            <a:ext cx="4210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5014913" y="1825625"/>
            <a:ext cx="4210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02616A3-6CF4-454C-90FC-1CD500243AFB}" type="datetimeFigureOut">
              <a:rPr lang="en-GB" smtClean="0"/>
              <a:t>26/11/2017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1427092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6"/>
            <a:ext cx="8543925"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82328"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2328" y="2505075"/>
            <a:ext cx="419070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02616A3-6CF4-454C-90FC-1CD500243AFB}" type="datetimeFigureOut">
              <a:rPr lang="en-GB" smtClean="0"/>
              <a:t>26/11/2017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3213752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02616A3-6CF4-454C-90FC-1CD500243AFB}" type="datetimeFigureOut">
              <a:rPr lang="en-GB" smtClean="0"/>
              <a:t>26/11/2017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48680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2616A3-6CF4-454C-90FC-1CD500243AFB}" type="datetimeFigureOut">
              <a:rPr lang="en-GB" smtClean="0"/>
              <a:t>26/11/2017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3172460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4211340" y="987426"/>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2616A3-6CF4-454C-90FC-1CD500243AFB}" type="datetimeFigureOut">
              <a:rPr lang="en-GB" smtClean="0"/>
              <a:t>26/11/2017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4106904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2616A3-6CF4-454C-90FC-1CD500243AFB}" type="datetimeFigureOut">
              <a:rPr lang="en-GB" smtClean="0"/>
              <a:t>26/11/2017</a:t>
            </a:fld>
            <a:endParaRPr lang="en-GB"/>
          </a:p>
        </p:txBody>
      </p:sp>
      <p:sp>
        <p:nvSpPr>
          <p:cNvPr id="5" name="Footer Placeholder 4"/>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08B04-7488-493E-8649-843F3ACCD056}" type="slidenum">
              <a:rPr lang="en-GB" smtClean="0"/>
              <a:t>‹#›</a:t>
            </a:fld>
            <a:endParaRPr lang="en-GB"/>
          </a:p>
        </p:txBody>
      </p:sp>
    </p:spTree>
    <p:extLst>
      <p:ext uri="{BB962C8B-B14F-4D97-AF65-F5344CB8AC3E}">
        <p14:creationId xmlns:p14="http://schemas.microsoft.com/office/powerpoint/2010/main" val="60032381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69107" y="2168988"/>
            <a:ext cx="1918280" cy="418754"/>
          </a:xfrm>
          <a:prstGeom prst="rect">
            <a:avLst/>
          </a:prstGeom>
        </p:spPr>
        <p:txBody>
          <a:bodyPr/>
          <a:lstStyle>
            <a:lvl1pPr marL="0" indent="0" algn="l" defTabSz="457200" rtl="0" eaLnBrk="1" latinLnBrk="0" hangingPunct="1">
              <a:spcBef>
                <a:spcPct val="0"/>
              </a:spcBef>
              <a:spcAft>
                <a:spcPts val="0"/>
              </a:spcAft>
              <a:buFont typeface="Arial" pitchFamily="34" charset="0"/>
              <a:buNone/>
              <a:defRPr lang="fr-FR" sz="2200" b="0" kern="1200" baseline="0" smtClean="0">
                <a:solidFill>
                  <a:srgbClr val="4D4F53"/>
                </a:solidFill>
                <a:latin typeface="+mj-lt"/>
                <a:ea typeface="+mn-ea"/>
                <a:cs typeface="+mn-cs"/>
              </a:defRPr>
            </a:lvl1pPr>
          </a:lstStyle>
          <a:p>
            <a:r>
              <a:rPr lang="en-US" sz="1800" dirty="0">
                <a:solidFill>
                  <a:schemeClr val="tx1"/>
                </a:solidFill>
              </a:rPr>
              <a:t>Tobias Mejstad</a:t>
            </a:r>
          </a:p>
          <a:p>
            <a:endParaRPr lang="en-US" sz="2000" dirty="0"/>
          </a:p>
        </p:txBody>
      </p:sp>
      <p:sp>
        <p:nvSpPr>
          <p:cNvPr id="10" name="Rectangle 39"/>
          <p:cNvSpPr>
            <a:spLocks noChangeArrowheads="1"/>
          </p:cNvSpPr>
          <p:nvPr/>
        </p:nvSpPr>
        <p:spPr bwMode="auto">
          <a:xfrm>
            <a:off x="270773" y="4478238"/>
            <a:ext cx="2278114" cy="274820"/>
          </a:xfrm>
          <a:prstGeom prst="rect">
            <a:avLst/>
          </a:prstGeom>
          <a:solidFill>
            <a:schemeClr val="bg1"/>
          </a:solidFill>
          <a:ln w="12700" algn="ctr">
            <a:noFill/>
            <a:miter lim="800000"/>
            <a:headEnd/>
            <a:tailEnd/>
          </a:ln>
          <a:effectLst/>
        </p:spPr>
        <p:txBody>
          <a:bodyPr lIns="90488" tIns="44450" rIns="90488" bIns="44450"/>
          <a:lstStyle/>
          <a:p>
            <a:pPr>
              <a:lnSpc>
                <a:spcPct val="95000"/>
              </a:lnSpc>
              <a:spcBef>
                <a:spcPct val="70000"/>
              </a:spcBef>
              <a:spcAft>
                <a:spcPct val="25000"/>
              </a:spcAft>
              <a:buClr>
                <a:srgbClr val="CC9900"/>
              </a:buClr>
              <a:buFont typeface="Wingdings" pitchFamily="2" charset="2"/>
              <a:buNone/>
            </a:pPr>
            <a:r>
              <a:rPr lang="en-US" altLang="zh-CN" sz="1100" b="1" dirty="0" smtClean="0">
                <a:cs typeface="Arial" pitchFamily="34" charset="0"/>
              </a:rPr>
              <a:t>Education/Certifications</a:t>
            </a:r>
            <a:endParaRPr lang="en-US" altLang="zh-CN" sz="1100" b="1" dirty="0">
              <a:cs typeface="Arial" pitchFamily="34" charset="0"/>
            </a:endParaRPr>
          </a:p>
        </p:txBody>
      </p:sp>
      <p:sp>
        <p:nvSpPr>
          <p:cNvPr id="11" name="Rectangle 40"/>
          <p:cNvSpPr>
            <a:spLocks noChangeArrowheads="1"/>
          </p:cNvSpPr>
          <p:nvPr/>
        </p:nvSpPr>
        <p:spPr bwMode="auto">
          <a:xfrm>
            <a:off x="169107" y="3141031"/>
            <a:ext cx="2952000" cy="986833"/>
          </a:xfrm>
          <a:prstGeom prst="rect">
            <a:avLst/>
          </a:prstGeom>
          <a:noFill/>
          <a:ln w="12700" algn="ctr">
            <a:noFill/>
            <a:miter lim="800000"/>
            <a:headEnd/>
            <a:tailEnd/>
          </a:ln>
          <a:effectLst/>
        </p:spPr>
        <p:txBody>
          <a:bodyPr lIns="92075" tIns="36000" rIns="92075" bIns="36000"/>
          <a:lstStyle/>
          <a:p>
            <a:pPr marL="93663" indent="-93663">
              <a:buClr>
                <a:schemeClr val="bg2"/>
              </a:buClr>
              <a:buSzPct val="100000"/>
              <a:buFont typeface="Calibri" pitchFamily="34" charset="0"/>
              <a:buChar char="•"/>
            </a:pPr>
            <a:endParaRPr lang="en-US" altLang="zh-CN" sz="900" dirty="0">
              <a:solidFill>
                <a:srgbClr val="4D4F53"/>
              </a:solidFill>
            </a:endParaRPr>
          </a:p>
        </p:txBody>
      </p:sp>
      <p:sp>
        <p:nvSpPr>
          <p:cNvPr id="12" name="Rectangle 39"/>
          <p:cNvSpPr>
            <a:spLocks noChangeArrowheads="1"/>
          </p:cNvSpPr>
          <p:nvPr/>
        </p:nvSpPr>
        <p:spPr bwMode="auto">
          <a:xfrm>
            <a:off x="272511" y="5550992"/>
            <a:ext cx="1817013" cy="330018"/>
          </a:xfrm>
          <a:prstGeom prst="rect">
            <a:avLst/>
          </a:prstGeom>
          <a:solidFill>
            <a:schemeClr val="bg1"/>
          </a:solidFill>
          <a:ln w="12700" algn="ctr">
            <a:noFill/>
            <a:miter lim="800000"/>
            <a:headEnd/>
            <a:tailEnd/>
          </a:ln>
          <a:effectLst/>
        </p:spPr>
        <p:txBody>
          <a:bodyPr lIns="90488" tIns="44450" rIns="90488" bIns="44450"/>
          <a:lstStyle/>
          <a:p>
            <a:pPr>
              <a:lnSpc>
                <a:spcPct val="95000"/>
              </a:lnSpc>
              <a:spcBef>
                <a:spcPct val="70000"/>
              </a:spcBef>
              <a:spcAft>
                <a:spcPct val="25000"/>
              </a:spcAft>
              <a:buClr>
                <a:srgbClr val="CC9900"/>
              </a:buClr>
              <a:buFont typeface="Wingdings" pitchFamily="2" charset="2"/>
              <a:buNone/>
            </a:pPr>
            <a:r>
              <a:rPr lang="en-US" altLang="zh-CN" sz="1100" b="1" dirty="0" smtClean="0">
                <a:cs typeface="Arial" pitchFamily="34" charset="0"/>
              </a:rPr>
              <a:t>Industry Experience</a:t>
            </a:r>
            <a:endParaRPr lang="en-US" altLang="zh-CN" sz="1100" b="1" dirty="0">
              <a:cs typeface="Arial" pitchFamily="34" charset="0"/>
            </a:endParaRPr>
          </a:p>
        </p:txBody>
      </p:sp>
      <p:sp>
        <p:nvSpPr>
          <p:cNvPr id="13" name="Rectangle 40"/>
          <p:cNvSpPr>
            <a:spLocks noChangeArrowheads="1"/>
          </p:cNvSpPr>
          <p:nvPr/>
        </p:nvSpPr>
        <p:spPr bwMode="auto">
          <a:xfrm>
            <a:off x="171393" y="5784958"/>
            <a:ext cx="2951452" cy="999192"/>
          </a:xfrm>
          <a:prstGeom prst="rect">
            <a:avLst/>
          </a:prstGeom>
          <a:noFill/>
          <a:ln w="12700" algn="ctr">
            <a:noFill/>
            <a:miter lim="800000"/>
            <a:headEnd/>
            <a:tailEnd/>
          </a:ln>
          <a:effectLst/>
        </p:spPr>
        <p:txBody>
          <a:bodyPr lIns="92075" tIns="36000" rIns="92075" bIns="36000"/>
          <a:lstStyle/>
          <a:p>
            <a:pPr marL="93663" indent="-93663">
              <a:buSzPct val="100000"/>
              <a:buFont typeface="Calibri" pitchFamily="34" charset="0"/>
              <a:buChar char="•"/>
            </a:pPr>
            <a:r>
              <a:rPr lang="en-US" altLang="zh-CN" sz="900" dirty="0"/>
              <a:t>Finance</a:t>
            </a:r>
          </a:p>
          <a:p>
            <a:pPr marL="93663" indent="-93663">
              <a:buSzPct val="100000"/>
              <a:buFont typeface="Calibri" pitchFamily="34" charset="0"/>
              <a:buChar char="•"/>
            </a:pPr>
            <a:r>
              <a:rPr lang="en-US" altLang="zh-CN" sz="900" dirty="0"/>
              <a:t>FMCG</a:t>
            </a:r>
          </a:p>
          <a:p>
            <a:pPr marL="93663" indent="-93663">
              <a:buSzPct val="100000"/>
              <a:buFont typeface="Calibri" pitchFamily="34" charset="0"/>
              <a:buChar char="•"/>
            </a:pPr>
            <a:r>
              <a:rPr lang="en-US" altLang="zh-CN" sz="900" dirty="0"/>
              <a:t>Logistics</a:t>
            </a:r>
          </a:p>
          <a:p>
            <a:pPr marL="93663" indent="-93663">
              <a:buSzPct val="100000"/>
              <a:buFont typeface="Calibri" pitchFamily="34" charset="0"/>
              <a:buChar char="•"/>
            </a:pPr>
            <a:r>
              <a:rPr lang="en-US" altLang="zh-CN" sz="900" dirty="0"/>
              <a:t>Telecommunications</a:t>
            </a:r>
          </a:p>
          <a:p>
            <a:pPr marL="93663" indent="-93663">
              <a:buSzPct val="100000"/>
              <a:buFont typeface="Calibri" pitchFamily="34" charset="0"/>
              <a:buChar char="•"/>
            </a:pPr>
            <a:r>
              <a:rPr lang="en-US" altLang="zh-CN" sz="900" dirty="0"/>
              <a:t>Outsourcing</a:t>
            </a:r>
          </a:p>
          <a:p>
            <a:pPr marL="93663" indent="-93663">
              <a:buSzPct val="100000"/>
              <a:buFont typeface="Calibri" pitchFamily="34" charset="0"/>
              <a:buChar char="•"/>
            </a:pPr>
            <a:r>
              <a:rPr lang="en-US" altLang="zh-CN" sz="900" dirty="0"/>
              <a:t>Media</a:t>
            </a:r>
          </a:p>
        </p:txBody>
      </p:sp>
      <p:sp>
        <p:nvSpPr>
          <p:cNvPr id="14" name="Rectangle 38"/>
          <p:cNvSpPr>
            <a:spLocks noChangeArrowheads="1"/>
          </p:cNvSpPr>
          <p:nvPr/>
        </p:nvSpPr>
        <p:spPr bwMode="auto">
          <a:xfrm>
            <a:off x="169107" y="2748067"/>
            <a:ext cx="2952000" cy="3999292"/>
          </a:xfrm>
          <a:prstGeom prst="rect">
            <a:avLst/>
          </a:prstGeom>
          <a:noFill/>
          <a:ln w="12700" algn="ctr">
            <a:solidFill>
              <a:schemeClr val="bg2"/>
            </a:solidFill>
            <a:miter lim="800000"/>
            <a:headEnd/>
            <a:tailEnd/>
          </a:ln>
          <a:effectLst/>
        </p:spPr>
        <p:txBody>
          <a:bodyPr lIns="92075" tIns="136525" rIns="92075" bIns="136525"/>
          <a:lstStyle/>
          <a:p>
            <a:pPr marL="190500" indent="-190500">
              <a:spcBef>
                <a:spcPct val="15000"/>
              </a:spcBef>
              <a:buClr>
                <a:srgbClr val="A50021"/>
              </a:buClr>
            </a:pPr>
            <a:endParaRPr lang="en-US" altLang="zh-CN" sz="900" dirty="0">
              <a:ea typeface="SimSun" pitchFamily="2" charset="-122"/>
            </a:endParaRPr>
          </a:p>
        </p:txBody>
      </p:sp>
      <p:sp>
        <p:nvSpPr>
          <p:cNvPr id="15" name="Rectangle 39"/>
          <p:cNvSpPr>
            <a:spLocks noChangeArrowheads="1"/>
          </p:cNvSpPr>
          <p:nvPr/>
        </p:nvSpPr>
        <p:spPr bwMode="auto">
          <a:xfrm>
            <a:off x="270774" y="2669582"/>
            <a:ext cx="1966142" cy="342053"/>
          </a:xfrm>
          <a:prstGeom prst="rect">
            <a:avLst/>
          </a:prstGeom>
          <a:solidFill>
            <a:schemeClr val="bg1"/>
          </a:solidFill>
          <a:ln w="12700" algn="ctr">
            <a:noFill/>
            <a:miter lim="800000"/>
            <a:headEnd/>
            <a:tailEnd/>
          </a:ln>
          <a:effectLst/>
        </p:spPr>
        <p:txBody>
          <a:bodyPr lIns="90488" tIns="44450" rIns="90488" bIns="44450"/>
          <a:lstStyle/>
          <a:p>
            <a:pPr>
              <a:lnSpc>
                <a:spcPct val="95000"/>
              </a:lnSpc>
              <a:spcBef>
                <a:spcPct val="70000"/>
              </a:spcBef>
              <a:spcAft>
                <a:spcPct val="25000"/>
              </a:spcAft>
              <a:buClr>
                <a:srgbClr val="CC9900"/>
              </a:buClr>
              <a:buFont typeface="Wingdings" pitchFamily="2" charset="2"/>
              <a:buNone/>
            </a:pPr>
            <a:r>
              <a:rPr lang="en-US" altLang="zh-CN" sz="1100" b="1" dirty="0">
                <a:cs typeface="Arial" pitchFamily="34" charset="0"/>
              </a:rPr>
              <a:t>Personal Background</a:t>
            </a:r>
          </a:p>
        </p:txBody>
      </p:sp>
      <p:sp>
        <p:nvSpPr>
          <p:cNvPr id="16" name="Rectangle 40"/>
          <p:cNvSpPr>
            <a:spLocks noChangeArrowheads="1"/>
          </p:cNvSpPr>
          <p:nvPr/>
        </p:nvSpPr>
        <p:spPr bwMode="auto">
          <a:xfrm>
            <a:off x="170845" y="5953553"/>
            <a:ext cx="2952000" cy="778901"/>
          </a:xfrm>
          <a:prstGeom prst="rect">
            <a:avLst/>
          </a:prstGeom>
          <a:noFill/>
          <a:ln w="12700" algn="ctr">
            <a:noFill/>
            <a:miter lim="800000"/>
            <a:headEnd/>
            <a:tailEnd/>
          </a:ln>
          <a:effectLst/>
        </p:spPr>
        <p:txBody>
          <a:bodyPr lIns="92075" tIns="36000" rIns="92075" bIns="36000"/>
          <a:lstStyle/>
          <a:p>
            <a:pPr marL="93663" indent="-93663">
              <a:buSzPct val="100000"/>
              <a:buFont typeface="Calibri" pitchFamily="34" charset="0"/>
              <a:buChar char="•"/>
            </a:pPr>
            <a:endParaRPr lang="en-US" altLang="zh-CN" sz="900" dirty="0">
              <a:solidFill>
                <a:srgbClr val="4D4F53"/>
              </a:solidFill>
            </a:endParaRPr>
          </a:p>
        </p:txBody>
      </p:sp>
      <p:grpSp>
        <p:nvGrpSpPr>
          <p:cNvPr id="17" name="Gruppieren 40"/>
          <p:cNvGrpSpPr/>
          <p:nvPr/>
        </p:nvGrpSpPr>
        <p:grpSpPr>
          <a:xfrm>
            <a:off x="10041085" y="-1035160"/>
            <a:ext cx="2952000" cy="1137151"/>
            <a:chOff x="396882" y="4012364"/>
            <a:chExt cx="2952000" cy="2336249"/>
          </a:xfrm>
        </p:grpSpPr>
        <p:sp>
          <p:nvSpPr>
            <p:cNvPr id="18" name="Rectangle 38"/>
            <p:cNvSpPr>
              <a:spLocks noChangeArrowheads="1"/>
            </p:cNvSpPr>
            <p:nvPr/>
          </p:nvSpPr>
          <p:spPr bwMode="auto">
            <a:xfrm>
              <a:off x="396882" y="4147385"/>
              <a:ext cx="2952000" cy="2188959"/>
            </a:xfrm>
            <a:prstGeom prst="rect">
              <a:avLst/>
            </a:prstGeom>
            <a:noFill/>
            <a:ln w="12700" algn="ctr">
              <a:solidFill>
                <a:schemeClr val="bg2"/>
              </a:solidFill>
              <a:miter lim="800000"/>
              <a:headEnd/>
              <a:tailEnd/>
            </a:ln>
            <a:effectLst/>
          </p:spPr>
          <p:txBody>
            <a:bodyPr lIns="92075" tIns="136525" rIns="92075" bIns="136525"/>
            <a:lstStyle/>
            <a:p>
              <a:pPr marL="190500" indent="-190500">
                <a:spcBef>
                  <a:spcPct val="15000"/>
                </a:spcBef>
                <a:buClr>
                  <a:srgbClr val="A50021"/>
                </a:buClr>
              </a:pPr>
              <a:endParaRPr lang="en-US" altLang="zh-CN" sz="900" dirty="0">
                <a:ea typeface="SimSun" pitchFamily="2" charset="-122"/>
              </a:endParaRPr>
            </a:p>
          </p:txBody>
        </p:sp>
        <p:sp>
          <p:nvSpPr>
            <p:cNvPr id="19" name="Rectangle 39"/>
            <p:cNvSpPr>
              <a:spLocks noChangeArrowheads="1"/>
            </p:cNvSpPr>
            <p:nvPr/>
          </p:nvSpPr>
          <p:spPr bwMode="auto">
            <a:xfrm>
              <a:off x="498547" y="4012364"/>
              <a:ext cx="2258519" cy="297734"/>
            </a:xfrm>
            <a:prstGeom prst="rect">
              <a:avLst/>
            </a:prstGeom>
            <a:solidFill>
              <a:schemeClr val="bg1"/>
            </a:solidFill>
            <a:ln w="12700" algn="ctr">
              <a:noFill/>
              <a:miter lim="800000"/>
              <a:headEnd/>
              <a:tailEnd/>
            </a:ln>
            <a:effectLst/>
          </p:spPr>
          <p:txBody>
            <a:bodyPr lIns="90488" tIns="44450" rIns="90488" bIns="44450"/>
            <a:lstStyle/>
            <a:p>
              <a:pPr>
                <a:lnSpc>
                  <a:spcPct val="95000"/>
                </a:lnSpc>
                <a:spcBef>
                  <a:spcPct val="70000"/>
                </a:spcBef>
                <a:spcAft>
                  <a:spcPct val="25000"/>
                </a:spcAft>
                <a:buClr>
                  <a:srgbClr val="CC9900"/>
                </a:buClr>
                <a:buFont typeface="Wingdings" pitchFamily="2" charset="2"/>
                <a:buNone/>
              </a:pPr>
              <a:r>
                <a:rPr lang="en-US" altLang="zh-CN" sz="1100" b="1" dirty="0">
                  <a:cs typeface="Arial" pitchFamily="34" charset="0"/>
                </a:rPr>
                <a:t>Professional Background</a:t>
              </a:r>
            </a:p>
          </p:txBody>
        </p:sp>
        <p:sp>
          <p:nvSpPr>
            <p:cNvPr id="20" name="Rectangle 40"/>
            <p:cNvSpPr>
              <a:spLocks noChangeArrowheads="1"/>
            </p:cNvSpPr>
            <p:nvPr/>
          </p:nvSpPr>
          <p:spPr bwMode="auto">
            <a:xfrm>
              <a:off x="396882" y="4306802"/>
              <a:ext cx="2952000" cy="2041811"/>
            </a:xfrm>
            <a:prstGeom prst="rect">
              <a:avLst/>
            </a:prstGeom>
            <a:noFill/>
            <a:ln w="12700" algn="ctr">
              <a:noFill/>
              <a:miter lim="800000"/>
              <a:headEnd/>
              <a:tailEnd/>
            </a:ln>
            <a:effectLst/>
          </p:spPr>
          <p:txBody>
            <a:bodyPr lIns="92075" tIns="36000" rIns="92075" bIns="36000"/>
            <a:lstStyle/>
            <a:p>
              <a:pPr marL="171450" indent="-171450">
                <a:buSzPct val="100000"/>
                <a:buFont typeface="Arial" panose="020B0604020202020204" pitchFamily="34" charset="0"/>
                <a:buChar char="•"/>
              </a:pPr>
              <a:endParaRPr lang="en-US" sz="900" dirty="0"/>
            </a:p>
            <a:p>
              <a:pPr marL="171450" indent="-171450">
                <a:buSzPct val="100000"/>
                <a:buFont typeface="Arial" panose="020B0604020202020204" pitchFamily="34" charset="0"/>
                <a:buChar char="•"/>
              </a:pPr>
              <a:r>
                <a:rPr lang="en-US" sz="900" dirty="0"/>
                <a:t>2016 – </a:t>
              </a:r>
              <a:r>
                <a:rPr lang="en-US" sz="900" dirty="0" err="1"/>
                <a:t>ff</a:t>
              </a:r>
              <a:r>
                <a:rPr lang="en-US" sz="900" dirty="0"/>
                <a:t>	  </a:t>
              </a:r>
              <a:r>
                <a:rPr lang="en-US" sz="900" dirty="0" err="1"/>
                <a:t>Sr</a:t>
              </a:r>
              <a:r>
                <a:rPr lang="en-US" sz="900" dirty="0"/>
                <a:t> Consultant, BearingPoint</a:t>
              </a:r>
            </a:p>
            <a:p>
              <a:pPr marL="171450" indent="-171450">
                <a:buSzPct val="100000"/>
                <a:buFont typeface="Arial" panose="020B0604020202020204" pitchFamily="34" charset="0"/>
                <a:buChar char="•"/>
              </a:pPr>
              <a:r>
                <a:rPr lang="en-US" sz="900" dirty="0"/>
                <a:t>2014 – 2016	  </a:t>
              </a:r>
              <a:r>
                <a:rPr lang="en-US" sz="900" dirty="0" err="1"/>
                <a:t>Sr</a:t>
              </a:r>
              <a:r>
                <a:rPr lang="en-US" sz="900" dirty="0"/>
                <a:t> Consultant, </a:t>
              </a:r>
              <a:r>
                <a:rPr lang="en-US" sz="900" dirty="0" err="1"/>
                <a:t>Advectas</a:t>
              </a:r>
              <a:endParaRPr lang="en-US" sz="900" dirty="0"/>
            </a:p>
            <a:p>
              <a:pPr marL="171450" indent="-171450">
                <a:buSzPct val="100000"/>
                <a:buFont typeface="Arial" panose="020B0604020202020204" pitchFamily="34" charset="0"/>
                <a:buChar char="•"/>
              </a:pPr>
              <a:r>
                <a:rPr lang="en-US" sz="900" dirty="0"/>
                <a:t>2011 – 2014	  Consultant, Danske Bank</a:t>
              </a:r>
            </a:p>
            <a:p>
              <a:pPr marL="171450" indent="-171450">
                <a:buSzPct val="100000"/>
                <a:buFont typeface="Arial" panose="020B0604020202020204" pitchFamily="34" charset="0"/>
                <a:buChar char="•"/>
              </a:pPr>
              <a:r>
                <a:rPr lang="en-US" sz="900" dirty="0"/>
                <a:t>2010 – 2011	  </a:t>
              </a:r>
              <a:r>
                <a:rPr lang="en-US" sz="900" dirty="0" err="1"/>
                <a:t>Sr</a:t>
              </a:r>
              <a:r>
                <a:rPr lang="en-US" sz="900" dirty="0"/>
                <a:t> Analyst, BearingPoint</a:t>
              </a:r>
            </a:p>
            <a:p>
              <a:pPr marL="171450" indent="-171450">
                <a:buClr>
                  <a:schemeClr val="bg2"/>
                </a:buClr>
                <a:buSzPct val="100000"/>
                <a:buFont typeface="Arial" panose="020B0604020202020204" pitchFamily="34" charset="0"/>
                <a:buChar char="•"/>
              </a:pPr>
              <a:endParaRPr lang="en-US" altLang="zh-CN" sz="900" dirty="0">
                <a:solidFill>
                  <a:srgbClr val="4D4F53"/>
                </a:solidFill>
              </a:endParaRPr>
            </a:p>
          </p:txBody>
        </p:sp>
      </p:grpSp>
      <p:grpSp>
        <p:nvGrpSpPr>
          <p:cNvPr id="21" name="Gruppieren 48"/>
          <p:cNvGrpSpPr/>
          <p:nvPr/>
        </p:nvGrpSpPr>
        <p:grpSpPr>
          <a:xfrm>
            <a:off x="3319295" y="261694"/>
            <a:ext cx="2952000" cy="1232044"/>
            <a:chOff x="396882" y="3922506"/>
            <a:chExt cx="2952000" cy="2413838"/>
          </a:xfrm>
        </p:grpSpPr>
        <p:sp>
          <p:nvSpPr>
            <p:cNvPr id="22" name="Rectangle 38"/>
            <p:cNvSpPr>
              <a:spLocks noChangeArrowheads="1"/>
            </p:cNvSpPr>
            <p:nvPr/>
          </p:nvSpPr>
          <p:spPr bwMode="auto">
            <a:xfrm>
              <a:off x="396882" y="4147385"/>
              <a:ext cx="2952000" cy="2188959"/>
            </a:xfrm>
            <a:prstGeom prst="rect">
              <a:avLst/>
            </a:prstGeom>
            <a:noFill/>
            <a:ln w="12700" algn="ctr">
              <a:solidFill>
                <a:schemeClr val="bg2"/>
              </a:solidFill>
              <a:miter lim="800000"/>
              <a:headEnd/>
              <a:tailEnd/>
            </a:ln>
            <a:effectLst/>
          </p:spPr>
          <p:txBody>
            <a:bodyPr lIns="92075" tIns="136525" rIns="92075" bIns="136525"/>
            <a:lstStyle/>
            <a:p>
              <a:pPr marL="190500" indent="-190500">
                <a:spcBef>
                  <a:spcPct val="15000"/>
                </a:spcBef>
                <a:buClr>
                  <a:srgbClr val="A50021"/>
                </a:buClr>
              </a:pPr>
              <a:endParaRPr lang="en-US" altLang="zh-CN" sz="900" dirty="0">
                <a:ea typeface="SimSun" pitchFamily="2" charset="-122"/>
              </a:endParaRPr>
            </a:p>
          </p:txBody>
        </p:sp>
        <p:sp>
          <p:nvSpPr>
            <p:cNvPr id="23" name="Rectangle 39"/>
            <p:cNvSpPr>
              <a:spLocks noChangeArrowheads="1"/>
            </p:cNvSpPr>
            <p:nvPr/>
          </p:nvSpPr>
          <p:spPr bwMode="auto">
            <a:xfrm>
              <a:off x="498547" y="3922506"/>
              <a:ext cx="1730339" cy="297734"/>
            </a:xfrm>
            <a:prstGeom prst="rect">
              <a:avLst/>
            </a:prstGeom>
            <a:solidFill>
              <a:schemeClr val="bg1"/>
            </a:solidFill>
            <a:ln w="12700" algn="ctr">
              <a:noFill/>
              <a:miter lim="800000"/>
              <a:headEnd/>
              <a:tailEnd/>
            </a:ln>
            <a:effectLst/>
          </p:spPr>
          <p:txBody>
            <a:bodyPr lIns="90488" tIns="44450" rIns="90488" bIns="44450"/>
            <a:lstStyle/>
            <a:p>
              <a:pPr>
                <a:lnSpc>
                  <a:spcPct val="95000"/>
                </a:lnSpc>
                <a:spcBef>
                  <a:spcPct val="70000"/>
                </a:spcBef>
                <a:spcAft>
                  <a:spcPct val="25000"/>
                </a:spcAft>
                <a:buClr>
                  <a:srgbClr val="CC9900"/>
                </a:buClr>
                <a:buFont typeface="Wingdings" pitchFamily="2" charset="2"/>
                <a:buNone/>
              </a:pPr>
              <a:r>
                <a:rPr lang="en-US" altLang="zh-CN" sz="1100" b="1" dirty="0">
                  <a:cs typeface="Arial" pitchFamily="34" charset="0"/>
                </a:rPr>
                <a:t>Professional Focus</a:t>
              </a:r>
            </a:p>
          </p:txBody>
        </p:sp>
        <p:sp>
          <p:nvSpPr>
            <p:cNvPr id="24" name="Rectangle 40"/>
            <p:cNvSpPr>
              <a:spLocks noChangeArrowheads="1"/>
            </p:cNvSpPr>
            <p:nvPr/>
          </p:nvSpPr>
          <p:spPr bwMode="auto">
            <a:xfrm>
              <a:off x="396882" y="4292754"/>
              <a:ext cx="2952000" cy="2022195"/>
            </a:xfrm>
            <a:prstGeom prst="rect">
              <a:avLst/>
            </a:prstGeom>
            <a:noFill/>
            <a:ln w="12700" algn="ctr">
              <a:noFill/>
              <a:miter lim="800000"/>
              <a:headEnd/>
              <a:tailEnd/>
            </a:ln>
            <a:effectLst/>
          </p:spPr>
          <p:txBody>
            <a:bodyPr lIns="92075" tIns="36000" rIns="92075" bIns="36000"/>
            <a:lstStyle/>
            <a:p>
              <a:pPr marL="87313" indent="-87313">
                <a:buSzPct val="100000"/>
                <a:buFont typeface="Verdana" panose="020B0604030504040204" pitchFamily="34" charset="0"/>
                <a:buChar char="•"/>
              </a:pPr>
              <a:r>
                <a:rPr lang="en-US" sz="900" dirty="0"/>
                <a:t>Information Management</a:t>
              </a:r>
            </a:p>
            <a:p>
              <a:pPr marL="87313" indent="-87313">
                <a:buSzPct val="100000"/>
                <a:buFont typeface="Verdana" panose="020B0604030504040204" pitchFamily="34" charset="0"/>
                <a:buChar char="•"/>
              </a:pPr>
              <a:r>
                <a:rPr lang="en-US" sz="900" dirty="0"/>
                <a:t>Data Science / Advanced Analytics</a:t>
              </a:r>
            </a:p>
            <a:p>
              <a:pPr marL="87313" indent="-87313">
                <a:buSzPct val="100000"/>
                <a:buFont typeface="Verdana" panose="020B0604030504040204" pitchFamily="34" charset="0"/>
                <a:buChar char="•"/>
              </a:pPr>
              <a:r>
                <a:rPr lang="en-US" sz="900" dirty="0"/>
                <a:t>Business Intelligence </a:t>
              </a:r>
              <a:r>
                <a:rPr lang="en-US" sz="900" dirty="0" smtClean="0"/>
                <a:t>&amp; </a:t>
              </a:r>
              <a:r>
                <a:rPr lang="en-US" sz="900" dirty="0"/>
                <a:t>Data Warehousing</a:t>
              </a:r>
            </a:p>
            <a:p>
              <a:pPr marL="87313" indent="-87313">
                <a:buSzPct val="100000"/>
                <a:buFont typeface="Verdana" panose="020B0604030504040204" pitchFamily="34" charset="0"/>
                <a:buChar char="•"/>
              </a:pPr>
              <a:r>
                <a:rPr lang="en-US" sz="900" dirty="0"/>
                <a:t>Technology Advisory</a:t>
              </a:r>
            </a:p>
            <a:p>
              <a:pPr marL="87313" indent="-87313">
                <a:buSzPct val="100000"/>
                <a:buFont typeface="Verdana" panose="020B0604030504040204" pitchFamily="34" charset="0"/>
                <a:buChar char="•"/>
              </a:pPr>
              <a:r>
                <a:rPr lang="en-US" sz="900" dirty="0"/>
                <a:t>Business and IT transformation</a:t>
              </a:r>
            </a:p>
            <a:p>
              <a:pPr marL="87313" indent="-87313">
                <a:buSzPct val="100000"/>
                <a:buFont typeface="Verdana" panose="020B0604030504040204" pitchFamily="34" charset="0"/>
                <a:buChar char="•"/>
              </a:pPr>
              <a:r>
                <a:rPr lang="en-US" sz="900" dirty="0"/>
                <a:t>IT Due Diligence</a:t>
              </a:r>
            </a:p>
            <a:p>
              <a:pPr marL="171450" indent="-171450">
                <a:buClr>
                  <a:schemeClr val="bg2"/>
                </a:buClr>
                <a:buSzPct val="100000"/>
                <a:buFont typeface="Arial" pitchFamily="34" charset="0"/>
                <a:buChar char="•"/>
              </a:pPr>
              <a:endParaRPr lang="en-US" sz="900" dirty="0"/>
            </a:p>
          </p:txBody>
        </p:sp>
      </p:grpSp>
      <p:grpSp>
        <p:nvGrpSpPr>
          <p:cNvPr id="25" name="Gruppieren 52"/>
          <p:cNvGrpSpPr/>
          <p:nvPr/>
        </p:nvGrpSpPr>
        <p:grpSpPr>
          <a:xfrm>
            <a:off x="6633275" y="261694"/>
            <a:ext cx="2952000" cy="6327402"/>
            <a:chOff x="396882" y="4100931"/>
            <a:chExt cx="2952000" cy="4393734"/>
          </a:xfrm>
        </p:grpSpPr>
        <p:sp>
          <p:nvSpPr>
            <p:cNvPr id="26" name="Rectangle 38"/>
            <p:cNvSpPr>
              <a:spLocks noChangeArrowheads="1"/>
            </p:cNvSpPr>
            <p:nvPr/>
          </p:nvSpPr>
          <p:spPr bwMode="auto">
            <a:xfrm>
              <a:off x="396882" y="4184874"/>
              <a:ext cx="2952000" cy="4309791"/>
            </a:xfrm>
            <a:prstGeom prst="rect">
              <a:avLst/>
            </a:prstGeom>
            <a:noFill/>
            <a:ln w="12700" algn="ctr">
              <a:solidFill>
                <a:schemeClr val="bg2"/>
              </a:solidFill>
              <a:miter lim="800000"/>
              <a:headEnd/>
              <a:tailEnd/>
            </a:ln>
            <a:effectLst/>
          </p:spPr>
          <p:txBody>
            <a:bodyPr lIns="92075" tIns="136525" rIns="92075" bIns="136525"/>
            <a:lstStyle/>
            <a:p>
              <a:pPr marL="190500" indent="-190500">
                <a:spcBef>
                  <a:spcPct val="15000"/>
                </a:spcBef>
                <a:buClr>
                  <a:srgbClr val="A50021"/>
                </a:buClr>
              </a:pPr>
              <a:endParaRPr lang="en-US" altLang="zh-CN" sz="900" dirty="0">
                <a:ea typeface="SimSun" pitchFamily="2" charset="-122"/>
              </a:endParaRPr>
            </a:p>
          </p:txBody>
        </p:sp>
        <p:sp>
          <p:nvSpPr>
            <p:cNvPr id="27" name="Rectangle 39"/>
            <p:cNvSpPr>
              <a:spLocks noChangeArrowheads="1"/>
            </p:cNvSpPr>
            <p:nvPr/>
          </p:nvSpPr>
          <p:spPr bwMode="auto">
            <a:xfrm>
              <a:off x="539975" y="4100931"/>
              <a:ext cx="1953806" cy="297734"/>
            </a:xfrm>
            <a:prstGeom prst="rect">
              <a:avLst/>
            </a:prstGeom>
            <a:solidFill>
              <a:schemeClr val="bg1"/>
            </a:solidFill>
            <a:ln w="12700" algn="ctr">
              <a:noFill/>
              <a:miter lim="800000"/>
              <a:headEnd/>
              <a:tailEnd/>
            </a:ln>
            <a:effectLst/>
          </p:spPr>
          <p:txBody>
            <a:bodyPr lIns="90488" tIns="44450" rIns="90488" bIns="44450"/>
            <a:lstStyle/>
            <a:p>
              <a:pPr>
                <a:lnSpc>
                  <a:spcPct val="95000"/>
                </a:lnSpc>
                <a:spcBef>
                  <a:spcPct val="70000"/>
                </a:spcBef>
                <a:spcAft>
                  <a:spcPct val="25000"/>
                </a:spcAft>
                <a:buClr>
                  <a:srgbClr val="CC9900"/>
                </a:buClr>
                <a:buFont typeface="Wingdings" pitchFamily="2" charset="2"/>
                <a:buNone/>
              </a:pPr>
              <a:r>
                <a:rPr lang="en-US" altLang="zh-CN" sz="1100" b="1" dirty="0">
                  <a:cs typeface="Arial" pitchFamily="34" charset="0"/>
                </a:rPr>
                <a:t>Examples of Projects</a:t>
              </a:r>
            </a:p>
          </p:txBody>
        </p:sp>
        <p:sp>
          <p:nvSpPr>
            <p:cNvPr id="28" name="Rectangle 40"/>
            <p:cNvSpPr>
              <a:spLocks noChangeArrowheads="1"/>
            </p:cNvSpPr>
            <p:nvPr/>
          </p:nvSpPr>
          <p:spPr bwMode="auto">
            <a:xfrm>
              <a:off x="396882" y="4291686"/>
              <a:ext cx="2952000" cy="4202978"/>
            </a:xfrm>
            <a:prstGeom prst="rect">
              <a:avLst/>
            </a:prstGeom>
            <a:noFill/>
            <a:ln w="12700" algn="ctr">
              <a:noFill/>
              <a:miter lim="800000"/>
              <a:headEnd/>
              <a:tailEnd/>
            </a:ln>
            <a:effectLst/>
          </p:spPr>
          <p:txBody>
            <a:bodyPr lIns="92075" tIns="36000" rIns="92075" bIns="36000"/>
            <a:lstStyle/>
            <a:p>
              <a:pPr marL="93663" indent="-93663">
                <a:buSzPct val="100000"/>
                <a:buFont typeface="Calibri" pitchFamily="34" charset="0"/>
                <a:buChar char="•"/>
              </a:pPr>
              <a:r>
                <a:rPr lang="en-US" sz="900" b="1" dirty="0"/>
                <a:t>Project Leader and Technology Adviser</a:t>
              </a:r>
              <a:r>
                <a:rPr lang="en-US" sz="900" dirty="0"/>
                <a:t> </a:t>
              </a:r>
            </a:p>
            <a:p>
              <a:pPr marL="92075">
                <a:buSzPct val="100000"/>
              </a:pPr>
              <a:r>
                <a:rPr lang="en-US" sz="900" dirty="0"/>
                <a:t>For an overarching data quality/MDM and integration project including data marts for delivery from developers in India to the various Business Development departments for a major Nordic bank.</a:t>
              </a:r>
            </a:p>
            <a:p>
              <a:pPr marL="93663" indent="-93663">
                <a:buSzPct val="100000"/>
                <a:buFont typeface="Calibri" pitchFamily="34" charset="0"/>
                <a:buChar char="•"/>
              </a:pPr>
              <a:r>
                <a:rPr lang="en-US" altLang="zh-CN" sz="900" b="1" dirty="0"/>
                <a:t>Team Leader</a:t>
              </a:r>
            </a:p>
            <a:p>
              <a:pPr marL="97200">
                <a:buSzPct val="100000"/>
              </a:pPr>
              <a:r>
                <a:rPr lang="en-US" altLang="zh-CN" sz="900" dirty="0"/>
                <a:t>Team leader for the back-end developers related to a multi-million SEK data integration, pricing </a:t>
              </a:r>
              <a:r>
                <a:rPr lang="en-US" altLang="zh-CN" sz="900" dirty="0" smtClean="0"/>
                <a:t>and forecasting </a:t>
              </a:r>
              <a:r>
                <a:rPr lang="en-US" altLang="zh-CN" sz="900" dirty="0"/>
                <a:t>solution for a large multinational company within the outsourcing industry. </a:t>
              </a:r>
              <a:endParaRPr lang="en-US" altLang="zh-CN" sz="900" b="1" dirty="0"/>
            </a:p>
            <a:p>
              <a:pPr marL="93663" indent="-93663">
                <a:buSzPct val="100000"/>
                <a:buFont typeface="Calibri" pitchFamily="34" charset="0"/>
                <a:buChar char="•"/>
              </a:pPr>
              <a:r>
                <a:rPr lang="en-US" altLang="zh-CN" sz="900" b="1" dirty="0"/>
                <a:t>Data </a:t>
              </a:r>
              <a:r>
                <a:rPr lang="en-US" altLang="zh-CN" sz="900" b="1" dirty="0" smtClean="0"/>
                <a:t>Warehouse Architect</a:t>
              </a:r>
              <a:endParaRPr lang="en-US" altLang="zh-CN" sz="900" b="1" dirty="0"/>
            </a:p>
            <a:p>
              <a:pPr marL="97200">
                <a:buSzPct val="100000"/>
              </a:pPr>
              <a:r>
                <a:rPr lang="en-US" altLang="zh-CN" sz="900" dirty="0"/>
                <a:t>Architect for the back-end parts of a highly prioritized data warehousing/business intelligence solution involving the launch of a new savings product for a major Nordic bank. The solution was imperative for being able to follow up the results of the product launch.</a:t>
              </a:r>
            </a:p>
            <a:p>
              <a:pPr marL="93663" indent="-93663">
                <a:buSzPct val="100000"/>
                <a:buFont typeface="Calibri" pitchFamily="34" charset="0"/>
                <a:buChar char="•"/>
              </a:pPr>
              <a:r>
                <a:rPr lang="en-US" altLang="zh-CN" sz="900" b="1" dirty="0"/>
                <a:t>Lead Developer</a:t>
              </a:r>
            </a:p>
            <a:p>
              <a:pPr marL="97200">
                <a:buSzPct val="100000"/>
              </a:pPr>
              <a:r>
                <a:rPr lang="en-US" altLang="zh-CN" sz="900" dirty="0"/>
                <a:t>Lead developer for a prioritized business intelligence solution at a major Nordic bank, enabling the regional and office managers to get an overview of regional performance as well as their advisers’ performance. The project encompassed all the parts from requirements specification and data modeling to dashboard design.</a:t>
              </a:r>
            </a:p>
            <a:p>
              <a:pPr marL="93663" indent="-93663">
                <a:buSzPct val="100000"/>
                <a:buFont typeface="Calibri" pitchFamily="34" charset="0"/>
                <a:buChar char="•"/>
              </a:pPr>
              <a:r>
                <a:rPr lang="en-US" sz="900" b="1" dirty="0"/>
                <a:t>Data </a:t>
              </a:r>
              <a:r>
                <a:rPr lang="en-US" sz="900" b="1" dirty="0" smtClean="0"/>
                <a:t>Scientist</a:t>
              </a:r>
              <a:endParaRPr lang="en-US" sz="900" b="1" dirty="0"/>
            </a:p>
            <a:p>
              <a:pPr marL="88900">
                <a:buSzPct val="100000"/>
              </a:pPr>
              <a:r>
                <a:rPr lang="en-US" sz="900" dirty="0"/>
                <a:t>The project involved developing and updating predictive (scoring) models related to churn based on best-practices and up-to-date methodologies for a large media company. The resulting models performed very well with estimated savings from reduced churn of around 400 </a:t>
              </a:r>
              <a:r>
                <a:rPr lang="en-US" sz="900" dirty="0" err="1"/>
                <a:t>kEUR</a:t>
              </a:r>
              <a:r>
                <a:rPr lang="en-US" sz="900" dirty="0"/>
                <a:t> per </a:t>
              </a:r>
              <a:r>
                <a:rPr lang="en-US" sz="900" dirty="0" smtClean="0"/>
                <a:t>year.</a:t>
              </a:r>
              <a:endParaRPr lang="en-US" altLang="zh-CN" sz="900" b="1" dirty="0" smtClean="0"/>
            </a:p>
            <a:p>
              <a:pPr marL="93663" indent="-93663">
                <a:buClr>
                  <a:schemeClr val="tx1"/>
                </a:buClr>
                <a:buSzPct val="100000"/>
                <a:buFont typeface="Calibri" pitchFamily="34" charset="0"/>
                <a:buChar char="•"/>
              </a:pPr>
              <a:r>
                <a:rPr lang="en-US" altLang="zh-CN" sz="900" b="1" dirty="0" smtClean="0"/>
                <a:t>CRM </a:t>
              </a:r>
              <a:r>
                <a:rPr lang="en-US" altLang="zh-CN" sz="900" b="1" dirty="0"/>
                <a:t>Analyst</a:t>
              </a:r>
            </a:p>
            <a:p>
              <a:pPr marL="97200">
                <a:buClr>
                  <a:schemeClr val="bg2"/>
                </a:buClr>
                <a:buSzPct val="100000"/>
              </a:pPr>
              <a:r>
                <a:rPr lang="en-US" altLang="zh-CN" sz="900" dirty="0"/>
                <a:t>Performed </a:t>
              </a:r>
              <a:r>
                <a:rPr lang="en-US" altLang="zh-CN" sz="900" dirty="0"/>
                <a:t>various customer analyses involving statistical models in relation to the launch of a new strategy for a major Nordic bank. This included identifying customer preferences (market-basket analyses, next-best-offer solutions), finding the most profitable customers and branch locations etc.</a:t>
              </a:r>
            </a:p>
            <a:p>
              <a:pPr marL="88900">
                <a:buSzPct val="100000"/>
              </a:pPr>
              <a:endParaRPr lang="en-US" sz="900" dirty="0"/>
            </a:p>
            <a:p>
              <a:pPr marL="88900">
                <a:buClr>
                  <a:schemeClr val="bg2"/>
                </a:buClr>
                <a:buSzPct val="100000"/>
              </a:pPr>
              <a:endParaRPr lang="en-US" altLang="zh-CN" sz="900" dirty="0"/>
            </a:p>
            <a:p>
              <a:pPr marL="93663" indent="-93663">
                <a:buClr>
                  <a:schemeClr val="bg2"/>
                </a:buClr>
                <a:buSzPct val="100000"/>
                <a:buFont typeface="Calibri" pitchFamily="34" charset="0"/>
                <a:buChar char="•"/>
              </a:pPr>
              <a:endParaRPr lang="en-US" altLang="zh-CN" sz="900" dirty="0"/>
            </a:p>
            <a:p>
              <a:pPr marL="97200">
                <a:buClr>
                  <a:schemeClr val="bg2"/>
                </a:buClr>
                <a:buSzPct val="100000"/>
              </a:pPr>
              <a:endParaRPr lang="en-US" altLang="zh-CN" sz="900" dirty="0"/>
            </a:p>
          </p:txBody>
        </p:sp>
      </p:grpSp>
      <p:sp>
        <p:nvSpPr>
          <p:cNvPr id="29" name="Rectangle 38"/>
          <p:cNvSpPr>
            <a:spLocks noChangeArrowheads="1"/>
          </p:cNvSpPr>
          <p:nvPr/>
        </p:nvSpPr>
        <p:spPr bwMode="auto">
          <a:xfrm>
            <a:off x="253023" y="203216"/>
            <a:ext cx="1439836" cy="1909625"/>
          </a:xfrm>
          <a:prstGeom prst="rect">
            <a:avLst/>
          </a:prstGeom>
          <a:solidFill>
            <a:srgbClr val="FFFFFF"/>
          </a:solidFill>
          <a:ln w="12700" algn="ctr">
            <a:solidFill>
              <a:schemeClr val="bg2"/>
            </a:solidFill>
            <a:miter lim="800000"/>
            <a:headEnd/>
            <a:tailEnd/>
          </a:ln>
          <a:effectLst/>
        </p:spPr>
        <p:txBody>
          <a:bodyPr lIns="92075" tIns="136525" rIns="92075" bIns="136525"/>
          <a:lstStyle/>
          <a:p>
            <a:pPr marL="190500" indent="-190500">
              <a:spcBef>
                <a:spcPct val="15000"/>
              </a:spcBef>
              <a:buClr>
                <a:srgbClr val="A50021"/>
              </a:buClr>
            </a:pPr>
            <a:endParaRPr lang="en-US" altLang="zh-CN" sz="900" dirty="0">
              <a:ea typeface="SimSun" pitchFamily="2" charset="-122"/>
            </a:endParaRPr>
          </a:p>
        </p:txBody>
      </p:sp>
      <p:sp>
        <p:nvSpPr>
          <p:cNvPr id="31" name="Rectangle 40"/>
          <p:cNvSpPr>
            <a:spLocks noChangeArrowheads="1"/>
          </p:cNvSpPr>
          <p:nvPr/>
        </p:nvSpPr>
        <p:spPr bwMode="auto">
          <a:xfrm>
            <a:off x="323793" y="4467017"/>
            <a:ext cx="2951452" cy="634373"/>
          </a:xfrm>
          <a:prstGeom prst="rect">
            <a:avLst/>
          </a:prstGeom>
          <a:noFill/>
          <a:ln w="12700" algn="ctr">
            <a:noFill/>
            <a:miter lim="800000"/>
            <a:headEnd/>
            <a:tailEnd/>
          </a:ln>
          <a:effectLst/>
        </p:spPr>
        <p:txBody>
          <a:bodyPr lIns="92075" tIns="36000" rIns="92075" bIns="36000"/>
          <a:lstStyle/>
          <a:p>
            <a:pPr marL="93663" indent="-93663">
              <a:buClr>
                <a:schemeClr val="bg2"/>
              </a:buClr>
              <a:buSzPct val="100000"/>
              <a:buFont typeface="Calibri" pitchFamily="34" charset="0"/>
              <a:buChar char="•"/>
            </a:pPr>
            <a:endParaRPr lang="en-US" altLang="zh-CN" sz="900" dirty="0">
              <a:solidFill>
                <a:srgbClr val="4D4F53"/>
              </a:solidFill>
            </a:endParaRPr>
          </a:p>
        </p:txBody>
      </p:sp>
      <p:sp>
        <p:nvSpPr>
          <p:cNvPr id="32" name="Rectangle 31"/>
          <p:cNvSpPr/>
          <p:nvPr/>
        </p:nvSpPr>
        <p:spPr>
          <a:xfrm>
            <a:off x="171393" y="4698168"/>
            <a:ext cx="2860805" cy="784830"/>
          </a:xfrm>
          <a:prstGeom prst="rect">
            <a:avLst/>
          </a:prstGeom>
        </p:spPr>
        <p:txBody>
          <a:bodyPr wrap="square">
            <a:spAutoFit/>
          </a:bodyPr>
          <a:lstStyle/>
          <a:p>
            <a:pPr marL="93663" indent="-93663">
              <a:buSzPct val="100000"/>
              <a:buFont typeface="Calibri" pitchFamily="34" charset="0"/>
              <a:buChar char="•"/>
            </a:pPr>
            <a:r>
              <a:rPr lang="en-US" altLang="zh-CN" sz="900" dirty="0"/>
              <a:t>M.Sc. Information Systems, highest honors, Lund University (Sweden)</a:t>
            </a:r>
          </a:p>
          <a:p>
            <a:pPr marL="93663" indent="-93663">
              <a:buSzPct val="100000"/>
              <a:buFont typeface="Calibri" pitchFamily="34" charset="0"/>
              <a:buChar char="•"/>
            </a:pPr>
            <a:r>
              <a:rPr lang="en-US" altLang="zh-CN" sz="900" dirty="0"/>
              <a:t>B.Sc. Economics (</a:t>
            </a:r>
            <a:r>
              <a:rPr lang="en-US" altLang="zh-CN" sz="900" dirty="0" smtClean="0"/>
              <a:t>finance/stats </a:t>
            </a:r>
            <a:r>
              <a:rPr lang="en-US" altLang="zh-CN" sz="900" dirty="0"/>
              <a:t>conc.), Lund University and Queen’s University (Canada</a:t>
            </a:r>
            <a:r>
              <a:rPr lang="en-US" altLang="zh-CN" sz="900" dirty="0" smtClean="0"/>
              <a:t>)</a:t>
            </a:r>
            <a:endParaRPr lang="en-US" altLang="zh-CN" sz="900" dirty="0" smtClean="0"/>
          </a:p>
          <a:p>
            <a:pPr marL="93663" indent="-93663">
              <a:buSzPct val="100000"/>
              <a:buFont typeface="Calibri" pitchFamily="34" charset="0"/>
              <a:buChar char="•"/>
            </a:pPr>
            <a:r>
              <a:rPr lang="en-US" altLang="zh-CN" sz="900" dirty="0" smtClean="0"/>
              <a:t>Certs within SAS, C#, R, </a:t>
            </a:r>
            <a:r>
              <a:rPr lang="en-US" altLang="zh-CN" sz="900" dirty="0" smtClean="0"/>
              <a:t>ITIL etc.</a:t>
            </a:r>
            <a:endParaRPr lang="en-US" altLang="zh-CN" sz="900" dirty="0"/>
          </a:p>
        </p:txBody>
      </p:sp>
      <p:pic>
        <p:nvPicPr>
          <p:cNvPr id="33" name="Picture 32"/>
          <p:cNvPicPr>
            <a:picLocks noChangeAspect="1"/>
          </p:cNvPicPr>
          <p:nvPr/>
        </p:nvPicPr>
        <p:blipFill rotWithShape="1">
          <a:blip r:embed="rId2" cstate="print">
            <a:extLst>
              <a:ext uri="{28A0092B-C50C-407E-A947-70E740481C1C}">
                <a14:useLocalDpi xmlns:a14="http://schemas.microsoft.com/office/drawing/2010/main" val="0"/>
              </a:ext>
            </a:extLst>
          </a:blip>
          <a:srcRect l="35090" t="3662" r="33840" b="66134"/>
          <a:stretch/>
        </p:blipFill>
        <p:spPr>
          <a:xfrm>
            <a:off x="323793" y="261694"/>
            <a:ext cx="1383983" cy="1825362"/>
          </a:xfrm>
          <a:prstGeom prst="rect">
            <a:avLst/>
          </a:prstGeom>
        </p:spPr>
      </p:pic>
      <p:grpSp>
        <p:nvGrpSpPr>
          <p:cNvPr id="40" name="Gruppieren 40"/>
          <p:cNvGrpSpPr/>
          <p:nvPr/>
        </p:nvGrpSpPr>
        <p:grpSpPr>
          <a:xfrm>
            <a:off x="3309641" y="2688015"/>
            <a:ext cx="2952000" cy="4044437"/>
            <a:chOff x="396882" y="4039075"/>
            <a:chExt cx="2952000" cy="3080161"/>
          </a:xfrm>
        </p:grpSpPr>
        <p:sp>
          <p:nvSpPr>
            <p:cNvPr id="41" name="Rectangle 38"/>
            <p:cNvSpPr>
              <a:spLocks noChangeArrowheads="1"/>
            </p:cNvSpPr>
            <p:nvPr/>
          </p:nvSpPr>
          <p:spPr bwMode="auto">
            <a:xfrm>
              <a:off x="396882" y="4147385"/>
              <a:ext cx="2952000" cy="2971851"/>
            </a:xfrm>
            <a:prstGeom prst="rect">
              <a:avLst/>
            </a:prstGeom>
            <a:noFill/>
            <a:ln w="12700" algn="ctr">
              <a:solidFill>
                <a:schemeClr val="bg2"/>
              </a:solidFill>
              <a:miter lim="800000"/>
              <a:headEnd/>
              <a:tailEnd/>
            </a:ln>
            <a:effectLst/>
          </p:spPr>
          <p:txBody>
            <a:bodyPr lIns="92075" tIns="136525" rIns="92075" bIns="136525"/>
            <a:lstStyle/>
            <a:p>
              <a:pPr marL="190500" indent="-190500">
                <a:spcBef>
                  <a:spcPct val="15000"/>
                </a:spcBef>
                <a:buClr>
                  <a:srgbClr val="A50021"/>
                </a:buClr>
              </a:pPr>
              <a:endParaRPr lang="en-US" altLang="zh-CN" sz="900" dirty="0">
                <a:ea typeface="SimSun" pitchFamily="2" charset="-122"/>
              </a:endParaRPr>
            </a:p>
          </p:txBody>
        </p:sp>
        <p:sp>
          <p:nvSpPr>
            <p:cNvPr id="42" name="Rectangle 39"/>
            <p:cNvSpPr>
              <a:spLocks noChangeArrowheads="1"/>
            </p:cNvSpPr>
            <p:nvPr/>
          </p:nvSpPr>
          <p:spPr bwMode="auto">
            <a:xfrm>
              <a:off x="508201" y="4039075"/>
              <a:ext cx="1474057" cy="297734"/>
            </a:xfrm>
            <a:prstGeom prst="rect">
              <a:avLst/>
            </a:prstGeom>
            <a:solidFill>
              <a:schemeClr val="bg1"/>
            </a:solidFill>
            <a:ln w="12700" algn="ctr">
              <a:noFill/>
              <a:miter lim="800000"/>
              <a:headEnd/>
              <a:tailEnd/>
            </a:ln>
            <a:effectLst/>
          </p:spPr>
          <p:txBody>
            <a:bodyPr lIns="90488" tIns="44450" rIns="90488" bIns="44450"/>
            <a:lstStyle/>
            <a:p>
              <a:pPr>
                <a:lnSpc>
                  <a:spcPct val="95000"/>
                </a:lnSpc>
                <a:spcBef>
                  <a:spcPct val="70000"/>
                </a:spcBef>
                <a:spcAft>
                  <a:spcPct val="25000"/>
                </a:spcAft>
                <a:buClr>
                  <a:srgbClr val="CC9900"/>
                </a:buClr>
                <a:buFont typeface="Wingdings" pitchFamily="2" charset="2"/>
                <a:buNone/>
              </a:pPr>
              <a:r>
                <a:rPr lang="en-US" altLang="zh-CN" sz="1100" b="1" dirty="0" smtClean="0">
                  <a:cs typeface="Arial" pitchFamily="34" charset="0"/>
                </a:rPr>
                <a:t>Technical Skills</a:t>
              </a:r>
              <a:endParaRPr lang="en-US" altLang="zh-CN" sz="1100" b="1" dirty="0">
                <a:cs typeface="Arial" pitchFamily="34" charset="0"/>
              </a:endParaRPr>
            </a:p>
          </p:txBody>
        </p:sp>
        <p:sp>
          <p:nvSpPr>
            <p:cNvPr id="43" name="Rectangle 40"/>
            <p:cNvSpPr>
              <a:spLocks noChangeArrowheads="1"/>
            </p:cNvSpPr>
            <p:nvPr/>
          </p:nvSpPr>
          <p:spPr bwMode="auto">
            <a:xfrm>
              <a:off x="396882" y="4193445"/>
              <a:ext cx="2952000" cy="2041811"/>
            </a:xfrm>
            <a:prstGeom prst="rect">
              <a:avLst/>
            </a:prstGeom>
            <a:noFill/>
            <a:ln w="12700" algn="ctr">
              <a:noFill/>
              <a:miter lim="800000"/>
              <a:headEnd/>
              <a:tailEnd/>
            </a:ln>
            <a:effectLst/>
          </p:spPr>
          <p:txBody>
            <a:bodyPr lIns="92075" tIns="36000" rIns="92075" bIns="36000"/>
            <a:lstStyle/>
            <a:p>
              <a:pPr>
                <a:buClr>
                  <a:schemeClr val="bg2"/>
                </a:buClr>
                <a:buSzPct val="100000"/>
              </a:pPr>
              <a:r>
                <a:rPr lang="en-GB" sz="900" u="sng" dirty="0" smtClean="0"/>
                <a:t>Programming</a:t>
              </a:r>
              <a:r>
                <a:rPr lang="en-GB" sz="900" dirty="0" smtClean="0"/>
                <a:t> </a:t>
              </a:r>
            </a:p>
            <a:p>
              <a:pPr>
                <a:buClr>
                  <a:schemeClr val="bg2"/>
                </a:buClr>
                <a:buSzPct val="100000"/>
              </a:pPr>
              <a:r>
                <a:rPr lang="en-GB" sz="900" dirty="0" smtClean="0"/>
                <a:t>SAS </a:t>
              </a:r>
              <a:r>
                <a:rPr lang="en-GB" sz="900" dirty="0"/>
                <a:t>(Macro</a:t>
              </a:r>
              <a:r>
                <a:rPr lang="en-GB" sz="900" dirty="0" smtClean="0"/>
                <a:t>), R</a:t>
              </a:r>
              <a:r>
                <a:rPr lang="en-GB" sz="900" dirty="0"/>
                <a:t>, Python (pandas, </a:t>
              </a:r>
              <a:r>
                <a:rPr lang="en-GB" sz="900" dirty="0" err="1"/>
                <a:t>scikit</a:t>
              </a:r>
              <a:r>
                <a:rPr lang="en-GB" sz="900" dirty="0"/>
                <a:t>-learn, </a:t>
              </a:r>
              <a:r>
                <a:rPr lang="en-GB" sz="900" dirty="0" err="1"/>
                <a:t>numpy</a:t>
              </a:r>
              <a:r>
                <a:rPr lang="en-GB" sz="900" dirty="0"/>
                <a:t>), C#/.NET, Java</a:t>
              </a:r>
              <a:r>
                <a:rPr lang="en-GB" sz="900" dirty="0" smtClean="0"/>
                <a:t>, SQL,</a:t>
              </a:r>
              <a:r>
                <a:rPr lang="en-GB" sz="900" dirty="0"/>
                <a:t> </a:t>
              </a:r>
              <a:r>
                <a:rPr lang="en-GB" sz="900" dirty="0" smtClean="0"/>
                <a:t>VBA</a:t>
              </a:r>
              <a:r>
                <a:rPr lang="en-GB" sz="900" dirty="0"/>
                <a:t>, Batch programming, Shell/Bash </a:t>
              </a:r>
              <a:r>
                <a:rPr lang="en-GB" sz="900" dirty="0" smtClean="0"/>
                <a:t>scripting. Some </a:t>
              </a:r>
              <a:r>
                <a:rPr lang="en-GB" sz="900" dirty="0" err="1" smtClean="0"/>
                <a:t>Powershell</a:t>
              </a:r>
              <a:r>
                <a:rPr lang="en-GB" sz="900" dirty="0" smtClean="0"/>
                <a:t> </a:t>
              </a:r>
              <a:r>
                <a:rPr lang="en-GB" sz="900" dirty="0"/>
                <a:t>and </a:t>
              </a:r>
              <a:r>
                <a:rPr lang="en-GB" sz="900" dirty="0" err="1"/>
                <a:t>LaTeX</a:t>
              </a:r>
              <a:r>
                <a:rPr lang="en-GB" sz="900" dirty="0" smtClean="0"/>
                <a:t>.</a:t>
              </a:r>
            </a:p>
            <a:p>
              <a:pPr marL="171450" indent="-171450">
                <a:buClr>
                  <a:schemeClr val="bg2"/>
                </a:buClr>
                <a:buSzPct val="100000"/>
                <a:buFont typeface="Arial" panose="020B0604020202020204" pitchFamily="34" charset="0"/>
                <a:buChar char="•"/>
              </a:pPr>
              <a:endParaRPr lang="sv-SE" altLang="zh-CN" sz="900" dirty="0">
                <a:solidFill>
                  <a:srgbClr val="4D4F53"/>
                </a:solidFill>
              </a:endParaRPr>
            </a:p>
            <a:p>
              <a:pPr>
                <a:buClr>
                  <a:schemeClr val="bg2"/>
                </a:buClr>
                <a:buSzPct val="100000"/>
              </a:pPr>
              <a:r>
                <a:rPr lang="en-GB" sz="900" u="sng" dirty="0" smtClean="0"/>
                <a:t>Software</a:t>
              </a:r>
              <a:endParaRPr lang="en-GB" sz="900" u="sng" dirty="0"/>
            </a:p>
            <a:p>
              <a:pPr>
                <a:buClr>
                  <a:schemeClr val="bg2"/>
                </a:buClr>
                <a:buSzPct val="100000"/>
              </a:pPr>
              <a:r>
                <a:rPr lang="en-GB" sz="900" dirty="0" smtClean="0"/>
                <a:t>SAS (</a:t>
              </a:r>
              <a:r>
                <a:rPr lang="en-GB" sz="900" dirty="0" smtClean="0"/>
                <a:t>Base, Enterprise </a:t>
              </a:r>
              <a:r>
                <a:rPr lang="en-GB" sz="900" dirty="0"/>
                <a:t>Guide, </a:t>
              </a:r>
              <a:r>
                <a:rPr lang="en-GB" sz="900" dirty="0" smtClean="0"/>
                <a:t>DI Studio, Enterprise </a:t>
              </a:r>
              <a:r>
                <a:rPr lang="en-GB" sz="900" dirty="0"/>
                <a:t>Miner, </a:t>
              </a:r>
              <a:r>
                <a:rPr lang="en-GB" sz="900" dirty="0" smtClean="0"/>
                <a:t>Information </a:t>
              </a:r>
              <a:r>
                <a:rPr lang="en-GB" sz="900" dirty="0"/>
                <a:t>Map Studio, </a:t>
              </a:r>
              <a:r>
                <a:rPr lang="en-GB" sz="900" dirty="0" smtClean="0"/>
                <a:t>Model </a:t>
              </a:r>
              <a:r>
                <a:rPr lang="en-GB" sz="900" dirty="0"/>
                <a:t>Manager, </a:t>
              </a:r>
              <a:r>
                <a:rPr lang="en-GB" sz="900" dirty="0" smtClean="0"/>
                <a:t>BI Dashboard, Web Report </a:t>
              </a:r>
              <a:r>
                <a:rPr lang="en-GB" sz="900" dirty="0"/>
                <a:t>Studio, </a:t>
              </a:r>
              <a:r>
                <a:rPr lang="en-GB" sz="900" dirty="0" smtClean="0"/>
                <a:t>Management Console)</a:t>
              </a:r>
            </a:p>
            <a:p>
              <a:pPr>
                <a:buClr>
                  <a:schemeClr val="bg2"/>
                </a:buClr>
                <a:buSzPct val="100000"/>
              </a:pPr>
              <a:endParaRPr lang="en-GB" sz="900" dirty="0" smtClean="0"/>
            </a:p>
            <a:p>
              <a:pPr>
                <a:buClr>
                  <a:schemeClr val="bg2"/>
                </a:buClr>
                <a:buSzPct val="100000"/>
              </a:pPr>
              <a:r>
                <a:rPr lang="en-GB" sz="900" dirty="0" smtClean="0"/>
                <a:t>IBM (</a:t>
              </a:r>
              <a:r>
                <a:rPr lang="en-GB" sz="900" dirty="0" err="1" smtClean="0"/>
                <a:t>InfoSphere</a:t>
              </a:r>
              <a:r>
                <a:rPr lang="en-GB" sz="900" dirty="0" smtClean="0"/>
                <a:t> </a:t>
              </a:r>
              <a:r>
                <a:rPr lang="en-GB" sz="900" dirty="0" err="1"/>
                <a:t>DataStage</a:t>
              </a:r>
              <a:r>
                <a:rPr lang="en-GB" sz="900" dirty="0"/>
                <a:t>, </a:t>
              </a:r>
              <a:r>
                <a:rPr lang="en-GB" sz="900" dirty="0" smtClean="0"/>
                <a:t>Data Manager, SPSS </a:t>
              </a:r>
              <a:r>
                <a:rPr lang="en-GB" sz="900" dirty="0" err="1"/>
                <a:t>Modeler</a:t>
              </a:r>
              <a:r>
                <a:rPr lang="en-GB" sz="900" dirty="0"/>
                <a:t>, </a:t>
              </a:r>
              <a:r>
                <a:rPr lang="en-GB" sz="900" dirty="0" smtClean="0"/>
                <a:t>SPSS </a:t>
              </a:r>
              <a:r>
                <a:rPr lang="en-GB" sz="900" dirty="0"/>
                <a:t>Statistics, </a:t>
              </a:r>
              <a:r>
                <a:rPr lang="en-GB" sz="900" dirty="0" err="1" smtClean="0"/>
                <a:t>Cognos</a:t>
              </a:r>
              <a:r>
                <a:rPr lang="en-GB" sz="900" dirty="0" smtClean="0"/>
                <a:t> BI)</a:t>
              </a:r>
            </a:p>
            <a:p>
              <a:pPr>
                <a:buClr>
                  <a:schemeClr val="bg2"/>
                </a:buClr>
                <a:buSzPct val="100000"/>
              </a:pPr>
              <a:endParaRPr lang="en-GB" sz="900" dirty="0" smtClean="0"/>
            </a:p>
            <a:p>
              <a:pPr>
                <a:buClr>
                  <a:schemeClr val="bg2"/>
                </a:buClr>
                <a:buSzPct val="100000"/>
              </a:pPr>
              <a:r>
                <a:rPr lang="en-GB" sz="900" dirty="0" smtClean="0"/>
                <a:t>Oracle (SQL </a:t>
              </a:r>
              <a:r>
                <a:rPr lang="en-GB" sz="900" dirty="0"/>
                <a:t>Developer, </a:t>
              </a:r>
              <a:r>
                <a:rPr lang="en-GB" sz="900" dirty="0" smtClean="0"/>
                <a:t>TOAD)</a:t>
              </a:r>
            </a:p>
            <a:p>
              <a:pPr>
                <a:buClr>
                  <a:schemeClr val="bg2"/>
                </a:buClr>
                <a:buSzPct val="100000"/>
              </a:pPr>
              <a:endParaRPr lang="en-GB" sz="900" dirty="0"/>
            </a:p>
            <a:p>
              <a:pPr>
                <a:buClr>
                  <a:schemeClr val="bg2"/>
                </a:buClr>
                <a:buSzPct val="100000"/>
              </a:pPr>
              <a:r>
                <a:rPr lang="en-GB" sz="900" dirty="0" smtClean="0"/>
                <a:t>Microsoft (SQL </a:t>
              </a:r>
              <a:r>
                <a:rPr lang="en-GB" sz="900" dirty="0"/>
                <a:t>Server, SSIS, SSRS, </a:t>
              </a:r>
              <a:r>
                <a:rPr lang="en-GB" sz="900" dirty="0" smtClean="0"/>
                <a:t>Visual Studio, Azure </a:t>
              </a:r>
              <a:r>
                <a:rPr lang="en-GB" sz="900" dirty="0" smtClean="0"/>
                <a:t>Machine </a:t>
              </a:r>
              <a:r>
                <a:rPr lang="en-GB" sz="900" dirty="0" smtClean="0"/>
                <a:t>Learning, Excel) </a:t>
              </a:r>
            </a:p>
            <a:p>
              <a:pPr>
                <a:buClr>
                  <a:schemeClr val="bg2"/>
                </a:buClr>
                <a:buSzPct val="100000"/>
              </a:pPr>
              <a:endParaRPr lang="en-GB" sz="900" dirty="0"/>
            </a:p>
            <a:p>
              <a:pPr>
                <a:buClr>
                  <a:schemeClr val="bg2"/>
                </a:buClr>
                <a:buSzPct val="100000"/>
              </a:pPr>
              <a:r>
                <a:rPr lang="en-GB" sz="900" dirty="0"/>
                <a:t>Other (</a:t>
              </a:r>
              <a:r>
                <a:rPr lang="en-GB" sz="900" dirty="0" err="1"/>
                <a:t>RStudio</a:t>
              </a:r>
              <a:r>
                <a:rPr lang="en-GB" sz="900" dirty="0"/>
                <a:t>, R Markdown, </a:t>
              </a:r>
              <a:r>
                <a:rPr lang="en-GB" sz="900" dirty="0" err="1"/>
                <a:t>Jupyter</a:t>
              </a:r>
              <a:r>
                <a:rPr lang="en-GB" sz="900" dirty="0"/>
                <a:t>, </a:t>
              </a:r>
              <a:r>
                <a:rPr lang="en-GB" sz="900" dirty="0" err="1"/>
                <a:t>PyCharm</a:t>
              </a:r>
              <a:r>
                <a:rPr lang="en-GB" sz="900" dirty="0"/>
                <a:t>, PostgreSQL</a:t>
              </a:r>
              <a:r>
                <a:rPr lang="en-GB" sz="900" dirty="0"/>
                <a:t>, SQLite, </a:t>
              </a:r>
              <a:r>
                <a:rPr lang="en-GB" sz="900" dirty="0" err="1" smtClean="0"/>
                <a:t>QlikView</a:t>
              </a:r>
              <a:r>
                <a:rPr lang="en-GB" sz="900" dirty="0"/>
                <a:t>, SSH, </a:t>
              </a:r>
              <a:r>
                <a:rPr lang="en-GB" sz="900" dirty="0" err="1"/>
                <a:t>PuTTY</a:t>
              </a:r>
              <a:r>
                <a:rPr lang="en-GB" sz="900" dirty="0"/>
                <a:t>, </a:t>
              </a:r>
              <a:r>
                <a:rPr lang="en-GB" sz="900" dirty="0" err="1"/>
                <a:t>WinSCP</a:t>
              </a:r>
              <a:r>
                <a:rPr lang="en-GB" sz="900" dirty="0"/>
                <a:t>, Cygwin, Git, </a:t>
              </a:r>
              <a:r>
                <a:rPr lang="en-GB" sz="900" dirty="0" err="1"/>
                <a:t>TortoiseGit</a:t>
              </a:r>
              <a:r>
                <a:rPr lang="en-GB" sz="900" dirty="0"/>
                <a:t>, Subversion, </a:t>
              </a:r>
              <a:r>
                <a:rPr lang="en-GB" sz="900" dirty="0" err="1" smtClean="0"/>
                <a:t>Gretl</a:t>
              </a:r>
              <a:r>
                <a:rPr lang="en-GB" sz="900" dirty="0"/>
                <a:t>, Visual Rules, </a:t>
              </a:r>
              <a:r>
                <a:rPr lang="en-GB" sz="900" dirty="0" err="1"/>
                <a:t>Logware</a:t>
              </a:r>
              <a:r>
                <a:rPr lang="en-GB" sz="900" dirty="0"/>
                <a:t>, </a:t>
              </a:r>
              <a:r>
                <a:rPr lang="en-GB" sz="900" dirty="0" err="1"/>
                <a:t>ProcessModel</a:t>
              </a:r>
              <a:r>
                <a:rPr lang="en-GB" sz="900" dirty="0"/>
                <a:t>, Palisade’s Decision Tools etc</a:t>
              </a:r>
              <a:r>
                <a:rPr lang="en-GB" sz="900" dirty="0" smtClean="0"/>
                <a:t>.)</a:t>
              </a:r>
              <a:endParaRPr lang="en-US" altLang="zh-CN" sz="900" dirty="0">
                <a:solidFill>
                  <a:srgbClr val="4D4F53"/>
                </a:solidFill>
              </a:endParaRPr>
            </a:p>
          </p:txBody>
        </p:sp>
      </p:grpSp>
      <p:sp>
        <p:nvSpPr>
          <p:cNvPr id="44" name="Rectangle 39"/>
          <p:cNvSpPr>
            <a:spLocks noChangeArrowheads="1"/>
          </p:cNvSpPr>
          <p:nvPr/>
        </p:nvSpPr>
        <p:spPr bwMode="auto">
          <a:xfrm>
            <a:off x="270773" y="2950573"/>
            <a:ext cx="2278114" cy="274820"/>
          </a:xfrm>
          <a:prstGeom prst="rect">
            <a:avLst/>
          </a:prstGeom>
          <a:solidFill>
            <a:schemeClr val="bg1"/>
          </a:solidFill>
          <a:ln w="12700" algn="ctr">
            <a:noFill/>
            <a:miter lim="800000"/>
            <a:headEnd/>
            <a:tailEnd/>
          </a:ln>
          <a:effectLst/>
        </p:spPr>
        <p:txBody>
          <a:bodyPr lIns="90488" tIns="44450" rIns="90488" bIns="44450"/>
          <a:lstStyle/>
          <a:p>
            <a:pPr>
              <a:lnSpc>
                <a:spcPct val="95000"/>
              </a:lnSpc>
              <a:spcBef>
                <a:spcPct val="70000"/>
              </a:spcBef>
              <a:spcAft>
                <a:spcPct val="25000"/>
              </a:spcAft>
              <a:buClr>
                <a:srgbClr val="CC9900"/>
              </a:buClr>
              <a:buFont typeface="Wingdings" pitchFamily="2" charset="2"/>
              <a:buNone/>
            </a:pPr>
            <a:r>
              <a:rPr lang="en-US" altLang="zh-CN" sz="1100" b="1" dirty="0" smtClean="0">
                <a:cs typeface="Arial" pitchFamily="34" charset="0"/>
              </a:rPr>
              <a:t>Summary</a:t>
            </a:r>
            <a:endParaRPr lang="en-US" altLang="zh-CN" sz="1100" b="1" dirty="0">
              <a:cs typeface="Arial" pitchFamily="34" charset="0"/>
            </a:endParaRPr>
          </a:p>
        </p:txBody>
      </p:sp>
      <p:sp>
        <p:nvSpPr>
          <p:cNvPr id="45" name="Rectangle 44"/>
          <p:cNvSpPr/>
          <p:nvPr/>
        </p:nvSpPr>
        <p:spPr>
          <a:xfrm>
            <a:off x="171393" y="3193052"/>
            <a:ext cx="2860805" cy="1200329"/>
          </a:xfrm>
          <a:prstGeom prst="rect">
            <a:avLst/>
          </a:prstGeom>
        </p:spPr>
        <p:txBody>
          <a:bodyPr wrap="square">
            <a:spAutoFit/>
          </a:bodyPr>
          <a:lstStyle/>
          <a:p>
            <a:pPr marL="87313" indent="-87313">
              <a:buSzPct val="100000"/>
              <a:buFont typeface="Verdana" panose="020B0604030504040204" pitchFamily="34" charset="0"/>
              <a:buChar char="•"/>
            </a:pPr>
            <a:r>
              <a:rPr lang="en-US" sz="900" dirty="0"/>
              <a:t>9+ years of work experience, from all of the Scandinavian countries</a:t>
            </a:r>
          </a:p>
          <a:p>
            <a:pPr marL="87313" indent="-87313">
              <a:buSzPct val="100000"/>
              <a:buFont typeface="Verdana" panose="020B0604030504040204" pitchFamily="34" charset="0"/>
              <a:buChar char="•"/>
            </a:pPr>
            <a:r>
              <a:rPr lang="en-US" sz="900" dirty="0"/>
              <a:t>7+ years of consulting experience, chiefly within </a:t>
            </a:r>
            <a:r>
              <a:rPr lang="en-US" sz="900" dirty="0" smtClean="0"/>
              <a:t>Data Science, </a:t>
            </a:r>
            <a:r>
              <a:rPr lang="en-US" sz="900" dirty="0"/>
              <a:t>Business Intelligence and Data </a:t>
            </a:r>
            <a:r>
              <a:rPr lang="en-US" sz="900" dirty="0" smtClean="0"/>
              <a:t>Warehousing</a:t>
            </a:r>
          </a:p>
          <a:p>
            <a:pPr marL="87313" indent="-87313">
              <a:buSzPct val="100000"/>
              <a:buFont typeface="Verdana" panose="020B0604030504040204" pitchFamily="34" charset="0"/>
              <a:buChar char="•"/>
            </a:pPr>
            <a:r>
              <a:rPr lang="en-US" altLang="zh-CN" sz="900" dirty="0"/>
              <a:t>Broad technical experience including </a:t>
            </a:r>
            <a:r>
              <a:rPr lang="en-US" altLang="zh-CN" sz="900" dirty="0" smtClean="0"/>
              <a:t>several programming languages and software </a:t>
            </a:r>
            <a:r>
              <a:rPr lang="en-US" altLang="zh-CN" sz="900" dirty="0"/>
              <a:t>from SAS, Microsoft, IBM, Oracle etc.</a:t>
            </a:r>
            <a:endParaRPr lang="en-US" altLang="zh-CN" sz="900" dirty="0"/>
          </a:p>
        </p:txBody>
      </p:sp>
      <p:grpSp>
        <p:nvGrpSpPr>
          <p:cNvPr id="46" name="Gruppieren 48"/>
          <p:cNvGrpSpPr/>
          <p:nvPr/>
        </p:nvGrpSpPr>
        <p:grpSpPr>
          <a:xfrm>
            <a:off x="3319295" y="1537128"/>
            <a:ext cx="2952000" cy="1115815"/>
            <a:chOff x="396882" y="3922506"/>
            <a:chExt cx="2952000" cy="2565775"/>
          </a:xfrm>
        </p:grpSpPr>
        <p:sp>
          <p:nvSpPr>
            <p:cNvPr id="47" name="Rectangle 38"/>
            <p:cNvSpPr>
              <a:spLocks noChangeArrowheads="1"/>
            </p:cNvSpPr>
            <p:nvPr/>
          </p:nvSpPr>
          <p:spPr bwMode="auto">
            <a:xfrm>
              <a:off x="396882" y="4147385"/>
              <a:ext cx="2952000" cy="2188959"/>
            </a:xfrm>
            <a:prstGeom prst="rect">
              <a:avLst/>
            </a:prstGeom>
            <a:noFill/>
            <a:ln w="12700" algn="ctr">
              <a:solidFill>
                <a:schemeClr val="bg2"/>
              </a:solidFill>
              <a:miter lim="800000"/>
              <a:headEnd/>
              <a:tailEnd/>
            </a:ln>
            <a:effectLst/>
          </p:spPr>
          <p:txBody>
            <a:bodyPr lIns="92075" tIns="136525" rIns="92075" bIns="136525"/>
            <a:lstStyle/>
            <a:p>
              <a:pPr marL="190500" indent="-190500">
                <a:spcBef>
                  <a:spcPct val="15000"/>
                </a:spcBef>
                <a:buClr>
                  <a:srgbClr val="A50021"/>
                </a:buClr>
              </a:pPr>
              <a:endParaRPr lang="en-US" altLang="zh-CN" sz="900" dirty="0">
                <a:ea typeface="SimSun" pitchFamily="2" charset="-122"/>
              </a:endParaRPr>
            </a:p>
          </p:txBody>
        </p:sp>
        <p:sp>
          <p:nvSpPr>
            <p:cNvPr id="48" name="Rectangle 39"/>
            <p:cNvSpPr>
              <a:spLocks noChangeArrowheads="1"/>
            </p:cNvSpPr>
            <p:nvPr/>
          </p:nvSpPr>
          <p:spPr bwMode="auto">
            <a:xfrm>
              <a:off x="498547" y="3922506"/>
              <a:ext cx="1730339" cy="297734"/>
            </a:xfrm>
            <a:prstGeom prst="rect">
              <a:avLst/>
            </a:prstGeom>
            <a:solidFill>
              <a:schemeClr val="bg1"/>
            </a:solidFill>
            <a:ln w="12700" algn="ctr">
              <a:noFill/>
              <a:miter lim="800000"/>
              <a:headEnd/>
              <a:tailEnd/>
            </a:ln>
            <a:effectLst/>
          </p:spPr>
          <p:txBody>
            <a:bodyPr lIns="90488" tIns="44450" rIns="90488" bIns="44450"/>
            <a:lstStyle/>
            <a:p>
              <a:pPr>
                <a:lnSpc>
                  <a:spcPct val="95000"/>
                </a:lnSpc>
                <a:spcBef>
                  <a:spcPct val="70000"/>
                </a:spcBef>
                <a:spcAft>
                  <a:spcPct val="25000"/>
                </a:spcAft>
                <a:buClr>
                  <a:srgbClr val="CC9900"/>
                </a:buClr>
                <a:buFont typeface="Wingdings" pitchFamily="2" charset="2"/>
                <a:buNone/>
              </a:pPr>
              <a:r>
                <a:rPr lang="en-US" altLang="zh-CN" sz="1100" b="1" dirty="0" smtClean="0">
                  <a:cs typeface="Arial" pitchFamily="34" charset="0"/>
                </a:rPr>
                <a:t>Languages</a:t>
              </a:r>
              <a:endParaRPr lang="en-US" altLang="zh-CN" sz="1100" b="1" dirty="0">
                <a:cs typeface="Arial" pitchFamily="34" charset="0"/>
              </a:endParaRPr>
            </a:p>
          </p:txBody>
        </p:sp>
        <p:sp>
          <p:nvSpPr>
            <p:cNvPr id="49" name="Rectangle 40"/>
            <p:cNvSpPr>
              <a:spLocks noChangeArrowheads="1"/>
            </p:cNvSpPr>
            <p:nvPr/>
          </p:nvSpPr>
          <p:spPr bwMode="auto">
            <a:xfrm>
              <a:off x="396882" y="4466085"/>
              <a:ext cx="2952000" cy="2022196"/>
            </a:xfrm>
            <a:prstGeom prst="rect">
              <a:avLst/>
            </a:prstGeom>
            <a:noFill/>
            <a:ln w="12700" algn="ctr">
              <a:noFill/>
              <a:miter lim="800000"/>
              <a:headEnd/>
              <a:tailEnd/>
            </a:ln>
            <a:effectLst/>
          </p:spPr>
          <p:txBody>
            <a:bodyPr lIns="92075" tIns="36000" rIns="92075" bIns="36000"/>
            <a:lstStyle/>
            <a:p>
              <a:pPr marL="87313" indent="-87313">
                <a:buSzPct val="100000"/>
                <a:buFont typeface="Verdana" panose="020B0604030504040204" pitchFamily="34" charset="0"/>
                <a:buChar char="•"/>
              </a:pPr>
              <a:r>
                <a:rPr lang="en-US" sz="900" dirty="0"/>
                <a:t>Swedish: Native proficiency</a:t>
              </a:r>
            </a:p>
            <a:p>
              <a:pPr marL="87313" indent="-87313">
                <a:buSzPct val="100000"/>
                <a:buFont typeface="Verdana" panose="020B0604030504040204" pitchFamily="34" charset="0"/>
                <a:buChar char="•"/>
              </a:pPr>
              <a:r>
                <a:rPr lang="en-US" sz="900" dirty="0"/>
                <a:t>English: Full professional proficiency</a:t>
              </a:r>
            </a:p>
            <a:p>
              <a:pPr marL="87313" indent="-87313">
                <a:buSzPct val="100000"/>
                <a:buFont typeface="Verdana" panose="020B0604030504040204" pitchFamily="34" charset="0"/>
                <a:buChar char="•"/>
              </a:pPr>
              <a:r>
                <a:rPr lang="en-US" sz="900" dirty="0"/>
                <a:t>Danish: Professional working proficiency</a:t>
              </a:r>
            </a:p>
            <a:p>
              <a:pPr marL="87313" indent="-87313">
                <a:buSzPct val="100000"/>
                <a:buFont typeface="Verdana" panose="020B0604030504040204" pitchFamily="34" charset="0"/>
                <a:buChar char="•"/>
              </a:pPr>
              <a:r>
                <a:rPr lang="en-US" sz="900" dirty="0"/>
                <a:t>Norwegian: Professional working proficiency</a:t>
              </a:r>
            </a:p>
            <a:p>
              <a:pPr marL="87313" indent="-87313">
                <a:buSzPct val="100000"/>
                <a:buFont typeface="Verdana" panose="020B0604030504040204" pitchFamily="34" charset="0"/>
                <a:buChar char="•"/>
              </a:pPr>
              <a:r>
                <a:rPr lang="en-US" sz="900" dirty="0"/>
                <a:t>German: Elementary proficiency</a:t>
              </a:r>
              <a:endParaRPr lang="en-US" altLang="zh-CN" sz="900" dirty="0">
                <a:solidFill>
                  <a:srgbClr val="4D4F53"/>
                </a:solidFill>
              </a:endParaRPr>
            </a:p>
            <a:p>
              <a:pPr marL="171450" indent="-171450">
                <a:buClr>
                  <a:schemeClr val="bg2"/>
                </a:buClr>
                <a:buSzPct val="100000"/>
                <a:buFont typeface="Arial" pitchFamily="34" charset="0"/>
                <a:buChar char="•"/>
              </a:pPr>
              <a:endParaRPr lang="en-US" sz="900" dirty="0"/>
            </a:p>
          </p:txBody>
        </p:sp>
      </p:grpSp>
    </p:spTree>
    <p:extLst>
      <p:ext uri="{BB962C8B-B14F-4D97-AF65-F5344CB8AC3E}">
        <p14:creationId xmlns:p14="http://schemas.microsoft.com/office/powerpoint/2010/main" val="3604975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2CDE7EA-13B1-442E-8615-962473ABF505}" vid="{070B6538-38DB-419C-832C-C6A3C89BFD29}"/>
    </a:ext>
  </a:extLst>
</a:theme>
</file>

<file path=docProps/app.xml><?xml version="1.0" encoding="utf-8"?>
<Properties xmlns="http://schemas.openxmlformats.org/officeDocument/2006/extended-properties" xmlns:vt="http://schemas.openxmlformats.org/officeDocument/2006/docPropsVTypes">
  <Template>blank</Template>
  <TotalTime>45</TotalTime>
  <Words>570</Words>
  <Application>Microsoft Office PowerPoint</Application>
  <PresentationFormat>A4 Paper (210x297 mm)</PresentationFormat>
  <Paragraphs>65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SimSun</vt:lpstr>
      <vt:lpstr>Arial</vt:lpstr>
      <vt:lpstr>Calibri</vt:lpstr>
      <vt:lpstr>Verdana</vt:lpstr>
      <vt:lpstr>Wingdings</vt:lpstr>
      <vt:lpstr>Office Theme</vt:lpstr>
      <vt:lpstr>PowerPoint Presentation</vt:lpstr>
    </vt:vector>
  </TitlesOfParts>
  <Company>IKEA IT AB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Tobias Mejstad</dc:creator>
  <cp:lastModifiedBy>Tobias Mejstad</cp:lastModifiedBy>
  <cp:revision>10</cp:revision>
  <dcterms:created xsi:type="dcterms:W3CDTF">2017-11-12T14:17:26Z</dcterms:created>
  <dcterms:modified xsi:type="dcterms:W3CDTF">2017-11-26T14:50:21Z</dcterms:modified>
</cp:coreProperties>
</file>