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1" autoAdjust="0"/>
    <p:restoredTop sz="94660"/>
  </p:normalViewPr>
  <p:slideViewPr>
    <p:cSldViewPr snapToGrid="0">
      <p:cViewPr>
        <p:scale>
          <a:sx n="70" d="100"/>
          <a:sy n="70" d="100"/>
        </p:scale>
        <p:origin x="1310" y="5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2363"/>
            <a:ext cx="74295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02616A3-6CF4-454C-90FC-1CD500243AFB}" type="datetimeFigureOut">
              <a:rPr lang="en-GB" smtClean="0"/>
              <a:t>12/11/2017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375864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4211340" y="987426"/>
            <a:ext cx="50149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616A3-6CF4-454C-90FC-1CD500243AFB}" type="datetimeFigureOut">
              <a:rPr lang="en-GB" smtClean="0"/>
              <a:t>12/11/2017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1425077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2616A3-6CF4-454C-90FC-1CD500243AFB}" type="datetimeFigureOut">
              <a:rPr lang="en-GB" smtClean="0"/>
              <a:t>12/11/2017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3995248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1" y="365125"/>
            <a:ext cx="2135981"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1037" y="365125"/>
            <a:ext cx="628411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2616A3-6CF4-454C-90FC-1CD500243AFB}" type="datetimeFigureOut">
              <a:rPr lang="en-GB" smtClean="0"/>
              <a:t>12/11/2017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1029230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02616A3-6CF4-454C-90FC-1CD500243AFB}" type="datetimeFigureOut">
              <a:rPr lang="en-GB" smtClean="0"/>
              <a:t>12/11/2017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1856620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B02616A3-6CF4-454C-90FC-1CD500243AFB}" type="datetimeFigureOut">
              <a:rPr lang="en-GB" smtClean="0"/>
              <a:t>12/11/2017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2077779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8" y="1709739"/>
            <a:ext cx="8543925"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75878" y="4589464"/>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2616A3-6CF4-454C-90FC-1CD500243AFB}" type="datetimeFigureOut">
              <a:rPr lang="en-GB" smtClean="0"/>
              <a:t>12/11/2017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225383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1038"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5014913" y="1825625"/>
            <a:ext cx="42100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02616A3-6CF4-454C-90FC-1CD500243AFB}" type="datetimeFigureOut">
              <a:rPr lang="en-GB" smtClean="0"/>
              <a:t>12/11/2017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142709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6"/>
            <a:ext cx="8543925"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82328"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2328" y="2505075"/>
            <a:ext cx="419070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02616A3-6CF4-454C-90FC-1CD500243AFB}" type="datetimeFigureOut">
              <a:rPr lang="en-GB" smtClean="0"/>
              <a:t>12/11/2017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321375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02616A3-6CF4-454C-90FC-1CD500243AFB}" type="datetimeFigureOut">
              <a:rPr lang="en-GB" smtClean="0"/>
              <a:t>12/11/2017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48680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616A3-6CF4-454C-90FC-1CD500243AFB}" type="datetimeFigureOut">
              <a:rPr lang="en-GB" smtClean="0"/>
              <a:t>12/11/2017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3172460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4211340" y="987426"/>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616A3-6CF4-454C-90FC-1CD500243AFB}" type="datetimeFigureOut">
              <a:rPr lang="en-GB" smtClean="0"/>
              <a:t>12/11/2017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A08B04-7488-493E-8649-843F3ACCD056}" type="slidenum">
              <a:rPr lang="en-GB" smtClean="0"/>
              <a:t>‹#›</a:t>
            </a:fld>
            <a:endParaRPr lang="en-GB"/>
          </a:p>
        </p:txBody>
      </p:sp>
    </p:spTree>
    <p:extLst>
      <p:ext uri="{BB962C8B-B14F-4D97-AF65-F5344CB8AC3E}">
        <p14:creationId xmlns:p14="http://schemas.microsoft.com/office/powerpoint/2010/main" val="410690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616A3-6CF4-454C-90FC-1CD500243AFB}" type="datetimeFigureOut">
              <a:rPr lang="en-GB" smtClean="0"/>
              <a:t>12/11/2017</a:t>
            </a:fld>
            <a:endParaRPr lang="en-GB"/>
          </a:p>
        </p:txBody>
      </p:sp>
      <p:sp>
        <p:nvSpPr>
          <p:cNvPr id="5" name="Footer Placeholder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08B04-7488-493E-8649-843F3ACCD056}" type="slidenum">
              <a:rPr lang="en-GB" smtClean="0"/>
              <a:t>‹#›</a:t>
            </a:fld>
            <a:endParaRPr lang="en-GB"/>
          </a:p>
        </p:txBody>
      </p:sp>
    </p:spTree>
    <p:extLst>
      <p:ext uri="{BB962C8B-B14F-4D97-AF65-F5344CB8AC3E}">
        <p14:creationId xmlns:p14="http://schemas.microsoft.com/office/powerpoint/2010/main" val="60032381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087663" y="345907"/>
            <a:ext cx="7010972" cy="650121"/>
          </a:xfrm>
          <a:prstGeom prst="rect">
            <a:avLst/>
          </a:prstGeom>
        </p:spPr>
        <p:txBody>
          <a:bodyPr/>
          <a:lstStyle>
            <a:lvl1pPr marL="0" indent="0" algn="l" defTabSz="457200" rtl="0" eaLnBrk="1" latinLnBrk="0" hangingPunct="1">
              <a:spcBef>
                <a:spcPct val="0"/>
              </a:spcBef>
              <a:spcAft>
                <a:spcPts val="0"/>
              </a:spcAft>
              <a:buFont typeface="Arial" pitchFamily="34" charset="0"/>
              <a:buNone/>
              <a:defRPr lang="fr-FR" sz="2200" b="0" kern="1200" baseline="0" smtClean="0">
                <a:solidFill>
                  <a:srgbClr val="4D4F53"/>
                </a:solidFill>
                <a:latin typeface="+mj-lt"/>
                <a:ea typeface="+mn-ea"/>
                <a:cs typeface="+mn-cs"/>
              </a:defRPr>
            </a:lvl1pPr>
          </a:lstStyle>
          <a:p>
            <a:r>
              <a:rPr lang="en-US" sz="2000" dirty="0">
                <a:solidFill>
                  <a:schemeClr val="tx1"/>
                </a:solidFill>
              </a:rPr>
              <a:t>Tobias Mejstad</a:t>
            </a:r>
            <a:endParaRPr lang="en-US" sz="2000" dirty="0">
              <a:solidFill>
                <a:schemeClr val="tx1"/>
              </a:solidFill>
            </a:endParaRPr>
          </a:p>
          <a:p>
            <a:endParaRPr lang="en-US" sz="2000" dirty="0"/>
          </a:p>
        </p:txBody>
      </p:sp>
      <p:sp>
        <p:nvSpPr>
          <p:cNvPr id="10" name="Rectangle 39"/>
          <p:cNvSpPr>
            <a:spLocks noChangeArrowheads="1"/>
          </p:cNvSpPr>
          <p:nvPr/>
        </p:nvSpPr>
        <p:spPr bwMode="auto">
          <a:xfrm>
            <a:off x="554335" y="3922156"/>
            <a:ext cx="2278114" cy="274820"/>
          </a:xfrm>
          <a:prstGeom prst="rect">
            <a:avLst/>
          </a:prstGeom>
          <a:solidFill>
            <a:schemeClr val="bg1"/>
          </a:solidFill>
          <a:ln w="12700" algn="ctr">
            <a:noFill/>
            <a:miter lim="800000"/>
            <a:headEnd/>
            <a:tailEnd/>
          </a:ln>
          <a:effectLst/>
        </p:spPr>
        <p:txBody>
          <a:bodyPr lIns="90488" tIns="44450" rIns="90488" bIns="44450"/>
          <a:lstStyle/>
          <a:p>
            <a:pPr>
              <a:lnSpc>
                <a:spcPct val="95000"/>
              </a:lnSpc>
              <a:spcBef>
                <a:spcPct val="70000"/>
              </a:spcBef>
              <a:spcAft>
                <a:spcPct val="25000"/>
              </a:spcAft>
              <a:buClr>
                <a:srgbClr val="CC9900"/>
              </a:buClr>
              <a:buFont typeface="Wingdings" pitchFamily="2" charset="2"/>
              <a:buNone/>
            </a:pPr>
            <a:r>
              <a:rPr lang="en-US" altLang="zh-CN" sz="1100" b="1" dirty="0" smtClean="0">
                <a:cs typeface="Arial" pitchFamily="34" charset="0"/>
              </a:rPr>
              <a:t>Education/Certifications</a:t>
            </a:r>
            <a:endParaRPr lang="en-US" altLang="zh-CN" sz="1100" b="1" dirty="0">
              <a:cs typeface="Arial" pitchFamily="34" charset="0"/>
            </a:endParaRPr>
          </a:p>
        </p:txBody>
      </p:sp>
      <p:sp>
        <p:nvSpPr>
          <p:cNvPr id="11" name="Rectangle 40"/>
          <p:cNvSpPr>
            <a:spLocks noChangeArrowheads="1"/>
          </p:cNvSpPr>
          <p:nvPr/>
        </p:nvSpPr>
        <p:spPr bwMode="auto">
          <a:xfrm>
            <a:off x="452669" y="2997672"/>
            <a:ext cx="2952000" cy="986833"/>
          </a:xfrm>
          <a:prstGeom prst="rect">
            <a:avLst/>
          </a:prstGeom>
          <a:noFill/>
          <a:ln w="12700" algn="ctr">
            <a:noFill/>
            <a:miter lim="800000"/>
            <a:headEnd/>
            <a:tailEnd/>
          </a:ln>
          <a:effectLst/>
        </p:spPr>
        <p:txBody>
          <a:bodyPr lIns="92075" tIns="36000" rIns="92075" bIns="36000"/>
          <a:lstStyle/>
          <a:p>
            <a:pPr marL="93663" indent="-93663">
              <a:buClr>
                <a:schemeClr val="bg2"/>
              </a:buClr>
              <a:buSzPct val="100000"/>
              <a:buFont typeface="Calibri" pitchFamily="34" charset="0"/>
              <a:buChar char="•"/>
            </a:pPr>
            <a:endParaRPr lang="en-US" altLang="zh-CN" sz="900" dirty="0">
              <a:solidFill>
                <a:srgbClr val="4D4F53"/>
              </a:solidFill>
            </a:endParaRPr>
          </a:p>
        </p:txBody>
      </p:sp>
      <p:sp>
        <p:nvSpPr>
          <p:cNvPr id="12" name="Rectangle 39"/>
          <p:cNvSpPr>
            <a:spLocks noChangeArrowheads="1"/>
          </p:cNvSpPr>
          <p:nvPr/>
        </p:nvSpPr>
        <p:spPr bwMode="auto">
          <a:xfrm>
            <a:off x="556073" y="5407633"/>
            <a:ext cx="1817013" cy="330018"/>
          </a:xfrm>
          <a:prstGeom prst="rect">
            <a:avLst/>
          </a:prstGeom>
          <a:solidFill>
            <a:schemeClr val="bg1"/>
          </a:solidFill>
          <a:ln w="12700" algn="ctr">
            <a:noFill/>
            <a:miter lim="800000"/>
            <a:headEnd/>
            <a:tailEnd/>
          </a:ln>
          <a:effectLst/>
        </p:spPr>
        <p:txBody>
          <a:bodyPr lIns="90488" tIns="44450" rIns="90488" bIns="44450"/>
          <a:lstStyle/>
          <a:p>
            <a:pPr>
              <a:lnSpc>
                <a:spcPct val="95000"/>
              </a:lnSpc>
              <a:spcBef>
                <a:spcPct val="70000"/>
              </a:spcBef>
              <a:spcAft>
                <a:spcPct val="25000"/>
              </a:spcAft>
              <a:buClr>
                <a:srgbClr val="CC9900"/>
              </a:buClr>
              <a:buFont typeface="Wingdings" pitchFamily="2" charset="2"/>
              <a:buNone/>
            </a:pPr>
            <a:r>
              <a:rPr lang="en-US" altLang="zh-CN" sz="1100" b="1" dirty="0" smtClean="0">
                <a:cs typeface="Arial" pitchFamily="34" charset="0"/>
              </a:rPr>
              <a:t>Industry Experience</a:t>
            </a:r>
            <a:endParaRPr lang="en-US" altLang="zh-CN" sz="1100" b="1" dirty="0">
              <a:cs typeface="Arial" pitchFamily="34" charset="0"/>
            </a:endParaRPr>
          </a:p>
        </p:txBody>
      </p:sp>
      <p:sp>
        <p:nvSpPr>
          <p:cNvPr id="13" name="Rectangle 40"/>
          <p:cNvSpPr>
            <a:spLocks noChangeArrowheads="1"/>
          </p:cNvSpPr>
          <p:nvPr/>
        </p:nvSpPr>
        <p:spPr bwMode="auto">
          <a:xfrm>
            <a:off x="454955" y="5641599"/>
            <a:ext cx="2951452" cy="999192"/>
          </a:xfrm>
          <a:prstGeom prst="rect">
            <a:avLst/>
          </a:prstGeom>
          <a:noFill/>
          <a:ln w="12700" algn="ctr">
            <a:noFill/>
            <a:miter lim="800000"/>
            <a:headEnd/>
            <a:tailEnd/>
          </a:ln>
          <a:effectLst/>
        </p:spPr>
        <p:txBody>
          <a:bodyPr lIns="92075" tIns="36000" rIns="92075" bIns="36000"/>
          <a:lstStyle/>
          <a:p>
            <a:pPr marL="93663" indent="-93663">
              <a:buSzPct val="100000"/>
              <a:buFont typeface="Calibri" pitchFamily="34" charset="0"/>
              <a:buChar char="•"/>
            </a:pPr>
            <a:r>
              <a:rPr lang="en-US" altLang="zh-CN" sz="900" dirty="0"/>
              <a:t>Finance</a:t>
            </a:r>
          </a:p>
          <a:p>
            <a:pPr marL="93663" indent="-93663">
              <a:buSzPct val="100000"/>
              <a:buFont typeface="Calibri" pitchFamily="34" charset="0"/>
              <a:buChar char="•"/>
            </a:pPr>
            <a:r>
              <a:rPr lang="en-US" altLang="zh-CN" sz="900" dirty="0"/>
              <a:t>FMCG</a:t>
            </a:r>
          </a:p>
          <a:p>
            <a:pPr marL="93663" indent="-93663">
              <a:buSzPct val="100000"/>
              <a:buFont typeface="Calibri" pitchFamily="34" charset="0"/>
              <a:buChar char="•"/>
            </a:pPr>
            <a:r>
              <a:rPr lang="en-US" altLang="zh-CN" sz="900" dirty="0"/>
              <a:t>Logistics</a:t>
            </a:r>
          </a:p>
          <a:p>
            <a:pPr marL="93663" indent="-93663">
              <a:buSzPct val="100000"/>
              <a:buFont typeface="Calibri" pitchFamily="34" charset="0"/>
              <a:buChar char="•"/>
            </a:pPr>
            <a:r>
              <a:rPr lang="en-US" altLang="zh-CN" sz="900" dirty="0"/>
              <a:t>Telecommunications</a:t>
            </a:r>
          </a:p>
          <a:p>
            <a:pPr marL="93663" indent="-93663">
              <a:buSzPct val="100000"/>
              <a:buFont typeface="Calibri" pitchFamily="34" charset="0"/>
              <a:buChar char="•"/>
            </a:pPr>
            <a:r>
              <a:rPr lang="en-US" altLang="zh-CN" sz="900" dirty="0"/>
              <a:t>Outsourcing</a:t>
            </a:r>
          </a:p>
          <a:p>
            <a:pPr marL="93663" indent="-93663">
              <a:buSzPct val="100000"/>
              <a:buFont typeface="Calibri" pitchFamily="34" charset="0"/>
              <a:buChar char="•"/>
            </a:pPr>
            <a:r>
              <a:rPr lang="en-US" altLang="zh-CN" sz="900" dirty="0"/>
              <a:t>Media</a:t>
            </a:r>
          </a:p>
        </p:txBody>
      </p:sp>
      <p:sp>
        <p:nvSpPr>
          <p:cNvPr id="14" name="Rectangle 38"/>
          <p:cNvSpPr>
            <a:spLocks noChangeArrowheads="1"/>
          </p:cNvSpPr>
          <p:nvPr/>
        </p:nvSpPr>
        <p:spPr bwMode="auto">
          <a:xfrm>
            <a:off x="452669" y="2604708"/>
            <a:ext cx="2952000" cy="3999292"/>
          </a:xfrm>
          <a:prstGeom prst="rect">
            <a:avLst/>
          </a:prstGeom>
          <a:noFill/>
          <a:ln w="12700" algn="ctr">
            <a:solidFill>
              <a:schemeClr val="bg2"/>
            </a:solidFill>
            <a:miter lim="800000"/>
            <a:headEnd/>
            <a:tailEnd/>
          </a:ln>
          <a:effectLst/>
        </p:spPr>
        <p:txBody>
          <a:bodyPr lIns="92075" tIns="136525" rIns="92075" bIns="136525"/>
          <a:lstStyle/>
          <a:p>
            <a:pPr marL="190500" indent="-190500">
              <a:spcBef>
                <a:spcPct val="15000"/>
              </a:spcBef>
              <a:buClr>
                <a:srgbClr val="A50021"/>
              </a:buClr>
            </a:pPr>
            <a:endParaRPr lang="en-US" altLang="zh-CN" sz="900" dirty="0">
              <a:ea typeface="SimSun" pitchFamily="2" charset="-122"/>
            </a:endParaRPr>
          </a:p>
        </p:txBody>
      </p:sp>
      <p:sp>
        <p:nvSpPr>
          <p:cNvPr id="15" name="Rectangle 39"/>
          <p:cNvSpPr>
            <a:spLocks noChangeArrowheads="1"/>
          </p:cNvSpPr>
          <p:nvPr/>
        </p:nvSpPr>
        <p:spPr bwMode="auto">
          <a:xfrm>
            <a:off x="554336" y="2464335"/>
            <a:ext cx="1966142" cy="342053"/>
          </a:xfrm>
          <a:prstGeom prst="rect">
            <a:avLst/>
          </a:prstGeom>
          <a:solidFill>
            <a:schemeClr val="bg1"/>
          </a:solidFill>
          <a:ln w="12700" algn="ctr">
            <a:noFill/>
            <a:miter lim="800000"/>
            <a:headEnd/>
            <a:tailEnd/>
          </a:ln>
          <a:effectLst/>
        </p:spPr>
        <p:txBody>
          <a:bodyPr lIns="90488" tIns="44450" rIns="90488" bIns="44450"/>
          <a:lstStyle/>
          <a:p>
            <a:pPr>
              <a:lnSpc>
                <a:spcPct val="95000"/>
              </a:lnSpc>
              <a:spcBef>
                <a:spcPct val="70000"/>
              </a:spcBef>
              <a:spcAft>
                <a:spcPct val="25000"/>
              </a:spcAft>
              <a:buClr>
                <a:srgbClr val="CC9900"/>
              </a:buClr>
              <a:buFont typeface="Wingdings" pitchFamily="2" charset="2"/>
              <a:buNone/>
            </a:pPr>
            <a:r>
              <a:rPr lang="en-US" altLang="zh-CN" sz="1100" b="1" dirty="0">
                <a:cs typeface="Arial" pitchFamily="34" charset="0"/>
              </a:rPr>
              <a:t>Personal </a:t>
            </a:r>
            <a:r>
              <a:rPr lang="en-US" altLang="zh-CN" sz="1100" b="1" dirty="0">
                <a:cs typeface="Arial" pitchFamily="34" charset="0"/>
              </a:rPr>
              <a:t>Background</a:t>
            </a:r>
          </a:p>
        </p:txBody>
      </p:sp>
      <p:sp>
        <p:nvSpPr>
          <p:cNvPr id="16" name="Rectangle 40"/>
          <p:cNvSpPr>
            <a:spLocks noChangeArrowheads="1"/>
          </p:cNvSpPr>
          <p:nvPr/>
        </p:nvSpPr>
        <p:spPr bwMode="auto">
          <a:xfrm>
            <a:off x="454407" y="5810194"/>
            <a:ext cx="2952000" cy="778901"/>
          </a:xfrm>
          <a:prstGeom prst="rect">
            <a:avLst/>
          </a:prstGeom>
          <a:noFill/>
          <a:ln w="12700" algn="ctr">
            <a:noFill/>
            <a:miter lim="800000"/>
            <a:headEnd/>
            <a:tailEnd/>
          </a:ln>
          <a:effectLst/>
        </p:spPr>
        <p:txBody>
          <a:bodyPr lIns="92075" tIns="36000" rIns="92075" bIns="36000"/>
          <a:lstStyle/>
          <a:p>
            <a:pPr marL="93663" indent="-93663">
              <a:buSzPct val="100000"/>
              <a:buFont typeface="Calibri" pitchFamily="34" charset="0"/>
              <a:buChar char="•"/>
            </a:pPr>
            <a:endParaRPr lang="en-US" altLang="zh-CN" sz="900" dirty="0">
              <a:solidFill>
                <a:srgbClr val="4D4F53"/>
              </a:solidFill>
            </a:endParaRPr>
          </a:p>
        </p:txBody>
      </p:sp>
      <p:grpSp>
        <p:nvGrpSpPr>
          <p:cNvPr id="17" name="Gruppieren 40"/>
          <p:cNvGrpSpPr/>
          <p:nvPr/>
        </p:nvGrpSpPr>
        <p:grpSpPr>
          <a:xfrm>
            <a:off x="10041085" y="-1035160"/>
            <a:ext cx="2952000" cy="1137151"/>
            <a:chOff x="396882" y="4012364"/>
            <a:chExt cx="2952000" cy="2336249"/>
          </a:xfrm>
        </p:grpSpPr>
        <p:sp>
          <p:nvSpPr>
            <p:cNvPr id="18" name="Rectangle 38"/>
            <p:cNvSpPr>
              <a:spLocks noChangeArrowheads="1"/>
            </p:cNvSpPr>
            <p:nvPr/>
          </p:nvSpPr>
          <p:spPr bwMode="auto">
            <a:xfrm>
              <a:off x="396882" y="4147385"/>
              <a:ext cx="2952000" cy="2188959"/>
            </a:xfrm>
            <a:prstGeom prst="rect">
              <a:avLst/>
            </a:prstGeom>
            <a:noFill/>
            <a:ln w="12700" algn="ctr">
              <a:solidFill>
                <a:schemeClr val="bg2"/>
              </a:solidFill>
              <a:miter lim="800000"/>
              <a:headEnd/>
              <a:tailEnd/>
            </a:ln>
            <a:effectLst/>
          </p:spPr>
          <p:txBody>
            <a:bodyPr lIns="92075" tIns="136525" rIns="92075" bIns="136525"/>
            <a:lstStyle/>
            <a:p>
              <a:pPr marL="190500" indent="-190500">
                <a:spcBef>
                  <a:spcPct val="15000"/>
                </a:spcBef>
                <a:buClr>
                  <a:srgbClr val="A50021"/>
                </a:buClr>
              </a:pPr>
              <a:endParaRPr lang="en-US" altLang="zh-CN" sz="900" dirty="0">
                <a:ea typeface="SimSun" pitchFamily="2" charset="-122"/>
              </a:endParaRPr>
            </a:p>
          </p:txBody>
        </p:sp>
        <p:sp>
          <p:nvSpPr>
            <p:cNvPr id="19" name="Rectangle 39"/>
            <p:cNvSpPr>
              <a:spLocks noChangeArrowheads="1"/>
            </p:cNvSpPr>
            <p:nvPr/>
          </p:nvSpPr>
          <p:spPr bwMode="auto">
            <a:xfrm>
              <a:off x="498547" y="4012364"/>
              <a:ext cx="2258519" cy="297734"/>
            </a:xfrm>
            <a:prstGeom prst="rect">
              <a:avLst/>
            </a:prstGeom>
            <a:solidFill>
              <a:schemeClr val="bg1"/>
            </a:solidFill>
            <a:ln w="12700" algn="ctr">
              <a:noFill/>
              <a:miter lim="800000"/>
              <a:headEnd/>
              <a:tailEnd/>
            </a:ln>
            <a:effectLst/>
          </p:spPr>
          <p:txBody>
            <a:bodyPr lIns="90488" tIns="44450" rIns="90488" bIns="44450"/>
            <a:lstStyle/>
            <a:p>
              <a:pPr>
                <a:lnSpc>
                  <a:spcPct val="95000"/>
                </a:lnSpc>
                <a:spcBef>
                  <a:spcPct val="70000"/>
                </a:spcBef>
                <a:spcAft>
                  <a:spcPct val="25000"/>
                </a:spcAft>
                <a:buClr>
                  <a:srgbClr val="CC9900"/>
                </a:buClr>
                <a:buFont typeface="Wingdings" pitchFamily="2" charset="2"/>
                <a:buNone/>
              </a:pPr>
              <a:r>
                <a:rPr lang="en-US" altLang="zh-CN" sz="1100" b="1" dirty="0">
                  <a:cs typeface="Arial" pitchFamily="34" charset="0"/>
                </a:rPr>
                <a:t>Professional </a:t>
              </a:r>
              <a:r>
                <a:rPr lang="en-US" altLang="zh-CN" sz="1100" b="1" dirty="0">
                  <a:cs typeface="Arial" pitchFamily="34" charset="0"/>
                </a:rPr>
                <a:t>Background</a:t>
              </a:r>
              <a:endParaRPr lang="en-US" altLang="zh-CN" sz="1100" b="1" dirty="0">
                <a:cs typeface="Arial" pitchFamily="34" charset="0"/>
              </a:endParaRPr>
            </a:p>
          </p:txBody>
        </p:sp>
        <p:sp>
          <p:nvSpPr>
            <p:cNvPr id="20" name="Rectangle 40"/>
            <p:cNvSpPr>
              <a:spLocks noChangeArrowheads="1"/>
            </p:cNvSpPr>
            <p:nvPr/>
          </p:nvSpPr>
          <p:spPr bwMode="auto">
            <a:xfrm>
              <a:off x="396882" y="4306802"/>
              <a:ext cx="2952000" cy="2041811"/>
            </a:xfrm>
            <a:prstGeom prst="rect">
              <a:avLst/>
            </a:prstGeom>
            <a:noFill/>
            <a:ln w="12700" algn="ctr">
              <a:noFill/>
              <a:miter lim="800000"/>
              <a:headEnd/>
              <a:tailEnd/>
            </a:ln>
            <a:effectLst/>
          </p:spPr>
          <p:txBody>
            <a:bodyPr lIns="92075" tIns="36000" rIns="92075" bIns="36000"/>
            <a:lstStyle/>
            <a:p>
              <a:pPr marL="171450" indent="-171450">
                <a:buSzPct val="100000"/>
                <a:buFont typeface="Arial" panose="020B0604020202020204" pitchFamily="34" charset="0"/>
                <a:buChar char="•"/>
              </a:pPr>
              <a:endParaRPr lang="en-US" sz="900" dirty="0"/>
            </a:p>
            <a:p>
              <a:pPr marL="171450" indent="-171450">
                <a:buSzPct val="100000"/>
                <a:buFont typeface="Arial" panose="020B0604020202020204" pitchFamily="34" charset="0"/>
                <a:buChar char="•"/>
              </a:pPr>
              <a:r>
                <a:rPr lang="en-US" sz="900" dirty="0"/>
                <a:t>2016 – </a:t>
              </a:r>
              <a:r>
                <a:rPr lang="en-US" sz="900" dirty="0" err="1"/>
                <a:t>ff</a:t>
              </a:r>
              <a:r>
                <a:rPr lang="en-US" sz="900" dirty="0"/>
                <a:t>	</a:t>
              </a:r>
              <a:r>
                <a:rPr lang="en-US" sz="900" dirty="0"/>
                <a:t>  </a:t>
              </a:r>
              <a:r>
                <a:rPr lang="en-US" sz="900" dirty="0" err="1"/>
                <a:t>Sr</a:t>
              </a:r>
              <a:r>
                <a:rPr lang="en-US" sz="900" dirty="0"/>
                <a:t> Consultant, BearingPoint</a:t>
              </a:r>
            </a:p>
            <a:p>
              <a:pPr marL="171450" indent="-171450">
                <a:buSzPct val="100000"/>
                <a:buFont typeface="Arial" panose="020B0604020202020204" pitchFamily="34" charset="0"/>
                <a:buChar char="•"/>
              </a:pPr>
              <a:r>
                <a:rPr lang="en-US" sz="900" dirty="0"/>
                <a:t>2014 </a:t>
              </a:r>
              <a:r>
                <a:rPr lang="en-US" sz="900" dirty="0"/>
                <a:t>– </a:t>
              </a:r>
              <a:r>
                <a:rPr lang="en-US" sz="900" dirty="0"/>
                <a:t>2016	  </a:t>
              </a:r>
              <a:r>
                <a:rPr lang="en-US" sz="900" dirty="0" err="1"/>
                <a:t>Sr</a:t>
              </a:r>
              <a:r>
                <a:rPr lang="en-US" sz="900" dirty="0"/>
                <a:t> Consultant, </a:t>
              </a:r>
              <a:r>
                <a:rPr lang="en-US" sz="900" dirty="0" err="1"/>
                <a:t>Advectas</a:t>
              </a:r>
              <a:endParaRPr lang="en-US" sz="900" dirty="0"/>
            </a:p>
            <a:p>
              <a:pPr marL="171450" indent="-171450">
                <a:buSzPct val="100000"/>
                <a:buFont typeface="Arial" panose="020B0604020202020204" pitchFamily="34" charset="0"/>
                <a:buChar char="•"/>
              </a:pPr>
              <a:r>
                <a:rPr lang="en-US" sz="900" dirty="0"/>
                <a:t>2011 </a:t>
              </a:r>
              <a:r>
                <a:rPr lang="en-US" sz="900" dirty="0"/>
                <a:t>– </a:t>
              </a:r>
              <a:r>
                <a:rPr lang="en-US" sz="900" dirty="0"/>
                <a:t>2014	  Consultant, Danske Bank</a:t>
              </a:r>
            </a:p>
            <a:p>
              <a:pPr marL="171450" indent="-171450">
                <a:buSzPct val="100000"/>
                <a:buFont typeface="Arial" panose="020B0604020202020204" pitchFamily="34" charset="0"/>
                <a:buChar char="•"/>
              </a:pPr>
              <a:r>
                <a:rPr lang="en-US" sz="900" dirty="0"/>
                <a:t>2010 </a:t>
              </a:r>
              <a:r>
                <a:rPr lang="en-US" sz="900" dirty="0"/>
                <a:t>– </a:t>
              </a:r>
              <a:r>
                <a:rPr lang="en-US" sz="900" dirty="0"/>
                <a:t>2011	  </a:t>
              </a:r>
              <a:r>
                <a:rPr lang="en-US" sz="900" dirty="0" err="1"/>
                <a:t>Sr</a:t>
              </a:r>
              <a:r>
                <a:rPr lang="en-US" sz="900" dirty="0"/>
                <a:t> Analyst, BearingPoint</a:t>
              </a:r>
            </a:p>
            <a:p>
              <a:pPr marL="171450" indent="-171450">
                <a:buClr>
                  <a:schemeClr val="bg2"/>
                </a:buClr>
                <a:buSzPct val="100000"/>
                <a:buFont typeface="Arial" panose="020B0604020202020204" pitchFamily="34" charset="0"/>
                <a:buChar char="•"/>
              </a:pPr>
              <a:endParaRPr lang="en-US" altLang="zh-CN" sz="900" dirty="0">
                <a:solidFill>
                  <a:srgbClr val="4D4F53"/>
                </a:solidFill>
              </a:endParaRPr>
            </a:p>
          </p:txBody>
        </p:sp>
      </p:grpSp>
      <p:grpSp>
        <p:nvGrpSpPr>
          <p:cNvPr id="21" name="Gruppieren 48"/>
          <p:cNvGrpSpPr/>
          <p:nvPr/>
        </p:nvGrpSpPr>
        <p:grpSpPr>
          <a:xfrm>
            <a:off x="3547799" y="1146321"/>
            <a:ext cx="2952000" cy="1232044"/>
            <a:chOff x="396882" y="3922506"/>
            <a:chExt cx="2952000" cy="2413838"/>
          </a:xfrm>
        </p:grpSpPr>
        <p:sp>
          <p:nvSpPr>
            <p:cNvPr id="22" name="Rectangle 38"/>
            <p:cNvSpPr>
              <a:spLocks noChangeArrowheads="1"/>
            </p:cNvSpPr>
            <p:nvPr/>
          </p:nvSpPr>
          <p:spPr bwMode="auto">
            <a:xfrm>
              <a:off x="396882" y="4147385"/>
              <a:ext cx="2952000" cy="2188959"/>
            </a:xfrm>
            <a:prstGeom prst="rect">
              <a:avLst/>
            </a:prstGeom>
            <a:noFill/>
            <a:ln w="12700" algn="ctr">
              <a:solidFill>
                <a:schemeClr val="bg2"/>
              </a:solidFill>
              <a:miter lim="800000"/>
              <a:headEnd/>
              <a:tailEnd/>
            </a:ln>
            <a:effectLst/>
          </p:spPr>
          <p:txBody>
            <a:bodyPr lIns="92075" tIns="136525" rIns="92075" bIns="136525"/>
            <a:lstStyle/>
            <a:p>
              <a:pPr marL="190500" indent="-190500">
                <a:spcBef>
                  <a:spcPct val="15000"/>
                </a:spcBef>
                <a:buClr>
                  <a:srgbClr val="A50021"/>
                </a:buClr>
              </a:pPr>
              <a:endParaRPr lang="en-US" altLang="zh-CN" sz="900" dirty="0">
                <a:ea typeface="SimSun" pitchFamily="2" charset="-122"/>
              </a:endParaRPr>
            </a:p>
          </p:txBody>
        </p:sp>
        <p:sp>
          <p:nvSpPr>
            <p:cNvPr id="23" name="Rectangle 39"/>
            <p:cNvSpPr>
              <a:spLocks noChangeArrowheads="1"/>
            </p:cNvSpPr>
            <p:nvPr/>
          </p:nvSpPr>
          <p:spPr bwMode="auto">
            <a:xfrm>
              <a:off x="498547" y="3922506"/>
              <a:ext cx="1730339" cy="297734"/>
            </a:xfrm>
            <a:prstGeom prst="rect">
              <a:avLst/>
            </a:prstGeom>
            <a:solidFill>
              <a:schemeClr val="bg1"/>
            </a:solidFill>
            <a:ln w="12700" algn="ctr">
              <a:noFill/>
              <a:miter lim="800000"/>
              <a:headEnd/>
              <a:tailEnd/>
            </a:ln>
            <a:effectLst/>
          </p:spPr>
          <p:txBody>
            <a:bodyPr lIns="90488" tIns="44450" rIns="90488" bIns="44450"/>
            <a:lstStyle/>
            <a:p>
              <a:pPr>
                <a:lnSpc>
                  <a:spcPct val="95000"/>
                </a:lnSpc>
                <a:spcBef>
                  <a:spcPct val="70000"/>
                </a:spcBef>
                <a:spcAft>
                  <a:spcPct val="25000"/>
                </a:spcAft>
                <a:buClr>
                  <a:srgbClr val="CC9900"/>
                </a:buClr>
                <a:buFont typeface="Wingdings" pitchFamily="2" charset="2"/>
                <a:buNone/>
              </a:pPr>
              <a:r>
                <a:rPr lang="en-US" altLang="zh-CN" sz="1100" b="1" dirty="0">
                  <a:cs typeface="Arial" pitchFamily="34" charset="0"/>
                </a:rPr>
                <a:t>Professional </a:t>
              </a:r>
              <a:r>
                <a:rPr lang="en-US" altLang="zh-CN" sz="1100" b="1" dirty="0">
                  <a:cs typeface="Arial" pitchFamily="34" charset="0"/>
                </a:rPr>
                <a:t>Focus</a:t>
              </a:r>
              <a:endParaRPr lang="en-US" altLang="zh-CN" sz="1100" b="1" dirty="0">
                <a:cs typeface="Arial" pitchFamily="34" charset="0"/>
              </a:endParaRPr>
            </a:p>
          </p:txBody>
        </p:sp>
        <p:sp>
          <p:nvSpPr>
            <p:cNvPr id="24" name="Rectangle 40"/>
            <p:cNvSpPr>
              <a:spLocks noChangeArrowheads="1"/>
            </p:cNvSpPr>
            <p:nvPr/>
          </p:nvSpPr>
          <p:spPr bwMode="auto">
            <a:xfrm>
              <a:off x="396882" y="4292754"/>
              <a:ext cx="2952000" cy="2022195"/>
            </a:xfrm>
            <a:prstGeom prst="rect">
              <a:avLst/>
            </a:prstGeom>
            <a:noFill/>
            <a:ln w="12700" algn="ctr">
              <a:noFill/>
              <a:miter lim="800000"/>
              <a:headEnd/>
              <a:tailEnd/>
            </a:ln>
            <a:effectLst/>
          </p:spPr>
          <p:txBody>
            <a:bodyPr lIns="92075" tIns="36000" rIns="92075" bIns="36000"/>
            <a:lstStyle/>
            <a:p>
              <a:pPr marL="171450" indent="-171450">
                <a:buSzPct val="100000"/>
                <a:buFont typeface="Arial" pitchFamily="34" charset="0"/>
                <a:buChar char="•"/>
              </a:pPr>
              <a:r>
                <a:rPr lang="en-US" sz="900" dirty="0"/>
                <a:t>Information Management</a:t>
              </a:r>
            </a:p>
            <a:p>
              <a:pPr marL="171450" indent="-171450">
                <a:buSzPct val="100000"/>
                <a:buFont typeface="Arial" pitchFamily="34" charset="0"/>
                <a:buChar char="•"/>
              </a:pPr>
              <a:r>
                <a:rPr lang="en-US" sz="900" dirty="0"/>
                <a:t>Data Science / Advanced Analytics</a:t>
              </a:r>
            </a:p>
            <a:p>
              <a:pPr marL="171450" indent="-171450">
                <a:buSzPct val="100000"/>
                <a:buFont typeface="Arial" pitchFamily="34" charset="0"/>
                <a:buChar char="•"/>
              </a:pPr>
              <a:r>
                <a:rPr lang="en-US" sz="900" dirty="0"/>
                <a:t>Business Intelligence / Data Warehousing</a:t>
              </a:r>
            </a:p>
            <a:p>
              <a:pPr marL="171450" indent="-171450">
                <a:buSzPct val="100000"/>
                <a:buFont typeface="Arial" pitchFamily="34" charset="0"/>
                <a:buChar char="•"/>
              </a:pPr>
              <a:r>
                <a:rPr lang="en-US" sz="900" dirty="0"/>
                <a:t>Technology Advisory</a:t>
              </a:r>
            </a:p>
            <a:p>
              <a:pPr marL="171450" indent="-171450">
                <a:buSzPct val="100000"/>
                <a:buFont typeface="Arial" pitchFamily="34" charset="0"/>
                <a:buChar char="•"/>
              </a:pPr>
              <a:r>
                <a:rPr lang="en-US" sz="900" dirty="0"/>
                <a:t>Business and IT </a:t>
              </a:r>
              <a:r>
                <a:rPr lang="en-US" sz="900" dirty="0"/>
                <a:t>transformation</a:t>
              </a:r>
            </a:p>
            <a:p>
              <a:pPr marL="171450" indent="-171450">
                <a:buSzPct val="100000"/>
                <a:buFont typeface="Arial" pitchFamily="34" charset="0"/>
                <a:buChar char="•"/>
              </a:pPr>
              <a:r>
                <a:rPr lang="en-US" sz="900" dirty="0"/>
                <a:t>IT Due Diligence</a:t>
              </a:r>
            </a:p>
            <a:p>
              <a:pPr marL="171450" indent="-171450">
                <a:buClr>
                  <a:schemeClr val="bg2"/>
                </a:buClr>
                <a:buSzPct val="100000"/>
                <a:buFont typeface="Arial" pitchFamily="34" charset="0"/>
                <a:buChar char="•"/>
              </a:pPr>
              <a:endParaRPr lang="en-US" sz="900" dirty="0"/>
            </a:p>
          </p:txBody>
        </p:sp>
      </p:grpSp>
      <p:grpSp>
        <p:nvGrpSpPr>
          <p:cNvPr id="25" name="Gruppieren 52"/>
          <p:cNvGrpSpPr/>
          <p:nvPr/>
        </p:nvGrpSpPr>
        <p:grpSpPr>
          <a:xfrm>
            <a:off x="6633275" y="1107308"/>
            <a:ext cx="2952000" cy="5481788"/>
            <a:chOff x="396882" y="4060324"/>
            <a:chExt cx="2952000" cy="4434341"/>
          </a:xfrm>
        </p:grpSpPr>
        <p:sp>
          <p:nvSpPr>
            <p:cNvPr id="26" name="Rectangle 38"/>
            <p:cNvSpPr>
              <a:spLocks noChangeArrowheads="1"/>
            </p:cNvSpPr>
            <p:nvPr/>
          </p:nvSpPr>
          <p:spPr bwMode="auto">
            <a:xfrm>
              <a:off x="396882" y="4184874"/>
              <a:ext cx="2952000" cy="4309791"/>
            </a:xfrm>
            <a:prstGeom prst="rect">
              <a:avLst/>
            </a:prstGeom>
            <a:noFill/>
            <a:ln w="12700" algn="ctr">
              <a:solidFill>
                <a:schemeClr val="bg2"/>
              </a:solidFill>
              <a:miter lim="800000"/>
              <a:headEnd/>
              <a:tailEnd/>
            </a:ln>
            <a:effectLst/>
          </p:spPr>
          <p:txBody>
            <a:bodyPr lIns="92075" tIns="136525" rIns="92075" bIns="136525"/>
            <a:lstStyle/>
            <a:p>
              <a:pPr marL="190500" indent="-190500">
                <a:spcBef>
                  <a:spcPct val="15000"/>
                </a:spcBef>
                <a:buClr>
                  <a:srgbClr val="A50021"/>
                </a:buClr>
              </a:pPr>
              <a:endParaRPr lang="en-US" altLang="zh-CN" sz="900" dirty="0">
                <a:ea typeface="SimSun" pitchFamily="2" charset="-122"/>
              </a:endParaRPr>
            </a:p>
          </p:txBody>
        </p:sp>
        <p:sp>
          <p:nvSpPr>
            <p:cNvPr id="27" name="Rectangle 39"/>
            <p:cNvSpPr>
              <a:spLocks noChangeArrowheads="1"/>
            </p:cNvSpPr>
            <p:nvPr/>
          </p:nvSpPr>
          <p:spPr bwMode="auto">
            <a:xfrm>
              <a:off x="493524" y="4060324"/>
              <a:ext cx="1953806" cy="297734"/>
            </a:xfrm>
            <a:prstGeom prst="rect">
              <a:avLst/>
            </a:prstGeom>
            <a:solidFill>
              <a:schemeClr val="bg1"/>
            </a:solidFill>
            <a:ln w="12700" algn="ctr">
              <a:noFill/>
              <a:miter lim="800000"/>
              <a:headEnd/>
              <a:tailEnd/>
            </a:ln>
            <a:effectLst/>
          </p:spPr>
          <p:txBody>
            <a:bodyPr lIns="90488" tIns="44450" rIns="90488" bIns="44450"/>
            <a:lstStyle/>
            <a:p>
              <a:pPr>
                <a:lnSpc>
                  <a:spcPct val="95000"/>
                </a:lnSpc>
                <a:spcBef>
                  <a:spcPct val="70000"/>
                </a:spcBef>
                <a:spcAft>
                  <a:spcPct val="25000"/>
                </a:spcAft>
                <a:buClr>
                  <a:srgbClr val="CC9900"/>
                </a:buClr>
                <a:buFont typeface="Wingdings" pitchFamily="2" charset="2"/>
                <a:buNone/>
              </a:pPr>
              <a:r>
                <a:rPr lang="en-US" altLang="zh-CN" sz="1100" b="1" dirty="0">
                  <a:cs typeface="Arial" pitchFamily="34" charset="0"/>
                </a:rPr>
                <a:t>Examples of Projects</a:t>
              </a:r>
              <a:endParaRPr lang="en-US" altLang="zh-CN" sz="1100" b="1" dirty="0">
                <a:cs typeface="Arial" pitchFamily="34" charset="0"/>
              </a:endParaRPr>
            </a:p>
          </p:txBody>
        </p:sp>
        <p:sp>
          <p:nvSpPr>
            <p:cNvPr id="28" name="Rectangle 40"/>
            <p:cNvSpPr>
              <a:spLocks noChangeArrowheads="1"/>
            </p:cNvSpPr>
            <p:nvPr/>
          </p:nvSpPr>
          <p:spPr bwMode="auto">
            <a:xfrm>
              <a:off x="396882" y="4291686"/>
              <a:ext cx="2952000" cy="4202978"/>
            </a:xfrm>
            <a:prstGeom prst="rect">
              <a:avLst/>
            </a:prstGeom>
            <a:noFill/>
            <a:ln w="12700" algn="ctr">
              <a:noFill/>
              <a:miter lim="800000"/>
              <a:headEnd/>
              <a:tailEnd/>
            </a:ln>
            <a:effectLst/>
          </p:spPr>
          <p:txBody>
            <a:bodyPr lIns="92075" tIns="36000" rIns="92075" bIns="36000"/>
            <a:lstStyle/>
            <a:p>
              <a:pPr marL="93663" indent="-93663">
                <a:buSzPct val="100000"/>
                <a:buFont typeface="Calibri" pitchFamily="34" charset="0"/>
                <a:buChar char="•"/>
              </a:pPr>
              <a:r>
                <a:rPr lang="en-US" sz="900" b="1" dirty="0"/>
                <a:t>Project Leader and Technology Adviser</a:t>
              </a:r>
              <a:r>
                <a:rPr lang="en-US" sz="900" dirty="0"/>
                <a:t> </a:t>
              </a:r>
            </a:p>
            <a:p>
              <a:pPr marL="92075">
                <a:buSzPct val="100000"/>
              </a:pPr>
              <a:r>
                <a:rPr lang="en-US" sz="900" dirty="0"/>
                <a:t>For an overarching data </a:t>
              </a:r>
              <a:r>
                <a:rPr lang="en-US" sz="900" dirty="0"/>
                <a:t>quality/MDM </a:t>
              </a:r>
              <a:r>
                <a:rPr lang="en-US" sz="900" dirty="0"/>
                <a:t>and integration project including data marts for delivery from developers in India to the various Business Development departments for a major Nordic bank</a:t>
              </a:r>
              <a:r>
                <a:rPr lang="en-US" sz="900" dirty="0"/>
                <a:t>.</a:t>
              </a:r>
            </a:p>
            <a:p>
              <a:pPr marL="93663" indent="-93663">
                <a:buSzPct val="100000"/>
                <a:buFont typeface="Calibri" pitchFamily="34" charset="0"/>
                <a:buChar char="•"/>
              </a:pPr>
              <a:r>
                <a:rPr lang="en-US" altLang="zh-CN" sz="900" b="1" dirty="0"/>
                <a:t>Team Leader</a:t>
              </a:r>
            </a:p>
            <a:p>
              <a:pPr marL="97200">
                <a:buSzPct val="100000"/>
              </a:pPr>
              <a:r>
                <a:rPr lang="en-US" altLang="zh-CN" sz="900" dirty="0"/>
                <a:t>Team leader for </a:t>
              </a:r>
              <a:r>
                <a:rPr lang="en-US" altLang="zh-CN" sz="900" dirty="0"/>
                <a:t>the back-end </a:t>
              </a:r>
              <a:r>
                <a:rPr lang="en-US" altLang="zh-CN" sz="900" dirty="0"/>
                <a:t>developers related to a </a:t>
              </a:r>
              <a:r>
                <a:rPr lang="en-US" altLang="zh-CN" sz="900" dirty="0"/>
                <a:t>multi-million SEK data integration, pricing </a:t>
              </a:r>
              <a:r>
                <a:rPr lang="en-US" altLang="zh-CN" sz="900" dirty="0" smtClean="0"/>
                <a:t>and forecasting </a:t>
              </a:r>
              <a:r>
                <a:rPr lang="en-US" altLang="zh-CN" sz="900" dirty="0"/>
                <a:t>solution for a large multinational company within the outsourcing industry. </a:t>
              </a:r>
              <a:endParaRPr lang="en-US" altLang="zh-CN" sz="900" b="1" dirty="0"/>
            </a:p>
            <a:p>
              <a:pPr marL="93663" indent="-93663">
                <a:buSzPct val="100000"/>
                <a:buFont typeface="Calibri" pitchFamily="34" charset="0"/>
                <a:buChar char="•"/>
              </a:pPr>
              <a:r>
                <a:rPr lang="en-US" altLang="zh-CN" sz="900" b="1" dirty="0"/>
                <a:t>Data Infrastructure Consultant</a:t>
              </a:r>
            </a:p>
            <a:p>
              <a:pPr marL="97200">
                <a:buSzPct val="100000"/>
              </a:pPr>
              <a:r>
                <a:rPr lang="en-US" altLang="zh-CN" sz="900" dirty="0"/>
                <a:t>Architect for </a:t>
              </a:r>
              <a:r>
                <a:rPr lang="en-US" altLang="zh-CN" sz="900" dirty="0"/>
                <a:t>the back-end </a:t>
              </a:r>
              <a:r>
                <a:rPr lang="en-US" altLang="zh-CN" sz="900" dirty="0"/>
                <a:t>parts of </a:t>
              </a:r>
              <a:r>
                <a:rPr lang="en-US" altLang="zh-CN" sz="900" dirty="0"/>
                <a:t>a highly prioritized data warehousing/business intelligence </a:t>
              </a:r>
              <a:r>
                <a:rPr lang="en-US" altLang="zh-CN" sz="900" dirty="0"/>
                <a:t>solution involving </a:t>
              </a:r>
              <a:r>
                <a:rPr lang="en-US" altLang="zh-CN" sz="900" dirty="0"/>
                <a:t>the launch of a </a:t>
              </a:r>
              <a:r>
                <a:rPr lang="en-US" altLang="zh-CN" sz="900" dirty="0"/>
                <a:t>new savings product for a major Nordic bank. </a:t>
              </a:r>
              <a:r>
                <a:rPr lang="en-US" altLang="zh-CN" sz="900" dirty="0"/>
                <a:t>The solution </a:t>
              </a:r>
              <a:r>
                <a:rPr lang="en-US" altLang="zh-CN" sz="900" dirty="0"/>
                <a:t>was imperative </a:t>
              </a:r>
              <a:r>
                <a:rPr lang="en-US" altLang="zh-CN" sz="900" dirty="0"/>
                <a:t>for being able to follow up the results of the product launch</a:t>
              </a:r>
              <a:r>
                <a:rPr lang="en-US" altLang="zh-CN" sz="900" dirty="0"/>
                <a:t>.</a:t>
              </a:r>
            </a:p>
            <a:p>
              <a:pPr marL="93663" indent="-93663">
                <a:buSzPct val="100000"/>
                <a:buFont typeface="Calibri" pitchFamily="34" charset="0"/>
                <a:buChar char="•"/>
              </a:pPr>
              <a:r>
                <a:rPr lang="en-US" altLang="zh-CN" sz="900" b="1" dirty="0"/>
                <a:t>Lead Developer</a:t>
              </a:r>
            </a:p>
            <a:p>
              <a:pPr marL="97200">
                <a:buSzPct val="100000"/>
              </a:pPr>
              <a:r>
                <a:rPr lang="en-US" altLang="zh-CN" sz="900" dirty="0"/>
                <a:t>Lead developer for a </a:t>
              </a:r>
              <a:r>
                <a:rPr lang="en-US" altLang="zh-CN" sz="900" dirty="0"/>
                <a:t>prioritized business </a:t>
              </a:r>
              <a:r>
                <a:rPr lang="en-US" altLang="zh-CN" sz="900" dirty="0"/>
                <a:t>intelligence solution at a major Nordic bank, enabling the regional and office managers to get an overview of regional performance as well as their advisers’ performance. The project encompassed all the parts from requirements specification and data modeling to dashboard design</a:t>
              </a:r>
              <a:r>
                <a:rPr lang="en-US" altLang="zh-CN" sz="900" dirty="0"/>
                <a:t>.</a:t>
              </a:r>
            </a:p>
            <a:p>
              <a:pPr marL="93663" indent="-93663">
                <a:buSzPct val="100000"/>
                <a:buFont typeface="Calibri" pitchFamily="34" charset="0"/>
                <a:buChar char="•"/>
              </a:pPr>
              <a:r>
                <a:rPr lang="en-US" sz="900" b="1" dirty="0"/>
                <a:t>Data Scientist </a:t>
              </a:r>
            </a:p>
            <a:p>
              <a:pPr marL="88900">
                <a:buSzPct val="100000"/>
              </a:pPr>
              <a:r>
                <a:rPr lang="en-US" sz="900" dirty="0"/>
                <a:t>The </a:t>
              </a:r>
              <a:r>
                <a:rPr lang="en-US" sz="900" dirty="0"/>
                <a:t>project involved developing and updating predictive (scoring) models related to churn based on best-practices and up-to-date </a:t>
              </a:r>
              <a:r>
                <a:rPr lang="en-US" sz="900" dirty="0"/>
                <a:t>methodologies for a large media company. The </a:t>
              </a:r>
              <a:r>
                <a:rPr lang="en-US" sz="900" dirty="0"/>
                <a:t>resulting models performed </a:t>
              </a:r>
              <a:r>
                <a:rPr lang="en-US" sz="900" dirty="0"/>
                <a:t>very well with </a:t>
              </a:r>
              <a:r>
                <a:rPr lang="en-US" sz="900" dirty="0"/>
                <a:t>estimated savings from reduced churn </a:t>
              </a:r>
              <a:r>
                <a:rPr lang="en-US" sz="900" dirty="0"/>
                <a:t>of </a:t>
              </a:r>
              <a:r>
                <a:rPr lang="en-US" sz="900" dirty="0"/>
                <a:t>around 400 </a:t>
              </a:r>
              <a:r>
                <a:rPr lang="en-US" sz="900" dirty="0" err="1"/>
                <a:t>kEUR</a:t>
              </a:r>
              <a:r>
                <a:rPr lang="en-US" sz="900" dirty="0"/>
                <a:t> per </a:t>
              </a:r>
              <a:r>
                <a:rPr lang="en-US" sz="900" dirty="0"/>
                <a:t>year.</a:t>
              </a:r>
            </a:p>
            <a:p>
              <a:pPr marL="88900">
                <a:buClr>
                  <a:schemeClr val="bg2"/>
                </a:buClr>
                <a:buSzPct val="100000"/>
              </a:pPr>
              <a:endParaRPr lang="en-US" altLang="zh-CN" sz="900" dirty="0"/>
            </a:p>
            <a:p>
              <a:pPr marL="93663" indent="-93663">
                <a:buClr>
                  <a:schemeClr val="bg2"/>
                </a:buClr>
                <a:buSzPct val="100000"/>
                <a:buFont typeface="Calibri" pitchFamily="34" charset="0"/>
                <a:buChar char="•"/>
              </a:pPr>
              <a:endParaRPr lang="en-US" altLang="zh-CN" sz="900" dirty="0"/>
            </a:p>
            <a:p>
              <a:pPr marL="97200">
                <a:buClr>
                  <a:schemeClr val="bg2"/>
                </a:buClr>
                <a:buSzPct val="100000"/>
              </a:pPr>
              <a:endParaRPr lang="en-US" altLang="zh-CN" sz="900" dirty="0"/>
            </a:p>
          </p:txBody>
        </p:sp>
      </p:grpSp>
      <p:sp>
        <p:nvSpPr>
          <p:cNvPr id="29" name="Rectangle 38"/>
          <p:cNvSpPr>
            <a:spLocks noChangeArrowheads="1"/>
          </p:cNvSpPr>
          <p:nvPr/>
        </p:nvSpPr>
        <p:spPr bwMode="auto">
          <a:xfrm>
            <a:off x="454407" y="342003"/>
            <a:ext cx="1439836" cy="1909625"/>
          </a:xfrm>
          <a:prstGeom prst="rect">
            <a:avLst/>
          </a:prstGeom>
          <a:solidFill>
            <a:srgbClr val="FFFFFF"/>
          </a:solidFill>
          <a:ln w="12700" algn="ctr">
            <a:solidFill>
              <a:schemeClr val="bg2"/>
            </a:solidFill>
            <a:miter lim="800000"/>
            <a:headEnd/>
            <a:tailEnd/>
          </a:ln>
          <a:effectLst/>
        </p:spPr>
        <p:txBody>
          <a:bodyPr lIns="92075" tIns="136525" rIns="92075" bIns="136525"/>
          <a:lstStyle/>
          <a:p>
            <a:pPr marL="190500" indent="-190500">
              <a:spcBef>
                <a:spcPct val="15000"/>
              </a:spcBef>
              <a:buClr>
                <a:srgbClr val="A50021"/>
              </a:buClr>
            </a:pPr>
            <a:endParaRPr lang="en-US" altLang="zh-CN" sz="900" dirty="0">
              <a:ea typeface="SimSun" pitchFamily="2" charset="-122"/>
            </a:endParaRPr>
          </a:p>
        </p:txBody>
      </p:sp>
      <p:sp>
        <p:nvSpPr>
          <p:cNvPr id="31" name="Rectangle 40"/>
          <p:cNvSpPr>
            <a:spLocks noChangeArrowheads="1"/>
          </p:cNvSpPr>
          <p:nvPr/>
        </p:nvSpPr>
        <p:spPr bwMode="auto">
          <a:xfrm>
            <a:off x="607355" y="4323658"/>
            <a:ext cx="2951452" cy="634373"/>
          </a:xfrm>
          <a:prstGeom prst="rect">
            <a:avLst/>
          </a:prstGeom>
          <a:noFill/>
          <a:ln w="12700" algn="ctr">
            <a:noFill/>
            <a:miter lim="800000"/>
            <a:headEnd/>
            <a:tailEnd/>
          </a:ln>
          <a:effectLst/>
        </p:spPr>
        <p:txBody>
          <a:bodyPr lIns="92075" tIns="36000" rIns="92075" bIns="36000"/>
          <a:lstStyle/>
          <a:p>
            <a:pPr marL="93663" indent="-93663">
              <a:buClr>
                <a:schemeClr val="bg2"/>
              </a:buClr>
              <a:buSzPct val="100000"/>
              <a:buFont typeface="Calibri" pitchFamily="34" charset="0"/>
              <a:buChar char="•"/>
            </a:pPr>
            <a:endParaRPr lang="en-US" altLang="zh-CN" sz="900" dirty="0">
              <a:solidFill>
                <a:srgbClr val="4D4F53"/>
              </a:solidFill>
            </a:endParaRPr>
          </a:p>
        </p:txBody>
      </p:sp>
      <p:sp>
        <p:nvSpPr>
          <p:cNvPr id="32" name="Rectangle 31"/>
          <p:cNvSpPr/>
          <p:nvPr/>
        </p:nvSpPr>
        <p:spPr>
          <a:xfrm>
            <a:off x="454955" y="4142086"/>
            <a:ext cx="2860805" cy="1200329"/>
          </a:xfrm>
          <a:prstGeom prst="rect">
            <a:avLst/>
          </a:prstGeom>
        </p:spPr>
        <p:txBody>
          <a:bodyPr wrap="square">
            <a:spAutoFit/>
          </a:bodyPr>
          <a:lstStyle/>
          <a:p>
            <a:pPr marL="93663" indent="-93663">
              <a:buSzPct val="100000"/>
              <a:buFont typeface="Calibri" pitchFamily="34" charset="0"/>
              <a:buChar char="•"/>
            </a:pPr>
            <a:r>
              <a:rPr lang="en-US" altLang="zh-CN" sz="900" dirty="0"/>
              <a:t>M.Sc. Information Systems</a:t>
            </a:r>
            <a:r>
              <a:rPr lang="en-US" altLang="zh-CN" sz="900" dirty="0"/>
              <a:t>, </a:t>
            </a:r>
            <a:r>
              <a:rPr lang="en-US" altLang="zh-CN" sz="900" dirty="0"/>
              <a:t>highest honors, Lund University (Sweden)</a:t>
            </a:r>
            <a:endParaRPr lang="en-US" altLang="zh-CN" sz="900" dirty="0"/>
          </a:p>
          <a:p>
            <a:pPr marL="93663" indent="-93663">
              <a:buSzPct val="100000"/>
              <a:buFont typeface="Calibri" pitchFamily="34" charset="0"/>
              <a:buChar char="•"/>
            </a:pPr>
            <a:r>
              <a:rPr lang="en-US" altLang="zh-CN" sz="900" dirty="0"/>
              <a:t>B.Sc. Economics (finance conc.), Lund </a:t>
            </a:r>
            <a:r>
              <a:rPr lang="en-US" altLang="zh-CN" sz="900" dirty="0"/>
              <a:t>University and Queen’s </a:t>
            </a:r>
            <a:r>
              <a:rPr lang="en-US" altLang="zh-CN" sz="900" dirty="0"/>
              <a:t>University </a:t>
            </a:r>
            <a:r>
              <a:rPr lang="en-US" altLang="zh-CN" sz="900" dirty="0"/>
              <a:t>(Canada</a:t>
            </a:r>
            <a:r>
              <a:rPr lang="en-US" altLang="zh-CN" sz="900" dirty="0"/>
              <a:t>)</a:t>
            </a:r>
          </a:p>
          <a:p>
            <a:pPr marL="93663" indent="-93663">
              <a:buSzPct val="100000"/>
              <a:buFont typeface="Calibri" pitchFamily="34" charset="0"/>
              <a:buChar char="•"/>
            </a:pPr>
            <a:r>
              <a:rPr lang="en-US" altLang="zh-CN" sz="900" dirty="0"/>
              <a:t>Broad technical experience including software from SAS, Microsoft, IBM, Oracle etc</a:t>
            </a:r>
            <a:r>
              <a:rPr lang="en-US" altLang="zh-CN" sz="900" dirty="0" smtClean="0"/>
              <a:t>.</a:t>
            </a:r>
          </a:p>
          <a:p>
            <a:pPr marL="93663" indent="-93663">
              <a:buSzPct val="100000"/>
              <a:buFont typeface="Calibri" pitchFamily="34" charset="0"/>
              <a:buChar char="•"/>
            </a:pPr>
            <a:r>
              <a:rPr lang="en-US" altLang="zh-CN" sz="900" dirty="0" smtClean="0"/>
              <a:t>Certs within SAS, C#, R, ITIL</a:t>
            </a:r>
            <a:endParaRPr lang="en-US" altLang="zh-CN" sz="900" dirty="0"/>
          </a:p>
        </p:txBody>
      </p:sp>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35090" t="3662" r="33840" b="66134"/>
          <a:stretch/>
        </p:blipFill>
        <p:spPr>
          <a:xfrm>
            <a:off x="477059" y="400481"/>
            <a:ext cx="1383983" cy="1825362"/>
          </a:xfrm>
          <a:prstGeom prst="rect">
            <a:avLst/>
          </a:prstGeom>
        </p:spPr>
      </p:pic>
      <p:grpSp>
        <p:nvGrpSpPr>
          <p:cNvPr id="40" name="Gruppieren 40"/>
          <p:cNvGrpSpPr/>
          <p:nvPr/>
        </p:nvGrpSpPr>
        <p:grpSpPr>
          <a:xfrm>
            <a:off x="3538145" y="3537570"/>
            <a:ext cx="2952000" cy="3051526"/>
            <a:chOff x="396882" y="4012364"/>
            <a:chExt cx="2952000" cy="2323980"/>
          </a:xfrm>
        </p:grpSpPr>
        <p:sp>
          <p:nvSpPr>
            <p:cNvPr id="41" name="Rectangle 38"/>
            <p:cNvSpPr>
              <a:spLocks noChangeArrowheads="1"/>
            </p:cNvSpPr>
            <p:nvPr/>
          </p:nvSpPr>
          <p:spPr bwMode="auto">
            <a:xfrm>
              <a:off x="396882" y="4147385"/>
              <a:ext cx="2952000" cy="2188959"/>
            </a:xfrm>
            <a:prstGeom prst="rect">
              <a:avLst/>
            </a:prstGeom>
            <a:noFill/>
            <a:ln w="12700" algn="ctr">
              <a:solidFill>
                <a:schemeClr val="bg2"/>
              </a:solidFill>
              <a:miter lim="800000"/>
              <a:headEnd/>
              <a:tailEnd/>
            </a:ln>
            <a:effectLst/>
          </p:spPr>
          <p:txBody>
            <a:bodyPr lIns="92075" tIns="136525" rIns="92075" bIns="136525"/>
            <a:lstStyle/>
            <a:p>
              <a:pPr marL="190500" indent="-190500">
                <a:spcBef>
                  <a:spcPct val="15000"/>
                </a:spcBef>
                <a:buClr>
                  <a:srgbClr val="A50021"/>
                </a:buClr>
              </a:pPr>
              <a:endParaRPr lang="en-US" altLang="zh-CN" sz="900" dirty="0">
                <a:ea typeface="SimSun" pitchFamily="2" charset="-122"/>
              </a:endParaRPr>
            </a:p>
          </p:txBody>
        </p:sp>
        <p:sp>
          <p:nvSpPr>
            <p:cNvPr id="42" name="Rectangle 39"/>
            <p:cNvSpPr>
              <a:spLocks noChangeArrowheads="1"/>
            </p:cNvSpPr>
            <p:nvPr/>
          </p:nvSpPr>
          <p:spPr bwMode="auto">
            <a:xfrm>
              <a:off x="498547" y="4012364"/>
              <a:ext cx="1474057" cy="297734"/>
            </a:xfrm>
            <a:prstGeom prst="rect">
              <a:avLst/>
            </a:prstGeom>
            <a:solidFill>
              <a:schemeClr val="bg1"/>
            </a:solidFill>
            <a:ln w="12700" algn="ctr">
              <a:noFill/>
              <a:miter lim="800000"/>
              <a:headEnd/>
              <a:tailEnd/>
            </a:ln>
            <a:effectLst/>
          </p:spPr>
          <p:txBody>
            <a:bodyPr lIns="90488" tIns="44450" rIns="90488" bIns="44450"/>
            <a:lstStyle/>
            <a:p>
              <a:pPr>
                <a:lnSpc>
                  <a:spcPct val="95000"/>
                </a:lnSpc>
                <a:spcBef>
                  <a:spcPct val="70000"/>
                </a:spcBef>
                <a:spcAft>
                  <a:spcPct val="25000"/>
                </a:spcAft>
                <a:buClr>
                  <a:srgbClr val="CC9900"/>
                </a:buClr>
                <a:buFont typeface="Wingdings" pitchFamily="2" charset="2"/>
                <a:buNone/>
              </a:pPr>
              <a:r>
                <a:rPr lang="en-US" altLang="zh-CN" sz="1100" b="1" dirty="0" smtClean="0">
                  <a:cs typeface="Arial" pitchFamily="34" charset="0"/>
                </a:rPr>
                <a:t>Technical Skills</a:t>
              </a:r>
              <a:endParaRPr lang="en-US" altLang="zh-CN" sz="1100" b="1" dirty="0">
                <a:cs typeface="Arial" pitchFamily="34" charset="0"/>
              </a:endParaRPr>
            </a:p>
          </p:txBody>
        </p:sp>
        <p:sp>
          <p:nvSpPr>
            <p:cNvPr id="43" name="Rectangle 40"/>
            <p:cNvSpPr>
              <a:spLocks noChangeArrowheads="1"/>
            </p:cNvSpPr>
            <p:nvPr/>
          </p:nvSpPr>
          <p:spPr bwMode="auto">
            <a:xfrm>
              <a:off x="396882" y="4193445"/>
              <a:ext cx="2952000" cy="2041811"/>
            </a:xfrm>
            <a:prstGeom prst="rect">
              <a:avLst/>
            </a:prstGeom>
            <a:noFill/>
            <a:ln w="12700" algn="ctr">
              <a:noFill/>
              <a:miter lim="800000"/>
              <a:headEnd/>
              <a:tailEnd/>
            </a:ln>
            <a:effectLst/>
          </p:spPr>
          <p:txBody>
            <a:bodyPr lIns="92075" tIns="36000" rIns="92075" bIns="36000"/>
            <a:lstStyle/>
            <a:p>
              <a:pPr>
                <a:buClr>
                  <a:schemeClr val="bg2"/>
                </a:buClr>
                <a:buSzPct val="100000"/>
              </a:pPr>
              <a:r>
                <a:rPr lang="en-GB" sz="900" i="1" dirty="0" smtClean="0"/>
                <a:t>Programming</a:t>
              </a:r>
              <a:r>
                <a:rPr lang="en-GB" sz="900" dirty="0"/>
                <a:t>: SAS (Macro</a:t>
              </a:r>
              <a:r>
                <a:rPr lang="en-GB" sz="900" dirty="0" smtClean="0"/>
                <a:t>), R</a:t>
              </a:r>
              <a:r>
                <a:rPr lang="en-GB" sz="900" dirty="0"/>
                <a:t>, Python (pandas, </a:t>
              </a:r>
              <a:r>
                <a:rPr lang="en-GB" sz="900" dirty="0" err="1"/>
                <a:t>scikit</a:t>
              </a:r>
              <a:r>
                <a:rPr lang="en-GB" sz="900" dirty="0"/>
                <a:t>-learn, </a:t>
              </a:r>
              <a:r>
                <a:rPr lang="en-GB" sz="900" dirty="0" err="1"/>
                <a:t>numpy</a:t>
              </a:r>
              <a:r>
                <a:rPr lang="en-GB" sz="900" dirty="0"/>
                <a:t>), C#/.NET, Java</a:t>
              </a:r>
              <a:r>
                <a:rPr lang="en-GB" sz="900" dirty="0" smtClean="0"/>
                <a:t>, SQL,</a:t>
              </a:r>
              <a:r>
                <a:rPr lang="en-GB" sz="900" dirty="0"/>
                <a:t> </a:t>
              </a:r>
              <a:r>
                <a:rPr lang="en-GB" sz="900" dirty="0" smtClean="0"/>
                <a:t>VBA</a:t>
              </a:r>
              <a:r>
                <a:rPr lang="en-GB" sz="900" dirty="0"/>
                <a:t>, Batch programming, Shell/Bash scripting, HTML. Some PowerShell and </a:t>
              </a:r>
              <a:r>
                <a:rPr lang="en-GB" sz="900" dirty="0" err="1"/>
                <a:t>LaTeX</a:t>
              </a:r>
              <a:r>
                <a:rPr lang="en-GB" sz="900" dirty="0" smtClean="0"/>
                <a:t>.</a:t>
              </a:r>
            </a:p>
            <a:p>
              <a:pPr marL="171450" indent="-171450">
                <a:buClr>
                  <a:schemeClr val="bg2"/>
                </a:buClr>
                <a:buSzPct val="100000"/>
                <a:buFont typeface="Arial" panose="020B0604020202020204" pitchFamily="34" charset="0"/>
                <a:buChar char="•"/>
              </a:pPr>
              <a:endParaRPr lang="sv-SE" altLang="zh-CN" sz="900" dirty="0">
                <a:solidFill>
                  <a:srgbClr val="4D4F53"/>
                </a:solidFill>
              </a:endParaRPr>
            </a:p>
            <a:p>
              <a:pPr>
                <a:buClr>
                  <a:schemeClr val="bg2"/>
                </a:buClr>
                <a:buSzPct val="100000"/>
              </a:pPr>
              <a:r>
                <a:rPr lang="en-GB" sz="900" i="1" dirty="0"/>
                <a:t>Software</a:t>
              </a:r>
              <a:r>
                <a:rPr lang="en-GB" sz="900" dirty="0"/>
                <a:t>: Base SAS, SAS Enterprise Guide, SAS DI Studio, SAS Enterprise Miner, SAS Information Map Studio, SAS Model Manager, SAS BI Dashboard, SAS Web Report Studio, SAS Management Console, IBM </a:t>
              </a:r>
              <a:r>
                <a:rPr lang="en-GB" sz="900" dirty="0" err="1"/>
                <a:t>InfoSphere</a:t>
              </a:r>
              <a:r>
                <a:rPr lang="en-GB" sz="900" dirty="0"/>
                <a:t> </a:t>
              </a:r>
              <a:r>
                <a:rPr lang="en-GB" sz="900" dirty="0" err="1"/>
                <a:t>DataStage</a:t>
              </a:r>
              <a:r>
                <a:rPr lang="en-GB" sz="900" dirty="0"/>
                <a:t>, IBM Data Manager, IBM SPSS </a:t>
              </a:r>
              <a:r>
                <a:rPr lang="en-GB" sz="900" dirty="0" err="1"/>
                <a:t>Modeler</a:t>
              </a:r>
              <a:r>
                <a:rPr lang="en-GB" sz="900" dirty="0"/>
                <a:t>, IBM SPSS Statistics, IBM </a:t>
              </a:r>
              <a:r>
                <a:rPr lang="en-GB" sz="900" dirty="0" err="1"/>
                <a:t>Cognos</a:t>
              </a:r>
              <a:r>
                <a:rPr lang="en-GB" sz="900" dirty="0"/>
                <a:t> BI, Oracle, Oracle SQL Developer, TOAD, MS SQL Server, SSIS, SSRS, MS Visual Studio, MS Office, MS Azure </a:t>
              </a:r>
              <a:r>
                <a:rPr lang="en-GB" sz="900" dirty="0" smtClean="0"/>
                <a:t>Machine Learning</a:t>
              </a:r>
              <a:r>
                <a:rPr lang="en-GB" sz="900" dirty="0"/>
                <a:t>, PostgreSQL, SQLite, </a:t>
              </a:r>
              <a:r>
                <a:rPr lang="en-GB" sz="900" dirty="0" err="1" smtClean="0"/>
                <a:t>QlikView</a:t>
              </a:r>
              <a:r>
                <a:rPr lang="en-GB" sz="900" dirty="0"/>
                <a:t>, SSH, </a:t>
              </a:r>
              <a:r>
                <a:rPr lang="en-GB" sz="900" dirty="0" err="1"/>
                <a:t>PuTTY</a:t>
              </a:r>
              <a:r>
                <a:rPr lang="en-GB" sz="900" dirty="0"/>
                <a:t>, </a:t>
              </a:r>
              <a:r>
                <a:rPr lang="en-GB" sz="900" dirty="0" err="1"/>
                <a:t>WinSCP</a:t>
              </a:r>
              <a:r>
                <a:rPr lang="en-GB" sz="900" dirty="0"/>
                <a:t>, Cygwin, Git, </a:t>
              </a:r>
              <a:r>
                <a:rPr lang="en-GB" sz="900" dirty="0" err="1"/>
                <a:t>TortoiseGit</a:t>
              </a:r>
              <a:r>
                <a:rPr lang="en-GB" sz="900" dirty="0"/>
                <a:t>, Subversion, </a:t>
              </a:r>
              <a:r>
                <a:rPr lang="en-GB" sz="900" dirty="0" err="1"/>
                <a:t>RStudio</a:t>
              </a:r>
              <a:r>
                <a:rPr lang="en-GB" sz="900" dirty="0"/>
                <a:t>, R Markdown, </a:t>
              </a:r>
              <a:r>
                <a:rPr lang="en-GB" sz="900" dirty="0" err="1"/>
                <a:t>Jupyter</a:t>
              </a:r>
              <a:r>
                <a:rPr lang="en-GB" sz="900" dirty="0"/>
                <a:t>, </a:t>
              </a:r>
              <a:r>
                <a:rPr lang="en-GB" sz="900" dirty="0" err="1"/>
                <a:t>PyCharm</a:t>
              </a:r>
              <a:r>
                <a:rPr lang="en-GB" sz="900" dirty="0"/>
                <a:t>, </a:t>
              </a:r>
              <a:r>
                <a:rPr lang="en-GB" sz="900" dirty="0" err="1"/>
                <a:t>Gretl</a:t>
              </a:r>
              <a:r>
                <a:rPr lang="en-GB" sz="900" dirty="0"/>
                <a:t>, Visual Rules, </a:t>
              </a:r>
              <a:r>
                <a:rPr lang="en-GB" sz="900" dirty="0" err="1"/>
                <a:t>Logware</a:t>
              </a:r>
              <a:r>
                <a:rPr lang="en-GB" sz="900" dirty="0"/>
                <a:t>, </a:t>
              </a:r>
              <a:r>
                <a:rPr lang="en-GB" sz="900" dirty="0" err="1"/>
                <a:t>ProcessModel</a:t>
              </a:r>
              <a:r>
                <a:rPr lang="en-GB" sz="900" dirty="0"/>
                <a:t>, Palisade’s Decision Tools etc.</a:t>
              </a:r>
              <a:endParaRPr lang="en-US" altLang="zh-CN" sz="900" dirty="0">
                <a:solidFill>
                  <a:srgbClr val="4D4F53"/>
                </a:solidFill>
              </a:endParaRPr>
            </a:p>
          </p:txBody>
        </p:sp>
      </p:grpSp>
      <p:sp>
        <p:nvSpPr>
          <p:cNvPr id="44" name="Rectangle 39"/>
          <p:cNvSpPr>
            <a:spLocks noChangeArrowheads="1"/>
          </p:cNvSpPr>
          <p:nvPr/>
        </p:nvSpPr>
        <p:spPr bwMode="auto">
          <a:xfrm>
            <a:off x="554335" y="2807214"/>
            <a:ext cx="2278114" cy="274820"/>
          </a:xfrm>
          <a:prstGeom prst="rect">
            <a:avLst/>
          </a:prstGeom>
          <a:solidFill>
            <a:schemeClr val="bg1"/>
          </a:solidFill>
          <a:ln w="12700" algn="ctr">
            <a:noFill/>
            <a:miter lim="800000"/>
            <a:headEnd/>
            <a:tailEnd/>
          </a:ln>
          <a:effectLst/>
        </p:spPr>
        <p:txBody>
          <a:bodyPr lIns="90488" tIns="44450" rIns="90488" bIns="44450"/>
          <a:lstStyle/>
          <a:p>
            <a:pPr>
              <a:lnSpc>
                <a:spcPct val="95000"/>
              </a:lnSpc>
              <a:spcBef>
                <a:spcPct val="70000"/>
              </a:spcBef>
              <a:spcAft>
                <a:spcPct val="25000"/>
              </a:spcAft>
              <a:buClr>
                <a:srgbClr val="CC9900"/>
              </a:buClr>
              <a:buFont typeface="Wingdings" pitchFamily="2" charset="2"/>
              <a:buNone/>
            </a:pPr>
            <a:r>
              <a:rPr lang="en-US" altLang="zh-CN" sz="1100" b="1" dirty="0" smtClean="0">
                <a:cs typeface="Arial" pitchFamily="34" charset="0"/>
              </a:rPr>
              <a:t>Summary</a:t>
            </a:r>
            <a:endParaRPr lang="en-US" altLang="zh-CN" sz="1100" b="1" dirty="0">
              <a:cs typeface="Arial" pitchFamily="34" charset="0"/>
            </a:endParaRPr>
          </a:p>
        </p:txBody>
      </p:sp>
      <p:sp>
        <p:nvSpPr>
          <p:cNvPr id="45" name="Rectangle 44"/>
          <p:cNvSpPr/>
          <p:nvPr/>
        </p:nvSpPr>
        <p:spPr>
          <a:xfrm>
            <a:off x="454955" y="3049693"/>
            <a:ext cx="2860805" cy="784830"/>
          </a:xfrm>
          <a:prstGeom prst="rect">
            <a:avLst/>
          </a:prstGeom>
        </p:spPr>
        <p:txBody>
          <a:bodyPr wrap="square">
            <a:spAutoFit/>
          </a:bodyPr>
          <a:lstStyle/>
          <a:p>
            <a:pPr marL="87313" indent="-87313">
              <a:buSzPct val="100000"/>
              <a:buFont typeface="Arial" panose="020B0604020202020204" pitchFamily="34" charset="0"/>
              <a:buChar char="•"/>
            </a:pPr>
            <a:r>
              <a:rPr lang="en-US" sz="900" dirty="0"/>
              <a:t>9</a:t>
            </a:r>
            <a:r>
              <a:rPr lang="en-US" sz="900" dirty="0"/>
              <a:t>+ years of work experience, from all of the Scandinavian </a:t>
            </a:r>
            <a:r>
              <a:rPr lang="en-US" sz="900" dirty="0"/>
              <a:t>countries</a:t>
            </a:r>
          </a:p>
          <a:p>
            <a:pPr marL="87313" indent="-87313">
              <a:buSzPct val="100000"/>
              <a:buFont typeface="Arial" panose="020B0604020202020204" pitchFamily="34" charset="0"/>
              <a:buChar char="•"/>
            </a:pPr>
            <a:r>
              <a:rPr lang="en-US" sz="900" dirty="0"/>
              <a:t>7</a:t>
            </a:r>
            <a:r>
              <a:rPr lang="en-US" sz="900" dirty="0"/>
              <a:t>+ </a:t>
            </a:r>
            <a:r>
              <a:rPr lang="en-US" sz="900" dirty="0"/>
              <a:t>years </a:t>
            </a:r>
            <a:r>
              <a:rPr lang="en-US" sz="900" dirty="0"/>
              <a:t>of consulting experience, chiefly within </a:t>
            </a:r>
            <a:r>
              <a:rPr lang="en-US" sz="900" dirty="0" smtClean="0"/>
              <a:t>Data Science, </a:t>
            </a:r>
            <a:r>
              <a:rPr lang="en-US" sz="900" dirty="0"/>
              <a:t>Business Intelligence and Data Warehousing</a:t>
            </a:r>
            <a:endParaRPr lang="en-US" altLang="zh-CN" sz="900" dirty="0"/>
          </a:p>
        </p:txBody>
      </p:sp>
      <p:grpSp>
        <p:nvGrpSpPr>
          <p:cNvPr id="46" name="Gruppieren 48"/>
          <p:cNvGrpSpPr/>
          <p:nvPr/>
        </p:nvGrpSpPr>
        <p:grpSpPr>
          <a:xfrm>
            <a:off x="3547799" y="2421755"/>
            <a:ext cx="2952000" cy="1115815"/>
            <a:chOff x="396882" y="3922506"/>
            <a:chExt cx="2952000" cy="2565775"/>
          </a:xfrm>
        </p:grpSpPr>
        <p:sp>
          <p:nvSpPr>
            <p:cNvPr id="47" name="Rectangle 38"/>
            <p:cNvSpPr>
              <a:spLocks noChangeArrowheads="1"/>
            </p:cNvSpPr>
            <p:nvPr/>
          </p:nvSpPr>
          <p:spPr bwMode="auto">
            <a:xfrm>
              <a:off x="396882" y="4147385"/>
              <a:ext cx="2952000" cy="2188959"/>
            </a:xfrm>
            <a:prstGeom prst="rect">
              <a:avLst/>
            </a:prstGeom>
            <a:noFill/>
            <a:ln w="12700" algn="ctr">
              <a:solidFill>
                <a:schemeClr val="bg2"/>
              </a:solidFill>
              <a:miter lim="800000"/>
              <a:headEnd/>
              <a:tailEnd/>
            </a:ln>
            <a:effectLst/>
          </p:spPr>
          <p:txBody>
            <a:bodyPr lIns="92075" tIns="136525" rIns="92075" bIns="136525"/>
            <a:lstStyle/>
            <a:p>
              <a:pPr marL="190500" indent="-190500">
                <a:spcBef>
                  <a:spcPct val="15000"/>
                </a:spcBef>
                <a:buClr>
                  <a:srgbClr val="A50021"/>
                </a:buClr>
              </a:pPr>
              <a:endParaRPr lang="en-US" altLang="zh-CN" sz="900" dirty="0">
                <a:ea typeface="SimSun" pitchFamily="2" charset="-122"/>
              </a:endParaRPr>
            </a:p>
          </p:txBody>
        </p:sp>
        <p:sp>
          <p:nvSpPr>
            <p:cNvPr id="48" name="Rectangle 39"/>
            <p:cNvSpPr>
              <a:spLocks noChangeArrowheads="1"/>
            </p:cNvSpPr>
            <p:nvPr/>
          </p:nvSpPr>
          <p:spPr bwMode="auto">
            <a:xfrm>
              <a:off x="498547" y="3922506"/>
              <a:ext cx="1730339" cy="297734"/>
            </a:xfrm>
            <a:prstGeom prst="rect">
              <a:avLst/>
            </a:prstGeom>
            <a:solidFill>
              <a:schemeClr val="bg1"/>
            </a:solidFill>
            <a:ln w="12700" algn="ctr">
              <a:noFill/>
              <a:miter lim="800000"/>
              <a:headEnd/>
              <a:tailEnd/>
            </a:ln>
            <a:effectLst/>
          </p:spPr>
          <p:txBody>
            <a:bodyPr lIns="90488" tIns="44450" rIns="90488" bIns="44450"/>
            <a:lstStyle/>
            <a:p>
              <a:pPr>
                <a:lnSpc>
                  <a:spcPct val="95000"/>
                </a:lnSpc>
                <a:spcBef>
                  <a:spcPct val="70000"/>
                </a:spcBef>
                <a:spcAft>
                  <a:spcPct val="25000"/>
                </a:spcAft>
                <a:buClr>
                  <a:srgbClr val="CC9900"/>
                </a:buClr>
                <a:buFont typeface="Wingdings" pitchFamily="2" charset="2"/>
                <a:buNone/>
              </a:pPr>
              <a:r>
                <a:rPr lang="en-US" altLang="zh-CN" sz="1100" b="1" dirty="0" smtClean="0">
                  <a:cs typeface="Arial" pitchFamily="34" charset="0"/>
                </a:rPr>
                <a:t>Languages</a:t>
              </a:r>
              <a:endParaRPr lang="en-US" altLang="zh-CN" sz="1100" b="1" dirty="0">
                <a:cs typeface="Arial" pitchFamily="34" charset="0"/>
              </a:endParaRPr>
            </a:p>
          </p:txBody>
        </p:sp>
        <p:sp>
          <p:nvSpPr>
            <p:cNvPr id="49" name="Rectangle 40"/>
            <p:cNvSpPr>
              <a:spLocks noChangeArrowheads="1"/>
            </p:cNvSpPr>
            <p:nvPr/>
          </p:nvSpPr>
          <p:spPr bwMode="auto">
            <a:xfrm>
              <a:off x="396882" y="4466085"/>
              <a:ext cx="2952000" cy="2022196"/>
            </a:xfrm>
            <a:prstGeom prst="rect">
              <a:avLst/>
            </a:prstGeom>
            <a:noFill/>
            <a:ln w="12700" algn="ctr">
              <a:noFill/>
              <a:miter lim="800000"/>
              <a:headEnd/>
              <a:tailEnd/>
            </a:ln>
            <a:effectLst/>
          </p:spPr>
          <p:txBody>
            <a:bodyPr lIns="92075" tIns="36000" rIns="92075" bIns="36000"/>
            <a:lstStyle/>
            <a:p>
              <a:pPr marL="93663" indent="-93663">
                <a:buSzPct val="100000"/>
                <a:buFont typeface="Calibri" pitchFamily="34" charset="0"/>
                <a:buChar char="•"/>
              </a:pPr>
              <a:r>
                <a:rPr lang="en-US" sz="900" dirty="0"/>
                <a:t>Swedish: Native proficiency</a:t>
              </a:r>
            </a:p>
            <a:p>
              <a:pPr marL="93663" indent="-93663">
                <a:buSzPct val="100000"/>
                <a:buFont typeface="Calibri" pitchFamily="34" charset="0"/>
                <a:buChar char="•"/>
              </a:pPr>
              <a:r>
                <a:rPr lang="en-US" sz="900" dirty="0"/>
                <a:t>English: Full professional proficiency</a:t>
              </a:r>
            </a:p>
            <a:p>
              <a:pPr marL="93663" indent="-93663">
                <a:buSzPct val="100000"/>
                <a:buFont typeface="Calibri" pitchFamily="34" charset="0"/>
                <a:buChar char="•"/>
              </a:pPr>
              <a:r>
                <a:rPr lang="en-US" sz="900" dirty="0"/>
                <a:t>Danish: Professional working proficiency</a:t>
              </a:r>
            </a:p>
            <a:p>
              <a:pPr marL="93663" indent="-93663">
                <a:buSzPct val="100000"/>
                <a:buFont typeface="Calibri" pitchFamily="34" charset="0"/>
                <a:buChar char="•"/>
              </a:pPr>
              <a:r>
                <a:rPr lang="en-US" sz="900" dirty="0"/>
                <a:t>Norwegian: Professional working proficiency</a:t>
              </a:r>
            </a:p>
            <a:p>
              <a:pPr marL="93663" indent="-93663">
                <a:buSzPct val="100000"/>
                <a:buFont typeface="Calibri" pitchFamily="34" charset="0"/>
                <a:buChar char="•"/>
              </a:pPr>
              <a:r>
                <a:rPr lang="en-US" sz="900" dirty="0"/>
                <a:t>German: Elementary proficiency</a:t>
              </a:r>
              <a:endParaRPr lang="en-US" altLang="zh-CN" sz="900" dirty="0">
                <a:solidFill>
                  <a:srgbClr val="4D4F53"/>
                </a:solidFill>
              </a:endParaRPr>
            </a:p>
            <a:p>
              <a:pPr marL="171450" indent="-171450">
                <a:buClr>
                  <a:schemeClr val="bg2"/>
                </a:buClr>
                <a:buSzPct val="100000"/>
                <a:buFont typeface="Arial" pitchFamily="34" charset="0"/>
                <a:buChar char="•"/>
              </a:pPr>
              <a:endParaRPr lang="en-US" sz="900" dirty="0"/>
            </a:p>
          </p:txBody>
        </p:sp>
      </p:grpSp>
    </p:spTree>
    <p:extLst>
      <p:ext uri="{BB962C8B-B14F-4D97-AF65-F5344CB8AC3E}">
        <p14:creationId xmlns:p14="http://schemas.microsoft.com/office/powerpoint/2010/main" val="3604975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2CDE7EA-13B1-442E-8615-962473ABF505}" vid="{070B6538-38DB-419C-832C-C6A3C89BFD29}"/>
    </a:ext>
  </a:extLst>
</a:theme>
</file>

<file path=docProps/app.xml><?xml version="1.0" encoding="utf-8"?>
<Properties xmlns="http://schemas.openxmlformats.org/officeDocument/2006/extended-properties" xmlns:vt="http://schemas.openxmlformats.org/officeDocument/2006/docPropsVTypes">
  <Template>blank</Template>
  <TotalTime>28</TotalTime>
  <Words>533</Words>
  <Application>Microsoft Office PowerPoint</Application>
  <PresentationFormat>A4 Paper (210x297 mm)</PresentationFormat>
  <Paragraphs>52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SimSun</vt:lpstr>
      <vt:lpstr>Arial</vt:lpstr>
      <vt:lpstr>Calibri</vt:lpstr>
      <vt:lpstr>Verdana</vt:lpstr>
      <vt:lpstr>Wingdings</vt:lpstr>
      <vt:lpstr>Office Theme</vt:lpstr>
      <vt:lpstr>PowerPoint Presentation</vt:lpstr>
    </vt:vector>
  </TitlesOfParts>
  <Company>IKEA IT 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Tobias Mejstad</dc:creator>
  <cp:lastModifiedBy>Tobias Mejstad</cp:lastModifiedBy>
  <cp:revision>7</cp:revision>
  <dcterms:created xsi:type="dcterms:W3CDTF">2017-11-12T14:17:26Z</dcterms:created>
  <dcterms:modified xsi:type="dcterms:W3CDTF">2017-11-12T14:45:56Z</dcterms:modified>
</cp:coreProperties>
</file>