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2" y="1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3793-F7BA-234B-B50A-16685C971777}" type="datetimeFigureOut">
              <a:rPr lang="en-US" smtClean="0"/>
              <a:t>29/07/2014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40" y="138995"/>
            <a:ext cx="2480309" cy="297004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</a:t>
            </a:r>
            <a:endParaRPr lang="en-US" sz="1100" u="sng" dirty="0" smtClean="0"/>
          </a:p>
          <a:p>
            <a:pPr algn="ctr"/>
            <a:r>
              <a:rPr lang="en-US" sz="1100" smtClean="0"/>
              <a:t>name:string (e.g. WDI7)</a:t>
            </a:r>
          </a:p>
          <a:p>
            <a:pPr algn="ctr"/>
            <a:r>
              <a:rPr lang="en-US" sz="1100"/>
              <a:t>p</a:t>
            </a:r>
            <a:r>
              <a:rPr lang="en-US" sz="1100" smtClean="0"/>
              <a:t>rice:integer</a:t>
            </a:r>
          </a:p>
          <a:p>
            <a:pPr algn="ctr"/>
            <a:r>
              <a:rPr lang="en-US" sz="1100" smtClean="0"/>
              <a:t>start_course:datetime</a:t>
            </a:r>
          </a:p>
          <a:p>
            <a:pPr algn="ctr"/>
            <a:r>
              <a:rPr lang="en-US" sz="1100" smtClean="0"/>
              <a:t>end_course:datetime</a:t>
            </a:r>
          </a:p>
          <a:p>
            <a:pPr algn="ctr"/>
            <a:r>
              <a:rPr lang="en-US" sz="1100" smtClean="0"/>
              <a:t>weekends:boolean</a:t>
            </a:r>
          </a:p>
          <a:p>
            <a:pPr algn="ctr"/>
            <a:r>
              <a:rPr lang="en-US" sz="1100"/>
              <a:t>p</a:t>
            </a:r>
            <a:r>
              <a:rPr lang="en-US" sz="1100" smtClean="0"/>
              <a:t>ublished:boolean</a:t>
            </a:r>
          </a:p>
          <a:p>
            <a:pPr algn="ctr"/>
            <a:endParaRPr lang="en-US" sz="1100" smtClean="0"/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program_id</a:t>
            </a:r>
            <a:endParaRPr lang="en-US" sz="1100" smtClean="0"/>
          </a:p>
          <a:p>
            <a:pPr algn="ctr"/>
            <a:r>
              <a:rPr lang="en-US" sz="1100">
                <a:solidFill>
                  <a:schemeClr val="accent3"/>
                </a:solidFill>
              </a:rPr>
              <a:t>c</a:t>
            </a:r>
            <a:r>
              <a:rPr lang="en-US" sz="1100" smtClean="0">
                <a:solidFill>
                  <a:schemeClr val="accent3"/>
                </a:solidFill>
              </a:rPr>
              <a:t>lassroom_id</a:t>
            </a:r>
            <a:endParaRPr lang="en-US" sz="1100" dirty="0" smtClean="0">
              <a:solidFill>
                <a:schemeClr val="accent3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students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instructors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producers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</a:t>
            </a:r>
            <a:r>
              <a:rPr lang="en-US" sz="1100" smtClean="0">
                <a:solidFill>
                  <a:srgbClr val="000000"/>
                </a:solidFill>
              </a:rPr>
              <a:t> classroom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</a:t>
            </a:r>
            <a:r>
              <a:rPr lang="en-US" sz="1100" smtClean="0">
                <a:solidFill>
                  <a:srgbClr val="000000"/>
                </a:solidFill>
              </a:rPr>
              <a:t> program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 </a:t>
            </a:r>
            <a:r>
              <a:rPr lang="en-US" sz="1100" smtClean="0">
                <a:solidFill>
                  <a:srgbClr val="000000"/>
                </a:solidFill>
              </a:rPr>
              <a:t>campus </a:t>
            </a:r>
            <a:r>
              <a:rPr lang="en-US" sz="1100" smtClean="0">
                <a:solidFill>
                  <a:srgbClr val="FF0000"/>
                </a:solidFill>
              </a:rPr>
              <a:t>through</a:t>
            </a:r>
            <a:r>
              <a:rPr lang="en-US" sz="1100" smtClean="0">
                <a:solidFill>
                  <a:srgbClr val="000000"/>
                </a:solidFill>
              </a:rPr>
              <a:t> classrooms</a:t>
            </a:r>
          </a:p>
          <a:p>
            <a:pPr algn="ctr"/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2333" y="1239296"/>
            <a:ext cx="2751667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Instructor</a:t>
            </a:r>
            <a:endParaRPr lang="en-US" sz="1100" u="sng" dirty="0" smtClean="0"/>
          </a:p>
          <a:p>
            <a:pPr algn="ctr"/>
            <a:r>
              <a:rPr lang="en-US" sz="1100" smtClean="0"/>
              <a:t>Name</a:t>
            </a:r>
          </a:p>
          <a:p>
            <a:pPr algn="ctr"/>
            <a:r>
              <a:rPr lang="en-US" sz="1100" smtClean="0"/>
              <a:t>Phone number:string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2333" y="0"/>
            <a:ext cx="2751667" cy="93871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Student</a:t>
            </a:r>
            <a:endParaRPr lang="en-US" sz="1100" u="sng" dirty="0" smtClean="0"/>
          </a:p>
          <a:p>
            <a:pPr algn="ctr"/>
            <a:r>
              <a:rPr lang="en-US" sz="1100" smtClean="0"/>
              <a:t>Name:string</a:t>
            </a:r>
          </a:p>
          <a:p>
            <a:pPr algn="ctr"/>
            <a:r>
              <a:rPr lang="en-US" sz="1100" smtClean="0"/>
              <a:t>Phone number:string</a:t>
            </a:r>
          </a:p>
          <a:p>
            <a:pPr algn="ctr"/>
            <a:r>
              <a:rPr lang="en-US" sz="1100" smtClean="0"/>
              <a:t>Paid:boolean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7150" y="2339597"/>
            <a:ext cx="2736850" cy="93871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Producer</a:t>
            </a:r>
            <a:endParaRPr lang="en-US" sz="1100" u="sng" dirty="0" smtClean="0"/>
          </a:p>
          <a:p>
            <a:pPr algn="ctr"/>
            <a:r>
              <a:rPr lang="en-US" sz="1100" smtClean="0"/>
              <a:t>Name</a:t>
            </a:r>
          </a:p>
          <a:p>
            <a:pPr algn="ctr"/>
            <a:r>
              <a:rPr lang="en-US" sz="1100" smtClean="0"/>
              <a:t>Phone number:string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  <a:endParaRPr lang="en-US" sz="1100">
              <a:solidFill>
                <a:srgbClr val="000000"/>
              </a:solidFill>
            </a:endParaRPr>
          </a:p>
          <a:p>
            <a:pPr algn="ctr"/>
            <a:endParaRPr lang="en-US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79066" y="4903689"/>
            <a:ext cx="3064934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Location</a:t>
            </a:r>
            <a:endParaRPr lang="en-US" sz="1100" u="sng" dirty="0" smtClean="0"/>
          </a:p>
          <a:p>
            <a:pPr algn="ctr"/>
            <a:r>
              <a:rPr lang="en-US" sz="1100" smtClean="0"/>
              <a:t>Name (ie London - Back hill)</a:t>
            </a:r>
          </a:p>
          <a:p>
            <a:pPr algn="ctr"/>
            <a:r>
              <a:rPr lang="en-US" sz="1100"/>
              <a:t>Country</a:t>
            </a:r>
            <a:endParaRPr lang="en-US" sz="110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classrooms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0985" y="3479697"/>
            <a:ext cx="2381250" cy="12772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Classroom</a:t>
            </a:r>
            <a:endParaRPr lang="en-US" sz="1100" u="sng" dirty="0" smtClean="0"/>
          </a:p>
          <a:p>
            <a:pPr algn="ctr"/>
            <a:r>
              <a:rPr lang="en-US" sz="1100" smtClean="0"/>
              <a:t>Name (ie room1)</a:t>
            </a:r>
          </a:p>
          <a:p>
            <a:pPr algn="ctr"/>
            <a:r>
              <a:rPr lang="en-US" sz="1100" smtClean="0"/>
              <a:t>Seats</a:t>
            </a:r>
          </a:p>
          <a:p>
            <a:pPr algn="ctr"/>
            <a:r>
              <a:rPr lang="en-US" sz="1100">
                <a:solidFill>
                  <a:srgbClr val="9BBB59"/>
                </a:solidFill>
              </a:rPr>
              <a:t>Location_id</a:t>
            </a:r>
            <a:endParaRPr lang="en-US" sz="1100" smtClean="0">
              <a:solidFill>
                <a:srgbClr val="9BBB59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 </a:t>
            </a:r>
            <a:r>
              <a:rPr lang="en-US" sz="1100" smtClean="0">
                <a:solidFill>
                  <a:srgbClr val="000000"/>
                </a:solidFill>
              </a:rPr>
              <a:t>location</a:t>
            </a:r>
          </a:p>
          <a:p>
            <a:pPr algn="ctr"/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532" y="138995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CoursesStudents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courseinstance_id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student_id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532" y="834736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CoursesInstructor</a:t>
            </a:r>
          </a:p>
          <a:p>
            <a:pPr algn="ctr"/>
            <a:r>
              <a:rPr lang="en-US" sz="1100">
                <a:solidFill>
                  <a:srgbClr val="9BBB59"/>
                </a:solidFill>
              </a:rPr>
              <a:t>courseinstance_id</a:t>
            </a:r>
            <a:endParaRPr lang="en-US" sz="1100" smtClean="0">
              <a:solidFill>
                <a:srgbClr val="9BBB59"/>
              </a:solidFill>
            </a:endParaRP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instructor_id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1532" y="1604177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CoursesProducers</a:t>
            </a:r>
          </a:p>
          <a:p>
            <a:pPr algn="ctr"/>
            <a:r>
              <a:rPr lang="en-US" sz="1100">
                <a:solidFill>
                  <a:srgbClr val="9BBB59"/>
                </a:solidFill>
              </a:rPr>
              <a:t>courseinstance_id</a:t>
            </a:r>
            <a:endParaRPr lang="en-US" sz="1100" smtClean="0">
              <a:solidFill>
                <a:srgbClr val="9BBB59"/>
              </a:solidFill>
            </a:endParaRP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producer_id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 flipV="1">
            <a:off x="2622549" y="439077"/>
            <a:ext cx="1178983" cy="3000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2622549" y="1032933"/>
            <a:ext cx="1178983" cy="101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13" idx="1"/>
          </p:cNvCxnSpPr>
          <p:nvPr/>
        </p:nvCxnSpPr>
        <p:spPr>
          <a:xfrm>
            <a:off x="2622549" y="1624017"/>
            <a:ext cx="1178983" cy="2802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6" idx="1"/>
          </p:cNvCxnSpPr>
          <p:nvPr/>
        </p:nvCxnSpPr>
        <p:spPr>
          <a:xfrm>
            <a:off x="5308599" y="439077"/>
            <a:ext cx="1083734" cy="30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5308598" y="1134818"/>
            <a:ext cx="1083735" cy="489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8" idx="1"/>
          </p:cNvCxnSpPr>
          <p:nvPr/>
        </p:nvCxnSpPr>
        <p:spPr>
          <a:xfrm>
            <a:off x="5308599" y="1904259"/>
            <a:ext cx="1098551" cy="904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1"/>
            <a:endCxn id="9" idx="1"/>
          </p:cNvCxnSpPr>
          <p:nvPr/>
        </p:nvCxnSpPr>
        <p:spPr>
          <a:xfrm rot="10800000" flipV="1">
            <a:off x="6079067" y="4118334"/>
            <a:ext cx="531919" cy="1170076"/>
          </a:xfrm>
          <a:prstGeom prst="curvedConnector3">
            <a:avLst>
              <a:gd name="adj1" fmla="val 14297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</p:cNvCxnSpPr>
          <p:nvPr/>
        </p:nvCxnSpPr>
        <p:spPr>
          <a:xfrm rot="5400000" flipH="1">
            <a:off x="3561439" y="1623037"/>
            <a:ext cx="3111205" cy="4988982"/>
          </a:xfrm>
          <a:prstGeom prst="curvedConnector4">
            <a:avLst>
              <a:gd name="adj1" fmla="val -7348"/>
              <a:gd name="adj2" fmla="val 65359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" idx="1"/>
          </p:cNvCxnSpPr>
          <p:nvPr/>
        </p:nvCxnSpPr>
        <p:spPr>
          <a:xfrm>
            <a:off x="2622549" y="2074333"/>
            <a:ext cx="3988436" cy="2044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2240" y="4575533"/>
            <a:ext cx="2994664" cy="195438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/>
              <a:t>P</a:t>
            </a:r>
            <a:r>
              <a:rPr lang="en-US" sz="1100" u="sng" smtClean="0"/>
              <a:t>rogram</a:t>
            </a:r>
            <a:endParaRPr lang="en-US" sz="1100" u="sng" dirty="0" smtClean="0"/>
          </a:p>
          <a:p>
            <a:pPr algn="ctr"/>
            <a:r>
              <a:rPr lang="en-US" sz="1100"/>
              <a:t>n</a:t>
            </a:r>
            <a:r>
              <a:rPr lang="en-US" sz="1100" smtClean="0"/>
              <a:t>ame  (e.g. WDI)</a:t>
            </a:r>
          </a:p>
          <a:p>
            <a:pPr algn="ctr"/>
            <a:r>
              <a:rPr lang="en-US" sz="1100"/>
              <a:t>d</a:t>
            </a:r>
            <a:r>
              <a:rPr lang="en-US" sz="1100" smtClean="0"/>
              <a:t>escription:text</a:t>
            </a:r>
          </a:p>
          <a:p>
            <a:pPr algn="ctr"/>
            <a:r>
              <a:rPr lang="en-US" sz="1100"/>
              <a:t>i</a:t>
            </a:r>
            <a:r>
              <a:rPr lang="en-US" sz="1100" smtClean="0"/>
              <a:t>mage:string</a:t>
            </a:r>
          </a:p>
          <a:p>
            <a:pPr algn="ctr"/>
            <a:r>
              <a:rPr lang="en-US" sz="1100">
                <a:solidFill>
                  <a:schemeClr val="accent3"/>
                </a:solidFill>
              </a:rPr>
              <a:t>t</a:t>
            </a:r>
            <a:r>
              <a:rPr lang="en-US" sz="1100">
                <a:solidFill>
                  <a:schemeClr val="accent3"/>
                </a:solidFill>
              </a:rPr>
              <a:t>opic_id</a:t>
            </a:r>
            <a:endParaRPr lang="en-US" sz="1100" smtClean="0">
              <a:solidFill>
                <a:schemeClr val="accent3"/>
              </a:solidFill>
            </a:endParaRPr>
          </a:p>
          <a:p>
            <a:pPr algn="ctr"/>
            <a:r>
              <a:rPr lang="en-US" sz="1100">
                <a:solidFill>
                  <a:schemeClr val="accent3"/>
                </a:solidFill>
              </a:rPr>
              <a:t>f</a:t>
            </a:r>
            <a:r>
              <a:rPr lang="en-US" sz="1100" smtClean="0">
                <a:solidFill>
                  <a:schemeClr val="accent3"/>
                </a:solidFill>
              </a:rPr>
              <a:t>ormat_id</a:t>
            </a:r>
          </a:p>
          <a:p>
            <a:pPr algn="ctr"/>
            <a:r>
              <a:rPr lang="en-US" sz="1100" smtClean="0"/>
              <a:t>published:boolean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classrooms </a:t>
            </a:r>
            <a:r>
              <a:rPr lang="en-US" sz="1100" smtClean="0">
                <a:solidFill>
                  <a:srgbClr val="FF0000"/>
                </a:solidFill>
              </a:rPr>
              <a:t>through</a:t>
            </a:r>
            <a:r>
              <a:rPr lang="en-US" sz="1100" smtClean="0">
                <a:solidFill>
                  <a:srgbClr val="000000"/>
                </a:solidFill>
              </a:rPr>
              <a:t> </a:t>
            </a:r>
            <a:r>
              <a:rPr lang="en-US" sz="1100">
                <a:solidFill>
                  <a:srgbClr val="000000"/>
                </a:solidFill>
              </a:rPr>
              <a:t>courseinstance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belongs_to </a:t>
            </a:r>
            <a:r>
              <a:rPr lang="en-US" sz="1100" dirty="0"/>
              <a:t>format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belongs_to</a:t>
            </a:r>
            <a:r>
              <a:rPr lang="en-US" sz="1100" dirty="0"/>
              <a:t> topic</a:t>
            </a:r>
            <a:endParaRPr lang="en-US" sz="1100" dirty="0"/>
          </a:p>
        </p:txBody>
      </p:sp>
      <p:cxnSp>
        <p:nvCxnSpPr>
          <p:cNvPr id="88" name="Straight Arrow Connector 87"/>
          <p:cNvCxnSpPr>
            <a:stCxn id="4" idx="2"/>
            <a:endCxn id="87" idx="0"/>
          </p:cNvCxnSpPr>
          <p:nvPr/>
        </p:nvCxnSpPr>
        <p:spPr>
          <a:xfrm>
            <a:off x="1382395" y="3109038"/>
            <a:ext cx="257177" cy="1466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0548" y="3374077"/>
            <a:ext cx="1983317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Format</a:t>
            </a:r>
            <a:endParaRPr lang="en-US" sz="1100" u="sng" dirty="0" smtClean="0"/>
          </a:p>
          <a:p>
            <a:pPr algn="ctr"/>
            <a:r>
              <a:rPr lang="en-US" sz="1100" smtClean="0"/>
              <a:t>Name:</a:t>
            </a:r>
          </a:p>
          <a:p>
            <a:pPr algn="ctr"/>
            <a:r>
              <a:rPr lang="en-US" sz="1100">
                <a:solidFill>
                  <a:srgbClr val="FF0000"/>
                </a:solidFill>
              </a:rPr>
              <a:t>has_many</a:t>
            </a:r>
            <a:r>
              <a:rPr lang="en-US" sz="1100" smtClean="0">
                <a:solidFill>
                  <a:srgbClr val="FF0000"/>
                </a:solidFill>
              </a:rPr>
              <a:t> </a:t>
            </a:r>
            <a:r>
              <a:rPr lang="en-US" sz="1100" smtClean="0">
                <a:solidFill>
                  <a:srgbClr val="000000"/>
                </a:solidFill>
              </a:rPr>
              <a:t>programs</a:t>
            </a:r>
            <a:endParaRPr lang="en-US" sz="1100">
              <a:solidFill>
                <a:srgbClr val="000000"/>
              </a:solidFill>
            </a:endParaRPr>
          </a:p>
          <a:p>
            <a:pPr algn="ctr"/>
            <a:endParaRPr lang="en-US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587750" y="5997437"/>
            <a:ext cx="1983317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/>
              <a:t>Topic</a:t>
            </a:r>
          </a:p>
          <a:p>
            <a:pPr algn="ctr"/>
            <a:r>
              <a:rPr lang="en-US" sz="1100" smtClean="0"/>
              <a:t>Name:</a:t>
            </a:r>
          </a:p>
          <a:p>
            <a:pPr algn="ctr"/>
            <a:r>
              <a:rPr lang="en-US" sz="1100">
                <a:solidFill>
                  <a:srgbClr val="FF0000"/>
                </a:solidFill>
              </a:rPr>
              <a:t>has_many</a:t>
            </a:r>
            <a:r>
              <a:rPr lang="en-US" sz="1100" smtClean="0">
                <a:solidFill>
                  <a:srgbClr val="FF0000"/>
                </a:solidFill>
              </a:rPr>
              <a:t> </a:t>
            </a:r>
            <a:r>
              <a:rPr lang="en-US" sz="1100" smtClean="0">
                <a:solidFill>
                  <a:srgbClr val="000000"/>
                </a:solidFill>
              </a:rPr>
              <a:t>programs</a:t>
            </a:r>
            <a:endParaRPr lang="en-US" sz="1100">
              <a:solidFill>
                <a:srgbClr val="000000"/>
              </a:solidFill>
            </a:endParaRPr>
          </a:p>
          <a:p>
            <a:pPr algn="ctr"/>
            <a:endParaRPr lang="en-US" sz="1100" dirty="0" smtClean="0"/>
          </a:p>
        </p:txBody>
      </p:sp>
      <p:cxnSp>
        <p:nvCxnSpPr>
          <p:cNvPr id="20" name="Curved Connector 19"/>
          <p:cNvCxnSpPr>
            <a:stCxn id="87" idx="3"/>
            <a:endCxn id="24" idx="2"/>
          </p:cNvCxnSpPr>
          <p:nvPr/>
        </p:nvCxnSpPr>
        <p:spPr>
          <a:xfrm flipH="1" flipV="1">
            <a:off x="2852207" y="4143518"/>
            <a:ext cx="284697" cy="1409206"/>
          </a:xfrm>
          <a:prstGeom prst="curvedConnector4">
            <a:avLst>
              <a:gd name="adj1" fmla="val -80296"/>
              <a:gd name="adj2" fmla="val 8467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7" idx="3"/>
            <a:endCxn id="25" idx="0"/>
          </p:cNvCxnSpPr>
          <p:nvPr/>
        </p:nvCxnSpPr>
        <p:spPr>
          <a:xfrm>
            <a:off x="3136904" y="5552724"/>
            <a:ext cx="1442505" cy="44471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112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Merlet</dc:creator>
  <cp:lastModifiedBy>Toby Merlet</cp:lastModifiedBy>
  <cp:revision>34</cp:revision>
  <dcterms:created xsi:type="dcterms:W3CDTF">2014-07-26T12:45:36Z</dcterms:created>
  <dcterms:modified xsi:type="dcterms:W3CDTF">2014-07-29T20:01:11Z</dcterms:modified>
</cp:coreProperties>
</file>