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5" r:id="rId6"/>
    <p:sldId id="257" r:id="rId7"/>
    <p:sldId id="262" r:id="rId8"/>
    <p:sldId id="260" r:id="rId9"/>
    <p:sldId id="264" r:id="rId10"/>
    <p:sldId id="270" r:id="rId11"/>
    <p:sldId id="263" r:id="rId12"/>
    <p:sldId id="271" r:id="rId13"/>
    <p:sldId id="266" r:id="rId14"/>
    <p:sldId id="276" r:id="rId15"/>
    <p:sldId id="267" r:id="rId16"/>
    <p:sldId id="272" r:id="rId17"/>
    <p:sldId id="268" r:id="rId18"/>
    <p:sldId id="273" r:id="rId19"/>
    <p:sldId id="278" r:id="rId20"/>
    <p:sldId id="277" r:id="rId21"/>
    <p:sldId id="269" r:id="rId22"/>
    <p:sldId id="279" r:id="rId23"/>
    <p:sldId id="27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5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59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4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14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59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66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5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3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4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25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E53D-6E13-4EA0-998B-E174A21AA628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89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E53D-6E13-4EA0-998B-E174A21AA628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6FB1-1086-482F-9790-02DAECF49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1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/>
          <a:lstStyle/>
          <a:p>
            <a:r>
              <a:rPr lang="en-GB" dirty="0" smtClean="0"/>
              <a:t>Solving the Elf Game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7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**</a:t>
            </a:r>
            <a:r>
              <a:rPr lang="en-GB" b="1" dirty="0" err="1" smtClean="0"/>
              <a:t>Kwargs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Dictionary of keyword arguments</a:t>
            </a:r>
          </a:p>
          <a:p>
            <a:pPr marL="0" indent="0">
              <a:buNone/>
            </a:pPr>
            <a:endParaRPr lang="en-GB" sz="2000" dirty="0" smtClean="0"/>
          </a:p>
          <a:p>
            <a:pPr marL="457200" lvl="1" indent="0">
              <a:buNone/>
            </a:pPr>
            <a:r>
              <a:rPr lang="en-GB" sz="1600" dirty="0" err="1" smtClean="0"/>
              <a:t>def</a:t>
            </a:r>
            <a:r>
              <a:rPr lang="en-GB" sz="1600" dirty="0" smtClean="0"/>
              <a:t> </a:t>
            </a:r>
            <a:r>
              <a:rPr lang="en-GB" sz="1600" dirty="0" err="1"/>
              <a:t>multibot_elf_game</a:t>
            </a:r>
            <a:r>
              <a:rPr lang="en-GB" sz="1600" dirty="0"/>
              <a:t>(</a:t>
            </a:r>
            <a:r>
              <a:rPr lang="en-GB" sz="1600" dirty="0" err="1"/>
              <a:t>total_days</a:t>
            </a:r>
            <a:r>
              <a:rPr lang="en-GB" sz="1600" dirty="0"/>
              <a:t>,**</a:t>
            </a:r>
            <a:r>
              <a:rPr lang="en-GB" sz="1600" dirty="0" err="1"/>
              <a:t>kwargs</a:t>
            </a:r>
            <a:r>
              <a:rPr lang="en-GB" sz="1600" dirty="0"/>
              <a:t>):</a:t>
            </a:r>
          </a:p>
          <a:p>
            <a:pPr marL="457200" lvl="1" indent="0">
              <a:buNone/>
            </a:pPr>
            <a:r>
              <a:rPr lang="en-GB" sz="1600" dirty="0"/>
              <a:t>    </a:t>
            </a:r>
            <a:r>
              <a:rPr lang="en-GB" sz="1600" dirty="0" err="1"/>
              <a:t>day_count</a:t>
            </a:r>
            <a:r>
              <a:rPr lang="en-GB" sz="1600" dirty="0"/>
              <a:t> = 0</a:t>
            </a:r>
          </a:p>
          <a:p>
            <a:pPr marL="457200" lvl="1" indent="0">
              <a:buNone/>
            </a:pPr>
            <a:r>
              <a:rPr lang="en-GB" sz="1600" dirty="0"/>
              <a:t>    tracker = {}</a:t>
            </a:r>
          </a:p>
          <a:p>
            <a:pPr marL="457200" lvl="1" indent="0">
              <a:buNone/>
            </a:pPr>
            <a:r>
              <a:rPr lang="en-GB" sz="1600" dirty="0"/>
              <a:t>    </a:t>
            </a:r>
            <a:r>
              <a:rPr lang="en-GB" sz="1600" dirty="0" err="1"/>
              <a:t>bot_start</a:t>
            </a:r>
            <a:r>
              <a:rPr lang="en-GB" sz="1600" dirty="0"/>
              <a:t> </a:t>
            </a:r>
            <a:r>
              <a:rPr lang="en-GB" sz="1600" dirty="0" smtClean="0"/>
              <a:t>= {</a:t>
            </a:r>
            <a:r>
              <a:rPr lang="en-GB" sz="1600" dirty="0"/>
              <a:t>'funds':0,'elf_count':12,'profit_tracker':[],'</a:t>
            </a:r>
            <a:r>
              <a:rPr lang="en-GB" sz="1600" dirty="0" err="1"/>
              <a:t>elf_count_tracker</a:t>
            </a:r>
            <a:r>
              <a:rPr lang="en-GB" sz="1600" dirty="0"/>
              <a:t>':[]}</a:t>
            </a:r>
          </a:p>
          <a:p>
            <a:pPr marL="457200" lvl="1" indent="0">
              <a:buNone/>
            </a:pPr>
            <a:r>
              <a:rPr lang="en-GB" sz="1600" dirty="0"/>
              <a:t>    for bot in </a:t>
            </a:r>
            <a:r>
              <a:rPr lang="en-GB" sz="1600" dirty="0" err="1"/>
              <a:t>kwargs</a:t>
            </a:r>
            <a:r>
              <a:rPr lang="en-GB" sz="1600" dirty="0"/>
              <a:t>:</a:t>
            </a:r>
          </a:p>
          <a:p>
            <a:pPr marL="457200" lvl="1" indent="0">
              <a:buNone/>
            </a:pPr>
            <a:r>
              <a:rPr lang="en-GB" sz="1600" dirty="0"/>
              <a:t>        ## a dictionary to keep track of each bot's progress</a:t>
            </a:r>
          </a:p>
          <a:p>
            <a:pPr marL="457200" lvl="1" indent="0">
              <a:buNone/>
            </a:pPr>
            <a:r>
              <a:rPr lang="en-GB" sz="1600" dirty="0"/>
              <a:t>        tracker[</a:t>
            </a:r>
            <a:r>
              <a:rPr lang="en-GB" sz="1600" dirty="0" err="1"/>
              <a:t>kwargs</a:t>
            </a:r>
            <a:r>
              <a:rPr lang="en-GB" sz="1600" dirty="0"/>
              <a:t>[bot]</a:t>
            </a:r>
            <a:r>
              <a:rPr lang="en-GB" sz="1600" b="1" dirty="0"/>
              <a:t>.__name__</a:t>
            </a:r>
            <a:r>
              <a:rPr lang="en-GB" sz="1600" dirty="0"/>
              <a:t>]=</a:t>
            </a:r>
            <a:r>
              <a:rPr lang="en-GB" sz="1600" dirty="0" err="1"/>
              <a:t>deepcopy</a:t>
            </a:r>
            <a:r>
              <a:rPr lang="en-GB" sz="1600" dirty="0"/>
              <a:t>(</a:t>
            </a:r>
            <a:r>
              <a:rPr lang="en-GB" sz="1600" dirty="0" err="1"/>
              <a:t>bot_start</a:t>
            </a:r>
            <a:r>
              <a:rPr lang="en-GB" sz="1600" dirty="0" smtClean="0"/>
              <a:t>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.__name</a:t>
            </a:r>
            <a:r>
              <a:rPr lang="en-GB" sz="2000" b="1" dirty="0" smtClean="0"/>
              <a:t>__ </a:t>
            </a:r>
            <a:r>
              <a:rPr lang="en-GB" sz="2000" dirty="0" smtClean="0"/>
              <a:t> returns the name of the function, so that we know who is who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3725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Solving the elf game part 1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Trying to optimise a bot: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Run it loads of times, varying one parameter</a:t>
            </a:r>
          </a:p>
          <a:p>
            <a:pPr>
              <a:buFontTx/>
              <a:buChar char="-"/>
            </a:pPr>
            <a:r>
              <a:rPr lang="en-GB" dirty="0" smtClean="0"/>
              <a:t>Figure out the best tuning</a:t>
            </a:r>
          </a:p>
          <a:p>
            <a:pPr>
              <a:buFontTx/>
              <a:buChar char="-"/>
            </a:pPr>
            <a:r>
              <a:rPr lang="en-GB" dirty="0" smtClean="0"/>
              <a:t>Win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14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Solving the elf game part 1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07676" cy="17846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Trying to optimise a bot: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Run it loads of times, varying one parameter</a:t>
            </a:r>
          </a:p>
          <a:p>
            <a:pPr>
              <a:buFontTx/>
              <a:buChar char="-"/>
            </a:pPr>
            <a:r>
              <a:rPr lang="en-GB" dirty="0" smtClean="0"/>
              <a:t>Figure out the best tuning</a:t>
            </a:r>
          </a:p>
          <a:p>
            <a:pPr>
              <a:buFontTx/>
              <a:buChar char="-"/>
            </a:pPr>
            <a:r>
              <a:rPr lang="en-GB" dirty="0" smtClean="0"/>
              <a:t>Win</a:t>
            </a: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79427" y="2717964"/>
            <a:ext cx="6172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Improvements: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Tidy up </a:t>
            </a:r>
            <a:r>
              <a:rPr lang="en-GB" dirty="0" err="1" smtClean="0"/>
              <a:t>multibot_elf_game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dirty="0" smtClean="0"/>
              <a:t>I should have used classes, right?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Get some graphs to show how awesome your bot is</a:t>
            </a:r>
            <a:br>
              <a:rPr lang="en-GB" dirty="0" smtClean="0"/>
            </a:b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Come up with a clever way of optimising: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Genetic Algorithms?</a:t>
            </a:r>
          </a:p>
          <a:p>
            <a:pPr marL="742950" lvl="1" indent="-285750">
              <a:buFontTx/>
              <a:buChar char="-"/>
            </a:pPr>
            <a:r>
              <a:rPr lang="en-GB" dirty="0" err="1" smtClean="0"/>
              <a:t>Montecarlo</a:t>
            </a:r>
            <a:r>
              <a:rPr lang="en-GB" dirty="0" smtClean="0"/>
              <a:t> Simulations?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76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Solving the Elf Game part 2: The Email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is indeed possible to model your problem as a so-called: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"</a:t>
            </a:r>
            <a:r>
              <a:rPr lang="en-GB" b="1" dirty="0"/>
              <a:t>finite-horizon  MDP with expected total reward objective</a:t>
            </a:r>
            <a:r>
              <a:rPr lang="en-GB" dirty="0"/>
              <a:t>"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One can then, </a:t>
            </a:r>
            <a:r>
              <a:rPr lang="en-GB" b="1" dirty="0"/>
              <a:t>in principle</a:t>
            </a:r>
            <a:r>
              <a:rPr lang="en-GB" dirty="0"/>
              <a:t>, solve such a model to find</a:t>
            </a:r>
            <a:br>
              <a:rPr lang="en-GB" dirty="0"/>
            </a:br>
            <a:r>
              <a:rPr lang="en-GB" dirty="0"/>
              <a:t>the optimal policy by using a </a:t>
            </a:r>
            <a:r>
              <a:rPr lang="en-GB" b="1" dirty="0"/>
              <a:t>"backward induction" dynamic </a:t>
            </a:r>
            <a:r>
              <a:rPr lang="en-GB" b="1" dirty="0" smtClean="0"/>
              <a:t>programming algorithm</a:t>
            </a:r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0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Solving the Elf Game part 2: The Email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can give more details, but at some point this will amount</a:t>
            </a:r>
            <a:br>
              <a:rPr lang="en-GB" dirty="0"/>
            </a:br>
            <a:r>
              <a:rPr lang="en-GB" dirty="0"/>
              <a:t>to writing out all the details of the dynamic programming algorithm</a:t>
            </a:r>
            <a:br>
              <a:rPr lang="en-GB" dirty="0"/>
            </a:br>
            <a:r>
              <a:rPr lang="en-GB" dirty="0"/>
              <a:t>for you.</a:t>
            </a:r>
            <a:br>
              <a:rPr lang="en-GB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508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Finite-Horizon Markov Decision Processes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Markov Decision Process – “The Future is Independent of the Past, given the present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Given a state S, move to state S’ with probability P(S’|S)</a:t>
            </a:r>
            <a:endParaRPr lang="en-GB" dirty="0"/>
          </a:p>
          <a:p>
            <a:r>
              <a:rPr lang="en-GB" dirty="0" smtClean="0"/>
              <a:t>Finite-Horizon – because there’s a limited number of days, a limit on the number of elves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16" y="3662200"/>
            <a:ext cx="4238780" cy="31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Backward Induction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“I </a:t>
            </a:r>
            <a:r>
              <a:rPr lang="en-GB" dirty="0"/>
              <a:t>will not explain this algorithm in detail here</a:t>
            </a:r>
            <a:br>
              <a:rPr lang="en-GB" dirty="0"/>
            </a:br>
            <a:r>
              <a:rPr lang="en-GB" dirty="0"/>
              <a:t>(it is described more generally in the lecture notes</a:t>
            </a:r>
            <a:br>
              <a:rPr lang="en-GB" dirty="0"/>
            </a:br>
            <a:r>
              <a:rPr lang="en-GB" dirty="0"/>
              <a:t> for my algorithmic game theory course), but the</a:t>
            </a:r>
            <a:br>
              <a:rPr lang="en-GB" dirty="0"/>
            </a:br>
            <a:r>
              <a:rPr lang="en-GB" dirty="0"/>
              <a:t>basic idea is that one </a:t>
            </a:r>
            <a:r>
              <a:rPr lang="en-GB" b="1" dirty="0"/>
              <a:t>starts at the "leaves" of</a:t>
            </a:r>
            <a:br>
              <a:rPr lang="en-GB" b="1" dirty="0"/>
            </a:br>
            <a:r>
              <a:rPr lang="en-GB" b="1" dirty="0"/>
              <a:t>the game tree (i.e., at the terminal states in</a:t>
            </a:r>
            <a:br>
              <a:rPr lang="en-GB" b="1" dirty="0"/>
            </a:br>
            <a:r>
              <a:rPr lang="en-GB" b="1" dirty="0"/>
              <a:t>this MDP)</a:t>
            </a:r>
            <a:r>
              <a:rPr lang="en-GB" dirty="0"/>
              <a:t>, and by induction going back up the tree,</a:t>
            </a:r>
            <a:br>
              <a:rPr lang="en-GB" dirty="0"/>
            </a:br>
            <a:r>
              <a:rPr lang="en-GB" dirty="0"/>
              <a:t>one makes an optimal choice for (</a:t>
            </a:r>
            <a:r>
              <a:rPr lang="en-GB" dirty="0" err="1"/>
              <a:t>a,b,c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at that state, depending on the already computed</a:t>
            </a:r>
            <a:br>
              <a:rPr lang="en-GB" dirty="0"/>
            </a:br>
            <a:r>
              <a:rPr lang="en-GB" dirty="0"/>
              <a:t>optimal expected payoffs that have been calculated</a:t>
            </a:r>
            <a:br>
              <a:rPr lang="en-GB" dirty="0"/>
            </a:br>
            <a:r>
              <a:rPr lang="en-GB" dirty="0"/>
              <a:t>for all of its "children" (i.e., states in the "next"</a:t>
            </a:r>
            <a:br>
              <a:rPr lang="en-GB" dirty="0"/>
            </a:br>
            <a:r>
              <a:rPr lang="en-GB" dirty="0"/>
              <a:t>round</a:t>
            </a:r>
            <a:r>
              <a:rPr lang="en-GB" dirty="0" smtClean="0"/>
              <a:t>).”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0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Backward Induction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e.g. the game 21 (or </a:t>
            </a:r>
            <a:r>
              <a:rPr lang="en-GB" dirty="0" err="1" smtClean="0"/>
              <a:t>Nim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Instead of thinking from the beginning, go to the end of the game and work backwards.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Memoisation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e.g. Triangle Numbers 1 + 2 + 3 + 4 + 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#Write a recursive </a:t>
            </a:r>
            <a:r>
              <a:rPr lang="en-GB" dirty="0" smtClean="0"/>
              <a:t>function </a:t>
            </a:r>
            <a:r>
              <a:rPr lang="en-GB" dirty="0"/>
              <a:t>that returns the sum of the first n integers.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triangle_sum</a:t>
            </a:r>
            <a:r>
              <a:rPr lang="en-GB" dirty="0"/>
              <a:t>(n):</a:t>
            </a:r>
          </a:p>
          <a:p>
            <a:pPr marL="0" indent="0">
              <a:buNone/>
            </a:pPr>
            <a:r>
              <a:rPr lang="en-GB" dirty="0"/>
              <a:t>    if n == 1:</a:t>
            </a:r>
          </a:p>
          <a:p>
            <a:pPr marL="0" indent="0">
              <a:buNone/>
            </a:pPr>
            <a:r>
              <a:rPr lang="en-GB" dirty="0"/>
              <a:t>        return 1</a:t>
            </a:r>
          </a:p>
          <a:p>
            <a:pPr marL="0" indent="0">
              <a:buNone/>
            </a:pPr>
            <a:r>
              <a:rPr lang="en-GB" dirty="0"/>
              <a:t>    else:</a:t>
            </a:r>
          </a:p>
          <a:p>
            <a:pPr marL="0" indent="0">
              <a:buNone/>
            </a:pPr>
            <a:r>
              <a:rPr lang="en-GB" dirty="0"/>
              <a:t>        return n + </a:t>
            </a:r>
            <a:r>
              <a:rPr lang="en-GB" dirty="0" err="1"/>
              <a:t>triangle_sum</a:t>
            </a:r>
            <a:r>
              <a:rPr lang="en-GB" dirty="0"/>
              <a:t>(n-1)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This can be done with a recursive function, but it’s SLOOOOWWW…</a:t>
            </a:r>
          </a:p>
          <a:p>
            <a:pPr marL="0" indent="0">
              <a:buNone/>
            </a:pPr>
            <a:r>
              <a:rPr lang="en-GB" dirty="0" smtClean="0"/>
              <a:t>So, use </a:t>
            </a:r>
            <a:r>
              <a:rPr lang="en-GB" dirty="0" err="1" smtClean="0"/>
              <a:t>memoisation</a:t>
            </a:r>
            <a:r>
              <a:rPr lang="en-GB" dirty="0" smtClean="0"/>
              <a:t> – store each intermediate result to speed up the overall calculation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112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Memoisation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e.g. Triangle Numbers 1 + 2 + 3 + 4 + 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pt-BR" dirty="0"/>
              <a:t>memo = {1:1}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def triangle_sumM(n):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if n in memo.keys():</a:t>
            </a:r>
          </a:p>
          <a:p>
            <a:pPr marL="0" indent="0">
              <a:buNone/>
            </a:pPr>
            <a:r>
              <a:rPr lang="pt-BR" dirty="0"/>
              <a:t>        return memo[n]</a:t>
            </a:r>
          </a:p>
          <a:p>
            <a:pPr marL="0" indent="0">
              <a:buNone/>
            </a:pPr>
            <a:r>
              <a:rPr lang="pt-BR" dirty="0"/>
              <a:t>    else:</a:t>
            </a:r>
          </a:p>
          <a:p>
            <a:pPr marL="0" indent="0">
              <a:buNone/>
            </a:pPr>
            <a:r>
              <a:rPr lang="pt-BR" dirty="0"/>
              <a:t>        memo[n]=n+triangle_sumM(n-1)</a:t>
            </a:r>
          </a:p>
          <a:p>
            <a:pPr marL="0" indent="0">
              <a:buNone/>
            </a:pPr>
            <a:r>
              <a:rPr lang="pt-BR" dirty="0"/>
              <a:t>        return memo[n]</a:t>
            </a:r>
          </a:p>
          <a:p>
            <a:pPr marL="0" indent="0">
              <a:buNone/>
            </a:pPr>
            <a:r>
              <a:rPr lang="pt-BR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15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Finite-horizon Markov Decision Processes with Expected Total Reward Objective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Memoisation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memoize</a:t>
            </a:r>
            <a:r>
              <a:rPr lang="en-GB" dirty="0"/>
              <a:t>(f):</a:t>
            </a:r>
          </a:p>
          <a:p>
            <a:pPr marL="0" indent="0">
              <a:buNone/>
            </a:pPr>
            <a:r>
              <a:rPr lang="en-GB" dirty="0"/>
              <a:t>    cache = {}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decorated_function</a:t>
            </a:r>
            <a:r>
              <a:rPr lang="en-GB" dirty="0"/>
              <a:t>(*</a:t>
            </a:r>
            <a:r>
              <a:rPr lang="en-GB" dirty="0" err="1"/>
              <a:t>args</a:t>
            </a:r>
            <a:r>
              <a:rPr lang="en-GB" dirty="0"/>
              <a:t>):</a:t>
            </a:r>
          </a:p>
          <a:p>
            <a:pPr marL="0" indent="0">
              <a:buNone/>
            </a:pPr>
            <a:r>
              <a:rPr lang="en-GB" dirty="0"/>
              <a:t>        if </a:t>
            </a:r>
            <a:r>
              <a:rPr lang="en-GB" dirty="0" err="1"/>
              <a:t>args</a:t>
            </a:r>
            <a:r>
              <a:rPr lang="en-GB" dirty="0"/>
              <a:t> in cache:</a:t>
            </a:r>
          </a:p>
          <a:p>
            <a:pPr marL="0" indent="0">
              <a:buNone/>
            </a:pPr>
            <a:r>
              <a:rPr lang="en-GB" dirty="0"/>
              <a:t>            return cache[</a:t>
            </a:r>
            <a:r>
              <a:rPr lang="en-GB" dirty="0" err="1"/>
              <a:t>args</a:t>
            </a:r>
            <a:r>
              <a:rPr lang="en-GB" dirty="0"/>
              <a:t>]</a:t>
            </a:r>
          </a:p>
          <a:p>
            <a:pPr marL="0" indent="0">
              <a:buNone/>
            </a:pPr>
            <a:r>
              <a:rPr lang="en-GB" dirty="0"/>
              <a:t>        else:</a:t>
            </a:r>
          </a:p>
          <a:p>
            <a:pPr marL="0" indent="0">
              <a:buNone/>
            </a:pPr>
            <a:r>
              <a:rPr lang="en-GB" dirty="0"/>
              <a:t>            cache[</a:t>
            </a:r>
            <a:r>
              <a:rPr lang="en-GB" dirty="0" err="1"/>
              <a:t>args</a:t>
            </a:r>
            <a:r>
              <a:rPr lang="en-GB" dirty="0"/>
              <a:t>] = f(*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        return cache[</a:t>
            </a:r>
            <a:r>
              <a:rPr lang="en-GB" dirty="0" err="1"/>
              <a:t>args</a:t>
            </a:r>
            <a:r>
              <a:rPr lang="en-GB" dirty="0"/>
              <a:t>]</a:t>
            </a:r>
          </a:p>
          <a:p>
            <a:pPr marL="0" indent="0">
              <a:buNone/>
            </a:pPr>
            <a:r>
              <a:rPr lang="en-GB" dirty="0"/>
              <a:t>    return </a:t>
            </a:r>
            <a:r>
              <a:rPr lang="en-GB" dirty="0" err="1"/>
              <a:t>decorated_function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 smtClean="0"/>
              <a:t>memoize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76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My woeful attempt!	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Rewrite </a:t>
            </a:r>
            <a:r>
              <a:rPr lang="en-GB" dirty="0" err="1" smtClean="0"/>
              <a:t>Elfgame</a:t>
            </a:r>
            <a:r>
              <a:rPr lang="en-GB" dirty="0" smtClean="0"/>
              <a:t> with matrix multiplication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Expected rewards transition matrix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err="1" smtClean="0"/>
              <a:t>Recursive_tree</a:t>
            </a:r>
            <a:r>
              <a:rPr lang="en-GB" dirty="0" smtClean="0"/>
              <a:t>(state):</a:t>
            </a:r>
          </a:p>
          <a:p>
            <a:pPr lvl="1"/>
            <a:r>
              <a:rPr lang="en-GB" dirty="0" smtClean="0"/>
              <a:t>If the state isn’t in the lookup table:</a:t>
            </a:r>
            <a:endParaRPr lang="en-GB" dirty="0"/>
          </a:p>
          <a:p>
            <a:pPr lvl="1"/>
            <a:r>
              <a:rPr lang="en-GB" dirty="0" smtClean="0"/>
              <a:t>Generate each new layer of the tree</a:t>
            </a:r>
          </a:p>
          <a:p>
            <a:pPr lvl="1"/>
            <a:r>
              <a:rPr lang="en-GB" dirty="0" smtClean="0"/>
              <a:t>Once at the bottom of the tree, store the best result, then work back up to find the intermediate steps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7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501406"/>
              </p:ext>
            </p:extLst>
          </p:nvPr>
        </p:nvGraphicFramePr>
        <p:xfrm>
          <a:off x="6653047" y="365125"/>
          <a:ext cx="3499945" cy="560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9945"/>
              </a:tblGrid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 dirty="0">
                          <a:effectLst/>
                        </a:rPr>
                        <a:t>[ 0 3 75 0]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[0 4 0 1]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[0 4 0]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[ 1 4 53 0]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 dirty="0">
                          <a:effectLst/>
                        </a:rPr>
                        <a:t>[ 1 4 53 1]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 dirty="0">
                          <a:effectLst/>
                        </a:rPr>
                        <a:t>[0 1 3]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[ 2 3 166 0]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[ 2 3 166 1]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[0 0 3]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[ 3 2 266 0]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[ 3 2 266 1]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[0 0 2]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000" u="none" strike="noStrike">
                          <a:effectLst/>
                        </a:rPr>
                        <a:t>[ 4 1 332 0] 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8991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End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far, it runs ok for</a:t>
            </a:r>
          </a:p>
          <a:p>
            <a:pPr marL="0" indent="0">
              <a:buNone/>
            </a:pPr>
            <a:r>
              <a:rPr lang="en-GB" dirty="0" smtClean="0"/>
              <a:t> 4 days, 3 elves, $75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04923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My woeful attempt!	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113283" cy="2659665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Rewrite </a:t>
            </a:r>
            <a:r>
              <a:rPr lang="en-GB" dirty="0" err="1" smtClean="0"/>
              <a:t>Elfgame</a:t>
            </a:r>
            <a:r>
              <a:rPr lang="en-GB" dirty="0" smtClean="0"/>
              <a:t> with matrix multiplication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Expected rewards transition matrix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err="1" smtClean="0"/>
              <a:t>Recursive_tree</a:t>
            </a:r>
            <a:r>
              <a:rPr lang="en-GB" dirty="0" smtClean="0"/>
              <a:t>(state):</a:t>
            </a:r>
          </a:p>
          <a:p>
            <a:pPr lvl="1"/>
            <a:r>
              <a:rPr lang="en-GB" dirty="0" smtClean="0"/>
              <a:t>If the state isn’t in the lookup table:</a:t>
            </a:r>
            <a:endParaRPr lang="en-GB" dirty="0"/>
          </a:p>
          <a:p>
            <a:pPr lvl="1"/>
            <a:r>
              <a:rPr lang="en-GB" dirty="0" smtClean="0"/>
              <a:t>Generate each new layer of the tree</a:t>
            </a:r>
          </a:p>
          <a:p>
            <a:pPr lvl="1"/>
            <a:r>
              <a:rPr lang="en-GB" dirty="0" smtClean="0"/>
              <a:t>Once at the bottom of the tree, store the best result, then work back up to find the intermediate steps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4599" y="1825625"/>
            <a:ext cx="5113283" cy="2659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What you could do:</a:t>
            </a:r>
          </a:p>
          <a:p>
            <a:r>
              <a:rPr lang="en-GB" dirty="0"/>
              <a:t>Try out the memorisation examples</a:t>
            </a:r>
          </a:p>
          <a:p>
            <a:r>
              <a:rPr lang="en-GB" dirty="0" smtClean="0"/>
              <a:t>Make </a:t>
            </a:r>
            <a:r>
              <a:rPr lang="en-GB" dirty="0" err="1" smtClean="0"/>
              <a:t>Recursive_tree</a:t>
            </a:r>
            <a:r>
              <a:rPr lang="en-GB" dirty="0" smtClean="0"/>
              <a:t> work</a:t>
            </a:r>
          </a:p>
          <a:p>
            <a:r>
              <a:rPr lang="en-GB" dirty="0" smtClean="0"/>
              <a:t>Tell me why </a:t>
            </a:r>
            <a:r>
              <a:rPr lang="en-GB" dirty="0" err="1" smtClean="0"/>
              <a:t>Recursive_tree</a:t>
            </a:r>
            <a:r>
              <a:rPr lang="en-GB" dirty="0" smtClean="0"/>
              <a:t> won’t work (the space is too big?)</a:t>
            </a:r>
          </a:p>
          <a:p>
            <a:r>
              <a:rPr lang="en-GB" dirty="0" smtClean="0"/>
              <a:t>Go back to making awesome bots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510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4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How I spent a year trying to ruin a children’s game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/>
          <a:lstStyle/>
          <a:p>
            <a:r>
              <a:rPr lang="en-GB" dirty="0" smtClean="0"/>
              <a:t>Solving the Elf Game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2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we might get out of this evening: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model something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Some nifty python tricks… and all the things I could have done better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A bit of maths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SOLVING THE ELF GAME!!!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3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248"/>
            <a:ext cx="10515600" cy="59247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200" b="1" dirty="0"/>
              <a:t>The game</a:t>
            </a:r>
            <a:r>
              <a:rPr lang="en-GB" sz="3200" b="1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Players run a business where they make money by sending elves out to cut down </a:t>
            </a:r>
            <a:r>
              <a:rPr lang="en-GB" dirty="0" err="1"/>
              <a:t>christmas</a:t>
            </a:r>
            <a:r>
              <a:rPr lang="en-GB" dirty="0"/>
              <a:t> trees and sell them.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winner is the player with the most money at the end of 10 turns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There are three possible locations to send elves: </a:t>
            </a:r>
            <a:endParaRPr lang="en-GB" dirty="0" smtClean="0"/>
          </a:p>
          <a:p>
            <a:r>
              <a:rPr lang="en-GB" dirty="0" smtClean="0"/>
              <a:t>Woods </a:t>
            </a:r>
            <a:r>
              <a:rPr lang="en-GB" dirty="0"/>
              <a:t>($10 per tree</a:t>
            </a:r>
            <a:r>
              <a:rPr lang="en-GB" dirty="0" smtClean="0"/>
              <a:t>)</a:t>
            </a:r>
          </a:p>
          <a:p>
            <a:r>
              <a:rPr lang="en-GB" dirty="0" smtClean="0"/>
              <a:t>Forest </a:t>
            </a:r>
            <a:r>
              <a:rPr lang="en-GB" dirty="0"/>
              <a:t>($20</a:t>
            </a:r>
            <a:r>
              <a:rPr lang="en-GB" dirty="0" smtClean="0"/>
              <a:t>)</a:t>
            </a:r>
          </a:p>
          <a:p>
            <a:r>
              <a:rPr lang="en-GB" dirty="0" smtClean="0"/>
              <a:t>Mountain </a:t>
            </a:r>
            <a:r>
              <a:rPr lang="en-GB" dirty="0"/>
              <a:t>($50</a:t>
            </a:r>
            <a:r>
              <a:rPr lang="en-GB" dirty="0" smtClean="0"/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Risks </a:t>
            </a:r>
            <a:r>
              <a:rPr lang="en-GB" dirty="0"/>
              <a:t>are associated with different tree locations, depending on the </a:t>
            </a:r>
            <a:r>
              <a:rPr lang="en-GB" dirty="0" smtClean="0"/>
              <a:t>weather</a:t>
            </a:r>
            <a:r>
              <a:rPr lang="en-GB" dirty="0"/>
              <a:t>.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If </a:t>
            </a:r>
            <a:r>
              <a:rPr lang="en-GB" dirty="0"/>
              <a:t>the weather is bad (where p(bad weather) = 1/3):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Elves </a:t>
            </a:r>
            <a:r>
              <a:rPr lang="en-GB" dirty="0"/>
              <a:t>in the forest return empty handed Elves on the mountain get lost and never return.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Each </a:t>
            </a:r>
            <a:r>
              <a:rPr lang="en-GB" dirty="0"/>
              <a:t>turn, players can hire more elves ($75 each)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Players </a:t>
            </a:r>
            <a:r>
              <a:rPr lang="en-GB" dirty="0"/>
              <a:t>start with 12 elves, and </a:t>
            </a:r>
            <a:r>
              <a:rPr lang="en-GB" dirty="0" smtClean="0"/>
              <a:t>$0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9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Play the elf game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github.com/</a:t>
            </a:r>
            <a:r>
              <a:rPr lang="en-GB" dirty="0" err="1" smtClean="0"/>
              <a:t>tmerrittsmith</a:t>
            </a:r>
            <a:r>
              <a:rPr lang="en-GB" dirty="0" smtClean="0"/>
              <a:t>/elf-game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Run the cells up to </a:t>
            </a:r>
            <a:r>
              <a:rPr lang="en-GB" dirty="0" err="1" smtClean="0"/>
              <a:t>human_elf_game</a:t>
            </a:r>
            <a:r>
              <a:rPr lang="en-GB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5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Where is the win button?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Bots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Automate the game to try out some different strategies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Used **</a:t>
            </a:r>
            <a:r>
              <a:rPr lang="en-GB" dirty="0" err="1" smtClean="0"/>
              <a:t>kwargs</a:t>
            </a:r>
            <a:r>
              <a:rPr lang="en-GB" dirty="0" smtClean="0"/>
              <a:t> to play different bots against each other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74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659</Words>
  <Application>Microsoft Office PowerPoint</Application>
  <PresentationFormat>Widescreen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Solving the Elf Game</vt:lpstr>
      <vt:lpstr>Finite-horizon Markov Decision Processes with Expected Total Reward Objective </vt:lpstr>
      <vt:lpstr>How I spent a year trying to ruin a children’s game</vt:lpstr>
      <vt:lpstr>Solving the Elf Game</vt:lpstr>
      <vt:lpstr>What we might get out of this evening:</vt:lpstr>
      <vt:lpstr>PowerPoint Presentation</vt:lpstr>
      <vt:lpstr>Play the elf game</vt:lpstr>
      <vt:lpstr>Where is the win button?</vt:lpstr>
      <vt:lpstr>Bots</vt:lpstr>
      <vt:lpstr>**Kwargs</vt:lpstr>
      <vt:lpstr>Solving the elf game part 1</vt:lpstr>
      <vt:lpstr>Solving the elf game part 1</vt:lpstr>
      <vt:lpstr>Solving the Elf Game part 2: The Email</vt:lpstr>
      <vt:lpstr>Solving the Elf Game part 2: The Email</vt:lpstr>
      <vt:lpstr>Finite-Horizon Markov Decision Processes</vt:lpstr>
      <vt:lpstr>Backward Induction</vt:lpstr>
      <vt:lpstr>Backward Induction</vt:lpstr>
      <vt:lpstr>Memoisation</vt:lpstr>
      <vt:lpstr>Memoisation</vt:lpstr>
      <vt:lpstr>Memoisation</vt:lpstr>
      <vt:lpstr>My woeful attempt! </vt:lpstr>
      <vt:lpstr>PowerPoint Presentation</vt:lpstr>
      <vt:lpstr>My woeful attempt!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Elf Game</dc:title>
  <dc:creator>Tom Merritt Smith</dc:creator>
  <cp:lastModifiedBy>Tom Merritt Smith</cp:lastModifiedBy>
  <cp:revision>13</cp:revision>
  <dcterms:created xsi:type="dcterms:W3CDTF">2016-12-12T21:05:44Z</dcterms:created>
  <dcterms:modified xsi:type="dcterms:W3CDTF">2016-12-13T21:43:40Z</dcterms:modified>
</cp:coreProperties>
</file>