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1" r:id="rId4"/>
    <p:sldId id="267" r:id="rId5"/>
    <p:sldId id="268" r:id="rId6"/>
    <p:sldId id="270" r:id="rId7"/>
    <p:sldId id="262" r:id="rId8"/>
    <p:sldId id="260" r:id="rId9"/>
    <p:sldId id="269" r:id="rId10"/>
    <p:sldId id="263"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769" autoAdjust="0"/>
  </p:normalViewPr>
  <p:slideViewPr>
    <p:cSldViewPr snapToGrid="0">
      <p:cViewPr varScale="1">
        <p:scale>
          <a:sx n="67" d="100"/>
          <a:sy n="67" d="100"/>
        </p:scale>
        <p:origin x="129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25F96-9635-4678-A485-FDC57A98AC9C}"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C1811-C778-4C97-A863-AD4A19CD14B1}" type="slidenum">
              <a:rPr lang="en-GB" smtClean="0"/>
              <a:t>‹#›</a:t>
            </a:fld>
            <a:endParaRPr lang="en-GB"/>
          </a:p>
        </p:txBody>
      </p:sp>
    </p:spTree>
    <p:extLst>
      <p:ext uri="{BB962C8B-B14F-4D97-AF65-F5344CB8AC3E}">
        <p14:creationId xmlns:p14="http://schemas.microsoft.com/office/powerpoint/2010/main" val="42307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Tobias</a:t>
            </a:r>
          </a:p>
        </p:txBody>
      </p:sp>
      <p:sp>
        <p:nvSpPr>
          <p:cNvPr id="4" name="Slide Number Placeholder 3"/>
          <p:cNvSpPr>
            <a:spLocks noGrp="1"/>
          </p:cNvSpPr>
          <p:nvPr>
            <p:ph type="sldNum" sz="quarter" idx="5"/>
          </p:nvPr>
        </p:nvSpPr>
        <p:spPr/>
        <p:txBody>
          <a:bodyPr/>
          <a:lstStyle/>
          <a:p>
            <a:fld id="{508C1811-C778-4C97-A863-AD4A19CD14B1}" type="slidenum">
              <a:rPr lang="en-GB" smtClean="0"/>
              <a:t>1</a:t>
            </a:fld>
            <a:endParaRPr lang="en-GB"/>
          </a:p>
        </p:txBody>
      </p:sp>
    </p:spTree>
    <p:extLst>
      <p:ext uri="{BB962C8B-B14F-4D97-AF65-F5344CB8AC3E}">
        <p14:creationId xmlns:p14="http://schemas.microsoft.com/office/powerpoint/2010/main" val="9818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8C1811-C778-4C97-A863-AD4A19CD14B1}" type="slidenum">
              <a:rPr lang="en-GB" smtClean="0"/>
              <a:t>10</a:t>
            </a:fld>
            <a:endParaRPr lang="en-GB"/>
          </a:p>
        </p:txBody>
      </p:sp>
    </p:spTree>
    <p:extLst>
      <p:ext uri="{BB962C8B-B14F-4D97-AF65-F5344CB8AC3E}">
        <p14:creationId xmlns:p14="http://schemas.microsoft.com/office/powerpoint/2010/main" val="72459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Tobias</a:t>
            </a:r>
          </a:p>
          <a:p>
            <a:endParaRPr lang="en-GB" dirty="0"/>
          </a:p>
          <a:p>
            <a:r>
              <a:rPr lang="en-GB" dirty="0"/>
              <a:t>The different objectives for the Second Phase were</a:t>
            </a:r>
          </a:p>
          <a:p>
            <a:r>
              <a:rPr lang="en-GB" b="1" u="sng" dirty="0"/>
              <a:t>	to improve the solar system simulation by using a higher-order differential equations solver</a:t>
            </a:r>
          </a:p>
          <a:p>
            <a:r>
              <a:rPr lang="en-GB" b="1" u="sng" dirty="0"/>
              <a:t>	create a program to simulate the landing on Titan</a:t>
            </a:r>
          </a:p>
          <a:p>
            <a:r>
              <a:rPr lang="en-GB" b="1" u="sng" dirty="0"/>
              <a:t>		Devise an open-loop controller, as well as a feedback controller</a:t>
            </a:r>
          </a:p>
          <a:p>
            <a:r>
              <a:rPr lang="en-GB" b="1" u="sng" dirty="0"/>
              <a:t>	Then, in a next step, add stochastic wind and check which controller is still able to successfully land</a:t>
            </a:r>
          </a:p>
        </p:txBody>
      </p:sp>
      <p:sp>
        <p:nvSpPr>
          <p:cNvPr id="4" name="Slide Number Placeholder 3"/>
          <p:cNvSpPr>
            <a:spLocks noGrp="1"/>
          </p:cNvSpPr>
          <p:nvPr>
            <p:ph type="sldNum" sz="quarter" idx="5"/>
          </p:nvPr>
        </p:nvSpPr>
        <p:spPr/>
        <p:txBody>
          <a:bodyPr/>
          <a:lstStyle/>
          <a:p>
            <a:fld id="{508C1811-C778-4C97-A863-AD4A19CD14B1}" type="slidenum">
              <a:rPr lang="en-GB" smtClean="0"/>
              <a:t>2</a:t>
            </a:fld>
            <a:endParaRPr lang="en-GB"/>
          </a:p>
        </p:txBody>
      </p:sp>
    </p:spTree>
    <p:extLst>
      <p:ext uri="{BB962C8B-B14F-4D97-AF65-F5344CB8AC3E}">
        <p14:creationId xmlns:p14="http://schemas.microsoft.com/office/powerpoint/2010/main" val="168519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Valentin</a:t>
            </a:r>
          </a:p>
          <a:p>
            <a:endParaRPr lang="en-GB" dirty="0"/>
          </a:p>
          <a:p>
            <a:r>
              <a:rPr lang="en-GB" b="1" u="sng" dirty="0"/>
              <a:t>In Phase 1, we used Euler’s method to simulate the planets’ motion in the solar system, as well as the motion of the spacecraft. Also, we were not able to reach Titan by shooting the space probe.</a:t>
            </a:r>
          </a:p>
          <a:p>
            <a:endParaRPr lang="en-GB" b="1" u="sng" dirty="0"/>
          </a:p>
          <a:p>
            <a:r>
              <a:rPr lang="en-GB" b="1" u="sng" dirty="0"/>
              <a:t>The improvements since the second phase are that we implemented a </a:t>
            </a:r>
            <a:r>
              <a:rPr lang="en-GB" b="1" u="sng" dirty="0" err="1"/>
              <a:t>Fourt</a:t>
            </a:r>
            <a:r>
              <a:rPr lang="en-GB" b="1" u="sng" dirty="0"/>
              <a:t>-order Runge </a:t>
            </a:r>
            <a:r>
              <a:rPr lang="en-GB" b="1" u="sng" dirty="0" err="1"/>
              <a:t>Kutta</a:t>
            </a:r>
            <a:r>
              <a:rPr lang="en-GB" b="1" u="sng" dirty="0"/>
              <a:t> method for computing the positions of the different bodies in the Solar System, which is more precise than Euler’s method. Additionally, we now have a method for computing an angle to launch the Space probe in order to reach Titan</a:t>
            </a:r>
          </a:p>
        </p:txBody>
      </p:sp>
      <p:sp>
        <p:nvSpPr>
          <p:cNvPr id="4" name="Slide Number Placeholder 3"/>
          <p:cNvSpPr>
            <a:spLocks noGrp="1"/>
          </p:cNvSpPr>
          <p:nvPr>
            <p:ph type="sldNum" sz="quarter" idx="5"/>
          </p:nvPr>
        </p:nvSpPr>
        <p:spPr/>
        <p:txBody>
          <a:bodyPr/>
          <a:lstStyle/>
          <a:p>
            <a:fld id="{508C1811-C778-4C97-A863-AD4A19CD14B1}" type="slidenum">
              <a:rPr lang="en-GB" smtClean="0"/>
              <a:t>3</a:t>
            </a:fld>
            <a:endParaRPr lang="en-GB"/>
          </a:p>
        </p:txBody>
      </p:sp>
    </p:spTree>
    <p:extLst>
      <p:ext uri="{BB962C8B-B14F-4D97-AF65-F5344CB8AC3E}">
        <p14:creationId xmlns:p14="http://schemas.microsoft.com/office/powerpoint/2010/main" val="116714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rgbClr val="000000"/>
                </a:solidFill>
              </a:rPr>
              <a:t>Roy</a:t>
            </a:r>
          </a:p>
          <a:p>
            <a:endParaRPr lang="en-US" sz="2400" dirty="0">
              <a:solidFill>
                <a:srgbClr val="000000"/>
              </a:solidFill>
            </a:endParaRPr>
          </a:p>
          <a:p>
            <a:r>
              <a:rPr lang="en-US" sz="2400" dirty="0">
                <a:solidFill>
                  <a:srgbClr val="000000"/>
                </a:solidFill>
              </a:rPr>
              <a:t>Open-Loop Controller</a:t>
            </a:r>
          </a:p>
          <a:p>
            <a:pPr lvl="1"/>
            <a:r>
              <a:rPr lang="en-US" sz="1800" b="1" u="sng" dirty="0">
                <a:solidFill>
                  <a:srgbClr val="000000"/>
                </a:solidFill>
              </a:rPr>
              <a:t>In an open-Loop Controller, </a:t>
            </a:r>
            <a:r>
              <a:rPr lang="en-US" sz="1800" dirty="0">
                <a:solidFill>
                  <a:srgbClr val="000000"/>
                </a:solidFill>
              </a:rPr>
              <a:t>the control action performed </a:t>
            </a:r>
            <a:r>
              <a:rPr lang="en-US" sz="1800" b="1" u="sng" dirty="0">
                <a:solidFill>
                  <a:srgbClr val="000000"/>
                </a:solidFill>
              </a:rPr>
              <a:t>is </a:t>
            </a:r>
            <a:r>
              <a:rPr lang="en-US" sz="1800" dirty="0">
                <a:solidFill>
                  <a:srgbClr val="000000"/>
                </a:solidFill>
              </a:rPr>
              <a:t>independent of the “process output</a:t>
            </a:r>
            <a:r>
              <a:rPr lang="en-US" sz="1800" b="1" u="sng" dirty="0">
                <a:solidFill>
                  <a:srgbClr val="000000"/>
                </a:solidFill>
              </a:rPr>
              <a:t>”, which is the variable being controlled</a:t>
            </a:r>
          </a:p>
          <a:p>
            <a:pPr lvl="1"/>
            <a:r>
              <a:rPr lang="en-US" sz="1800" dirty="0">
                <a:solidFill>
                  <a:srgbClr val="000000"/>
                </a:solidFill>
              </a:rPr>
              <a:t>Example: heater which heats for a given time</a:t>
            </a:r>
            <a:r>
              <a:rPr lang="en-US" sz="1800" b="1" u="sng" dirty="0">
                <a:solidFill>
                  <a:srgbClr val="000000"/>
                </a:solidFill>
              </a:rPr>
              <a:t>, without measuring the temperature of the room</a:t>
            </a:r>
          </a:p>
          <a:p>
            <a:pPr lvl="1"/>
            <a:endParaRPr lang="en-US" sz="1800" dirty="0">
              <a:solidFill>
                <a:srgbClr val="000000"/>
              </a:solidFill>
            </a:endParaRPr>
          </a:p>
          <a:p>
            <a:r>
              <a:rPr lang="en-US" sz="2200" b="1" u="sng" dirty="0">
                <a:solidFill>
                  <a:srgbClr val="000000"/>
                </a:solidFill>
              </a:rPr>
              <a:t>How it works </a:t>
            </a:r>
            <a:r>
              <a:rPr lang="en-US" sz="2200" dirty="0">
                <a:solidFill>
                  <a:srgbClr val="000000"/>
                </a:solidFill>
              </a:rPr>
              <a:t>for the landing:</a:t>
            </a:r>
          </a:p>
          <a:p>
            <a:pPr lvl="1"/>
            <a:r>
              <a:rPr lang="en-US" sz="1800" b="1" u="sng" dirty="0">
                <a:solidFill>
                  <a:srgbClr val="000000"/>
                </a:solidFill>
              </a:rPr>
              <a:t>The landing module uses a </a:t>
            </a:r>
            <a:r>
              <a:rPr lang="en-US" sz="1800" dirty="0">
                <a:solidFill>
                  <a:srgbClr val="000000"/>
                </a:solidFill>
              </a:rPr>
              <a:t>constant thrust </a:t>
            </a:r>
            <a:r>
              <a:rPr lang="en-US" sz="1800" b="1" u="sng" dirty="0">
                <a:solidFill>
                  <a:srgbClr val="000000"/>
                </a:solidFill>
                <a:effectLst/>
              </a:rPr>
              <a:t>at every moment, which would have to be nearly equal in norm to the gravity</a:t>
            </a:r>
          </a:p>
          <a:p>
            <a:pPr lvl="1"/>
            <a:endParaRPr lang="en-US" sz="1800" b="1" u="sng" dirty="0">
              <a:solidFill>
                <a:srgbClr val="000000"/>
              </a:solidFill>
              <a:effectLst/>
            </a:endParaRPr>
          </a:p>
          <a:p>
            <a:pPr lvl="0"/>
            <a:r>
              <a:rPr lang="en-US" sz="1800" b="1" u="sng" dirty="0">
                <a:solidFill>
                  <a:srgbClr val="000000"/>
                </a:solidFill>
                <a:effectLst/>
              </a:rPr>
              <a:t>Does not take into account anything, so can not counter the wind</a:t>
            </a:r>
          </a:p>
        </p:txBody>
      </p:sp>
      <p:sp>
        <p:nvSpPr>
          <p:cNvPr id="4" name="Slide Number Placeholder 3"/>
          <p:cNvSpPr>
            <a:spLocks noGrp="1"/>
          </p:cNvSpPr>
          <p:nvPr>
            <p:ph type="sldNum" sz="quarter" idx="5"/>
          </p:nvPr>
        </p:nvSpPr>
        <p:spPr/>
        <p:txBody>
          <a:bodyPr/>
          <a:lstStyle/>
          <a:p>
            <a:fld id="{508C1811-C778-4C97-A863-AD4A19CD14B1}" type="slidenum">
              <a:rPr lang="en-GB" smtClean="0"/>
              <a:t>4</a:t>
            </a:fld>
            <a:endParaRPr lang="en-GB"/>
          </a:p>
        </p:txBody>
      </p:sp>
    </p:spTree>
    <p:extLst>
      <p:ext uri="{BB962C8B-B14F-4D97-AF65-F5344CB8AC3E}">
        <p14:creationId xmlns:p14="http://schemas.microsoft.com/office/powerpoint/2010/main" val="137194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err="1">
                <a:solidFill>
                  <a:srgbClr val="000000"/>
                </a:solidFill>
              </a:rPr>
              <a:t>Joep</a:t>
            </a:r>
            <a:endParaRPr lang="en-US" sz="2400" dirty="0">
              <a:solidFill>
                <a:srgbClr val="000000"/>
              </a:solidFill>
            </a:endParaRPr>
          </a:p>
          <a:p>
            <a:endParaRPr lang="en-US" sz="2400" dirty="0">
              <a:solidFill>
                <a:srgbClr val="000000"/>
              </a:solidFill>
            </a:endParaRPr>
          </a:p>
          <a:p>
            <a:r>
              <a:rPr lang="en-US" sz="2400" dirty="0">
                <a:solidFill>
                  <a:srgbClr val="000000"/>
                </a:solidFill>
              </a:rPr>
              <a:t>Feedback Controller</a:t>
            </a:r>
          </a:p>
          <a:p>
            <a:pPr lvl="1"/>
            <a:r>
              <a:rPr lang="en-US" sz="2000" dirty="0">
                <a:solidFill>
                  <a:srgbClr val="000000"/>
                </a:solidFill>
              </a:rPr>
              <a:t>Opposite of the open-loop controller</a:t>
            </a:r>
            <a:r>
              <a:rPr lang="en-US" sz="2000" b="1" u="sng" dirty="0">
                <a:solidFill>
                  <a:srgbClr val="000000"/>
                </a:solidFill>
              </a:rPr>
              <a:t>, so can take into account all given variables, which are the x- and y-position, the x- and y-velocity, as well as the angle</a:t>
            </a:r>
            <a:br>
              <a:rPr lang="en-US" sz="2000" b="1" u="sng" dirty="0">
                <a:solidFill>
                  <a:srgbClr val="000000"/>
                </a:solidFill>
              </a:rPr>
            </a:br>
            <a:endParaRPr lang="en-US" sz="2400" b="1" u="sng" dirty="0">
              <a:solidFill>
                <a:srgbClr val="000000"/>
              </a:solidFill>
            </a:endParaRPr>
          </a:p>
          <a:p>
            <a:r>
              <a:rPr lang="en-US" sz="2400" b="1" u="sng" dirty="0">
                <a:solidFill>
                  <a:srgbClr val="000000"/>
                </a:solidFill>
              </a:rPr>
              <a:t>In this case, that means:</a:t>
            </a:r>
            <a:r>
              <a:rPr lang="en-US" sz="2400" dirty="0">
                <a:solidFill>
                  <a:srgbClr val="000000"/>
                </a:solidFill>
              </a:rPr>
              <a:t> </a:t>
            </a:r>
          </a:p>
          <a:p>
            <a:pPr lvl="1"/>
            <a:r>
              <a:rPr lang="en-US" sz="2000" dirty="0">
                <a:solidFill>
                  <a:srgbClr val="000000"/>
                </a:solidFill>
              </a:rPr>
              <a:t>Correct the x-position </a:t>
            </a:r>
            <a:r>
              <a:rPr lang="en-US" sz="2000" b="1" u="sng" dirty="0">
                <a:solidFill>
                  <a:srgbClr val="000000"/>
                </a:solidFill>
              </a:rPr>
              <a:t>by modifying the angle of the landing module</a:t>
            </a:r>
            <a:r>
              <a:rPr lang="en-GB" sz="2000" b="1" u="sng" dirty="0">
                <a:solidFill>
                  <a:srgbClr val="000000"/>
                </a:solidFill>
              </a:rPr>
              <a:t> in order to make the main thruster exert a partially horizontal force</a:t>
            </a:r>
          </a:p>
          <a:p>
            <a:pPr lvl="1"/>
            <a:r>
              <a:rPr lang="en-GB" sz="2000" b="0" i="0" u="none" dirty="0">
                <a:solidFill>
                  <a:srgbClr val="000000"/>
                </a:solidFill>
              </a:rPr>
              <a:t>Determine whether we need to use the thruster </a:t>
            </a:r>
            <a:r>
              <a:rPr lang="en-GB" sz="2000" b="1" i="0" u="sng" dirty="0">
                <a:solidFill>
                  <a:srgbClr val="000000"/>
                </a:solidFill>
              </a:rPr>
              <a:t>or not in order to land safely</a:t>
            </a:r>
            <a:endParaRPr lang="en-US" sz="2000" b="1" i="0" u="sng"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5</a:t>
            </a:fld>
            <a:endParaRPr lang="en-GB"/>
          </a:p>
        </p:txBody>
      </p:sp>
    </p:spTree>
    <p:extLst>
      <p:ext uri="{BB962C8B-B14F-4D97-AF65-F5344CB8AC3E}">
        <p14:creationId xmlns:p14="http://schemas.microsoft.com/office/powerpoint/2010/main" val="260589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u="none" dirty="0">
                <a:solidFill>
                  <a:srgbClr val="000000"/>
                </a:solidFill>
              </a:rPr>
              <a:t>Victor</a:t>
            </a:r>
          </a:p>
          <a:p>
            <a:endParaRPr lang="en-US" sz="2000" b="1" i="0" u="sng" dirty="0">
              <a:solidFill>
                <a:srgbClr val="000000"/>
              </a:solidFill>
            </a:endParaRPr>
          </a:p>
          <a:p>
            <a:r>
              <a:rPr lang="en-US" sz="2000" b="1" i="0" u="sng" dirty="0">
                <a:solidFill>
                  <a:srgbClr val="000000"/>
                </a:solidFill>
              </a:rPr>
              <a:t>In our model, we have a constant setting the maximum acceleration caused by the wind</a:t>
            </a:r>
          </a:p>
          <a:p>
            <a:endParaRPr lang="en-US" sz="2000" b="1" i="0" u="sng" dirty="0">
              <a:solidFill>
                <a:srgbClr val="000000"/>
              </a:solidFill>
            </a:endParaRPr>
          </a:p>
          <a:p>
            <a:r>
              <a:rPr lang="en-US" sz="2000" b="1" i="0" u="sng" dirty="0">
                <a:solidFill>
                  <a:srgbClr val="000000"/>
                </a:solidFill>
              </a:rPr>
              <a:t>The generated wind is generated in a random direction and of a randomized intensity between 0 and 1.</a:t>
            </a:r>
          </a:p>
          <a:p>
            <a:endParaRPr lang="en-US" sz="2000" b="1" i="0" u="sng" dirty="0">
              <a:solidFill>
                <a:srgbClr val="000000"/>
              </a:solidFill>
            </a:endParaRPr>
          </a:p>
          <a:p>
            <a:r>
              <a:rPr lang="en-US" sz="2000" b="1" i="0" u="sng" dirty="0">
                <a:solidFill>
                  <a:srgbClr val="000000"/>
                </a:solidFill>
              </a:rPr>
              <a:t>We read that the strongest wind measured during the landing of the probe from NASA was 120 m/s, but given that our thruster is set to have a maximum strength of 2500 N, we couldn’t make the maximum wind 120 m/s </a:t>
            </a:r>
            <a:r>
              <a:rPr lang="en-US" sz="2000" b="1" i="1" u="none" dirty="0">
                <a:solidFill>
                  <a:srgbClr val="000000"/>
                </a:solidFill>
              </a:rPr>
              <a:t>*</a:t>
            </a:r>
            <a:r>
              <a:rPr lang="en-US" sz="2000" b="0" i="1" u="none" dirty="0">
                <a:solidFill>
                  <a:srgbClr val="000000"/>
                </a:solidFill>
              </a:rPr>
              <a:t>(</a:t>
            </a:r>
            <a:r>
              <a:rPr lang="en-US" sz="2000" b="1" i="1" u="none" dirty="0">
                <a:solidFill>
                  <a:srgbClr val="000000"/>
                </a:solidFill>
              </a:rPr>
              <a:t>SAY THIS ONLY IF THEY ASK !!! </a:t>
            </a:r>
            <a:r>
              <a:rPr lang="en-US" sz="2000" b="0" i="1" u="none" dirty="0">
                <a:solidFill>
                  <a:srgbClr val="000000"/>
                </a:solidFill>
              </a:rPr>
              <a:t>thruster force in Newtons still needs to be divided by the weight of the landing module, which we set to 800 kgs)*</a:t>
            </a:r>
          </a:p>
          <a:p>
            <a:endParaRPr lang="en-US" sz="2000" b="0" i="1" u="none" dirty="0">
              <a:solidFill>
                <a:srgbClr val="000000"/>
              </a:solidFill>
            </a:endParaRPr>
          </a:p>
          <a:p>
            <a:endParaRPr lang="en-US" sz="2000" b="0" i="1" u="none"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6</a:t>
            </a:fld>
            <a:endParaRPr lang="en-GB"/>
          </a:p>
        </p:txBody>
      </p:sp>
    </p:spTree>
    <p:extLst>
      <p:ext uri="{BB962C8B-B14F-4D97-AF65-F5344CB8AC3E}">
        <p14:creationId xmlns:p14="http://schemas.microsoft.com/office/powerpoint/2010/main" val="374528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Valentin</a:t>
            </a:r>
          </a:p>
          <a:p>
            <a:endParaRPr lang="nl-NL" dirty="0"/>
          </a:p>
          <a:p>
            <a:r>
              <a:rPr lang="nl-NL" dirty="0"/>
              <a:t>Made experiments by modifying parameters </a:t>
            </a:r>
            <a:r>
              <a:rPr lang="nl-NL" b="1" u="sng" dirty="0"/>
              <a:t>one at a time</a:t>
            </a:r>
            <a:r>
              <a:rPr lang="nl-NL" dirty="0"/>
              <a:t>, then measured the </a:t>
            </a:r>
            <a:r>
              <a:rPr lang="nl-NL" b="1" u="sng" dirty="0"/>
              <a:t>x- and y- positions and velocities, as well as the angle and the time the landing module took to land</a:t>
            </a:r>
            <a:br>
              <a:rPr lang="nl-NL" dirty="0"/>
            </a:br>
            <a:endParaRPr lang="nl-NL" dirty="0"/>
          </a:p>
          <a:p>
            <a:r>
              <a:rPr lang="nl-NL" dirty="0"/>
              <a:t>See Excel sheet </a:t>
            </a:r>
            <a:r>
              <a:rPr lang="nl-NL" i="1" dirty="0"/>
              <a:t>*show the Excel sheet to them*</a:t>
            </a:r>
          </a:p>
        </p:txBody>
      </p:sp>
      <p:sp>
        <p:nvSpPr>
          <p:cNvPr id="4" name="Slide Number Placeholder 3"/>
          <p:cNvSpPr>
            <a:spLocks noGrp="1"/>
          </p:cNvSpPr>
          <p:nvPr>
            <p:ph type="sldNum" sz="quarter" idx="5"/>
          </p:nvPr>
        </p:nvSpPr>
        <p:spPr/>
        <p:txBody>
          <a:bodyPr/>
          <a:lstStyle/>
          <a:p>
            <a:fld id="{508C1811-C778-4C97-A863-AD4A19CD14B1}" type="slidenum">
              <a:rPr lang="en-GB" smtClean="0"/>
              <a:t>7</a:t>
            </a:fld>
            <a:endParaRPr lang="en-GB"/>
          </a:p>
        </p:txBody>
      </p:sp>
    </p:spTree>
    <p:extLst>
      <p:ext uri="{BB962C8B-B14F-4D97-AF65-F5344CB8AC3E}">
        <p14:creationId xmlns:p14="http://schemas.microsoft.com/office/powerpoint/2010/main" val="229164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none" dirty="0"/>
              <a:t>Paula</a:t>
            </a:r>
          </a:p>
          <a:p>
            <a:endParaRPr lang="en-GB" b="1" u="sng" dirty="0"/>
          </a:p>
          <a:p>
            <a:r>
              <a:rPr lang="en-GB" b="1" u="sng" dirty="0"/>
              <a:t>Main tasks:</a:t>
            </a:r>
          </a:p>
          <a:p>
            <a:r>
              <a:rPr lang="en-GB" b="1" u="sng" dirty="0"/>
              <a:t>	Realizing a return mission from the orbit of the Titan </a:t>
            </a:r>
            <a:r>
              <a:rPr lang="en-GB" i="1" dirty="0"/>
              <a:t>*(ask if it is from the orbit or from the ground of Titan)*</a:t>
            </a:r>
          </a:p>
          <a:p>
            <a:r>
              <a:rPr lang="en-GB" dirty="0"/>
              <a:t>	</a:t>
            </a:r>
            <a:r>
              <a:rPr lang="en-GB" b="1" i="0" u="sng" dirty="0"/>
              <a:t>Reduce mission costs by reducing fuel consumption of the travel</a:t>
            </a:r>
          </a:p>
          <a:p>
            <a:r>
              <a:rPr lang="en-GB" b="1" i="0" u="sng" dirty="0"/>
              <a:t>		Idea: gravitation assist, problem: how to do that, we need to find formulas for it</a:t>
            </a:r>
          </a:p>
          <a:p>
            <a:r>
              <a:rPr lang="en-GB" b="1" i="0" u="sng" dirty="0"/>
              <a:t>	Search ways to improve the time taken for the travel </a:t>
            </a:r>
            <a:r>
              <a:rPr lang="en-GB" i="1" dirty="0"/>
              <a:t>*(ask if it concerns only the time of travel or also the time of landing)*</a:t>
            </a:r>
          </a:p>
          <a:p>
            <a:r>
              <a:rPr lang="en-GB" i="0" dirty="0"/>
              <a:t>	</a:t>
            </a:r>
            <a:r>
              <a:rPr lang="en-GB" b="1" i="0" u="sng" dirty="0"/>
              <a:t>Write report</a:t>
            </a:r>
          </a:p>
          <a:p>
            <a:endParaRPr lang="en-GB" b="1" i="0" u="sng" dirty="0"/>
          </a:p>
          <a:p>
            <a:r>
              <a:rPr lang="en-GB" b="1" i="0" u="sng" dirty="0"/>
              <a:t>Other tasks:</a:t>
            </a:r>
          </a:p>
          <a:p>
            <a:r>
              <a:rPr lang="en-GB" b="1" i="0" u="sng" dirty="0"/>
              <a:t>	do experiments with the mission and find which parameters we could do experiments with</a:t>
            </a:r>
          </a:p>
        </p:txBody>
      </p:sp>
      <p:sp>
        <p:nvSpPr>
          <p:cNvPr id="4" name="Slide Number Placeholder 3"/>
          <p:cNvSpPr>
            <a:spLocks noGrp="1"/>
          </p:cNvSpPr>
          <p:nvPr>
            <p:ph type="sldNum" sz="quarter" idx="5"/>
          </p:nvPr>
        </p:nvSpPr>
        <p:spPr/>
        <p:txBody>
          <a:bodyPr/>
          <a:lstStyle/>
          <a:p>
            <a:fld id="{508C1811-C778-4C97-A863-AD4A19CD14B1}" type="slidenum">
              <a:rPr lang="en-GB" smtClean="0"/>
              <a:t>8</a:t>
            </a:fld>
            <a:endParaRPr lang="en-GB"/>
          </a:p>
        </p:txBody>
      </p:sp>
    </p:spTree>
    <p:extLst>
      <p:ext uri="{BB962C8B-B14F-4D97-AF65-F5344CB8AC3E}">
        <p14:creationId xmlns:p14="http://schemas.microsoft.com/office/powerpoint/2010/main" val="34401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*Show demo by running program on someone’s computer*</a:t>
            </a:r>
          </a:p>
        </p:txBody>
      </p:sp>
      <p:sp>
        <p:nvSpPr>
          <p:cNvPr id="4" name="Slide Number Placeholder 3"/>
          <p:cNvSpPr>
            <a:spLocks noGrp="1"/>
          </p:cNvSpPr>
          <p:nvPr>
            <p:ph type="sldNum" sz="quarter" idx="5"/>
          </p:nvPr>
        </p:nvSpPr>
        <p:spPr/>
        <p:txBody>
          <a:bodyPr/>
          <a:lstStyle/>
          <a:p>
            <a:fld id="{508C1811-C778-4C97-A863-AD4A19CD14B1}" type="slidenum">
              <a:rPr lang="en-GB" smtClean="0"/>
              <a:t>9</a:t>
            </a:fld>
            <a:endParaRPr lang="en-GB"/>
          </a:p>
        </p:txBody>
      </p:sp>
    </p:spTree>
    <p:extLst>
      <p:ext uri="{BB962C8B-B14F-4D97-AF65-F5344CB8AC3E}">
        <p14:creationId xmlns:p14="http://schemas.microsoft.com/office/powerpoint/2010/main" val="100820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F60A3-0E30-42EF-9658-3925223406C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33362F0-6CD1-4486-80CF-1BF957A9B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412EB43-6BC8-4994-B664-5BF274DEAE2B}"/>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08AF52AF-603D-4CE5-A149-9E3D898328E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0E96244-4511-4CCB-9E42-4A87A39727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47837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5E4B6-571A-40BF-B506-AB4A28724FE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E5BA783-2ED8-4EF0-AB91-0B80D77123B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222A3E-5A0B-43B4-AC1B-3E83599AE044}"/>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486D82F8-E47E-4DB3-A427-B9807757450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9FD242E-F38C-4373-8248-C7892373B0F2}"/>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8338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234C847-1FFE-4333-BDFE-AD23CC793F9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866FC79C-6598-45B4-B5EB-344BAE2B94E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600E98E-CA87-45BC-A391-C643797B2762}"/>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EAF372FF-BE0D-4FF9-9D73-2887D271FC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A5D4DDB-3FAC-424A-B8E7-C86DC7EFA923}"/>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14681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9BA44-A087-483F-9B94-AECAF362566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5F5CB4-AA65-4C9A-B460-9807F7A4B01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C10EAD-02D5-4DC5-8459-34207D3DDC2F}"/>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B2B43A8A-E230-4397-9AA7-8F75C55FBAA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D4389E-36D1-4768-942E-2C79397B9A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89481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97A240-7ED7-4014-90B6-9EEE8FD80A1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AEE8122-7FDB-460D-A5F0-7FF9F7BB2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6A3E3E2-B0FE-4FB2-B0FE-8AF1C4E73450}"/>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B5813416-222A-4177-B95D-FDBE1833521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5B861C5-1D6B-4E4D-B4DD-8E3AB1E0CC1B}"/>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2360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D1705-AE32-443D-8B5C-F6755B41A61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500A52C-8C1F-494B-B975-3941908F05C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F578D5D-49B5-48A1-BF7A-5E265B2211E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0F9505F-87BB-4858-B509-D48C9170B7AC}"/>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6" name="Tijdelijke aanduiding voor voettekst 5">
            <a:extLst>
              <a:ext uri="{FF2B5EF4-FFF2-40B4-BE49-F238E27FC236}">
                <a16:creationId xmlns:a16="http://schemas.microsoft.com/office/drawing/2014/main" id="{289E0A23-2B2B-46A9-AE5C-AA239249AC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ECC0CE0-9D44-49E6-BA00-6BE1E1DBFC39}"/>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983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FA10D-6640-4854-B164-3E283525D46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4CBAED2-63C2-4A1B-9F08-4E71742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C5F39D12-4DA1-4104-A022-22963145EFF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A911798-6335-4DD1-95DA-4BAA33238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224FE089-800D-4F35-A9E2-3E066F2B219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50838C1D-B4F6-491C-BD6A-DE0664EE3CFB}"/>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8" name="Tijdelijke aanduiding voor voettekst 7">
            <a:extLst>
              <a:ext uri="{FF2B5EF4-FFF2-40B4-BE49-F238E27FC236}">
                <a16:creationId xmlns:a16="http://schemas.microsoft.com/office/drawing/2014/main" id="{7301035D-36E1-4F68-80CE-C7BDDB25D6E4}"/>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9CD3654-722F-4F74-AFDA-284C38E2626A}"/>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72038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E6B72-B3B9-4BCB-A84E-F89F1FDED5E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2ECB9AD-F449-4541-A9EF-82808B244A9E}"/>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4" name="Tijdelijke aanduiding voor voettekst 3">
            <a:extLst>
              <a:ext uri="{FF2B5EF4-FFF2-40B4-BE49-F238E27FC236}">
                <a16:creationId xmlns:a16="http://schemas.microsoft.com/office/drawing/2014/main" id="{F74927F8-4CD9-468E-AD73-C807B696BAB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E519285-D74E-43B8-A17D-0C0E255CDFC6}"/>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20928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740AE89-5D6B-433F-955D-10EF80275416}"/>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3" name="Tijdelijke aanduiding voor voettekst 2">
            <a:extLst>
              <a:ext uri="{FF2B5EF4-FFF2-40B4-BE49-F238E27FC236}">
                <a16:creationId xmlns:a16="http://schemas.microsoft.com/office/drawing/2014/main" id="{1492D417-88C1-42AE-8426-C8B60C7F177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AB210F2C-ED09-4533-8A3D-BF76C0D20D18}"/>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6699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F0F3E-BC9F-4F27-A4CA-68384A466D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88E49B1-F72E-49C4-84E5-05A91DA19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201C98-383F-417E-B1DC-DE537487F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98222A0-DD05-4614-8031-9E668EC45B55}"/>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6" name="Tijdelijke aanduiding voor voettekst 5">
            <a:extLst>
              <a:ext uri="{FF2B5EF4-FFF2-40B4-BE49-F238E27FC236}">
                <a16:creationId xmlns:a16="http://schemas.microsoft.com/office/drawing/2014/main" id="{38233A03-AE1B-42F4-977D-B8B3C96079A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0BB8068-0AC0-4A4D-8015-E90DA6B44F3D}"/>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3009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222B8-D213-4FE8-B216-634DDFF3DBA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48B8E04-30AD-41BD-B37C-AB0E492C3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1108459-4A91-4C93-A532-25D70A97A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D6EA3C3-9252-41A1-8FB6-A00A0653D465}"/>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6" name="Tijdelijke aanduiding voor voettekst 5">
            <a:extLst>
              <a:ext uri="{FF2B5EF4-FFF2-40B4-BE49-F238E27FC236}">
                <a16:creationId xmlns:a16="http://schemas.microsoft.com/office/drawing/2014/main" id="{35DD27EC-D5F0-487E-AC5A-C1208D61FAF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4D6A705-74E6-448F-AD2F-5F7EE6F2AFB1}"/>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1636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81F559-1792-4867-B100-5F8B344C5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6946C12-680C-4C3F-AB36-A2CFC4A54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A35214-6BD3-4851-B1F2-4D2B44E18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73CD3AED-DD77-4A6D-998D-11E9D6EA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3228A71-6941-4096-9623-D306D644E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826DD-0816-42A9-A639-46A9E2DACC82}" type="slidenum">
              <a:rPr lang="nl-NL" smtClean="0"/>
              <a:t>‹#›</a:t>
            </a:fld>
            <a:endParaRPr lang="nl-NL"/>
          </a:p>
        </p:txBody>
      </p:sp>
    </p:spTree>
    <p:extLst>
      <p:ext uri="{BB962C8B-B14F-4D97-AF65-F5344CB8AC3E}">
        <p14:creationId xmlns:p14="http://schemas.microsoft.com/office/powerpoint/2010/main" val="365767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el 1">
            <a:extLst>
              <a:ext uri="{FF2B5EF4-FFF2-40B4-BE49-F238E27FC236}">
                <a16:creationId xmlns:a16="http://schemas.microsoft.com/office/drawing/2014/main" id="{14894333-B618-4944-AF5F-94645085CFE6}"/>
              </a:ext>
            </a:extLst>
          </p:cNvPr>
          <p:cNvSpPr>
            <a:spLocks noGrp="1"/>
          </p:cNvSpPr>
          <p:nvPr>
            <p:ph type="ctrTitle"/>
          </p:nvPr>
        </p:nvSpPr>
        <p:spPr>
          <a:xfrm>
            <a:off x="804484" y="4267832"/>
            <a:ext cx="4805996" cy="1297115"/>
          </a:xfrm>
        </p:spPr>
        <p:txBody>
          <a:bodyPr anchor="t">
            <a:normAutofit/>
          </a:bodyPr>
          <a:lstStyle/>
          <a:p>
            <a:pPr algn="l"/>
            <a:r>
              <a:rPr lang="en-US" sz="4400" dirty="0">
                <a:solidFill>
                  <a:srgbClr val="000000"/>
                </a:solidFill>
              </a:rPr>
              <a:t>Crash on Titan</a:t>
            </a:r>
          </a:p>
        </p:txBody>
      </p:sp>
      <p:sp>
        <p:nvSpPr>
          <p:cNvPr id="3" name="Ondertitel 2">
            <a:extLst>
              <a:ext uri="{FF2B5EF4-FFF2-40B4-BE49-F238E27FC236}">
                <a16:creationId xmlns:a16="http://schemas.microsoft.com/office/drawing/2014/main" id="{6D639414-13CA-4382-95AB-2EDB913C0F78}"/>
              </a:ext>
            </a:extLst>
          </p:cNvPr>
          <p:cNvSpPr>
            <a:spLocks noGrp="1"/>
          </p:cNvSpPr>
          <p:nvPr>
            <p:ph type="subTitle" idx="1"/>
          </p:nvPr>
        </p:nvSpPr>
        <p:spPr>
          <a:xfrm>
            <a:off x="804788" y="685801"/>
            <a:ext cx="4805691" cy="3582030"/>
          </a:xfrm>
        </p:spPr>
        <p:txBody>
          <a:bodyPr anchor="b">
            <a:normAutofit lnSpcReduction="10000"/>
          </a:bodyPr>
          <a:lstStyle/>
          <a:p>
            <a:pPr algn="l"/>
            <a:endParaRPr lang="en-US" sz="1800" dirty="0">
              <a:solidFill>
                <a:srgbClr val="000000"/>
              </a:solidFill>
            </a:endParaRPr>
          </a:p>
          <a:p>
            <a:pPr algn="l"/>
            <a:endParaRPr lang="en-US" sz="1800" dirty="0">
              <a:solidFill>
                <a:srgbClr val="000000"/>
              </a:solidFill>
            </a:endParaRPr>
          </a:p>
          <a:p>
            <a:pPr algn="l"/>
            <a:r>
              <a:rPr lang="en-US" sz="1400" dirty="0">
                <a:solidFill>
                  <a:srgbClr val="000000"/>
                </a:solidFill>
              </a:rPr>
              <a:t>Victor Breda</a:t>
            </a:r>
          </a:p>
          <a:p>
            <a:pPr algn="l"/>
            <a:r>
              <a:rPr lang="en-US" sz="1400" dirty="0">
                <a:solidFill>
                  <a:srgbClr val="000000"/>
                </a:solidFill>
              </a:rPr>
              <a:t>Paula-Alexandra </a:t>
            </a:r>
            <a:r>
              <a:rPr lang="en-US" sz="1400" dirty="0" err="1">
                <a:solidFill>
                  <a:srgbClr val="000000"/>
                </a:solidFill>
              </a:rPr>
              <a:t>Gitu</a:t>
            </a:r>
            <a:endParaRPr lang="en-US" sz="1400" dirty="0">
              <a:solidFill>
                <a:srgbClr val="000000"/>
              </a:solidFill>
            </a:endParaRPr>
          </a:p>
          <a:p>
            <a:pPr algn="l"/>
            <a:r>
              <a:rPr lang="en-US" sz="1400" dirty="0">
                <a:solidFill>
                  <a:srgbClr val="000000"/>
                </a:solidFill>
              </a:rPr>
              <a:t>Tobias </a:t>
            </a:r>
            <a:r>
              <a:rPr lang="en-US" sz="1400" dirty="0" err="1">
                <a:solidFill>
                  <a:srgbClr val="000000"/>
                </a:solidFill>
              </a:rPr>
              <a:t>Mersch</a:t>
            </a:r>
            <a:endParaRPr lang="en-US" sz="1400" dirty="0">
              <a:solidFill>
                <a:srgbClr val="000000"/>
              </a:solidFill>
            </a:endParaRPr>
          </a:p>
          <a:p>
            <a:pPr algn="l"/>
            <a:r>
              <a:rPr lang="en-US" sz="1400" dirty="0" err="1">
                <a:solidFill>
                  <a:srgbClr val="000000"/>
                </a:solidFill>
              </a:rPr>
              <a:t>Joep</a:t>
            </a:r>
            <a:r>
              <a:rPr lang="en-US" sz="1400" dirty="0">
                <a:solidFill>
                  <a:srgbClr val="000000"/>
                </a:solidFill>
              </a:rPr>
              <a:t> </a:t>
            </a:r>
            <a:r>
              <a:rPr lang="en-US" sz="1400" dirty="0" err="1">
                <a:solidFill>
                  <a:srgbClr val="000000"/>
                </a:solidFill>
              </a:rPr>
              <a:t>Muijrers</a:t>
            </a:r>
            <a:endParaRPr lang="en-US" sz="1400" dirty="0">
              <a:solidFill>
                <a:srgbClr val="000000"/>
              </a:solidFill>
            </a:endParaRPr>
          </a:p>
          <a:p>
            <a:pPr algn="l"/>
            <a:r>
              <a:rPr lang="en-US" sz="1400" dirty="0">
                <a:solidFill>
                  <a:srgbClr val="000000"/>
                </a:solidFill>
              </a:rPr>
              <a:t>Valentin Ringlet</a:t>
            </a:r>
          </a:p>
          <a:p>
            <a:pPr algn="l"/>
            <a:r>
              <a:rPr lang="en-US" sz="1400" dirty="0">
                <a:solidFill>
                  <a:srgbClr val="000000"/>
                </a:solidFill>
              </a:rPr>
              <a:t>Roy </a:t>
            </a:r>
            <a:r>
              <a:rPr lang="en-US" sz="1400" dirty="0" err="1">
                <a:solidFill>
                  <a:srgbClr val="000000"/>
                </a:solidFill>
              </a:rPr>
              <a:t>Withaar</a:t>
            </a:r>
            <a:endParaRPr lang="en-US" sz="1400" dirty="0">
              <a:solidFill>
                <a:srgbClr val="000000"/>
              </a:solidFill>
            </a:endParaRPr>
          </a:p>
          <a:p>
            <a:pPr algn="l"/>
            <a:endParaRPr lang="en-US" sz="1800" dirty="0">
              <a:solidFill>
                <a:srgbClr val="000000"/>
              </a:solidFill>
            </a:endParaRPr>
          </a:p>
          <a:p>
            <a:pPr algn="l"/>
            <a:endParaRPr lang="en-US" sz="1800" dirty="0">
              <a:solidFill>
                <a:srgbClr val="000000"/>
              </a:solidFill>
            </a:endParaRPr>
          </a:p>
          <a:p>
            <a:pPr algn="l"/>
            <a:r>
              <a:rPr lang="en-US" sz="1800" dirty="0">
                <a:solidFill>
                  <a:srgbClr val="000000"/>
                </a:solidFill>
              </a:rPr>
              <a:t>Project 1.2, Presentation Second Phase</a:t>
            </a:r>
          </a:p>
        </p:txBody>
      </p:sp>
      <p:sp>
        <p:nvSpPr>
          <p:cNvPr id="8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 name="Afbeelding 39" descr="Gerelateerde afbeelding">
            <a:hlinkClick r:id="rId4" tgtFrame="&quot;_blank&quot;"/>
            <a:extLst>
              <a:ext uri="{FF2B5EF4-FFF2-40B4-BE49-F238E27FC236}">
                <a16:creationId xmlns:a16="http://schemas.microsoft.com/office/drawing/2014/main" id="{C5EE0BF6-7FDC-44F5-A290-EA9E370B398D}"/>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346905" y="1697277"/>
            <a:ext cx="2867489" cy="4377846"/>
          </a:xfrm>
          <a:prstGeom prst="rect">
            <a:avLst/>
          </a:prstGeom>
          <a:noFill/>
        </p:spPr>
      </p:pic>
    </p:spTree>
    <p:extLst>
      <p:ext uri="{BB962C8B-B14F-4D97-AF65-F5344CB8AC3E}">
        <p14:creationId xmlns:p14="http://schemas.microsoft.com/office/powerpoint/2010/main" val="388434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dirty="0">
                <a:solidFill>
                  <a:srgbClr val="000000"/>
                </a:solidFill>
              </a:rPr>
              <a:t>Thanks for your attention !</a:t>
            </a:r>
          </a:p>
        </p:txBody>
      </p:sp>
      <p:sp>
        <p:nvSpPr>
          <p:cNvPr id="27"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Afbeelding 7" descr="Gerelateerde afbeelding">
            <a:hlinkClick r:id="rId4" tgtFrame="&quot;_blank&quot;"/>
            <a:extLst>
              <a:ext uri="{FF2B5EF4-FFF2-40B4-BE49-F238E27FC236}">
                <a16:creationId xmlns:a16="http://schemas.microsoft.com/office/drawing/2014/main" id="{2DA4E4C8-C7F3-48E0-8C03-4FD0107D7CA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723966" y="2617797"/>
            <a:ext cx="2361867" cy="3605905"/>
          </a:xfrm>
          <a:prstGeom prst="rect">
            <a:avLst/>
          </a:prstGeom>
          <a:noFill/>
        </p:spPr>
      </p:pic>
      <p:sp>
        <p:nvSpPr>
          <p:cNvPr id="29" name="Freeform: Shape 28">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9FED7901-C179-413A-8FB0-EF32CA0D02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2290" y="228600"/>
            <a:ext cx="2066859" cy="2066859"/>
          </a:xfrm>
          <a:prstGeom prst="rect">
            <a:avLst/>
          </a:prstGeom>
        </p:spPr>
      </p:pic>
    </p:spTree>
    <p:extLst>
      <p:ext uri="{BB962C8B-B14F-4D97-AF65-F5344CB8AC3E}">
        <p14:creationId xmlns:p14="http://schemas.microsoft.com/office/powerpoint/2010/main" val="50466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Second Phase objectives</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885723"/>
            <a:ext cx="9713675" cy="3840490"/>
          </a:xfrm>
        </p:spPr>
        <p:txBody>
          <a:bodyPr>
            <a:normAutofit/>
          </a:bodyPr>
          <a:lstStyle/>
          <a:p>
            <a:r>
              <a:rPr lang="en-US" sz="2400" dirty="0">
                <a:solidFill>
                  <a:srgbClr val="000000"/>
                </a:solidFill>
              </a:rPr>
              <a:t>We had to:</a:t>
            </a:r>
            <a:endParaRPr lang="en-US" sz="1600" dirty="0">
              <a:solidFill>
                <a:srgbClr val="000000"/>
              </a:solidFill>
            </a:endParaRPr>
          </a:p>
          <a:p>
            <a:pPr lvl="1"/>
            <a:r>
              <a:rPr lang="en-US" sz="2000" dirty="0">
                <a:solidFill>
                  <a:srgbClr val="000000"/>
                </a:solidFill>
              </a:rPr>
              <a:t>Improve the solar system simulation</a:t>
            </a:r>
          </a:p>
          <a:p>
            <a:pPr lvl="1"/>
            <a:r>
              <a:rPr lang="en-US" sz="2000" dirty="0">
                <a:solidFill>
                  <a:srgbClr val="000000"/>
                </a:solidFill>
              </a:rPr>
              <a:t>Create a landing module to land on Titan</a:t>
            </a:r>
          </a:p>
          <a:p>
            <a:pPr lvl="2"/>
            <a:r>
              <a:rPr lang="en-US" sz="1600" dirty="0">
                <a:solidFill>
                  <a:srgbClr val="000000"/>
                </a:solidFill>
              </a:rPr>
              <a:t>An open-loop controller</a:t>
            </a:r>
          </a:p>
          <a:p>
            <a:pPr lvl="2"/>
            <a:r>
              <a:rPr lang="en-US" sz="1600" dirty="0">
                <a:solidFill>
                  <a:srgbClr val="000000"/>
                </a:solidFill>
              </a:rPr>
              <a:t>A feedback controller</a:t>
            </a:r>
          </a:p>
          <a:p>
            <a:pPr lvl="1"/>
            <a:r>
              <a:rPr lang="en-US" sz="2000" dirty="0">
                <a:solidFill>
                  <a:srgbClr val="000000"/>
                </a:solidFill>
              </a:rPr>
              <a:t>Add a stochastic wind</a:t>
            </a:r>
          </a:p>
        </p:txBody>
      </p:sp>
    </p:spTree>
    <p:extLst>
      <p:ext uri="{BB962C8B-B14F-4D97-AF65-F5344CB8AC3E}">
        <p14:creationId xmlns:p14="http://schemas.microsoft.com/office/powerpoint/2010/main" val="329962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Solar System Improvement</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21318"/>
            <a:ext cx="9713675" cy="3840490"/>
          </a:xfrm>
        </p:spPr>
        <p:txBody>
          <a:bodyPr>
            <a:normAutofit/>
          </a:bodyPr>
          <a:lstStyle/>
          <a:p>
            <a:r>
              <a:rPr lang="en-US" sz="2400" dirty="0">
                <a:solidFill>
                  <a:srgbClr val="000000"/>
                </a:solidFill>
              </a:rPr>
              <a:t>Phase 1:</a:t>
            </a:r>
          </a:p>
          <a:p>
            <a:pPr lvl="1"/>
            <a:r>
              <a:rPr lang="en-US" sz="2000" dirty="0">
                <a:solidFill>
                  <a:srgbClr val="000000"/>
                </a:solidFill>
              </a:rPr>
              <a:t>Euler’s method</a:t>
            </a:r>
          </a:p>
          <a:p>
            <a:pPr lvl="1"/>
            <a:r>
              <a:rPr lang="en-US" sz="2000" dirty="0">
                <a:solidFill>
                  <a:srgbClr val="000000"/>
                </a:solidFill>
              </a:rPr>
              <a:t>Not reaching Titan</a:t>
            </a:r>
            <a:br>
              <a:rPr lang="en-US" sz="2000" dirty="0">
                <a:solidFill>
                  <a:srgbClr val="000000"/>
                </a:solidFill>
              </a:rPr>
            </a:br>
            <a:br>
              <a:rPr lang="en-US" sz="2000" dirty="0">
                <a:solidFill>
                  <a:srgbClr val="000000"/>
                </a:solidFill>
              </a:rPr>
            </a:br>
            <a:endParaRPr lang="en-US" sz="2400" dirty="0">
              <a:solidFill>
                <a:srgbClr val="000000"/>
              </a:solidFill>
            </a:endParaRPr>
          </a:p>
          <a:p>
            <a:r>
              <a:rPr lang="en-US" sz="2400" dirty="0">
                <a:solidFill>
                  <a:srgbClr val="000000"/>
                </a:solidFill>
              </a:rPr>
              <a:t>Improvements:</a:t>
            </a:r>
          </a:p>
          <a:p>
            <a:pPr lvl="1"/>
            <a:r>
              <a:rPr lang="en-US" sz="2000" dirty="0">
                <a:solidFill>
                  <a:srgbClr val="000000"/>
                </a:solidFill>
              </a:rPr>
              <a:t>Implemented Runge-</a:t>
            </a:r>
            <a:r>
              <a:rPr lang="en-US" sz="2000" dirty="0" err="1">
                <a:solidFill>
                  <a:srgbClr val="000000"/>
                </a:solidFill>
              </a:rPr>
              <a:t>Kutta</a:t>
            </a:r>
            <a:r>
              <a:rPr lang="en-US" sz="2000" dirty="0">
                <a:solidFill>
                  <a:srgbClr val="000000"/>
                </a:solidFill>
              </a:rPr>
              <a:t> </a:t>
            </a:r>
            <a:br>
              <a:rPr lang="en-US" sz="2000" dirty="0">
                <a:solidFill>
                  <a:srgbClr val="000000"/>
                </a:solidFill>
              </a:rPr>
            </a:br>
            <a:r>
              <a:rPr lang="en-US" sz="2000" dirty="0">
                <a:solidFill>
                  <a:srgbClr val="000000"/>
                </a:solidFill>
              </a:rPr>
              <a:t>Fourth Order</a:t>
            </a:r>
          </a:p>
          <a:p>
            <a:pPr lvl="1"/>
            <a:r>
              <a:rPr lang="en-US" sz="2000" dirty="0">
                <a:solidFill>
                  <a:srgbClr val="000000"/>
                </a:solidFill>
              </a:rPr>
              <a:t>Method for reaching Titan</a:t>
            </a:r>
          </a:p>
        </p:txBody>
      </p:sp>
      <p:pic>
        <p:nvPicPr>
          <p:cNvPr id="5" name="Picture 4">
            <a:extLst>
              <a:ext uri="{FF2B5EF4-FFF2-40B4-BE49-F238E27FC236}">
                <a16:creationId xmlns:a16="http://schemas.microsoft.com/office/drawing/2014/main" id="{2C89EE0F-FBDE-4EB2-BEEE-FA1E7F59D1A4}"/>
              </a:ext>
            </a:extLst>
          </p:cNvPr>
          <p:cNvPicPr>
            <a:picLocks noChangeAspect="1"/>
          </p:cNvPicPr>
          <p:nvPr/>
        </p:nvPicPr>
        <p:blipFill>
          <a:blip r:embed="rId4"/>
          <a:stretch>
            <a:fillRect/>
          </a:stretch>
        </p:blipFill>
        <p:spPr>
          <a:xfrm>
            <a:off x="5552709" y="2809091"/>
            <a:ext cx="4219575" cy="771525"/>
          </a:xfrm>
          <a:prstGeom prst="rect">
            <a:avLst/>
          </a:prstGeom>
        </p:spPr>
      </p:pic>
      <p:pic>
        <p:nvPicPr>
          <p:cNvPr id="6" name="Picture 5">
            <a:extLst>
              <a:ext uri="{FF2B5EF4-FFF2-40B4-BE49-F238E27FC236}">
                <a16:creationId xmlns:a16="http://schemas.microsoft.com/office/drawing/2014/main" id="{A36EFCCC-C0A6-4F6E-82B2-047743094A3B}"/>
              </a:ext>
            </a:extLst>
          </p:cNvPr>
          <p:cNvPicPr>
            <a:picLocks noChangeAspect="1"/>
          </p:cNvPicPr>
          <p:nvPr/>
        </p:nvPicPr>
        <p:blipFill>
          <a:blip r:embed="rId5"/>
          <a:stretch>
            <a:fillRect/>
          </a:stretch>
        </p:blipFill>
        <p:spPr>
          <a:xfrm>
            <a:off x="5333034" y="3936610"/>
            <a:ext cx="6124575" cy="2409825"/>
          </a:xfrm>
          <a:prstGeom prst="rect">
            <a:avLst/>
          </a:prstGeom>
        </p:spPr>
      </p:pic>
    </p:spTree>
    <p:extLst>
      <p:ext uri="{BB962C8B-B14F-4D97-AF65-F5344CB8AC3E}">
        <p14:creationId xmlns:p14="http://schemas.microsoft.com/office/powerpoint/2010/main" val="286069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49909"/>
            <a:ext cx="9833548" cy="3713183"/>
          </a:xfrm>
        </p:spPr>
        <p:txBody>
          <a:bodyPr>
            <a:normAutofit/>
          </a:bodyPr>
          <a:lstStyle/>
          <a:p>
            <a:r>
              <a:rPr lang="en-US" sz="2400" dirty="0">
                <a:solidFill>
                  <a:srgbClr val="000000"/>
                </a:solidFill>
              </a:rPr>
              <a:t>Open-Loop Controller</a:t>
            </a:r>
          </a:p>
          <a:p>
            <a:pPr lvl="1"/>
            <a:r>
              <a:rPr lang="en-US" sz="2000" dirty="0">
                <a:solidFill>
                  <a:srgbClr val="000000"/>
                </a:solidFill>
              </a:rPr>
              <a:t>the control action performed = independent of the “process output</a:t>
            </a:r>
          </a:p>
          <a:p>
            <a:pPr lvl="1"/>
            <a:r>
              <a:rPr lang="en-US" sz="2000" dirty="0">
                <a:solidFill>
                  <a:srgbClr val="000000"/>
                </a:solidFill>
              </a:rPr>
              <a:t>Example: heater which heats for a given time</a:t>
            </a:r>
          </a:p>
          <a:p>
            <a:pPr marL="457200" lvl="1" indent="0">
              <a:buNone/>
            </a:pPr>
            <a:endParaRPr lang="en-US" sz="1800" dirty="0">
              <a:solidFill>
                <a:srgbClr val="000000"/>
              </a:solidFill>
            </a:endParaRPr>
          </a:p>
          <a:p>
            <a:pPr marL="0" indent="0">
              <a:buNone/>
            </a:pPr>
            <a:endParaRPr lang="en-US" sz="2400" dirty="0">
              <a:solidFill>
                <a:srgbClr val="000000"/>
              </a:solidFill>
            </a:endParaRPr>
          </a:p>
          <a:p>
            <a:r>
              <a:rPr lang="en-US" sz="2400" dirty="0">
                <a:solidFill>
                  <a:srgbClr val="000000"/>
                </a:solidFill>
              </a:rPr>
              <a:t>For the landing:</a:t>
            </a:r>
          </a:p>
          <a:p>
            <a:pPr lvl="1"/>
            <a:r>
              <a:rPr lang="en-US" sz="2000" dirty="0">
                <a:solidFill>
                  <a:srgbClr val="000000"/>
                </a:solidFill>
              </a:rPr>
              <a:t>constant thrust</a:t>
            </a:r>
          </a:p>
          <a:p>
            <a:pPr lvl="1"/>
            <a:r>
              <a:rPr lang="en-US" sz="2000" dirty="0">
                <a:solidFill>
                  <a:srgbClr val="000000"/>
                </a:solidFill>
              </a:rPr>
              <a:t>To nearly completely counter all other forces</a:t>
            </a:r>
          </a:p>
        </p:txBody>
      </p:sp>
    </p:spTree>
    <p:extLst>
      <p:ext uri="{BB962C8B-B14F-4D97-AF65-F5344CB8AC3E}">
        <p14:creationId xmlns:p14="http://schemas.microsoft.com/office/powerpoint/2010/main" val="7290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657113"/>
            <a:ext cx="9833548" cy="3377923"/>
          </a:xfrm>
        </p:spPr>
        <p:txBody>
          <a:bodyPr>
            <a:normAutofit/>
          </a:bodyPr>
          <a:lstStyle/>
          <a:p>
            <a:r>
              <a:rPr lang="en-US" sz="2400" dirty="0">
                <a:solidFill>
                  <a:srgbClr val="000000"/>
                </a:solidFill>
              </a:rPr>
              <a:t>Feedback Controller</a:t>
            </a:r>
          </a:p>
          <a:p>
            <a:pPr lvl="1"/>
            <a:r>
              <a:rPr lang="en-US" sz="2000" dirty="0">
                <a:solidFill>
                  <a:srgbClr val="000000"/>
                </a:solidFill>
              </a:rPr>
              <a:t>Opposite of the open-loop controller</a:t>
            </a:r>
            <a:br>
              <a:rPr lang="en-US" sz="2000" dirty="0">
                <a:solidFill>
                  <a:srgbClr val="000000"/>
                </a:solidFill>
              </a:rPr>
            </a:br>
            <a:endParaRPr lang="en-US" sz="2400" dirty="0">
              <a:solidFill>
                <a:srgbClr val="000000"/>
              </a:solidFill>
            </a:endParaRPr>
          </a:p>
          <a:p>
            <a:r>
              <a:rPr lang="en-US" sz="2400" dirty="0">
                <a:solidFill>
                  <a:srgbClr val="000000"/>
                </a:solidFill>
              </a:rPr>
              <a:t>For the landing: </a:t>
            </a:r>
          </a:p>
          <a:p>
            <a:pPr lvl="1"/>
            <a:r>
              <a:rPr lang="en-US" sz="2000" dirty="0">
                <a:solidFill>
                  <a:srgbClr val="000000"/>
                </a:solidFill>
              </a:rPr>
              <a:t>Correct the x-position</a:t>
            </a:r>
          </a:p>
          <a:p>
            <a:pPr lvl="2"/>
            <a:r>
              <a:rPr lang="en-US" sz="1600" dirty="0">
                <a:solidFill>
                  <a:srgbClr val="000000"/>
                </a:solidFill>
              </a:rPr>
              <a:t>Done by tilting the landing module</a:t>
            </a:r>
          </a:p>
          <a:p>
            <a:pPr lvl="1"/>
            <a:r>
              <a:rPr lang="en-US" sz="2000" dirty="0">
                <a:solidFill>
                  <a:srgbClr val="000000"/>
                </a:solidFill>
              </a:rPr>
              <a:t>Correct the y-position</a:t>
            </a:r>
          </a:p>
          <a:p>
            <a:pPr lvl="2"/>
            <a:r>
              <a:rPr lang="en-US" sz="1600" dirty="0">
                <a:solidFill>
                  <a:srgbClr val="000000"/>
                </a:solidFill>
              </a:rPr>
              <a:t>Take into account gravity (and optionally also wind)</a:t>
            </a:r>
          </a:p>
          <a:p>
            <a:pPr lvl="2"/>
            <a:r>
              <a:rPr lang="en-US" sz="1600" dirty="0">
                <a:solidFill>
                  <a:srgbClr val="000000"/>
                </a:solidFill>
              </a:rPr>
              <a:t>Determine if we use the thruster</a:t>
            </a:r>
          </a:p>
        </p:txBody>
      </p:sp>
    </p:spTree>
    <p:extLst>
      <p:ext uri="{BB962C8B-B14F-4D97-AF65-F5344CB8AC3E}">
        <p14:creationId xmlns:p14="http://schemas.microsoft.com/office/powerpoint/2010/main" val="119143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Wind model</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978923"/>
            <a:ext cx="9833548" cy="3377923"/>
          </a:xfrm>
        </p:spPr>
        <p:txBody>
          <a:bodyPr>
            <a:normAutofit/>
          </a:bodyPr>
          <a:lstStyle/>
          <a:p>
            <a:r>
              <a:rPr lang="en-US" sz="2400" dirty="0">
                <a:solidFill>
                  <a:srgbClr val="000000"/>
                </a:solidFill>
              </a:rPr>
              <a:t>Constant max wind acceleration</a:t>
            </a:r>
          </a:p>
          <a:p>
            <a:r>
              <a:rPr lang="en-US" sz="2400" dirty="0">
                <a:solidFill>
                  <a:srgbClr val="000000"/>
                </a:solidFill>
              </a:rPr>
              <a:t>Wind </a:t>
            </a:r>
          </a:p>
          <a:p>
            <a:pPr lvl="1"/>
            <a:r>
              <a:rPr lang="en-US" sz="2000" dirty="0">
                <a:solidFill>
                  <a:srgbClr val="000000"/>
                </a:solidFill>
              </a:rPr>
              <a:t>In random direction</a:t>
            </a:r>
          </a:p>
          <a:p>
            <a:pPr lvl="1"/>
            <a:r>
              <a:rPr lang="en-US" sz="2000" dirty="0">
                <a:solidFill>
                  <a:srgbClr val="000000"/>
                </a:solidFill>
              </a:rPr>
              <a:t>Of random force, up to max</a:t>
            </a:r>
          </a:p>
        </p:txBody>
      </p:sp>
    </p:spTree>
    <p:extLst>
      <p:ext uri="{BB962C8B-B14F-4D97-AF65-F5344CB8AC3E}">
        <p14:creationId xmlns:p14="http://schemas.microsoft.com/office/powerpoint/2010/main" val="165807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Experiments</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838048" y="3114747"/>
            <a:ext cx="10515600" cy="4044099"/>
          </a:xfrm>
        </p:spPr>
        <p:txBody>
          <a:bodyPr>
            <a:normAutofit/>
          </a:bodyPr>
          <a:lstStyle/>
          <a:p>
            <a:r>
              <a:rPr lang="nl-NL" sz="2400" dirty="0"/>
              <a:t>Made experiments by modifying parameters, then measured </a:t>
            </a:r>
            <a:r>
              <a:rPr lang="nl-NL" sz="2400"/>
              <a:t>the result</a:t>
            </a:r>
            <a:endParaRPr lang="nl-NL" sz="2400" dirty="0"/>
          </a:p>
        </p:txBody>
      </p:sp>
    </p:spTree>
    <p:extLst>
      <p:ext uri="{BB962C8B-B14F-4D97-AF65-F5344CB8AC3E}">
        <p14:creationId xmlns:p14="http://schemas.microsoft.com/office/powerpoint/2010/main" val="1740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F09CB10F-A9B0-47E3-8D37-EE5738010EB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Phase 3 Schedule</a:t>
            </a:r>
          </a:p>
        </p:txBody>
      </p:sp>
      <p:pic>
        <p:nvPicPr>
          <p:cNvPr id="7" name="Tijdelijke aanduiding voor inhoud 6">
            <a:extLst>
              <a:ext uri="{FF2B5EF4-FFF2-40B4-BE49-F238E27FC236}">
                <a16:creationId xmlns:a16="http://schemas.microsoft.com/office/drawing/2014/main" id="{AD8E2633-1423-4190-A486-4C931558ECFB}"/>
              </a:ext>
            </a:extLst>
          </p:cNvPr>
          <p:cNvPicPr>
            <a:picLocks noGrp="1" noChangeAspect="1"/>
          </p:cNvPicPr>
          <p:nvPr>
            <p:ph idx="1"/>
          </p:nvPr>
        </p:nvPicPr>
        <p:blipFill>
          <a:blip r:embed="rId4"/>
          <a:stretch>
            <a:fillRect/>
          </a:stretch>
        </p:blipFill>
        <p:spPr>
          <a:xfrm>
            <a:off x="1630755" y="2753936"/>
            <a:ext cx="8930186" cy="3969769"/>
          </a:xfrm>
          <a:prstGeom prst="rect">
            <a:avLst/>
          </a:prstGeom>
        </p:spPr>
      </p:pic>
    </p:spTree>
    <p:extLst>
      <p:ext uri="{BB962C8B-B14F-4D97-AF65-F5344CB8AC3E}">
        <p14:creationId xmlns:p14="http://schemas.microsoft.com/office/powerpoint/2010/main" val="8699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Demo</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963778" y="3114747"/>
            <a:ext cx="10515600" cy="4044099"/>
          </a:xfrm>
        </p:spPr>
        <p:txBody>
          <a:bodyPr/>
          <a:lstStyle/>
          <a:p>
            <a:r>
              <a:rPr lang="nl-NL" dirty="0"/>
              <a:t>Show demo</a:t>
            </a:r>
          </a:p>
        </p:txBody>
      </p:sp>
    </p:spTree>
    <p:extLst>
      <p:ext uri="{BB962C8B-B14F-4D97-AF65-F5344CB8AC3E}">
        <p14:creationId xmlns:p14="http://schemas.microsoft.com/office/powerpoint/2010/main" val="232071909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555</Words>
  <Application>Microsoft Office PowerPoint</Application>
  <PresentationFormat>Widescreen</PresentationFormat>
  <Paragraphs>118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Kantoorthema</vt:lpstr>
      <vt:lpstr>Crash on Titan</vt:lpstr>
      <vt:lpstr>Second Phase objectives</vt:lpstr>
      <vt:lpstr>Solar System Improvement</vt:lpstr>
      <vt:lpstr>Controllers for Landing</vt:lpstr>
      <vt:lpstr>Controllers for Landing</vt:lpstr>
      <vt:lpstr>Wind model</vt:lpstr>
      <vt:lpstr>Experiments</vt:lpstr>
      <vt:lpstr>Phase 3 Schedule</vt:lpstr>
      <vt:lpstr>Demo</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on Titan</dc:title>
  <dc:creator>Zeemanelektro - Roy</dc:creator>
  <cp:lastModifiedBy>V</cp:lastModifiedBy>
  <cp:revision>24</cp:revision>
  <dcterms:created xsi:type="dcterms:W3CDTF">2019-05-26T11:51:00Z</dcterms:created>
  <dcterms:modified xsi:type="dcterms:W3CDTF">2019-05-28T08:37:20Z</dcterms:modified>
</cp:coreProperties>
</file>