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70" r:id="rId6"/>
    <p:sldId id="262" r:id="rId7"/>
    <p:sldId id="260" r:id="rId8"/>
    <p:sldId id="269" r:id="rId9"/>
    <p:sldId id="26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769" autoAdjust="0"/>
  </p:normalViewPr>
  <p:slideViewPr>
    <p:cSldViewPr snapToGrid="0">
      <p:cViewPr varScale="1">
        <p:scale>
          <a:sx n="67" d="100"/>
          <a:sy n="67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5F96-9635-4678-A485-FDC57A98AC9C}" type="datetimeFigureOut">
              <a:rPr lang="en-GB" smtClean="0"/>
              <a:t>26/05/2019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1811-C778-4C97-A863-AD4A19CD1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7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Valentin or Victor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9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Open-Loop Controller</a:t>
            </a:r>
          </a:p>
          <a:p>
            <a:pPr lvl="1"/>
            <a:r>
              <a:rPr lang="en-US" sz="1800" b="1" u="sng" dirty="0">
                <a:solidFill>
                  <a:srgbClr val="000000"/>
                </a:solidFill>
              </a:rPr>
              <a:t>In an open-Loop Controller, </a:t>
            </a:r>
            <a:r>
              <a:rPr lang="en-US" sz="1800" dirty="0">
                <a:solidFill>
                  <a:srgbClr val="000000"/>
                </a:solidFill>
              </a:rPr>
              <a:t>the control action performed </a:t>
            </a:r>
            <a:r>
              <a:rPr lang="en-US" sz="1800" b="1" u="sng" dirty="0">
                <a:solidFill>
                  <a:srgbClr val="000000"/>
                </a:solidFill>
              </a:rPr>
              <a:t>is </a:t>
            </a:r>
            <a:r>
              <a:rPr lang="en-US" sz="1800" dirty="0">
                <a:solidFill>
                  <a:srgbClr val="000000"/>
                </a:solidFill>
              </a:rPr>
              <a:t>independent of the “process output</a:t>
            </a:r>
            <a:r>
              <a:rPr lang="en-US" sz="1800" b="1" u="sng" dirty="0">
                <a:solidFill>
                  <a:srgbClr val="000000"/>
                </a:solidFill>
              </a:rPr>
              <a:t>”, which is the variable being controlled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Example: heater which heats for a given time</a:t>
            </a:r>
            <a:r>
              <a:rPr lang="en-US" sz="1800" b="1" u="sng" dirty="0">
                <a:solidFill>
                  <a:srgbClr val="000000"/>
                </a:solidFill>
              </a:rPr>
              <a:t>, without measuring the temperature of the room</a:t>
            </a: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r>
              <a:rPr lang="en-US" sz="2200" b="1" u="sng" dirty="0">
                <a:solidFill>
                  <a:srgbClr val="000000"/>
                </a:solidFill>
              </a:rPr>
              <a:t>How it works </a:t>
            </a:r>
            <a:r>
              <a:rPr lang="en-US" sz="2200" dirty="0">
                <a:solidFill>
                  <a:srgbClr val="000000"/>
                </a:solidFill>
              </a:rPr>
              <a:t>for the landing:</a:t>
            </a:r>
          </a:p>
          <a:p>
            <a:pPr lvl="1"/>
            <a:r>
              <a:rPr lang="en-US" sz="1800" b="1" u="sng" dirty="0">
                <a:solidFill>
                  <a:srgbClr val="000000"/>
                </a:solidFill>
              </a:rPr>
              <a:t>The landing module uses a </a:t>
            </a:r>
            <a:r>
              <a:rPr lang="en-US" sz="1800" dirty="0">
                <a:solidFill>
                  <a:srgbClr val="000000"/>
                </a:solidFill>
              </a:rPr>
              <a:t>constant thrust </a:t>
            </a:r>
            <a:r>
              <a:rPr lang="en-US" sz="1800" b="1" u="sng" dirty="0">
                <a:solidFill>
                  <a:srgbClr val="000000"/>
                </a:solidFill>
                <a:effectLst/>
              </a:rPr>
              <a:t>at every moment, which would have to be nearly equal in norm to the gravity</a:t>
            </a:r>
          </a:p>
          <a:p>
            <a:pPr lvl="1"/>
            <a:endParaRPr lang="en-US" sz="1800" b="1" u="sng" dirty="0">
              <a:solidFill>
                <a:srgbClr val="000000"/>
              </a:solidFill>
              <a:effectLst/>
            </a:endParaRPr>
          </a:p>
          <a:p>
            <a:pPr lvl="0"/>
            <a:r>
              <a:rPr lang="en-US" sz="1800" b="1" u="sng" dirty="0">
                <a:solidFill>
                  <a:srgbClr val="000000"/>
                </a:solidFill>
                <a:effectLst/>
              </a:rPr>
              <a:t>Does not take into account anything, so can not counter the wind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4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Feedback Controller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Opposite of the open-loop controller</a:t>
            </a:r>
            <a:r>
              <a:rPr lang="en-US" sz="2000" b="1" u="sng" dirty="0">
                <a:solidFill>
                  <a:srgbClr val="000000"/>
                </a:solidFill>
              </a:rPr>
              <a:t>, so can take into account all given variables, which are the x- and y-position, the x- and y-velocity, as well as the angle</a:t>
            </a:r>
            <a:br>
              <a:rPr lang="en-US" sz="2000" b="1" u="sng" dirty="0">
                <a:solidFill>
                  <a:srgbClr val="000000"/>
                </a:solidFill>
              </a:rPr>
            </a:br>
            <a:endParaRPr lang="en-US" sz="2400" b="1" u="sng" dirty="0">
              <a:solidFill>
                <a:srgbClr val="000000"/>
              </a:solidFill>
            </a:endParaRPr>
          </a:p>
          <a:p>
            <a:r>
              <a:rPr lang="en-US" sz="2400" b="1" u="sng" dirty="0">
                <a:solidFill>
                  <a:srgbClr val="000000"/>
                </a:solidFill>
              </a:rPr>
              <a:t>In this case, that means: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Correct the x-position </a:t>
            </a:r>
            <a:r>
              <a:rPr lang="en-US" sz="2000" b="1" u="sng" dirty="0">
                <a:solidFill>
                  <a:srgbClr val="000000"/>
                </a:solidFill>
              </a:rPr>
              <a:t>by modifying the angle of the landing module</a:t>
            </a:r>
            <a:r>
              <a:rPr lang="en-GB" sz="2000" b="1" u="sng" dirty="0">
                <a:solidFill>
                  <a:srgbClr val="000000"/>
                </a:solidFill>
              </a:rPr>
              <a:t> in order to make the main thruster exert a partially horizontal force</a:t>
            </a:r>
          </a:p>
          <a:p>
            <a:pPr lvl="1"/>
            <a:r>
              <a:rPr lang="en-GB" sz="2000" b="0" i="0" u="none" dirty="0">
                <a:solidFill>
                  <a:srgbClr val="000000"/>
                </a:solidFill>
              </a:rPr>
              <a:t>Determine whether we need to use the thruster </a:t>
            </a:r>
            <a:r>
              <a:rPr lang="en-GB" sz="2000" b="1" i="0" u="sng" dirty="0">
                <a:solidFill>
                  <a:srgbClr val="000000"/>
                </a:solidFill>
              </a:rPr>
              <a:t>or not in order to land safely</a:t>
            </a:r>
            <a:endParaRPr lang="en-US" sz="2000" b="1" i="0" u="sng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9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i="0" u="sng" dirty="0">
                <a:solidFill>
                  <a:srgbClr val="000000"/>
                </a:solidFill>
              </a:rPr>
              <a:t>In our model, we have a constant setting the maximum acceleration caused by the wind</a:t>
            </a:r>
          </a:p>
          <a:p>
            <a:endParaRPr lang="en-US" sz="2000" b="1" i="0" u="sng" dirty="0">
              <a:solidFill>
                <a:srgbClr val="000000"/>
              </a:solidFill>
            </a:endParaRPr>
          </a:p>
          <a:p>
            <a:r>
              <a:rPr lang="en-US" sz="2000" b="1" i="0" u="sng" dirty="0">
                <a:solidFill>
                  <a:srgbClr val="000000"/>
                </a:solidFill>
              </a:rPr>
              <a:t>The generated wind is generated in a random direction and of a randomized intensity between 0 and 1.</a:t>
            </a:r>
          </a:p>
          <a:p>
            <a:endParaRPr lang="en-US" sz="2000" b="1" i="0" u="sng" dirty="0">
              <a:solidFill>
                <a:srgbClr val="000000"/>
              </a:solidFill>
            </a:endParaRPr>
          </a:p>
          <a:p>
            <a:r>
              <a:rPr lang="en-US" sz="2000" b="1" i="0" u="sng" dirty="0">
                <a:solidFill>
                  <a:srgbClr val="000000"/>
                </a:solidFill>
              </a:rPr>
              <a:t>We read that the strongest wind measured during the landing of the probe from NASA was 120 m/s, but given that our thruster is set to have a maximum strength of 2500 N, we couldn’t make the maximum wind 120 m/s </a:t>
            </a:r>
            <a:r>
              <a:rPr lang="en-US" sz="2000" b="1" i="1" u="none" dirty="0">
                <a:solidFill>
                  <a:srgbClr val="000000"/>
                </a:solidFill>
              </a:rPr>
              <a:t>*</a:t>
            </a:r>
            <a:r>
              <a:rPr lang="en-US" sz="2000" b="0" i="1" u="none" dirty="0">
                <a:solidFill>
                  <a:srgbClr val="000000"/>
                </a:solidFill>
              </a:rPr>
              <a:t>(</a:t>
            </a:r>
            <a:r>
              <a:rPr lang="en-US" sz="2000" b="1" i="1" u="none" dirty="0">
                <a:solidFill>
                  <a:srgbClr val="000000"/>
                </a:solidFill>
              </a:rPr>
              <a:t>SAY THIS ONLY IF THEY ASK !!! </a:t>
            </a:r>
            <a:r>
              <a:rPr lang="en-US" sz="2000" b="0" i="1" u="none" dirty="0">
                <a:solidFill>
                  <a:srgbClr val="000000"/>
                </a:solidFill>
              </a:rPr>
              <a:t>thruster force in Newtons still needs to be divided by the weight of the landing module, which we set to 800 kgs)*</a:t>
            </a:r>
          </a:p>
          <a:p>
            <a:endParaRPr lang="en-US" sz="2000" b="0" i="1" u="none" dirty="0">
              <a:solidFill>
                <a:srgbClr val="000000"/>
              </a:solidFill>
            </a:endParaRPr>
          </a:p>
          <a:p>
            <a:endParaRPr lang="en-US" sz="2000" b="0" i="1" u="none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284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Made experiments by modifying parameters </a:t>
            </a:r>
            <a:r>
              <a:rPr lang="nl-NL" b="1" u="sng" dirty="0"/>
              <a:t>one at a time</a:t>
            </a:r>
            <a:r>
              <a:rPr lang="nl-NL" dirty="0"/>
              <a:t>, then measured the </a:t>
            </a:r>
            <a:r>
              <a:rPr lang="nl-NL" b="1" u="sng" dirty="0"/>
              <a:t>x- and y- positions and velocities, as well as the angle and the time the landing module took to land</a:t>
            </a:r>
            <a:br>
              <a:rPr lang="nl-NL" dirty="0"/>
            </a:br>
            <a:endParaRPr lang="nl-NL" dirty="0"/>
          </a:p>
          <a:p>
            <a:r>
              <a:rPr lang="nl-NL" dirty="0"/>
              <a:t>See Excel sheet </a:t>
            </a:r>
            <a:r>
              <a:rPr lang="nl-NL" i="1" dirty="0"/>
              <a:t>*show the Excel sheet to them*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64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/>
              <a:t>Main tasks:</a:t>
            </a:r>
          </a:p>
          <a:p>
            <a:r>
              <a:rPr lang="en-GB" b="1" u="sng" dirty="0"/>
              <a:t>	Realizing a return mission from the orbit of the Titan </a:t>
            </a:r>
            <a:r>
              <a:rPr lang="en-GB" i="1" dirty="0"/>
              <a:t>*(ask if it is from the orbit or from the ground of Titan)*</a:t>
            </a:r>
          </a:p>
          <a:p>
            <a:r>
              <a:rPr lang="en-GB" dirty="0"/>
              <a:t>	</a:t>
            </a:r>
            <a:r>
              <a:rPr lang="en-GB" b="1" i="0" u="sng" dirty="0"/>
              <a:t>Reduce mission costs by reducing fuel consumption of the travel</a:t>
            </a:r>
          </a:p>
          <a:p>
            <a:r>
              <a:rPr lang="en-GB" b="1" i="0" u="sng" dirty="0"/>
              <a:t>		Idea: gravitation assist, problem: how to do that, we need to find formulas for it</a:t>
            </a:r>
          </a:p>
          <a:p>
            <a:r>
              <a:rPr lang="en-GB" b="1" i="0" u="sng" dirty="0"/>
              <a:t>	Search ways to improve the time taken for the travel </a:t>
            </a:r>
            <a:r>
              <a:rPr lang="en-GB" i="1" dirty="0"/>
              <a:t>*(ask if it concerns only the time of travel or also the time of landing)*</a:t>
            </a:r>
          </a:p>
          <a:p>
            <a:r>
              <a:rPr lang="en-GB" i="0" dirty="0"/>
              <a:t>	</a:t>
            </a:r>
            <a:r>
              <a:rPr lang="en-GB" b="1" i="0" u="sng" dirty="0"/>
              <a:t>Write report</a:t>
            </a:r>
          </a:p>
          <a:p>
            <a:endParaRPr lang="en-GB" b="1" i="0" u="sng" dirty="0"/>
          </a:p>
          <a:p>
            <a:r>
              <a:rPr lang="en-GB" b="1" i="0" u="sng" dirty="0"/>
              <a:t>Other tasks:</a:t>
            </a:r>
          </a:p>
          <a:p>
            <a:r>
              <a:rPr lang="en-GB" b="1" i="0" u="sng" dirty="0"/>
              <a:t>	do experiments with the mission and find which parameters we could do experiments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/>
              <a:t>*Show demo by running program on someone’s computer*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0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9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F60A3-0E30-42EF-9658-392522340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3362F0-6CD1-4486-80CF-1BF957A9B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12EB43-6BC8-4994-B664-5BF274DE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AF52AF-603D-4CE5-A149-9E3D8983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E96244-4511-4CCB-9E42-4A87A397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37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5E4B6-571A-40BF-B506-AB4A2872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E5BA783-2ED8-4EF0-AB91-0B80D7712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222A3E-5A0B-43B4-AC1B-3E83599A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6D82F8-E47E-4DB3-A427-B9807757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FD242E-F38C-4373-8248-C7892373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38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34C847-1FFE-4333-BDFE-AD23CC793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66FC79C-6598-45B4-B5EB-344BAE2B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00E98E-CA87-45BC-A391-C643797B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F372FF-BE0D-4FF9-9D73-2887D271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5D4DDB-3FAC-424A-B8E7-C86DC7EF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81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9BA44-A087-483F-9B94-AECAF362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F5CB4-AA65-4C9A-B460-9807F7A4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C10EAD-02D5-4DC5-8459-34207D3D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B43A8A-E230-4397-9AA7-8F75C55F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D4389E-36D1-4768-942E-2C79397B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81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7A240-7ED7-4014-90B6-9EEE8FD8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EE8122-7FDB-460D-A5F0-7FF9F7BB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A3E3E2-B0FE-4FB2-B0FE-8AF1C4E7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813416-222A-4177-B95D-FDBE1833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B861C5-1D6B-4E4D-B4DD-8E3AB1E0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60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D1705-AE32-443D-8B5C-F6755B41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00A52C-8C1F-494B-B975-3941908F0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578D5D-49B5-48A1-BF7A-5E265B22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9505F-87BB-4858-B509-D48C9170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9E0A23-2B2B-46A9-AE5C-AA239249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CC0CE0-9D44-49E6-BA00-6BE1E1D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6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FA10D-6640-4854-B164-3E283525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CBAED2-63C2-4A1B-9F08-4E717423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5F39D12-4DA1-4104-A022-22963145E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A911798-6335-4DD1-95DA-4BAA33238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24FE089-800D-4F35-A9E2-3E066F2B2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0838C1D-B4F6-491C-BD6A-DE0664EE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301035D-36E1-4F68-80CE-C7BDDB25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9CD3654-722F-4F74-AFDA-284C38E2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3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6B72-B3B9-4BCB-A84E-F89F1FDE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2ECB9AD-F449-4541-A9EF-82808B24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74927F8-4CD9-468E-AD73-C807B696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519285-D74E-43B8-A17D-0C0E255C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928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740AE89-5D6B-433F-955D-10EF8027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492D417-88C1-42AE-8426-C8B60C7F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210F2C-ED09-4533-8A3D-BF76C0D2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99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F0F3E-BC9F-4F27-A4CA-68384A46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8E49B1-F72E-49C4-84E5-05A91DA1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201C98-383F-417E-B1DC-DE537487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8222A0-DD05-4614-8031-9E668EC4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233A03-AE1B-42F4-977D-B8B3C960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BB8068-0AC0-4A4D-8015-E90DA6B4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94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222B8-D213-4FE8-B216-634DDFF3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48B8E04-30AD-41BD-B37C-AB0E492C3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108459-4A91-4C93-A532-25D70A97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6EA3C3-9252-41A1-8FB6-A00A0653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DD27EC-D5F0-487E-AC5A-C1208D61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D6A705-74E6-448F-AD2F-5F7EE6F2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636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F81F559-1792-4867-B100-5F8B344C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946C12-680C-4C3F-AB36-A2CFC4A5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A35214-6BD3-4851-B1F2-4D2B44E18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CD3AED-DD77-4A6D-998D-11E9D6EA2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228A71-6941-4096-9623-D306D644E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767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nl/url?sa=i&amp;rct=j&amp;q=&amp;esrc=s&amp;source=images&amp;cd=&amp;ved=2ahUKEwj-mOXu4rPiAhXJzaQKHZhpA0EQjRx6BAgBEAU&amp;url=http%3A%2F%2Fcrash-jardin.kazeo.com%2Fles-personnages-c27433298&amp;psig=AOvVaw1DAjB8MrzBEj-uONOgmE7c&amp;ust=155877371646144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hyperlink" Target="https://www.google.nl/url?sa=i&amp;rct=j&amp;q=&amp;esrc=s&amp;source=images&amp;cd=&amp;ved=2ahUKEwj-mOXu4rPiAhXJzaQKHZhpA0EQjRx6BAgBEAU&amp;url=http%3A%2F%2Fcrash-jardin.kazeo.com%2Fles-personnages-c27433298&amp;psig=AOvVaw1DAjB8MrzBEj-uONOgmE7c&amp;ust=15587737164614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894333-B618-4944-AF5F-94645085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Crash on Titan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639414-13CA-4382-95AB-2EDB913C0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685801"/>
            <a:ext cx="4805691" cy="3582030"/>
          </a:xfrm>
        </p:spPr>
        <p:txBody>
          <a:bodyPr anchor="b">
            <a:normAutofit lnSpcReduction="10000"/>
          </a:bodyPr>
          <a:lstStyle/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Victor Breda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Paula-Alexandra </a:t>
            </a:r>
            <a:r>
              <a:rPr lang="en-US" sz="1400" dirty="0" err="1">
                <a:solidFill>
                  <a:srgbClr val="000000"/>
                </a:solidFill>
              </a:rPr>
              <a:t>Gitu</a:t>
            </a:r>
            <a:endParaRPr lang="en-US" sz="1400" dirty="0">
              <a:solidFill>
                <a:srgbClr val="000000"/>
              </a:solidFill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Tobias </a:t>
            </a:r>
            <a:r>
              <a:rPr lang="en-US" sz="1400" dirty="0" err="1">
                <a:solidFill>
                  <a:srgbClr val="000000"/>
                </a:solidFill>
              </a:rPr>
              <a:t>Mersch</a:t>
            </a:r>
            <a:endParaRPr lang="en-US" sz="1400" dirty="0">
              <a:solidFill>
                <a:srgbClr val="000000"/>
              </a:solidFill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</a:rPr>
              <a:t>Joep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Muijrers</a:t>
            </a:r>
            <a:endParaRPr lang="en-US" sz="1400" dirty="0">
              <a:solidFill>
                <a:srgbClr val="000000"/>
              </a:solidFill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Valentin Ringlet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Roy </a:t>
            </a:r>
            <a:r>
              <a:rPr lang="en-US" sz="1400" dirty="0" err="1">
                <a:solidFill>
                  <a:srgbClr val="000000"/>
                </a:solidFill>
              </a:rPr>
              <a:t>Withaar</a:t>
            </a:r>
            <a:endParaRPr lang="en-US" sz="1400" dirty="0">
              <a:solidFill>
                <a:srgbClr val="000000"/>
              </a:solidFill>
            </a:endParaRPr>
          </a:p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Project 1.2, Presentation Second Phase</a:t>
            </a:r>
          </a:p>
        </p:txBody>
      </p:sp>
      <p:sp>
        <p:nvSpPr>
          <p:cNvPr id="8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Afbeelding 39" descr="Gerelateerde afbeelding">
            <a:hlinkClick r:id="rId3" tgtFrame="&quot;_blank&quot;"/>
            <a:extLst>
              <a:ext uri="{FF2B5EF4-FFF2-40B4-BE49-F238E27FC236}">
                <a16:creationId xmlns:a16="http://schemas.microsoft.com/office/drawing/2014/main" id="{C5EE0BF6-7FDC-44F5-A290-EA9E370B39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6905" y="1697277"/>
            <a:ext cx="2867489" cy="43778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434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Solar System Improvement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FFD6F-F72E-449C-ADAD-7530257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21318"/>
            <a:ext cx="9713675" cy="384049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Phase 1: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Euler’s method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Not reaching Titan</a:t>
            </a:r>
            <a:br>
              <a:rPr lang="en-US" sz="2000" dirty="0">
                <a:solidFill>
                  <a:srgbClr val="000000"/>
                </a:solidFill>
              </a:rPr>
            </a:br>
            <a:br>
              <a:rPr lang="en-US" sz="20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Improvements: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Implemented Runge-</a:t>
            </a:r>
            <a:r>
              <a:rPr lang="en-US" sz="2000" dirty="0" err="1">
                <a:solidFill>
                  <a:srgbClr val="000000"/>
                </a:solidFill>
              </a:rPr>
              <a:t>Kutta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Fourth Order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Method for reaching Titan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9EE0F-FBDE-4EB2-BEEE-FA1E7F59D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709" y="2809091"/>
            <a:ext cx="421957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EFCCC-C0A6-4F6E-82B2-047743094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034" y="3936610"/>
            <a:ext cx="61245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2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Controllers for Landing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FFD6F-F72E-449C-ADAD-7530257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9909"/>
            <a:ext cx="9833548" cy="37131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Open-Loop Controller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control action performed = independent of the “process output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Example: heater which heats for a given time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For the landing: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constant thrust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To nearly completely counter all other forces</a:t>
            </a:r>
          </a:p>
        </p:txBody>
      </p:sp>
    </p:spTree>
    <p:extLst>
      <p:ext uri="{BB962C8B-B14F-4D97-AF65-F5344CB8AC3E}">
        <p14:creationId xmlns:p14="http://schemas.microsoft.com/office/powerpoint/2010/main" val="72900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Controllers for Landing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FFD6F-F72E-449C-ADAD-7530257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657113"/>
            <a:ext cx="9833548" cy="337792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Feedback Controller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Opposite of the open-loop controller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For the landing: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Correct the x-position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Done by tilting the landing module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Correct the y-position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Take into account gravity (and optionally also wind)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Determine if we use the thruster</a:t>
            </a:r>
          </a:p>
        </p:txBody>
      </p:sp>
    </p:spTree>
    <p:extLst>
      <p:ext uri="{BB962C8B-B14F-4D97-AF65-F5344CB8AC3E}">
        <p14:creationId xmlns:p14="http://schemas.microsoft.com/office/powerpoint/2010/main" val="119143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Wind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FFD6F-F72E-449C-ADAD-7530257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978923"/>
            <a:ext cx="9833548" cy="337792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Constant max wind acceleration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Wind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In random direction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Of random force, up to max</a:t>
            </a:r>
          </a:p>
        </p:txBody>
      </p:sp>
    </p:spTree>
    <p:extLst>
      <p:ext uri="{BB962C8B-B14F-4D97-AF65-F5344CB8AC3E}">
        <p14:creationId xmlns:p14="http://schemas.microsoft.com/office/powerpoint/2010/main" val="165807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1959A0-4AC6-4417-AF0B-2E14852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Experiments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70C3DC-7683-4899-8F79-3F1DCE71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8" y="3114747"/>
            <a:ext cx="10515600" cy="4044099"/>
          </a:xfrm>
        </p:spPr>
        <p:txBody>
          <a:bodyPr>
            <a:normAutofit/>
          </a:bodyPr>
          <a:lstStyle/>
          <a:p>
            <a:r>
              <a:rPr lang="nl-NL" sz="2400" dirty="0"/>
              <a:t>Made experiments by modifying parameters, then measured the result</a:t>
            </a:r>
            <a:br>
              <a:rPr lang="nl-NL" sz="2400" dirty="0"/>
            </a:br>
            <a:endParaRPr lang="nl-NL" sz="2400" dirty="0"/>
          </a:p>
          <a:p>
            <a:r>
              <a:rPr lang="nl-NL" sz="2400" dirty="0"/>
              <a:t>See Excel sheet</a:t>
            </a:r>
          </a:p>
        </p:txBody>
      </p:sp>
    </p:spTree>
    <p:extLst>
      <p:ext uri="{BB962C8B-B14F-4D97-AF65-F5344CB8AC3E}">
        <p14:creationId xmlns:p14="http://schemas.microsoft.com/office/powerpoint/2010/main" val="174001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09CB10F-A9B0-47E3-8D37-EE573801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Phase 3 Schedule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AD8E2633-1423-4190-A486-4C931558E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30755" y="2753936"/>
            <a:ext cx="8930186" cy="39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6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1959A0-4AC6-4417-AF0B-2E14852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70C3DC-7683-4899-8F79-3F1DCE71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778" y="3114747"/>
            <a:ext cx="10515600" cy="4044099"/>
          </a:xfrm>
        </p:spPr>
        <p:txBody>
          <a:bodyPr/>
          <a:lstStyle/>
          <a:p>
            <a:r>
              <a:rPr lang="nl-NL" dirty="0"/>
              <a:t>Show demo</a:t>
            </a:r>
          </a:p>
        </p:txBody>
      </p:sp>
    </p:spTree>
    <p:extLst>
      <p:ext uri="{BB962C8B-B14F-4D97-AF65-F5344CB8AC3E}">
        <p14:creationId xmlns:p14="http://schemas.microsoft.com/office/powerpoint/2010/main" val="232071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1959A0-4AC6-4417-AF0B-2E14852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99" y="4592325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rgbClr val="000000"/>
                </a:solidFill>
              </a:rPr>
              <a:t>Thanks for your attention !</a:t>
            </a:r>
          </a:p>
        </p:txBody>
      </p:sp>
      <p:sp>
        <p:nvSpPr>
          <p:cNvPr id="2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Afbeelding 7" descr="Gerelateerde afbeelding">
            <a:hlinkClick r:id="rId4" tgtFrame="&quot;_blank&quot;"/>
            <a:extLst>
              <a:ext uri="{FF2B5EF4-FFF2-40B4-BE49-F238E27FC236}">
                <a16:creationId xmlns:a16="http://schemas.microsoft.com/office/drawing/2014/main" id="{2DA4E4C8-C7F3-48E0-8C03-4FD0107D7C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66" y="2617797"/>
            <a:ext cx="2361867" cy="3605905"/>
          </a:xfrm>
          <a:prstGeom prst="rect">
            <a:avLst/>
          </a:prstGeom>
          <a:noFill/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FED7901-C179-413A-8FB0-EF32CA0D0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2290" y="228600"/>
            <a:ext cx="2066859" cy="20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624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411</Words>
  <Application>Microsoft Office PowerPoint</Application>
  <PresentationFormat>Widescreen</PresentationFormat>
  <Paragraphs>88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Crash on Titan</vt:lpstr>
      <vt:lpstr>Solar System Improvement</vt:lpstr>
      <vt:lpstr>Controllers for Landing</vt:lpstr>
      <vt:lpstr>Controllers for Landing</vt:lpstr>
      <vt:lpstr>Wind model</vt:lpstr>
      <vt:lpstr>Experiments</vt:lpstr>
      <vt:lpstr>Phase 3 Schedule</vt:lpstr>
      <vt:lpstr>Demo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on Titan</dc:title>
  <dc:creator>Zeemanelektro - Roy</dc:creator>
  <cp:lastModifiedBy>V</cp:lastModifiedBy>
  <cp:revision>20</cp:revision>
  <dcterms:created xsi:type="dcterms:W3CDTF">2019-05-26T11:51:00Z</dcterms:created>
  <dcterms:modified xsi:type="dcterms:W3CDTF">2019-05-26T17:59:02Z</dcterms:modified>
</cp:coreProperties>
</file>