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3025" autoAdjust="0"/>
  </p:normalViewPr>
  <p:slideViewPr>
    <p:cSldViewPr>
      <p:cViewPr varScale="1">
        <p:scale>
          <a:sx n="74" d="100"/>
          <a:sy n="74" d="100"/>
        </p:scale>
        <p:origin x="-3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CB0D2E-E097-4E3E-8E83-130EB9F3F346}" type="datetimeFigureOut">
              <a:rPr lang="tr-TR" smtClean="0"/>
              <a:t>12.10.2015</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5D3DA-D141-4FFA-9EFB-761BDF0514F8}" type="slidenum">
              <a:rPr lang="tr-TR" smtClean="0"/>
              <a:t>‹#›</a:t>
            </a:fld>
            <a:endParaRPr lang="tr-TR"/>
          </a:p>
        </p:txBody>
      </p:sp>
    </p:spTree>
    <p:extLst>
      <p:ext uri="{BB962C8B-B14F-4D97-AF65-F5344CB8AC3E}">
        <p14:creationId xmlns:p14="http://schemas.microsoft.com/office/powerpoint/2010/main" val="348446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6255D3DA-D141-4FFA-9EFB-761BDF0514F8}" type="slidenum">
              <a:rPr lang="tr-TR" smtClean="0"/>
              <a:t>53</a:t>
            </a:fld>
            <a:endParaRPr lang="tr-TR"/>
          </a:p>
        </p:txBody>
      </p:sp>
    </p:spTree>
    <p:extLst>
      <p:ext uri="{BB962C8B-B14F-4D97-AF65-F5344CB8AC3E}">
        <p14:creationId xmlns:p14="http://schemas.microsoft.com/office/powerpoint/2010/main" val="168205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6D3F9B62-2DCA-4108-8FB8-8693BA937FCB}"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CCC850-F152-4214-8AD9-D8510E47863E}" type="slidenum">
              <a:rPr lang="tr-TR" smtClean="0"/>
              <a:t>‹#›</a:t>
            </a:fld>
            <a:endParaRPr lang="tr-T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D3F9B62-2DCA-4108-8FB8-8693BA937FCB}"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CCC850-F152-4214-8AD9-D8510E47863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D3F9B62-2DCA-4108-8FB8-8693BA937FCB}"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CCC850-F152-4214-8AD9-D8510E47863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D3F9B62-2DCA-4108-8FB8-8693BA937FCB}"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CCC850-F152-4214-8AD9-D8510E47863E}"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6D3F9B62-2DCA-4108-8FB8-8693BA937FCB}" type="datetimeFigureOut">
              <a:rPr lang="tr-TR" smtClean="0"/>
              <a:t>12.10.2015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0CCC850-F152-4214-8AD9-D8510E47863E}" type="slidenum">
              <a:rPr lang="tr-TR" smtClean="0"/>
              <a:t>‹#›</a:t>
            </a:fld>
            <a:endParaRPr lang="tr-T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D3F9B62-2DCA-4108-8FB8-8693BA937FCB}" type="datetimeFigureOut">
              <a:rPr lang="tr-TR" smtClean="0"/>
              <a:t>12.10.2015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CCC850-F152-4214-8AD9-D8510E47863E}"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D3F9B62-2DCA-4108-8FB8-8693BA937FCB}" type="datetimeFigureOut">
              <a:rPr lang="tr-TR" smtClean="0"/>
              <a:t>12.10.2015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0CCC850-F152-4214-8AD9-D8510E47863E}" type="slidenum">
              <a:rPr lang="tr-TR" smtClean="0"/>
              <a:t>‹#›</a:t>
            </a:fld>
            <a:endParaRPr lang="tr-T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6D3F9B62-2DCA-4108-8FB8-8693BA937FCB}" type="datetimeFigureOut">
              <a:rPr lang="tr-TR" smtClean="0"/>
              <a:t>12.10.2015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0CCC850-F152-4214-8AD9-D8510E47863E}"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F9B62-2DCA-4108-8FB8-8693BA937FCB}" type="datetimeFigureOut">
              <a:rPr lang="tr-TR" smtClean="0"/>
              <a:t>12.10.2015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0CCC850-F152-4214-8AD9-D8510E47863E}"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D3F9B62-2DCA-4108-8FB8-8693BA937FCB}" type="datetimeFigureOut">
              <a:rPr lang="tr-TR" smtClean="0"/>
              <a:t>12.10.2015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CCC850-F152-4214-8AD9-D8510E47863E}" type="slidenum">
              <a:rPr lang="tr-TR" smtClean="0"/>
              <a:t>‹#›</a:t>
            </a:fld>
            <a:endParaRPr lang="tr-T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6D3F9B62-2DCA-4108-8FB8-8693BA937FCB}" type="datetimeFigureOut">
              <a:rPr lang="tr-TR" smtClean="0"/>
              <a:t>12.10.2015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0CCC850-F152-4214-8AD9-D8510E47863E}"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D3F9B62-2DCA-4108-8FB8-8693BA937FCB}" type="datetimeFigureOut">
              <a:rPr lang="tr-TR" smtClean="0"/>
              <a:t>12.10.2015</a:t>
            </a:fld>
            <a:endParaRPr lang="tr-T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0CCC850-F152-4214-8AD9-D8510E47863E}"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pPr algn="ctr"/>
            <a:r>
              <a:rPr lang="tr-TR" dirty="0" smtClean="0"/>
              <a:t>VERİ TABANI YÖNETİM SİSTEMİ</a:t>
            </a:r>
            <a:endParaRPr lang="tr-TR" dirty="0"/>
          </a:p>
        </p:txBody>
      </p:sp>
      <p:sp>
        <p:nvSpPr>
          <p:cNvPr id="3" name="Alt Başlık 2"/>
          <p:cNvSpPr>
            <a:spLocks noGrp="1"/>
          </p:cNvSpPr>
          <p:nvPr>
            <p:ph type="subTitle" idx="1"/>
          </p:nvPr>
        </p:nvSpPr>
        <p:spPr>
          <a:xfrm>
            <a:off x="3851920" y="4869160"/>
            <a:ext cx="6400800" cy="1752600"/>
          </a:xfrm>
        </p:spPr>
        <p:txBody>
          <a:bodyPr/>
          <a:lstStyle/>
          <a:p>
            <a:r>
              <a:rPr lang="tr-TR" dirty="0" smtClean="0"/>
              <a:t>                      </a:t>
            </a:r>
            <a:r>
              <a:rPr lang="tr-TR" b="1" dirty="0" smtClean="0"/>
              <a:t>DENİZ ÇATMALI</a:t>
            </a:r>
          </a:p>
          <a:p>
            <a:r>
              <a:rPr lang="tr-TR" b="1" dirty="0" smtClean="0"/>
              <a:t>                      BİL.TEK.ÖĞRT.</a:t>
            </a:r>
            <a:endParaRPr lang="tr-TR" b="1" dirty="0"/>
          </a:p>
        </p:txBody>
      </p:sp>
    </p:spTree>
    <p:extLst>
      <p:ext uri="{BB962C8B-B14F-4D97-AF65-F5344CB8AC3E}">
        <p14:creationId xmlns:p14="http://schemas.microsoft.com/office/powerpoint/2010/main" val="2599724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sz="3200" b="1" spc="-100" dirty="0" err="1">
                <a:solidFill>
                  <a:schemeClr val="tx2"/>
                </a:solidFill>
                <a:latin typeface="+mj-lt"/>
                <a:ea typeface="+mj-ea"/>
                <a:cs typeface="+mj-cs"/>
              </a:rPr>
              <a:t>MySQL</a:t>
            </a:r>
            <a:r>
              <a:rPr lang="tr-TR" sz="3200" b="1" spc="-100" dirty="0">
                <a:solidFill>
                  <a:schemeClr val="tx2"/>
                </a:solidFill>
                <a:latin typeface="+mj-lt"/>
                <a:ea typeface="+mj-ea"/>
                <a:cs typeface="+mj-cs"/>
              </a:rPr>
              <a:t> </a:t>
            </a:r>
          </a:p>
          <a:p>
            <a:pPr>
              <a:buFontTx/>
              <a:buChar char="-"/>
            </a:pPr>
            <a:r>
              <a:rPr lang="tr-TR" dirty="0" smtClean="0"/>
              <a:t>Açık </a:t>
            </a:r>
            <a:r>
              <a:rPr lang="tr-TR" dirty="0"/>
              <a:t>kaynak kodludur. </a:t>
            </a:r>
            <a:endParaRPr lang="tr-TR" dirty="0" smtClean="0"/>
          </a:p>
          <a:p>
            <a:pPr>
              <a:buFontTx/>
              <a:buChar char="-"/>
            </a:pPr>
            <a:r>
              <a:rPr lang="tr-TR" dirty="0" smtClean="0"/>
              <a:t>Windows/Unix/Linux</a:t>
            </a:r>
            <a:r>
              <a:rPr lang="tr-TR" dirty="0"/>
              <a:t>,… işletim sistemlerinde çalışır. (platform bağımsız) </a:t>
            </a:r>
            <a:endParaRPr lang="tr-TR" dirty="0" smtClean="0"/>
          </a:p>
          <a:p>
            <a:pPr>
              <a:buFontTx/>
              <a:buChar char="-"/>
            </a:pPr>
            <a:r>
              <a:rPr lang="tr-TR" dirty="0" smtClean="0"/>
              <a:t>Tablo </a:t>
            </a:r>
            <a:r>
              <a:rPr lang="tr-TR" dirty="0"/>
              <a:t>başına 4 TB veri depolayabilir. </a:t>
            </a:r>
            <a:endParaRPr lang="tr-TR" dirty="0" smtClean="0"/>
          </a:p>
          <a:p>
            <a:pPr>
              <a:buFontTx/>
              <a:buChar char="-"/>
            </a:pPr>
            <a:r>
              <a:rPr lang="tr-TR" dirty="0" smtClean="0"/>
              <a:t>Web </a:t>
            </a:r>
            <a:r>
              <a:rPr lang="tr-TR" dirty="0"/>
              <a:t>uygulamalarında PHP ile </a:t>
            </a:r>
            <a:r>
              <a:rPr lang="tr-TR" dirty="0" smtClean="0"/>
              <a:t>çok</a:t>
            </a:r>
          </a:p>
          <a:p>
            <a:pPr>
              <a:buFontTx/>
              <a:buChar char="-"/>
            </a:pPr>
            <a:r>
              <a:rPr lang="tr-TR" dirty="0" smtClean="0"/>
              <a:t> </a:t>
            </a:r>
            <a:r>
              <a:rPr lang="tr-TR" dirty="0"/>
              <a:t>sık kullanılır.</a:t>
            </a:r>
          </a:p>
        </p:txBody>
      </p:sp>
      <p:grpSp>
        <p:nvGrpSpPr>
          <p:cNvPr id="5" name="Grup 4"/>
          <p:cNvGrpSpPr/>
          <p:nvPr/>
        </p:nvGrpSpPr>
        <p:grpSpPr>
          <a:xfrm>
            <a:off x="5616114" y="4061253"/>
            <a:ext cx="3194751" cy="1981200"/>
            <a:chOff x="5652120" y="4005064"/>
            <a:chExt cx="3194751" cy="198120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102" t="22917" r="12358" b="50000"/>
            <a:stretch/>
          </p:blipFill>
          <p:spPr bwMode="auto">
            <a:xfrm>
              <a:off x="5868142" y="4005064"/>
              <a:ext cx="2978729"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etin kutusu 3"/>
            <p:cNvSpPr txBox="1"/>
            <p:nvPr/>
          </p:nvSpPr>
          <p:spPr>
            <a:xfrm>
              <a:off x="5652120" y="4023213"/>
              <a:ext cx="1872209" cy="755986"/>
            </a:xfrm>
            <a:prstGeom prst="rect">
              <a:avLst/>
            </a:prstGeom>
            <a:solidFill>
              <a:schemeClr val="bg1"/>
            </a:solidFill>
          </p:spPr>
          <p:txBody>
            <a:bodyPr wrap="square" rtlCol="0">
              <a:spAutoFit/>
            </a:bodyPr>
            <a:lstStyle/>
            <a:p>
              <a:endParaRPr lang="tr-TR" dirty="0"/>
            </a:p>
          </p:txBody>
        </p:sp>
      </p:grpSp>
    </p:spTree>
    <p:extLst>
      <p:ext uri="{BB962C8B-B14F-4D97-AF65-F5344CB8AC3E}">
        <p14:creationId xmlns:p14="http://schemas.microsoft.com/office/powerpoint/2010/main" val="120072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sz="3200" b="1" spc="-100" dirty="0">
                <a:solidFill>
                  <a:schemeClr val="tx2"/>
                </a:solidFill>
                <a:latin typeface="+mj-lt"/>
                <a:ea typeface="+mj-ea"/>
                <a:cs typeface="+mj-cs"/>
              </a:rPr>
              <a:t>IBM DB2 </a:t>
            </a:r>
          </a:p>
          <a:p>
            <a:pPr>
              <a:buFontTx/>
              <a:buChar char="-"/>
            </a:pPr>
            <a:r>
              <a:rPr lang="tr-TR" dirty="0" smtClean="0"/>
              <a:t>IBM </a:t>
            </a:r>
            <a:r>
              <a:rPr lang="tr-TR" dirty="0"/>
              <a:t>tarafından geliştirilmiştir. </a:t>
            </a:r>
            <a:endParaRPr lang="tr-TR" dirty="0" smtClean="0"/>
          </a:p>
          <a:p>
            <a:pPr>
              <a:buFontTx/>
              <a:buChar char="-"/>
            </a:pPr>
            <a:r>
              <a:rPr lang="tr-TR" dirty="0" smtClean="0"/>
              <a:t>Windows/Unix/Linux</a:t>
            </a:r>
            <a:r>
              <a:rPr lang="tr-TR" dirty="0"/>
              <a:t>,… işletim sistemlerinde çalışır. </a:t>
            </a:r>
            <a:endParaRPr lang="tr-TR" dirty="0" smtClean="0"/>
          </a:p>
          <a:p>
            <a:pPr>
              <a:buFontTx/>
              <a:buChar char="-"/>
            </a:pPr>
            <a:r>
              <a:rPr lang="tr-TR" dirty="0" smtClean="0"/>
              <a:t>“</a:t>
            </a:r>
            <a:r>
              <a:rPr lang="tr-TR" dirty="0" err="1"/>
              <a:t>Transaction</a:t>
            </a:r>
            <a:r>
              <a:rPr lang="tr-TR" dirty="0"/>
              <a:t> </a:t>
            </a:r>
            <a:r>
              <a:rPr lang="tr-TR" dirty="0" err="1"/>
              <a:t>logging</a:t>
            </a:r>
            <a:r>
              <a:rPr lang="tr-TR" dirty="0"/>
              <a:t>” , “</a:t>
            </a:r>
            <a:r>
              <a:rPr lang="tr-TR" dirty="0" err="1"/>
              <a:t>trigger</a:t>
            </a:r>
            <a:r>
              <a:rPr lang="tr-TR" dirty="0"/>
              <a:t>” ve “</a:t>
            </a:r>
            <a:r>
              <a:rPr lang="tr-TR" dirty="0" err="1"/>
              <a:t>stored</a:t>
            </a:r>
            <a:r>
              <a:rPr lang="tr-TR" dirty="0"/>
              <a:t> </a:t>
            </a:r>
            <a:r>
              <a:rPr lang="tr-TR" dirty="0" err="1"/>
              <a:t>procedure</a:t>
            </a:r>
            <a:r>
              <a:rPr lang="tr-TR" dirty="0"/>
              <a:t>” özelliklerine sahiptir</a:t>
            </a:r>
            <a:r>
              <a:rPr lang="tr-TR" dirty="0" smtClean="0"/>
              <a:t>.</a:t>
            </a:r>
          </a:p>
          <a:p>
            <a:pPr>
              <a:buFontTx/>
              <a:buChar char="-"/>
            </a:pPr>
            <a:endParaRPr lang="tr-TR"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254" t="15721" r="10655" b="61173"/>
          <a:stretch/>
        </p:blipFill>
        <p:spPr bwMode="auto">
          <a:xfrm>
            <a:off x="5508104" y="4221088"/>
            <a:ext cx="3325091" cy="1690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1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sz="3200" b="1" spc="-100" dirty="0">
                <a:solidFill>
                  <a:schemeClr val="tx2"/>
                </a:solidFill>
                <a:latin typeface="+mj-lt"/>
                <a:ea typeface="+mj-ea"/>
                <a:cs typeface="+mj-cs"/>
              </a:rPr>
              <a:t>SQL Server </a:t>
            </a:r>
          </a:p>
          <a:p>
            <a:pPr>
              <a:buFontTx/>
              <a:buChar char="-"/>
            </a:pPr>
            <a:r>
              <a:rPr lang="tr-TR" dirty="0" smtClean="0"/>
              <a:t>Microsoft </a:t>
            </a:r>
            <a:r>
              <a:rPr lang="tr-TR" dirty="0"/>
              <a:t>firmasına ait </a:t>
            </a:r>
            <a:r>
              <a:rPr lang="tr-TR" dirty="0" err="1"/>
              <a:t>veritabanı</a:t>
            </a:r>
            <a:r>
              <a:rPr lang="tr-TR" dirty="0"/>
              <a:t> sunucu yazılımıdır. </a:t>
            </a:r>
            <a:endParaRPr lang="tr-TR" dirty="0" smtClean="0"/>
          </a:p>
          <a:p>
            <a:pPr>
              <a:buFontTx/>
              <a:buChar char="-"/>
            </a:pPr>
            <a:r>
              <a:rPr lang="tr-TR" dirty="0" smtClean="0"/>
              <a:t>Orta </a:t>
            </a:r>
            <a:r>
              <a:rPr lang="tr-TR" dirty="0"/>
              <a:t>ve büyük ölçekli işlemler için kullanılır. </a:t>
            </a:r>
            <a:endParaRPr lang="tr-TR" dirty="0" smtClean="0"/>
          </a:p>
          <a:p>
            <a:pPr>
              <a:buFontTx/>
              <a:buChar char="-"/>
            </a:pPr>
            <a:r>
              <a:rPr lang="tr-TR" dirty="0" smtClean="0"/>
              <a:t>Kullanım </a:t>
            </a:r>
            <a:r>
              <a:rPr lang="tr-TR" dirty="0"/>
              <a:t>kolaylığı, güvenilirliği, işlem gücü… </a:t>
            </a:r>
            <a:endParaRPr lang="tr-TR" dirty="0" smtClean="0"/>
          </a:p>
          <a:p>
            <a:pPr>
              <a:buFontTx/>
              <a:buChar char="-"/>
            </a:pPr>
            <a:r>
              <a:rPr lang="tr-TR" dirty="0" smtClean="0"/>
              <a:t>Tablo </a:t>
            </a:r>
            <a:r>
              <a:rPr lang="tr-TR" dirty="0"/>
              <a:t>başına 4 TB veri depolama. </a:t>
            </a:r>
            <a:endParaRPr lang="tr-TR" dirty="0" smtClean="0"/>
          </a:p>
          <a:p>
            <a:pPr>
              <a:buFontTx/>
              <a:buChar char="-"/>
            </a:pPr>
            <a:r>
              <a:rPr lang="tr-TR" dirty="0" smtClean="0"/>
              <a:t>“</a:t>
            </a:r>
            <a:r>
              <a:rPr lang="tr-TR" dirty="0" err="1"/>
              <a:t>Transaction</a:t>
            </a:r>
            <a:r>
              <a:rPr lang="tr-TR" dirty="0"/>
              <a:t> </a:t>
            </a:r>
            <a:r>
              <a:rPr lang="tr-TR" dirty="0" err="1"/>
              <a:t>logging</a:t>
            </a:r>
            <a:r>
              <a:rPr lang="tr-TR" dirty="0"/>
              <a:t>” , “</a:t>
            </a:r>
            <a:r>
              <a:rPr lang="tr-TR" dirty="0" err="1"/>
              <a:t>trigger</a:t>
            </a:r>
            <a:r>
              <a:rPr lang="tr-TR" dirty="0"/>
              <a:t>” ve “</a:t>
            </a:r>
            <a:r>
              <a:rPr lang="tr-TR" dirty="0" err="1"/>
              <a:t>stored</a:t>
            </a:r>
            <a:r>
              <a:rPr lang="tr-TR" dirty="0"/>
              <a:t> </a:t>
            </a:r>
            <a:r>
              <a:rPr lang="tr-TR" dirty="0" err="1"/>
              <a:t>procedure</a:t>
            </a:r>
            <a:r>
              <a:rPr lang="tr-TR" dirty="0"/>
              <a:t>” özelliklerine </a:t>
            </a:r>
            <a:r>
              <a:rPr lang="tr-TR" dirty="0" smtClean="0"/>
              <a:t>sahi</a:t>
            </a:r>
          </a:p>
          <a:p>
            <a:pPr marL="0" indent="0">
              <a:buNone/>
            </a:pPr>
            <a:endParaRPr lang="tr-TR" dirty="0"/>
          </a:p>
        </p:txBody>
      </p:sp>
    </p:spTree>
    <p:extLst>
      <p:ext uri="{BB962C8B-B14F-4D97-AF65-F5344CB8AC3E}">
        <p14:creationId xmlns:p14="http://schemas.microsoft.com/office/powerpoint/2010/main" val="259295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dirty="0"/>
              <a:t>SQL Server (Dezavantajlar)</a:t>
            </a:r>
          </a:p>
        </p:txBody>
      </p:sp>
      <p:sp>
        <p:nvSpPr>
          <p:cNvPr id="3" name="İçerik Yer Tutucusu 2"/>
          <p:cNvSpPr>
            <a:spLocks noGrp="1"/>
          </p:cNvSpPr>
          <p:nvPr>
            <p:ph idx="1"/>
          </p:nvPr>
        </p:nvSpPr>
        <p:spPr/>
        <p:txBody>
          <a:bodyPr/>
          <a:lstStyle/>
          <a:p>
            <a:pPr marL="0" indent="0">
              <a:buNone/>
            </a:pPr>
            <a:r>
              <a:rPr lang="tr-TR" dirty="0" smtClean="0"/>
              <a:t> </a:t>
            </a:r>
          </a:p>
          <a:p>
            <a:pPr>
              <a:buFontTx/>
              <a:buChar char="-"/>
            </a:pPr>
            <a:r>
              <a:rPr lang="tr-TR" dirty="0" smtClean="0"/>
              <a:t>Sadece </a:t>
            </a:r>
            <a:r>
              <a:rPr lang="tr-TR" dirty="0"/>
              <a:t>Windows üzerinde çalışır. (platform bağımlı) </a:t>
            </a:r>
            <a:endParaRPr lang="tr-TR" dirty="0" smtClean="0"/>
          </a:p>
          <a:p>
            <a:pPr>
              <a:buFontTx/>
              <a:buChar char="-"/>
            </a:pPr>
            <a:r>
              <a:rPr lang="tr-TR" dirty="0" smtClean="0"/>
              <a:t>Yüksek </a:t>
            </a:r>
            <a:r>
              <a:rPr lang="tr-TR" dirty="0"/>
              <a:t>maliyet SQL Server Enterprise Edition Lisans Fiyatı = </a:t>
            </a:r>
            <a:r>
              <a:rPr lang="tr-TR" dirty="0" smtClean="0"/>
              <a:t>$10.000</a:t>
            </a:r>
          </a:p>
          <a:p>
            <a:pPr>
              <a:buFontTx/>
              <a:buChar char="-"/>
            </a:pPr>
            <a:endParaRPr lang="tr-TR"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4347" t="22727" r="9517" b="48106"/>
          <a:stretch/>
        </p:blipFill>
        <p:spPr bwMode="auto">
          <a:xfrm>
            <a:off x="6084168" y="3809998"/>
            <a:ext cx="2549237" cy="2133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198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err="1"/>
              <a:t>Oracle</a:t>
            </a:r>
            <a:endParaRPr lang="tr-TR" b="1" dirty="0"/>
          </a:p>
        </p:txBody>
      </p:sp>
      <p:sp>
        <p:nvSpPr>
          <p:cNvPr id="3" name="İçerik Yer Tutucusu 2"/>
          <p:cNvSpPr>
            <a:spLocks noGrp="1"/>
          </p:cNvSpPr>
          <p:nvPr>
            <p:ph idx="1"/>
          </p:nvPr>
        </p:nvSpPr>
        <p:spPr>
          <a:xfrm>
            <a:off x="395536" y="1268760"/>
            <a:ext cx="8229600" cy="4876800"/>
          </a:xfrm>
        </p:spPr>
        <p:txBody>
          <a:bodyPr/>
          <a:lstStyle/>
          <a:p>
            <a:pPr marL="0" indent="0">
              <a:buNone/>
            </a:pPr>
            <a:r>
              <a:rPr lang="tr-TR" dirty="0" smtClean="0"/>
              <a:t> </a:t>
            </a:r>
          </a:p>
          <a:p>
            <a:pPr>
              <a:buFontTx/>
              <a:buChar char="-"/>
            </a:pPr>
            <a:r>
              <a:rPr lang="tr-TR" dirty="0" err="1" smtClean="0"/>
              <a:t>Oracle</a:t>
            </a:r>
            <a:r>
              <a:rPr lang="tr-TR" dirty="0" smtClean="0"/>
              <a:t> firması tarafından geliştirildi. </a:t>
            </a:r>
          </a:p>
          <a:p>
            <a:pPr>
              <a:buFontTx/>
              <a:buChar char="-"/>
            </a:pPr>
            <a:r>
              <a:rPr lang="tr-TR" dirty="0" smtClean="0"/>
              <a:t>Dünyanın </a:t>
            </a:r>
            <a:r>
              <a:rPr lang="tr-TR" dirty="0"/>
              <a:t>en güçlü ve en güvenilir </a:t>
            </a:r>
            <a:r>
              <a:rPr lang="tr-TR" dirty="0" err="1"/>
              <a:t>veritabanı</a:t>
            </a:r>
            <a:r>
              <a:rPr lang="tr-TR" dirty="0"/>
              <a:t> olarak gösterilir. </a:t>
            </a:r>
            <a:endParaRPr lang="tr-TR" dirty="0" smtClean="0"/>
          </a:p>
          <a:p>
            <a:pPr>
              <a:buFontTx/>
              <a:buChar char="-"/>
            </a:pPr>
            <a:r>
              <a:rPr lang="tr-TR" dirty="0" smtClean="0"/>
              <a:t>Birçok </a:t>
            </a:r>
            <a:r>
              <a:rPr lang="tr-TR" dirty="0"/>
              <a:t>işletim sistemi üzerinde kullanılabilir. </a:t>
            </a:r>
            <a:endParaRPr lang="tr-TR" dirty="0" smtClean="0"/>
          </a:p>
          <a:p>
            <a:pPr>
              <a:buFontTx/>
              <a:buChar char="-"/>
            </a:pPr>
            <a:r>
              <a:rPr lang="tr-TR" dirty="0" smtClean="0"/>
              <a:t>Çok </a:t>
            </a:r>
            <a:r>
              <a:rPr lang="tr-TR" dirty="0"/>
              <a:t>yüksek ölçekli uygulamalar için tercih edilir. </a:t>
            </a:r>
            <a:endParaRPr lang="tr-TR" dirty="0" smtClean="0"/>
          </a:p>
          <a:p>
            <a:pPr>
              <a:buFontTx/>
              <a:buChar char="-"/>
            </a:pPr>
            <a:r>
              <a:rPr lang="tr-TR" dirty="0" smtClean="0"/>
              <a:t>Oluşturulabilecek </a:t>
            </a:r>
            <a:r>
              <a:rPr lang="tr-TR" dirty="0"/>
              <a:t>tablo sayısı sınırsızdır. </a:t>
            </a:r>
            <a:endParaRPr lang="tr-TR" dirty="0" smtClean="0"/>
          </a:p>
          <a:p>
            <a:pPr>
              <a:buFontTx/>
              <a:buChar char="-"/>
            </a:pPr>
            <a:r>
              <a:rPr lang="tr-TR" dirty="0" smtClean="0"/>
              <a:t>Çok </a:t>
            </a:r>
            <a:r>
              <a:rPr lang="tr-TR" dirty="0"/>
              <a:t>yüksek maliyet..!</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217" t="35228" r="8805" b="55302"/>
          <a:stretch/>
        </p:blipFill>
        <p:spPr bwMode="auto">
          <a:xfrm>
            <a:off x="5940152" y="5013176"/>
            <a:ext cx="2826328" cy="692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6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a:t>Tablo</a:t>
            </a:r>
            <a:endParaRPr lang="tr-TR" b="1" dirty="0"/>
          </a:p>
        </p:txBody>
      </p:sp>
      <p:sp>
        <p:nvSpPr>
          <p:cNvPr id="3" name="İçerik Yer Tutucusu 2"/>
          <p:cNvSpPr>
            <a:spLocks noGrp="1"/>
          </p:cNvSpPr>
          <p:nvPr>
            <p:ph idx="1"/>
          </p:nvPr>
        </p:nvSpPr>
        <p:spPr/>
        <p:txBody>
          <a:bodyPr/>
          <a:lstStyle/>
          <a:p>
            <a:pPr>
              <a:buFontTx/>
              <a:buChar char="-"/>
            </a:pPr>
            <a:r>
              <a:rPr lang="tr-TR" dirty="0" err="1" smtClean="0"/>
              <a:t>Veritabanı</a:t>
            </a:r>
            <a:r>
              <a:rPr lang="tr-TR" dirty="0" smtClean="0"/>
              <a:t> </a:t>
            </a:r>
            <a:r>
              <a:rPr lang="tr-TR" dirty="0"/>
              <a:t>içerisinde tutulacak verileri taşımak için kullanılır. </a:t>
            </a:r>
            <a:endParaRPr lang="tr-TR" dirty="0" smtClean="0"/>
          </a:p>
          <a:p>
            <a:pPr>
              <a:buFontTx/>
              <a:buChar char="-"/>
            </a:pPr>
            <a:r>
              <a:rPr lang="tr-TR" dirty="0" smtClean="0"/>
              <a:t>Tablo</a:t>
            </a:r>
            <a:r>
              <a:rPr lang="tr-TR" dirty="0"/>
              <a:t>, satır ve sütunlardan oluşan verilerin depolandığı </a:t>
            </a:r>
            <a:r>
              <a:rPr lang="tr-TR" dirty="0" err="1"/>
              <a:t>veritabanı</a:t>
            </a:r>
            <a:r>
              <a:rPr lang="tr-TR" dirty="0"/>
              <a:t> elemanıdır. </a:t>
            </a:r>
            <a:endParaRPr lang="tr-TR" dirty="0" smtClean="0"/>
          </a:p>
          <a:p>
            <a:pPr>
              <a:buFontTx/>
              <a:buChar char="-"/>
            </a:pPr>
            <a:r>
              <a:rPr lang="tr-TR" dirty="0" smtClean="0"/>
              <a:t>Bir </a:t>
            </a:r>
            <a:r>
              <a:rPr lang="tr-TR" dirty="0" err="1"/>
              <a:t>veritabanı</a:t>
            </a:r>
            <a:r>
              <a:rPr lang="tr-TR" dirty="0"/>
              <a:t> içerisinde birden fazla tablo kullanılabilir. </a:t>
            </a:r>
            <a:endParaRPr lang="tr-TR" dirty="0" smtClean="0"/>
          </a:p>
          <a:p>
            <a:pPr>
              <a:buFontTx/>
              <a:buChar char="-"/>
            </a:pPr>
            <a:r>
              <a:rPr lang="tr-TR" dirty="0" smtClean="0"/>
              <a:t>Örneğin</a:t>
            </a:r>
            <a:r>
              <a:rPr lang="tr-TR" dirty="0"/>
              <a:t>, öğrenci bilgilerinin tutulduğu bir </a:t>
            </a:r>
            <a:r>
              <a:rPr lang="tr-TR" dirty="0" err="1"/>
              <a:t>veritabanındaki</a:t>
            </a:r>
            <a:r>
              <a:rPr lang="tr-TR" dirty="0"/>
              <a:t> öğrenci tablosu öğrencilerin </a:t>
            </a:r>
            <a:r>
              <a:rPr lang="tr-TR" dirty="0" err="1">
                <a:solidFill>
                  <a:srgbClr val="FF0000"/>
                </a:solidFill>
                <a:effectLst>
                  <a:outerShdw blurRad="38100" dist="38100" dir="2700000" algn="tl">
                    <a:srgbClr val="000000">
                      <a:alpha val="43137"/>
                    </a:srgbClr>
                  </a:outerShdw>
                </a:effectLst>
              </a:rPr>
              <a:t>no</a:t>
            </a:r>
            <a:r>
              <a:rPr lang="tr-TR" dirty="0">
                <a:solidFill>
                  <a:srgbClr val="FF0000"/>
                </a:solidFill>
                <a:effectLst>
                  <a:outerShdw blurRad="38100" dist="38100" dir="2700000" algn="tl">
                    <a:srgbClr val="000000">
                      <a:alpha val="43137"/>
                    </a:srgbClr>
                  </a:outerShdw>
                </a:effectLst>
              </a:rPr>
              <a:t>, ad, </a:t>
            </a:r>
            <a:r>
              <a:rPr lang="tr-TR" dirty="0" err="1">
                <a:solidFill>
                  <a:srgbClr val="FF0000"/>
                </a:solidFill>
                <a:effectLst>
                  <a:outerShdw blurRad="38100" dist="38100" dir="2700000" algn="tl">
                    <a:srgbClr val="000000">
                      <a:alpha val="43137"/>
                    </a:srgbClr>
                  </a:outerShdw>
                </a:effectLst>
              </a:rPr>
              <a:t>soyad</a:t>
            </a:r>
            <a:r>
              <a:rPr lang="tr-TR" dirty="0"/>
              <a:t> gibi bilgilerini tutacaktır. Buradaki </a:t>
            </a:r>
            <a:r>
              <a:rPr lang="tr-TR" dirty="0" err="1">
                <a:solidFill>
                  <a:srgbClr val="FF0000"/>
                </a:solidFill>
                <a:effectLst>
                  <a:outerShdw blurRad="38100" dist="38100" dir="2700000" algn="tl">
                    <a:srgbClr val="000000">
                      <a:alpha val="43137"/>
                    </a:srgbClr>
                  </a:outerShdw>
                </a:effectLst>
              </a:rPr>
              <a:t>no</a:t>
            </a:r>
            <a:r>
              <a:rPr lang="tr-TR" dirty="0">
                <a:solidFill>
                  <a:srgbClr val="FF0000"/>
                </a:solidFill>
                <a:effectLst>
                  <a:outerShdw blurRad="38100" dist="38100" dir="2700000" algn="tl">
                    <a:srgbClr val="000000">
                      <a:alpha val="43137"/>
                    </a:srgbClr>
                  </a:outerShdw>
                </a:effectLst>
              </a:rPr>
              <a:t>, ad ve </a:t>
            </a:r>
            <a:r>
              <a:rPr lang="tr-TR" dirty="0" err="1">
                <a:solidFill>
                  <a:srgbClr val="FF0000"/>
                </a:solidFill>
                <a:effectLst>
                  <a:outerShdw blurRad="38100" dist="38100" dir="2700000" algn="tl">
                    <a:srgbClr val="000000">
                      <a:alpha val="43137"/>
                    </a:srgbClr>
                  </a:outerShdw>
                </a:effectLst>
              </a:rPr>
              <a:t>soyad</a:t>
            </a:r>
            <a:r>
              <a:rPr lang="tr-TR" dirty="0">
                <a:solidFill>
                  <a:srgbClr val="FF0000"/>
                </a:solidFill>
                <a:effectLst>
                  <a:outerShdw blurRad="38100" dist="38100" dir="2700000" algn="tl">
                    <a:srgbClr val="000000">
                      <a:alpha val="43137"/>
                    </a:srgbClr>
                  </a:outerShdw>
                </a:effectLst>
              </a:rPr>
              <a:t> </a:t>
            </a:r>
            <a:r>
              <a:rPr lang="tr-TR" dirty="0"/>
              <a:t>bilgilerinin her biri bir sütunla gösterilecektir.</a:t>
            </a:r>
          </a:p>
        </p:txBody>
      </p:sp>
    </p:spTree>
    <p:extLst>
      <p:ext uri="{BB962C8B-B14F-4D97-AF65-F5344CB8AC3E}">
        <p14:creationId xmlns:p14="http://schemas.microsoft.com/office/powerpoint/2010/main" val="123120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dirty="0">
                <a:solidFill>
                  <a:srgbClr val="FF0000"/>
                </a:solidFill>
                <a:effectLst>
                  <a:outerShdw blurRad="38100" dist="38100" dir="2700000" algn="tl">
                    <a:srgbClr val="000000">
                      <a:alpha val="43137"/>
                    </a:srgbClr>
                  </a:outerShdw>
                </a:effectLst>
              </a:rPr>
              <a:t>Satır</a:t>
            </a:r>
            <a:r>
              <a:rPr lang="tr-TR" dirty="0"/>
              <a:t> ise her bir öğrencinin tüm bilgileridir. </a:t>
            </a:r>
            <a:r>
              <a:rPr lang="tr-TR" b="1" dirty="0">
                <a:solidFill>
                  <a:srgbClr val="0070C0"/>
                </a:solidFill>
              </a:rPr>
              <a:t>Satır</a:t>
            </a:r>
            <a:r>
              <a:rPr lang="tr-TR" dirty="0"/>
              <a:t> ifade yerine </a:t>
            </a:r>
            <a:r>
              <a:rPr lang="tr-TR" dirty="0" smtClean="0">
                <a:solidFill>
                  <a:srgbClr val="0070C0"/>
                </a:solidFill>
                <a:effectLst>
                  <a:outerShdw blurRad="38100" dist="38100" dir="2700000" algn="tl">
                    <a:srgbClr val="000000">
                      <a:alpha val="43137"/>
                    </a:srgbClr>
                  </a:outerShdw>
                </a:effectLst>
              </a:rPr>
              <a:t>kayıt</a:t>
            </a:r>
            <a:r>
              <a:rPr lang="tr-TR" dirty="0" smtClean="0"/>
              <a:t> </a:t>
            </a:r>
            <a:r>
              <a:rPr lang="tr-TR" dirty="0"/>
              <a:t>ifadesi de kullanılmaktadır</a:t>
            </a:r>
            <a:r>
              <a:rPr lang="tr-TR" dirty="0" smtClean="0"/>
              <a:t>.</a:t>
            </a:r>
          </a:p>
          <a:p>
            <a:pPr marL="0" indent="0">
              <a:buNone/>
            </a:pPr>
            <a:endParaRPr lang="tr-T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36912"/>
            <a:ext cx="6408712" cy="315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520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err="1"/>
              <a:t>Primary</a:t>
            </a:r>
            <a:r>
              <a:rPr lang="tr-TR" sz="3200" b="1" dirty="0"/>
              <a:t> </a:t>
            </a:r>
            <a:r>
              <a:rPr lang="tr-TR" sz="3200" b="1" dirty="0" err="1"/>
              <a:t>Key</a:t>
            </a:r>
            <a:r>
              <a:rPr lang="tr-TR" sz="3200" b="1" dirty="0"/>
              <a:t> (Birincil Anahtar) </a:t>
            </a:r>
            <a:endParaRPr lang="tr-TR" b="1" dirty="0"/>
          </a:p>
        </p:txBody>
      </p:sp>
      <p:sp>
        <p:nvSpPr>
          <p:cNvPr id="3" name="İçerik Yer Tutucusu 2"/>
          <p:cNvSpPr>
            <a:spLocks noGrp="1"/>
          </p:cNvSpPr>
          <p:nvPr>
            <p:ph idx="1"/>
          </p:nvPr>
        </p:nvSpPr>
        <p:spPr/>
        <p:txBody>
          <a:bodyPr/>
          <a:lstStyle/>
          <a:p>
            <a:pPr>
              <a:buFontTx/>
              <a:buChar char="-"/>
            </a:pPr>
            <a:r>
              <a:rPr lang="tr-TR" dirty="0" smtClean="0"/>
              <a:t>Tabloda </a:t>
            </a:r>
            <a:r>
              <a:rPr lang="tr-TR" dirty="0"/>
              <a:t>tutulan verilerden benzersiz yani aynı değeri iki kez içermeyecek olan sütun birincil anahtar olarak belirlenir. </a:t>
            </a:r>
            <a:endParaRPr lang="tr-TR" dirty="0" smtClean="0"/>
          </a:p>
          <a:p>
            <a:pPr>
              <a:buFontTx/>
              <a:buChar char="-"/>
            </a:pPr>
            <a:r>
              <a:rPr lang="tr-TR" dirty="0" smtClean="0"/>
              <a:t>Öğrenci </a:t>
            </a:r>
            <a:r>
              <a:rPr lang="tr-TR" dirty="0"/>
              <a:t>bilgilerinin tutulduğu bir tabloda öğrencilerin birbirinden ayırt edilmesini sağlayan ne öğrencinin adı ne de sınıfıdır. Bizim için </a:t>
            </a:r>
            <a:r>
              <a:rPr lang="tr-TR" dirty="0" err="1"/>
              <a:t>burda</a:t>
            </a:r>
            <a:r>
              <a:rPr lang="tr-TR" dirty="0"/>
              <a:t> benzersiz (</a:t>
            </a:r>
            <a:r>
              <a:rPr lang="tr-TR" dirty="0" err="1"/>
              <a:t>unique</a:t>
            </a:r>
            <a:r>
              <a:rPr lang="tr-TR" dirty="0"/>
              <a:t>) olan bilgi öğrenci numarasıdır. </a:t>
            </a:r>
            <a:endParaRPr lang="tr-TR" dirty="0" smtClean="0"/>
          </a:p>
          <a:p>
            <a:pPr>
              <a:buFontTx/>
              <a:buChar char="-"/>
            </a:pPr>
            <a:r>
              <a:rPr lang="tr-TR" dirty="0" smtClean="0"/>
              <a:t>Öğrenci </a:t>
            </a:r>
            <a:r>
              <a:rPr lang="tr-TR" dirty="0"/>
              <a:t>tablosu için </a:t>
            </a:r>
            <a:r>
              <a:rPr lang="tr-TR" b="1" dirty="0" err="1">
                <a:solidFill>
                  <a:srgbClr val="0070C0"/>
                </a:solidFill>
              </a:rPr>
              <a:t>Primary</a:t>
            </a:r>
            <a:r>
              <a:rPr lang="tr-TR" b="1" dirty="0">
                <a:solidFill>
                  <a:srgbClr val="0070C0"/>
                </a:solidFill>
              </a:rPr>
              <a:t> </a:t>
            </a:r>
            <a:r>
              <a:rPr lang="tr-TR" b="1" dirty="0" err="1">
                <a:solidFill>
                  <a:srgbClr val="0070C0"/>
                </a:solidFill>
              </a:rPr>
              <a:t>Key</a:t>
            </a:r>
            <a:r>
              <a:rPr lang="tr-TR" b="1" dirty="0">
                <a:solidFill>
                  <a:srgbClr val="0070C0"/>
                </a:solidFill>
              </a:rPr>
              <a:t> </a:t>
            </a:r>
            <a:r>
              <a:rPr lang="tr-TR" dirty="0">
                <a:solidFill>
                  <a:srgbClr val="FF0000"/>
                </a:solidFill>
                <a:effectLst>
                  <a:outerShdw blurRad="38100" dist="38100" dir="2700000" algn="tl">
                    <a:srgbClr val="000000">
                      <a:alpha val="43137"/>
                    </a:srgbClr>
                  </a:outerShdw>
                </a:effectLst>
              </a:rPr>
              <a:t>öğrenci numarası </a:t>
            </a:r>
            <a:r>
              <a:rPr lang="tr-TR" dirty="0"/>
              <a:t>olabilir.</a:t>
            </a:r>
          </a:p>
        </p:txBody>
      </p:sp>
    </p:spTree>
    <p:extLst>
      <p:ext uri="{BB962C8B-B14F-4D97-AF65-F5344CB8AC3E}">
        <p14:creationId xmlns:p14="http://schemas.microsoft.com/office/powerpoint/2010/main" val="3899939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Tablolarda anahtar sütun tanımlama zorunluluğu yoktur, ama kullanılması tavsiye edilmektedir.</a:t>
            </a:r>
          </a:p>
          <a:p>
            <a:r>
              <a:rPr lang="tr-TR" dirty="0" smtClean="0"/>
              <a:t>Birincil </a:t>
            </a:r>
            <a:r>
              <a:rPr lang="tr-TR" dirty="0"/>
              <a:t>anahtarlar hiçbir zaman NULL(boş) veya birbiri ile ayni olan değerleri içeremez. </a:t>
            </a:r>
            <a:endParaRPr lang="tr-TR" dirty="0" smtClean="0"/>
          </a:p>
          <a:p>
            <a:endParaRPr lang="tr-T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825" y="3356992"/>
            <a:ext cx="6048672" cy="2946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35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err="1"/>
              <a:t>Foreign</a:t>
            </a:r>
            <a:r>
              <a:rPr lang="tr-TR" sz="3200" b="1" dirty="0"/>
              <a:t> </a:t>
            </a:r>
            <a:r>
              <a:rPr lang="tr-TR" sz="3200" b="1" dirty="0" err="1"/>
              <a:t>Key</a:t>
            </a:r>
            <a:r>
              <a:rPr lang="tr-TR" sz="3200" b="1" dirty="0"/>
              <a:t> (Yabancı Anahtar) </a:t>
            </a:r>
            <a:endParaRPr lang="tr-TR" b="1" dirty="0"/>
          </a:p>
        </p:txBody>
      </p:sp>
      <p:sp>
        <p:nvSpPr>
          <p:cNvPr id="3" name="İçerik Yer Tutucusu 2"/>
          <p:cNvSpPr>
            <a:spLocks noGrp="1"/>
          </p:cNvSpPr>
          <p:nvPr>
            <p:ph idx="1"/>
          </p:nvPr>
        </p:nvSpPr>
        <p:spPr/>
        <p:txBody>
          <a:bodyPr/>
          <a:lstStyle/>
          <a:p>
            <a:pPr algn="just"/>
            <a:r>
              <a:rPr lang="tr-TR" dirty="0"/>
              <a:t>Tablo içerisindeki verilerin birbirleri ile iletişim kurabilmeleri amacıyla kullanılan anahtarlardır. Birincil anahtarlar hiçbir zaman NULL(boş) veya birbiri ile ayni olan değerleri içeremezken, yabancı anahtarlar birbirleri ile aynı olan değerler içerebilirler. Bir tabloda birden fazla yabancı anahtar kullanılabilir. </a:t>
            </a:r>
          </a:p>
          <a:p>
            <a:pPr algn="just"/>
            <a:r>
              <a:rPr lang="tr-TR" dirty="0"/>
              <a:t>Kısacası yabancı anahtar</a:t>
            </a:r>
            <a:r>
              <a:rPr lang="tr-TR" dirty="0" smtClean="0"/>
              <a:t>, bir </a:t>
            </a:r>
            <a:r>
              <a:rPr lang="tr-TR" dirty="0"/>
              <a:t>tabloya girilebilecek verileri başka bir tablonun herhangi bir alanında yer alabilecek veriler ile sınırlandırmak ve ilişkilendirmek için kullanılır. </a:t>
            </a:r>
          </a:p>
          <a:p>
            <a:pPr algn="just"/>
            <a:r>
              <a:rPr lang="tr-TR" dirty="0"/>
              <a:t>Yabancı anahtara, başka bir tablonun birincil anahtarıdır da denilebilir. </a:t>
            </a:r>
          </a:p>
        </p:txBody>
      </p:sp>
    </p:spTree>
    <p:extLst>
      <p:ext uri="{BB962C8B-B14F-4D97-AF65-F5344CB8AC3E}">
        <p14:creationId xmlns:p14="http://schemas.microsoft.com/office/powerpoint/2010/main" val="10628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VERİ TABANI İHTİYAÇ ANALİZİ </a:t>
            </a:r>
            <a:r>
              <a:rPr lang="tr-TR" dirty="0"/>
              <a:t/>
            </a:r>
            <a:br>
              <a:rPr lang="tr-TR" dirty="0"/>
            </a:br>
            <a:endParaRPr lang="tr-TR" dirty="0"/>
          </a:p>
        </p:txBody>
      </p:sp>
      <p:sp>
        <p:nvSpPr>
          <p:cNvPr id="3" name="İçerik Yer Tutucusu 2"/>
          <p:cNvSpPr>
            <a:spLocks noGrp="1"/>
          </p:cNvSpPr>
          <p:nvPr>
            <p:ph idx="1"/>
          </p:nvPr>
        </p:nvSpPr>
        <p:spPr/>
        <p:txBody>
          <a:bodyPr>
            <a:normAutofit/>
          </a:bodyPr>
          <a:lstStyle/>
          <a:p>
            <a:pPr marL="0" indent="0">
              <a:buNone/>
            </a:pPr>
            <a:r>
              <a:rPr lang="tr-TR" dirty="0" smtClean="0"/>
              <a:t>Veri </a:t>
            </a:r>
            <a:r>
              <a:rPr lang="tr-TR" dirty="0"/>
              <a:t>tabanı tasarlamaya başlamadan önce ihtiyaç analizinin doğru yapılması gerekmektedir. </a:t>
            </a:r>
          </a:p>
          <a:p>
            <a:pPr marL="0" indent="0">
              <a:buNone/>
            </a:pPr>
            <a:r>
              <a:rPr lang="tr-TR" dirty="0"/>
              <a:t>Veri tabanı ihtiyaç analizi yapılırken hazırlanacak olan sistemin neye hizmet edeceği, veri tabanını ne iş yapacağı ve hangi ihtiyaçları karşılayacağına, veri tabanının hangi verileri depolayacağı, veri tabanını oluşturan tabloların neler olacağı ve ne tür verileri saklayacağı </a:t>
            </a:r>
            <a:r>
              <a:rPr lang="tr-TR" dirty="0" err="1"/>
              <a:t>v.b</a:t>
            </a:r>
            <a:r>
              <a:rPr lang="tr-TR" dirty="0"/>
              <a:t>. gibi sorulara cevap vermek gerekmektedir. </a:t>
            </a:r>
          </a:p>
          <a:p>
            <a:pPr marL="0" indent="0">
              <a:buNone/>
            </a:pPr>
            <a:r>
              <a:rPr lang="tr-TR" dirty="0"/>
              <a:t>Tüm bunları kağıt üzerinde tasarladıktan sonra fiziksel tasarıma geçmek çalışmanızın daha sistemli yürümesi açısından avantajınıza olacaktır. </a:t>
            </a:r>
          </a:p>
        </p:txBody>
      </p:sp>
    </p:spTree>
    <p:extLst>
      <p:ext uri="{BB962C8B-B14F-4D97-AF65-F5344CB8AC3E}">
        <p14:creationId xmlns:p14="http://schemas.microsoft.com/office/powerpoint/2010/main" val="2234038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err="1"/>
              <a:t>Foreign</a:t>
            </a:r>
            <a:r>
              <a:rPr lang="tr-TR" b="1" dirty="0"/>
              <a:t> </a:t>
            </a:r>
            <a:r>
              <a:rPr lang="tr-TR" b="1" dirty="0" err="1"/>
              <a:t>Key</a:t>
            </a:r>
            <a:r>
              <a:rPr lang="tr-TR" b="1" dirty="0"/>
              <a:t> (Yabancı Anahtar) </a:t>
            </a:r>
            <a:endParaRPr lang="tr-TR"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00614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60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err="1"/>
              <a:t>Foreign</a:t>
            </a:r>
            <a:r>
              <a:rPr lang="tr-TR" b="1" dirty="0"/>
              <a:t> </a:t>
            </a:r>
            <a:r>
              <a:rPr lang="tr-TR" b="1" dirty="0" err="1"/>
              <a:t>Key</a:t>
            </a:r>
            <a:r>
              <a:rPr lang="tr-TR" b="1" dirty="0"/>
              <a:t> (Yabancı Anahtar) </a:t>
            </a:r>
            <a:endParaRPr lang="tr-TR" dirty="0"/>
          </a:p>
        </p:txBody>
      </p:sp>
      <p:pic>
        <p:nvPicPr>
          <p:cNvPr id="1024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761" t="17187" r="20170" b="32529"/>
          <a:stretch/>
        </p:blipFill>
        <p:spPr bwMode="auto">
          <a:xfrm>
            <a:off x="1043608" y="1700807"/>
            <a:ext cx="6408712" cy="3832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64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İlişkisel Veri Tabanı </a:t>
            </a:r>
            <a:r>
              <a:rPr lang="tr-TR" dirty="0"/>
              <a:t/>
            </a:r>
            <a:br>
              <a:rPr lang="tr-TR" dirty="0"/>
            </a:br>
            <a:endParaRPr lang="tr-TR" dirty="0"/>
          </a:p>
        </p:txBody>
      </p:sp>
      <p:sp>
        <p:nvSpPr>
          <p:cNvPr id="3" name="İçerik Yer Tutucusu 2"/>
          <p:cNvSpPr>
            <a:spLocks noGrp="1"/>
          </p:cNvSpPr>
          <p:nvPr>
            <p:ph idx="1"/>
          </p:nvPr>
        </p:nvSpPr>
        <p:spPr>
          <a:xfrm>
            <a:off x="323528" y="1340768"/>
            <a:ext cx="8229600" cy="4876800"/>
          </a:xfrm>
        </p:spPr>
        <p:txBody>
          <a:bodyPr>
            <a:normAutofit/>
          </a:bodyPr>
          <a:lstStyle/>
          <a:p>
            <a:pPr algn="just"/>
            <a:r>
              <a:rPr lang="tr-TR" dirty="0" smtClean="0"/>
              <a:t>İlişkisel </a:t>
            </a:r>
            <a:r>
              <a:rPr lang="tr-TR" dirty="0"/>
              <a:t>veri tabanı, birbirinden farkı tablolara yerleştirilmiş olan verilerin birbirleri ile belirli alanlara göre </a:t>
            </a:r>
            <a:r>
              <a:rPr lang="tr-TR" dirty="0" smtClean="0"/>
              <a:t>ilişkilendirilerek </a:t>
            </a:r>
            <a:r>
              <a:rPr lang="tr-TR" dirty="0"/>
              <a:t>düzenlenen veri tabanlarıdır. İlişkisel veri tabanı günümüzde en yaygın olarak kullanılan veri tabanı türüdür. </a:t>
            </a:r>
          </a:p>
          <a:p>
            <a:pPr algn="just"/>
            <a:r>
              <a:rPr lang="tr-TR" dirty="0"/>
              <a:t>İlişkisel veri tabanlarında veriler tablolarda birbirleri ile ilişkili bir şekilde saklanmaktadır. İlişkisel veri tabanları birden fazla tablodan oluşabilir. </a:t>
            </a:r>
          </a:p>
        </p:txBody>
      </p:sp>
    </p:spTree>
    <p:extLst>
      <p:ext uri="{BB962C8B-B14F-4D97-AF65-F5344CB8AC3E}">
        <p14:creationId xmlns:p14="http://schemas.microsoft.com/office/powerpoint/2010/main" val="69894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76672"/>
            <a:ext cx="6840760" cy="620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2777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a:t>Veri Tipleri </a:t>
            </a:r>
            <a:endParaRPr lang="tr-TR" b="1" dirty="0"/>
          </a:p>
        </p:txBody>
      </p:sp>
      <p:sp>
        <p:nvSpPr>
          <p:cNvPr id="3" name="İçerik Yer Tutucusu 2"/>
          <p:cNvSpPr>
            <a:spLocks noGrp="1"/>
          </p:cNvSpPr>
          <p:nvPr>
            <p:ph idx="1"/>
          </p:nvPr>
        </p:nvSpPr>
        <p:spPr/>
        <p:txBody>
          <a:bodyPr/>
          <a:lstStyle/>
          <a:p>
            <a:pPr marL="0" indent="0">
              <a:buNone/>
            </a:pPr>
            <a:r>
              <a:rPr lang="tr-TR" dirty="0" smtClean="0"/>
              <a:t> </a:t>
            </a:r>
            <a:r>
              <a:rPr lang="tr-TR" dirty="0"/>
              <a:t>Oluşturulan </a:t>
            </a:r>
            <a:r>
              <a:rPr lang="tr-TR" dirty="0" err="1"/>
              <a:t>veritabanında</a:t>
            </a:r>
            <a:r>
              <a:rPr lang="tr-TR" dirty="0"/>
              <a:t> tutulan verilerin hepsi aynı türde değildir. Tutulacak veriye göre değişiklik gösterir. Örneğin, isim karakter, </a:t>
            </a:r>
            <a:r>
              <a:rPr lang="tr-TR" dirty="0" err="1"/>
              <a:t>no</a:t>
            </a:r>
            <a:r>
              <a:rPr lang="tr-TR" dirty="0"/>
              <a:t> bilgisi sadece </a:t>
            </a:r>
            <a:r>
              <a:rPr lang="tr-TR" dirty="0">
                <a:solidFill>
                  <a:srgbClr val="C00000"/>
                </a:solidFill>
                <a:effectLst>
                  <a:outerShdw blurRad="38100" dist="38100" dir="2700000" algn="tl">
                    <a:srgbClr val="000000">
                      <a:alpha val="43137"/>
                    </a:srgbClr>
                  </a:outerShdw>
                </a:effectLst>
              </a:rPr>
              <a:t>sayı</a:t>
            </a:r>
            <a:r>
              <a:rPr lang="tr-TR" dirty="0"/>
              <a:t>, doğum tarihi bilgisi </a:t>
            </a:r>
            <a:r>
              <a:rPr lang="tr-TR" dirty="0">
                <a:solidFill>
                  <a:srgbClr val="C00000"/>
                </a:solidFill>
                <a:effectLst>
                  <a:outerShdw blurRad="38100" dist="38100" dir="2700000" algn="tl">
                    <a:srgbClr val="000000">
                      <a:alpha val="43137"/>
                    </a:srgbClr>
                  </a:outerShdw>
                </a:effectLst>
              </a:rPr>
              <a:t>tarih</a:t>
            </a:r>
            <a:r>
              <a:rPr lang="tr-TR" dirty="0"/>
              <a:t> bilgisini içerir. </a:t>
            </a:r>
            <a:endParaRPr lang="tr-TR" dirty="0" smtClean="0"/>
          </a:p>
          <a:p>
            <a:pPr marL="0" indent="0">
              <a:buNone/>
            </a:pPr>
            <a:r>
              <a:rPr lang="tr-TR" dirty="0" smtClean="0"/>
              <a:t>• </a:t>
            </a:r>
            <a:r>
              <a:rPr lang="tr-TR" dirty="0"/>
              <a:t>Bir </a:t>
            </a:r>
            <a:r>
              <a:rPr lang="tr-TR" dirty="0" err="1"/>
              <a:t>veritabanı</a:t>
            </a:r>
            <a:r>
              <a:rPr lang="tr-TR" dirty="0"/>
              <a:t> oluşturulurken önce tablolar sonra da tablolardaki alanların </a:t>
            </a:r>
            <a:r>
              <a:rPr lang="tr-TR" dirty="0">
                <a:solidFill>
                  <a:srgbClr val="C00000"/>
                </a:solidFill>
                <a:effectLst>
                  <a:outerShdw blurRad="38100" dist="38100" dir="2700000" algn="tl">
                    <a:srgbClr val="000000">
                      <a:alpha val="43137"/>
                    </a:srgbClr>
                  </a:outerShdw>
                </a:effectLst>
              </a:rPr>
              <a:t>veri tipleri </a:t>
            </a:r>
            <a:r>
              <a:rPr lang="tr-TR" dirty="0"/>
              <a:t>tanımlanmak zorundadır.</a:t>
            </a:r>
          </a:p>
        </p:txBody>
      </p:sp>
    </p:spTree>
    <p:extLst>
      <p:ext uri="{BB962C8B-B14F-4D97-AF65-F5344CB8AC3E}">
        <p14:creationId xmlns:p14="http://schemas.microsoft.com/office/powerpoint/2010/main" val="745873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p:cNvGraphicFramePr>
            <a:graphicFrameLocks noGrp="1"/>
          </p:cNvGraphicFramePr>
          <p:nvPr>
            <p:ph idx="1"/>
            <p:extLst>
              <p:ext uri="{D42A27DB-BD31-4B8C-83A1-F6EECF244321}">
                <p14:modId xmlns:p14="http://schemas.microsoft.com/office/powerpoint/2010/main" val="1557497798"/>
              </p:ext>
            </p:extLst>
          </p:nvPr>
        </p:nvGraphicFramePr>
        <p:xfrm>
          <a:off x="467544" y="620688"/>
          <a:ext cx="8136904" cy="5384878"/>
        </p:xfrm>
        <a:graphic>
          <a:graphicData uri="http://schemas.openxmlformats.org/drawingml/2006/table">
            <a:tbl>
              <a:tblPr/>
              <a:tblGrid>
                <a:gridCol w="3254761"/>
                <a:gridCol w="4882143"/>
              </a:tblGrid>
              <a:tr h="420311">
                <a:tc>
                  <a:txBody>
                    <a:bodyPr/>
                    <a:lstStyle/>
                    <a:p>
                      <a:pPr algn="l" fontAlgn="base"/>
                      <a:r>
                        <a:rPr lang="tr-TR" sz="1800" b="1" dirty="0">
                          <a:effectLst/>
                          <a:latin typeface="inherit"/>
                        </a:rPr>
                        <a:t>Numerik Veri Türleri</a:t>
                      </a:r>
                      <a:endParaRPr lang="tr-TR" sz="1800" dirty="0">
                        <a:effectLst/>
                        <a:latin typeface="inherit"/>
                      </a:endParaRPr>
                    </a:p>
                  </a:txBody>
                  <a:tcPr marL="86468" marR="86468" marT="40352" marB="40352">
                    <a:lnL>
                      <a:noFill/>
                    </a:lnL>
                    <a:lnR>
                      <a:noFill/>
                    </a:lnR>
                    <a:lnT>
                      <a:noFill/>
                    </a:lnT>
                    <a:lnB>
                      <a:noFill/>
                    </a:lnB>
                    <a:solidFill>
                      <a:srgbClr val="FFFFFF"/>
                    </a:solidFill>
                  </a:tcPr>
                </a:tc>
                <a:tc>
                  <a:txBody>
                    <a:bodyPr/>
                    <a:lstStyle/>
                    <a:p>
                      <a:pPr algn="l" fontAlgn="base"/>
                      <a:r>
                        <a:rPr lang="tr-TR" sz="1800" b="1">
                          <a:effectLst/>
                          <a:latin typeface="inherit"/>
                        </a:rPr>
                        <a:t>Tanımı</a:t>
                      </a:r>
                      <a:endParaRPr lang="tr-TR" sz="1800">
                        <a:effectLst/>
                        <a:latin typeface="inherit"/>
                      </a:endParaRPr>
                    </a:p>
                  </a:txBody>
                  <a:tcPr marL="86468" marR="86468" marT="40352" marB="40352">
                    <a:lnL>
                      <a:noFill/>
                    </a:lnL>
                    <a:lnR>
                      <a:noFill/>
                    </a:lnR>
                    <a:lnT>
                      <a:noFill/>
                    </a:lnT>
                    <a:lnB>
                      <a:noFill/>
                    </a:lnB>
                    <a:solidFill>
                      <a:srgbClr val="FFFFFF"/>
                    </a:solidFill>
                  </a:tcPr>
                </a:tc>
              </a:tr>
              <a:tr h="759079">
                <a:tc>
                  <a:txBody>
                    <a:bodyPr/>
                    <a:lstStyle/>
                    <a:p>
                      <a:pPr algn="l" fontAlgn="base"/>
                      <a:r>
                        <a:rPr lang="tr-TR" sz="1800" dirty="0" err="1">
                          <a:effectLst/>
                          <a:latin typeface="inherit"/>
                        </a:rPr>
                        <a:t>int</a:t>
                      </a:r>
                      <a:r>
                        <a:rPr lang="tr-TR" sz="1800" dirty="0">
                          <a:effectLst/>
                          <a:latin typeface="inherit"/>
                        </a:rPr>
                        <a:t>(size)</a:t>
                      </a:r>
                    </a:p>
                  </a:txBody>
                  <a:tcPr marL="86468" marR="86468" marT="40352" marB="40352">
                    <a:lnL>
                      <a:noFill/>
                    </a:lnL>
                    <a:lnR>
                      <a:noFill/>
                    </a:lnR>
                    <a:lnT>
                      <a:noFill/>
                    </a:lnT>
                    <a:lnB>
                      <a:noFill/>
                    </a:lnB>
                    <a:solidFill>
                      <a:srgbClr val="FFFFFF"/>
                    </a:solidFill>
                  </a:tcPr>
                </a:tc>
                <a:tc>
                  <a:txBody>
                    <a:bodyPr/>
                    <a:lstStyle/>
                    <a:p>
                      <a:pPr algn="l" fontAlgn="base"/>
                      <a:r>
                        <a:rPr lang="tr-TR" sz="1800" dirty="0" err="1">
                          <a:effectLst/>
                          <a:latin typeface="inherit"/>
                        </a:rPr>
                        <a:t>Yanlızca</a:t>
                      </a:r>
                      <a:r>
                        <a:rPr lang="tr-TR" sz="1800" dirty="0">
                          <a:effectLst/>
                          <a:latin typeface="inherit"/>
                        </a:rPr>
                        <a:t> </a:t>
                      </a:r>
                      <a:r>
                        <a:rPr lang="tr-TR" sz="1800" dirty="0" err="1">
                          <a:effectLst/>
                          <a:latin typeface="inherit"/>
                        </a:rPr>
                        <a:t>integer</a:t>
                      </a:r>
                      <a:r>
                        <a:rPr lang="tr-TR" sz="1800" dirty="0">
                          <a:effectLst/>
                          <a:latin typeface="inherit"/>
                        </a:rPr>
                        <a:t>(tamsayı) değeri </a:t>
                      </a:r>
                      <a:r>
                        <a:rPr lang="tr-TR" sz="1800" dirty="0" err="1">
                          <a:effectLst/>
                          <a:latin typeface="inherit"/>
                        </a:rPr>
                        <a:t>tutar.Max</a:t>
                      </a:r>
                      <a:r>
                        <a:rPr lang="tr-TR" sz="1800" dirty="0">
                          <a:effectLst/>
                          <a:latin typeface="inherit"/>
                        </a:rPr>
                        <a:t>. karakter genişliği parametre olarak alınır.</a:t>
                      </a:r>
                    </a:p>
                  </a:txBody>
                  <a:tcPr marL="86468" marR="86468" marT="40352" marB="40352">
                    <a:lnL>
                      <a:noFill/>
                    </a:lnL>
                    <a:lnR>
                      <a:noFill/>
                    </a:lnR>
                    <a:lnT>
                      <a:noFill/>
                    </a:lnT>
                    <a:lnB>
                      <a:noFill/>
                    </a:lnB>
                    <a:solidFill>
                      <a:srgbClr val="FFFFFF"/>
                    </a:solidFill>
                  </a:tcPr>
                </a:tc>
              </a:tr>
              <a:tr h="251993">
                <a:tc>
                  <a:txBody>
                    <a:bodyPr/>
                    <a:lstStyle/>
                    <a:p>
                      <a:pPr algn="l" fontAlgn="base"/>
                      <a:r>
                        <a:rPr lang="tr-TR" sz="1800">
                          <a:effectLst/>
                          <a:latin typeface="inherit"/>
                        </a:rPr>
                        <a:t>smallint(size)</a:t>
                      </a:r>
                    </a:p>
                  </a:txBody>
                  <a:tcPr marL="86468" marR="86468" marT="40352" marB="40352">
                    <a:lnL>
                      <a:noFill/>
                    </a:lnL>
                    <a:lnR>
                      <a:noFill/>
                    </a:lnR>
                    <a:lnT>
                      <a:noFill/>
                    </a:lnT>
                    <a:lnB>
                      <a:noFill/>
                    </a:lnB>
                    <a:solidFill>
                      <a:srgbClr val="FFFFFF"/>
                    </a:solidFill>
                  </a:tcPr>
                </a:tc>
                <a:tc>
                  <a:txBody>
                    <a:bodyPr/>
                    <a:lstStyle/>
                    <a:p>
                      <a:pPr algn="l" fontAlgn="base"/>
                      <a:r>
                        <a:rPr lang="tr-TR" sz="1800" dirty="0">
                          <a:effectLst/>
                          <a:latin typeface="inherit"/>
                        </a:rPr>
                        <a:t>Küçük tamsayılar.</a:t>
                      </a:r>
                    </a:p>
                  </a:txBody>
                  <a:tcPr marL="86468" marR="86468" marT="40352" marB="40352">
                    <a:lnL>
                      <a:noFill/>
                    </a:lnL>
                    <a:lnR>
                      <a:noFill/>
                    </a:lnR>
                    <a:lnT>
                      <a:noFill/>
                    </a:lnT>
                    <a:lnB>
                      <a:noFill/>
                    </a:lnB>
                    <a:solidFill>
                      <a:srgbClr val="FFFFFF"/>
                    </a:solidFill>
                  </a:tcPr>
                </a:tc>
              </a:tr>
              <a:tr h="251993">
                <a:tc>
                  <a:txBody>
                    <a:bodyPr/>
                    <a:lstStyle/>
                    <a:p>
                      <a:pPr algn="l" fontAlgn="base"/>
                      <a:r>
                        <a:rPr lang="tr-TR" sz="1800">
                          <a:effectLst/>
                          <a:latin typeface="inherit"/>
                        </a:rPr>
                        <a:t>tinyint(size)</a:t>
                      </a:r>
                    </a:p>
                  </a:txBody>
                  <a:tcPr marL="86468" marR="86468" marT="40352" marB="40352">
                    <a:lnL>
                      <a:noFill/>
                    </a:lnL>
                    <a:lnR>
                      <a:noFill/>
                    </a:lnR>
                    <a:lnT>
                      <a:noFill/>
                    </a:lnT>
                    <a:lnB>
                      <a:noFill/>
                    </a:lnB>
                    <a:solidFill>
                      <a:srgbClr val="FFFFFF"/>
                    </a:solidFill>
                  </a:tcPr>
                </a:tc>
                <a:tc>
                  <a:txBody>
                    <a:bodyPr/>
                    <a:lstStyle/>
                    <a:p>
                      <a:pPr algn="l" fontAlgn="base"/>
                      <a:endParaRPr lang="tr-TR" sz="1800" dirty="0">
                        <a:effectLst/>
                        <a:latin typeface="inherit"/>
                      </a:endParaRPr>
                    </a:p>
                  </a:txBody>
                  <a:tcPr marL="86468" marR="86468" marT="40352" marB="40352">
                    <a:lnL>
                      <a:noFill/>
                    </a:lnL>
                    <a:lnR>
                      <a:noFill/>
                    </a:lnR>
                    <a:lnT>
                      <a:noFill/>
                    </a:lnT>
                    <a:lnB>
                      <a:noFill/>
                    </a:lnB>
                    <a:solidFill>
                      <a:srgbClr val="FFFFFF"/>
                    </a:solidFill>
                  </a:tcPr>
                </a:tc>
              </a:tr>
              <a:tr h="251993">
                <a:tc>
                  <a:txBody>
                    <a:bodyPr/>
                    <a:lstStyle/>
                    <a:p>
                      <a:pPr algn="l" fontAlgn="base"/>
                      <a:r>
                        <a:rPr lang="tr-TR" sz="1800" dirty="0" err="1">
                          <a:effectLst/>
                          <a:latin typeface="inherit"/>
                        </a:rPr>
                        <a:t>mediumint</a:t>
                      </a:r>
                      <a:r>
                        <a:rPr lang="tr-TR" sz="1800" dirty="0">
                          <a:effectLst/>
                          <a:latin typeface="inherit"/>
                        </a:rPr>
                        <a:t>(size)</a:t>
                      </a:r>
                    </a:p>
                  </a:txBody>
                  <a:tcPr marL="86468" marR="86468" marT="40352" marB="40352">
                    <a:lnL>
                      <a:noFill/>
                    </a:lnL>
                    <a:lnR>
                      <a:noFill/>
                    </a:lnR>
                    <a:lnT>
                      <a:noFill/>
                    </a:lnT>
                    <a:lnB>
                      <a:noFill/>
                    </a:lnB>
                    <a:solidFill>
                      <a:srgbClr val="FFFFFF"/>
                    </a:solidFill>
                  </a:tcPr>
                </a:tc>
                <a:tc>
                  <a:txBody>
                    <a:bodyPr/>
                    <a:lstStyle/>
                    <a:p>
                      <a:pPr algn="l" fontAlgn="base"/>
                      <a:endParaRPr lang="tr-TR" sz="1800" dirty="0">
                        <a:effectLst/>
                        <a:latin typeface="inherit"/>
                      </a:endParaRPr>
                    </a:p>
                  </a:txBody>
                  <a:tcPr marL="86468" marR="86468" marT="40352" marB="40352">
                    <a:lnL>
                      <a:noFill/>
                    </a:lnL>
                    <a:lnR>
                      <a:noFill/>
                    </a:lnR>
                    <a:lnT>
                      <a:noFill/>
                    </a:lnT>
                    <a:lnB>
                      <a:noFill/>
                    </a:lnB>
                    <a:solidFill>
                      <a:srgbClr val="FFFFFF"/>
                    </a:solidFill>
                  </a:tcPr>
                </a:tc>
              </a:tr>
              <a:tr h="251993">
                <a:tc>
                  <a:txBody>
                    <a:bodyPr/>
                    <a:lstStyle/>
                    <a:p>
                      <a:pPr algn="l" fontAlgn="base"/>
                      <a:r>
                        <a:rPr lang="tr-TR" sz="1800">
                          <a:effectLst/>
                          <a:latin typeface="inherit"/>
                        </a:rPr>
                        <a:t>bigint(size)</a:t>
                      </a:r>
                    </a:p>
                  </a:txBody>
                  <a:tcPr marL="86468" marR="86468" marT="40352" marB="40352">
                    <a:lnL>
                      <a:noFill/>
                    </a:lnL>
                    <a:lnR>
                      <a:noFill/>
                    </a:lnR>
                    <a:lnT>
                      <a:noFill/>
                    </a:lnT>
                    <a:lnB>
                      <a:noFill/>
                    </a:lnB>
                    <a:solidFill>
                      <a:srgbClr val="FFFFFF"/>
                    </a:solidFill>
                  </a:tcPr>
                </a:tc>
                <a:tc>
                  <a:txBody>
                    <a:bodyPr/>
                    <a:lstStyle/>
                    <a:p>
                      <a:pPr algn="l" fontAlgn="base"/>
                      <a:endParaRPr lang="tr-TR" sz="1800" dirty="0">
                        <a:effectLst/>
                        <a:latin typeface="inherit"/>
                      </a:endParaRPr>
                    </a:p>
                  </a:txBody>
                  <a:tcPr marL="86468" marR="86468" marT="40352" marB="40352">
                    <a:lnL>
                      <a:noFill/>
                    </a:lnL>
                    <a:lnR>
                      <a:noFill/>
                    </a:lnR>
                    <a:lnT>
                      <a:noFill/>
                    </a:lnT>
                    <a:lnB>
                      <a:noFill/>
                    </a:lnB>
                    <a:solidFill>
                      <a:srgbClr val="FFFFFF"/>
                    </a:solidFill>
                  </a:tcPr>
                </a:tc>
              </a:tr>
              <a:tr h="928464">
                <a:tc>
                  <a:txBody>
                    <a:bodyPr/>
                    <a:lstStyle/>
                    <a:p>
                      <a:pPr algn="l" fontAlgn="base"/>
                      <a:r>
                        <a:rPr lang="tr-TR" sz="1800">
                          <a:effectLst/>
                          <a:latin typeface="inherit"/>
                        </a:rPr>
                        <a:t>decimal(size,d)</a:t>
                      </a:r>
                    </a:p>
                  </a:txBody>
                  <a:tcPr marL="86468" marR="86468" marT="40352" marB="40352">
                    <a:lnL>
                      <a:noFill/>
                    </a:lnL>
                    <a:lnR>
                      <a:noFill/>
                    </a:lnR>
                    <a:lnT>
                      <a:noFill/>
                    </a:lnT>
                    <a:lnB>
                      <a:noFill/>
                    </a:lnB>
                    <a:solidFill>
                      <a:srgbClr val="FFFFFF"/>
                    </a:solidFill>
                  </a:tcPr>
                </a:tc>
                <a:tc>
                  <a:txBody>
                    <a:bodyPr/>
                    <a:lstStyle/>
                    <a:p>
                      <a:pPr algn="l" fontAlgn="base"/>
                      <a:r>
                        <a:rPr lang="tr-TR" sz="1800" dirty="0">
                          <a:effectLst/>
                          <a:latin typeface="inherit"/>
                        </a:rPr>
                        <a:t>Sayıları kesirleri ile birlikte tutar. </a:t>
                      </a:r>
                      <a:r>
                        <a:rPr lang="tr-TR" sz="1800" dirty="0" err="1">
                          <a:effectLst/>
                          <a:latin typeface="inherit"/>
                        </a:rPr>
                        <a:t>Max</a:t>
                      </a:r>
                      <a:r>
                        <a:rPr lang="tr-TR" sz="1800" dirty="0">
                          <a:effectLst/>
                          <a:latin typeface="inherit"/>
                        </a:rPr>
                        <a:t>. karakter genişliği parametre olarak </a:t>
                      </a:r>
                      <a:r>
                        <a:rPr lang="tr-TR" sz="1800" dirty="0" err="1">
                          <a:effectLst/>
                          <a:latin typeface="inherit"/>
                        </a:rPr>
                        <a:t>alınır.Ondalık</a:t>
                      </a:r>
                      <a:r>
                        <a:rPr lang="tr-TR" sz="1800" dirty="0">
                          <a:effectLst/>
                          <a:latin typeface="inherit"/>
                        </a:rPr>
                        <a:t> sayı uzunluğu “d” parametresi ile tutulur.</a:t>
                      </a:r>
                    </a:p>
                  </a:txBody>
                  <a:tcPr marL="86468" marR="86468" marT="40352" marB="40352">
                    <a:lnL>
                      <a:noFill/>
                    </a:lnL>
                    <a:lnR>
                      <a:noFill/>
                    </a:lnR>
                    <a:lnT>
                      <a:noFill/>
                    </a:lnT>
                    <a:lnB>
                      <a:noFill/>
                    </a:lnB>
                    <a:solidFill>
                      <a:srgbClr val="FFFFFF"/>
                    </a:solidFill>
                  </a:tcPr>
                </a:tc>
              </a:tr>
              <a:tr h="928464">
                <a:tc>
                  <a:txBody>
                    <a:bodyPr/>
                    <a:lstStyle/>
                    <a:p>
                      <a:pPr algn="l" fontAlgn="base"/>
                      <a:r>
                        <a:rPr lang="tr-TR" sz="1800">
                          <a:effectLst/>
                          <a:latin typeface="inherit"/>
                        </a:rPr>
                        <a:t>double(size,d)</a:t>
                      </a:r>
                    </a:p>
                  </a:txBody>
                  <a:tcPr marL="86468" marR="86468" marT="40352" marB="40352">
                    <a:lnL>
                      <a:noFill/>
                    </a:lnL>
                    <a:lnR>
                      <a:noFill/>
                    </a:lnR>
                    <a:lnT>
                      <a:noFill/>
                    </a:lnT>
                    <a:lnB>
                      <a:noFill/>
                    </a:lnB>
                    <a:solidFill>
                      <a:srgbClr val="FFFFFF"/>
                    </a:solidFill>
                  </a:tcPr>
                </a:tc>
                <a:tc>
                  <a:txBody>
                    <a:bodyPr/>
                    <a:lstStyle/>
                    <a:p>
                      <a:pPr algn="l" fontAlgn="base"/>
                      <a:r>
                        <a:rPr lang="tr-TR" sz="1800" dirty="0">
                          <a:effectLst/>
                          <a:latin typeface="inherit"/>
                        </a:rPr>
                        <a:t>Sayıları kesirleri ile birlikte tutar. </a:t>
                      </a:r>
                      <a:r>
                        <a:rPr lang="tr-TR" sz="1800" dirty="0" err="1">
                          <a:effectLst/>
                          <a:latin typeface="inherit"/>
                        </a:rPr>
                        <a:t>Max</a:t>
                      </a:r>
                      <a:r>
                        <a:rPr lang="tr-TR" sz="1800" dirty="0">
                          <a:effectLst/>
                          <a:latin typeface="inherit"/>
                        </a:rPr>
                        <a:t>. karakter genişliği parametre olarak </a:t>
                      </a:r>
                      <a:r>
                        <a:rPr lang="tr-TR" sz="1800" dirty="0" err="1">
                          <a:effectLst/>
                          <a:latin typeface="inherit"/>
                        </a:rPr>
                        <a:t>alınır.Ondalık</a:t>
                      </a:r>
                      <a:r>
                        <a:rPr lang="tr-TR" sz="1800" dirty="0">
                          <a:effectLst/>
                          <a:latin typeface="inherit"/>
                        </a:rPr>
                        <a:t> sayı uzunluğu “d” parametresi ile tutulur.</a:t>
                      </a:r>
                    </a:p>
                  </a:txBody>
                  <a:tcPr marL="86468" marR="86468" marT="40352" marB="40352">
                    <a:lnL>
                      <a:noFill/>
                    </a:lnL>
                    <a:lnR>
                      <a:noFill/>
                    </a:lnR>
                    <a:lnT>
                      <a:noFill/>
                    </a:lnT>
                    <a:lnB>
                      <a:noFill/>
                    </a:lnB>
                    <a:solidFill>
                      <a:srgbClr val="FFFFFF"/>
                    </a:solidFill>
                  </a:tcPr>
                </a:tc>
              </a:tr>
              <a:tr h="928464">
                <a:tc>
                  <a:txBody>
                    <a:bodyPr/>
                    <a:lstStyle/>
                    <a:p>
                      <a:pPr algn="l" fontAlgn="base"/>
                      <a:r>
                        <a:rPr lang="tr-TR" sz="1800">
                          <a:effectLst/>
                          <a:latin typeface="inherit"/>
                        </a:rPr>
                        <a:t>float(size,d)</a:t>
                      </a:r>
                    </a:p>
                  </a:txBody>
                  <a:tcPr marL="86468" marR="86468" marT="40352" marB="40352">
                    <a:lnL>
                      <a:noFill/>
                    </a:lnL>
                    <a:lnR>
                      <a:noFill/>
                    </a:lnR>
                    <a:lnT>
                      <a:noFill/>
                    </a:lnT>
                    <a:lnB>
                      <a:noFill/>
                    </a:lnB>
                    <a:solidFill>
                      <a:srgbClr val="FFFFFF"/>
                    </a:solidFill>
                  </a:tcPr>
                </a:tc>
                <a:tc>
                  <a:txBody>
                    <a:bodyPr/>
                    <a:lstStyle/>
                    <a:p>
                      <a:pPr algn="l" fontAlgn="base"/>
                      <a:r>
                        <a:rPr lang="tr-TR" sz="1800" dirty="0">
                          <a:effectLst/>
                          <a:latin typeface="inherit"/>
                        </a:rPr>
                        <a:t>Sayıları kesirleri ile birlikte tutar. </a:t>
                      </a:r>
                      <a:r>
                        <a:rPr lang="tr-TR" sz="1800" dirty="0" err="1">
                          <a:effectLst/>
                          <a:latin typeface="inherit"/>
                        </a:rPr>
                        <a:t>Max</a:t>
                      </a:r>
                      <a:r>
                        <a:rPr lang="tr-TR" sz="1800" dirty="0">
                          <a:effectLst/>
                          <a:latin typeface="inherit"/>
                        </a:rPr>
                        <a:t>. karakter genişliği parametre olarak </a:t>
                      </a:r>
                      <a:r>
                        <a:rPr lang="tr-TR" sz="1800" dirty="0" err="1">
                          <a:effectLst/>
                          <a:latin typeface="inherit"/>
                        </a:rPr>
                        <a:t>alınır.Ondalık</a:t>
                      </a:r>
                      <a:r>
                        <a:rPr lang="tr-TR" sz="1800" dirty="0">
                          <a:effectLst/>
                          <a:latin typeface="inherit"/>
                        </a:rPr>
                        <a:t> sayı uzunluğu “d” parametresi ile tutulur.</a:t>
                      </a:r>
                    </a:p>
                  </a:txBody>
                  <a:tcPr marL="86468" marR="86468" marT="40352" marB="40352">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774293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3597731694"/>
              </p:ext>
            </p:extLst>
          </p:nvPr>
        </p:nvGraphicFramePr>
        <p:xfrm>
          <a:off x="395536" y="764704"/>
          <a:ext cx="8352928" cy="5760640"/>
        </p:xfrm>
        <a:graphic>
          <a:graphicData uri="http://schemas.openxmlformats.org/drawingml/2006/table">
            <a:tbl>
              <a:tblPr/>
              <a:tblGrid>
                <a:gridCol w="3341171"/>
                <a:gridCol w="5011757"/>
              </a:tblGrid>
              <a:tr h="738044">
                <a:tc>
                  <a:txBody>
                    <a:bodyPr/>
                    <a:lstStyle/>
                    <a:p>
                      <a:pPr algn="l" fontAlgn="base"/>
                      <a:r>
                        <a:rPr lang="tr-TR" b="1" dirty="0" err="1">
                          <a:effectLst/>
                          <a:latin typeface="inherit"/>
                        </a:rPr>
                        <a:t>Text</a:t>
                      </a:r>
                      <a:r>
                        <a:rPr lang="tr-TR" b="1" dirty="0">
                          <a:effectLst/>
                          <a:latin typeface="inherit"/>
                        </a:rPr>
                        <a:t> Veri Türleri</a:t>
                      </a:r>
                      <a:endParaRPr lang="tr-TR" dirty="0">
                        <a:effectLst/>
                        <a:latin typeface="inherit"/>
                      </a:endParaRPr>
                    </a:p>
                  </a:txBody>
                  <a:tcPr marL="142875" marR="142875" marT="66675" marB="66675">
                    <a:lnL>
                      <a:noFill/>
                    </a:lnL>
                    <a:lnR>
                      <a:noFill/>
                    </a:lnR>
                    <a:lnT>
                      <a:noFill/>
                    </a:lnT>
                    <a:lnB>
                      <a:noFill/>
                    </a:lnB>
                    <a:solidFill>
                      <a:srgbClr val="FFFFFF"/>
                    </a:solidFill>
                  </a:tcPr>
                </a:tc>
                <a:tc>
                  <a:txBody>
                    <a:bodyPr/>
                    <a:lstStyle/>
                    <a:p>
                      <a:pPr algn="l" fontAlgn="base"/>
                      <a:r>
                        <a:rPr lang="tr-TR" b="1">
                          <a:effectLst/>
                          <a:latin typeface="inherit"/>
                        </a:rPr>
                        <a:t>Tanımı</a:t>
                      </a:r>
                      <a:endParaRPr lang="tr-TR">
                        <a:effectLst/>
                        <a:latin typeface="inherit"/>
                      </a:endParaRPr>
                    </a:p>
                  </a:txBody>
                  <a:tcPr marL="142875" marR="142875" marT="66675" marB="66675">
                    <a:lnL>
                      <a:noFill/>
                    </a:lnL>
                    <a:lnR>
                      <a:noFill/>
                    </a:lnR>
                    <a:lnT>
                      <a:noFill/>
                    </a:lnT>
                    <a:lnB>
                      <a:noFill/>
                    </a:lnB>
                    <a:solidFill>
                      <a:srgbClr val="FFFFFF"/>
                    </a:solidFill>
                  </a:tcPr>
                </a:tc>
              </a:tr>
              <a:tr h="1413152">
                <a:tc>
                  <a:txBody>
                    <a:bodyPr/>
                    <a:lstStyle/>
                    <a:p>
                      <a:pPr algn="l" fontAlgn="base"/>
                      <a:r>
                        <a:rPr lang="tr-TR" dirty="0" err="1">
                          <a:effectLst/>
                          <a:latin typeface="inherit"/>
                        </a:rPr>
                        <a:t>char</a:t>
                      </a:r>
                      <a:r>
                        <a:rPr lang="tr-TR" dirty="0">
                          <a:effectLst/>
                          <a:latin typeface="inherit"/>
                        </a:rPr>
                        <a:t>(size)</a:t>
                      </a:r>
                    </a:p>
                  </a:txBody>
                  <a:tcPr marL="142875" marR="142875" marT="66675" marB="66675">
                    <a:lnL>
                      <a:noFill/>
                    </a:lnL>
                    <a:lnR>
                      <a:noFill/>
                    </a:lnR>
                    <a:lnT>
                      <a:noFill/>
                    </a:lnT>
                    <a:lnB>
                      <a:noFill/>
                    </a:lnB>
                    <a:solidFill>
                      <a:srgbClr val="FFFFFF"/>
                    </a:solidFill>
                  </a:tcPr>
                </a:tc>
                <a:tc>
                  <a:txBody>
                    <a:bodyPr/>
                    <a:lstStyle/>
                    <a:p>
                      <a:pPr algn="l" fontAlgn="base"/>
                      <a:r>
                        <a:rPr lang="tr-TR" dirty="0">
                          <a:effectLst/>
                          <a:latin typeface="inherit"/>
                        </a:rPr>
                        <a:t>Sabit bir </a:t>
                      </a:r>
                      <a:r>
                        <a:rPr lang="tr-TR" dirty="0" err="1">
                          <a:effectLst/>
                          <a:latin typeface="inherit"/>
                        </a:rPr>
                        <a:t>string</a:t>
                      </a:r>
                      <a:r>
                        <a:rPr lang="tr-TR" dirty="0">
                          <a:effectLst/>
                          <a:latin typeface="inherit"/>
                        </a:rPr>
                        <a:t> uzunluğu tutar(harf, </a:t>
                      </a:r>
                      <a:r>
                        <a:rPr lang="tr-TR" dirty="0" err="1">
                          <a:effectLst/>
                          <a:latin typeface="inherit"/>
                        </a:rPr>
                        <a:t>rakam,ve</a:t>
                      </a:r>
                      <a:r>
                        <a:rPr lang="tr-TR" dirty="0">
                          <a:effectLst/>
                          <a:latin typeface="inherit"/>
                        </a:rPr>
                        <a:t> özel karakter).Parantez içinde sabit uzunluk tutulur.</a:t>
                      </a:r>
                    </a:p>
                  </a:txBody>
                  <a:tcPr marL="142875" marR="142875" marT="66675" marB="66675">
                    <a:lnL>
                      <a:noFill/>
                    </a:lnL>
                    <a:lnR>
                      <a:noFill/>
                    </a:lnR>
                    <a:lnT>
                      <a:noFill/>
                    </a:lnT>
                    <a:lnB>
                      <a:noFill/>
                    </a:lnB>
                    <a:solidFill>
                      <a:srgbClr val="FFFFFF"/>
                    </a:solidFill>
                  </a:tcPr>
                </a:tc>
              </a:tr>
              <a:tr h="1728158">
                <a:tc>
                  <a:txBody>
                    <a:bodyPr/>
                    <a:lstStyle/>
                    <a:p>
                      <a:pPr algn="l" fontAlgn="base"/>
                      <a:r>
                        <a:rPr lang="tr-TR">
                          <a:effectLst/>
                          <a:latin typeface="inherit"/>
                        </a:rPr>
                        <a:t>varchar(size)</a:t>
                      </a:r>
                    </a:p>
                  </a:txBody>
                  <a:tcPr marL="142875" marR="142875" marT="66675" marB="66675">
                    <a:lnL>
                      <a:noFill/>
                    </a:lnL>
                    <a:lnR>
                      <a:noFill/>
                    </a:lnR>
                    <a:lnT>
                      <a:noFill/>
                    </a:lnT>
                    <a:lnB>
                      <a:noFill/>
                    </a:lnB>
                    <a:solidFill>
                      <a:srgbClr val="FFFFFF"/>
                    </a:solidFill>
                  </a:tcPr>
                </a:tc>
                <a:tc>
                  <a:txBody>
                    <a:bodyPr/>
                    <a:lstStyle/>
                    <a:p>
                      <a:pPr algn="l" fontAlgn="base"/>
                      <a:r>
                        <a:rPr lang="tr-TR" dirty="0">
                          <a:effectLst/>
                          <a:latin typeface="inherit"/>
                        </a:rPr>
                        <a:t>Değişken bir </a:t>
                      </a:r>
                      <a:r>
                        <a:rPr lang="tr-TR" dirty="0" err="1">
                          <a:effectLst/>
                          <a:latin typeface="inherit"/>
                        </a:rPr>
                        <a:t>string</a:t>
                      </a:r>
                      <a:r>
                        <a:rPr lang="tr-TR" dirty="0">
                          <a:effectLst/>
                          <a:latin typeface="inherit"/>
                        </a:rPr>
                        <a:t> uzunluğu parametre olarak tutulur(harf, </a:t>
                      </a:r>
                      <a:r>
                        <a:rPr lang="tr-TR" dirty="0" err="1">
                          <a:effectLst/>
                          <a:latin typeface="inherit"/>
                        </a:rPr>
                        <a:t>rakam,ve</a:t>
                      </a:r>
                      <a:r>
                        <a:rPr lang="tr-TR" dirty="0">
                          <a:effectLst/>
                          <a:latin typeface="inherit"/>
                        </a:rPr>
                        <a:t> özel karakter).Parantez içinde sabit uzunluk tutulur.</a:t>
                      </a:r>
                    </a:p>
                  </a:txBody>
                  <a:tcPr marL="142875" marR="142875" marT="66675" marB="66675">
                    <a:lnL>
                      <a:noFill/>
                    </a:lnL>
                    <a:lnR>
                      <a:noFill/>
                    </a:lnR>
                    <a:lnT>
                      <a:noFill/>
                    </a:lnT>
                    <a:lnB>
                      <a:noFill/>
                    </a:lnB>
                    <a:solidFill>
                      <a:srgbClr val="FFFFFF"/>
                    </a:solidFill>
                  </a:tcPr>
                </a:tc>
              </a:tr>
              <a:tr h="783140">
                <a:tc>
                  <a:txBody>
                    <a:bodyPr/>
                    <a:lstStyle/>
                    <a:p>
                      <a:pPr algn="l" fontAlgn="base"/>
                      <a:r>
                        <a:rPr lang="tr-TR">
                          <a:effectLst/>
                          <a:latin typeface="inherit"/>
                        </a:rPr>
                        <a:t>tinytext</a:t>
                      </a:r>
                    </a:p>
                  </a:txBody>
                  <a:tcPr marL="142875" marR="142875" marT="66675" marB="66675">
                    <a:lnL>
                      <a:noFill/>
                    </a:lnL>
                    <a:lnR>
                      <a:noFill/>
                    </a:lnR>
                    <a:lnT>
                      <a:noFill/>
                    </a:lnT>
                    <a:lnB>
                      <a:noFill/>
                    </a:lnB>
                    <a:solidFill>
                      <a:srgbClr val="FFFFFF"/>
                    </a:solidFill>
                  </a:tcPr>
                </a:tc>
                <a:tc>
                  <a:txBody>
                    <a:bodyPr/>
                    <a:lstStyle/>
                    <a:p>
                      <a:pPr algn="l" fontAlgn="base"/>
                      <a:r>
                        <a:rPr lang="tr-TR" dirty="0">
                          <a:effectLst/>
                          <a:latin typeface="inherit"/>
                        </a:rPr>
                        <a:t>Değişken bir </a:t>
                      </a:r>
                      <a:r>
                        <a:rPr lang="tr-TR" dirty="0" err="1">
                          <a:effectLst/>
                          <a:latin typeface="inherit"/>
                        </a:rPr>
                        <a:t>stringi</a:t>
                      </a:r>
                      <a:r>
                        <a:rPr lang="tr-TR" dirty="0">
                          <a:effectLst/>
                          <a:latin typeface="inherit"/>
                        </a:rPr>
                        <a:t> max.255 karakter uzunluğu ile tutar.</a:t>
                      </a:r>
                    </a:p>
                  </a:txBody>
                  <a:tcPr marL="142875" marR="142875" marT="66675" marB="66675">
                    <a:lnL>
                      <a:noFill/>
                    </a:lnL>
                    <a:lnR>
                      <a:noFill/>
                    </a:lnR>
                    <a:lnT>
                      <a:noFill/>
                    </a:lnT>
                    <a:lnB>
                      <a:noFill/>
                    </a:lnB>
                    <a:solidFill>
                      <a:srgbClr val="FFFFFF"/>
                    </a:solidFill>
                  </a:tcPr>
                </a:tc>
              </a:tr>
              <a:tr h="1098146">
                <a:tc>
                  <a:txBody>
                    <a:bodyPr/>
                    <a:lstStyle/>
                    <a:p>
                      <a:pPr algn="l" fontAlgn="base"/>
                      <a:r>
                        <a:rPr lang="tr-TR" dirty="0" err="1">
                          <a:effectLst/>
                          <a:latin typeface="inherit"/>
                        </a:rPr>
                        <a:t>text</a:t>
                      </a:r>
                      <a:r>
                        <a:rPr lang="tr-TR" dirty="0">
                          <a:effectLst/>
                          <a:latin typeface="inherit"/>
                        </a:rPr>
                        <a:t/>
                      </a:r>
                      <a:br>
                        <a:rPr lang="tr-TR" dirty="0">
                          <a:effectLst/>
                          <a:latin typeface="inherit"/>
                        </a:rPr>
                      </a:br>
                      <a:r>
                        <a:rPr lang="tr-TR" dirty="0" err="1">
                          <a:effectLst/>
                          <a:latin typeface="inherit"/>
                        </a:rPr>
                        <a:t>blob</a:t>
                      </a:r>
                      <a:endParaRPr lang="tr-TR" dirty="0">
                        <a:effectLst/>
                        <a:latin typeface="inherit"/>
                      </a:endParaRPr>
                    </a:p>
                  </a:txBody>
                  <a:tcPr marL="142875" marR="142875" marT="66675" marB="66675">
                    <a:lnL>
                      <a:noFill/>
                    </a:lnL>
                    <a:lnR>
                      <a:noFill/>
                    </a:lnR>
                    <a:lnT>
                      <a:noFill/>
                    </a:lnT>
                    <a:lnB>
                      <a:noFill/>
                    </a:lnB>
                    <a:solidFill>
                      <a:srgbClr val="FFFFFF"/>
                    </a:solidFill>
                  </a:tcPr>
                </a:tc>
                <a:tc>
                  <a:txBody>
                    <a:bodyPr/>
                    <a:lstStyle/>
                    <a:p>
                      <a:pPr algn="l" fontAlgn="base"/>
                      <a:r>
                        <a:rPr lang="tr-TR" dirty="0">
                          <a:effectLst/>
                          <a:latin typeface="inherit"/>
                        </a:rPr>
                        <a:t>Değişken bir </a:t>
                      </a:r>
                      <a:r>
                        <a:rPr lang="tr-TR" dirty="0" err="1">
                          <a:effectLst/>
                          <a:latin typeface="inherit"/>
                        </a:rPr>
                        <a:t>string</a:t>
                      </a:r>
                      <a:r>
                        <a:rPr lang="tr-TR" dirty="0">
                          <a:effectLst/>
                          <a:latin typeface="inherit"/>
                        </a:rPr>
                        <a:t> I </a:t>
                      </a:r>
                      <a:r>
                        <a:rPr lang="tr-TR" dirty="0" err="1">
                          <a:effectLst/>
                          <a:latin typeface="inherit"/>
                        </a:rPr>
                        <a:t>max</a:t>
                      </a:r>
                      <a:r>
                        <a:rPr lang="tr-TR" dirty="0">
                          <a:effectLst/>
                          <a:latin typeface="inherit"/>
                        </a:rPr>
                        <a:t>. 65535 karakter uzunluğu ile tutar.</a:t>
                      </a:r>
                    </a:p>
                  </a:txBody>
                  <a:tcPr marL="142875" marR="142875" marT="66675" marB="666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82926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p:cNvGraphicFramePr>
            <a:graphicFrameLocks noGrp="1"/>
          </p:cNvGraphicFramePr>
          <p:nvPr>
            <p:extLst>
              <p:ext uri="{D42A27DB-BD31-4B8C-83A1-F6EECF244321}">
                <p14:modId xmlns:p14="http://schemas.microsoft.com/office/powerpoint/2010/main" val="3622935882"/>
              </p:ext>
            </p:extLst>
          </p:nvPr>
        </p:nvGraphicFramePr>
        <p:xfrm>
          <a:off x="467544" y="1124744"/>
          <a:ext cx="8280920" cy="3240360"/>
        </p:xfrm>
        <a:graphic>
          <a:graphicData uri="http://schemas.openxmlformats.org/drawingml/2006/table">
            <a:tbl>
              <a:tblPr/>
              <a:tblGrid>
                <a:gridCol w="3312368"/>
                <a:gridCol w="4968552"/>
              </a:tblGrid>
              <a:tr h="968488">
                <a:tc>
                  <a:txBody>
                    <a:bodyPr/>
                    <a:lstStyle/>
                    <a:p>
                      <a:pPr algn="l" fontAlgn="base"/>
                      <a:r>
                        <a:rPr lang="tr-TR" b="1">
                          <a:effectLst/>
                          <a:latin typeface="inherit"/>
                        </a:rPr>
                        <a:t>Tarih Veri Türleri</a:t>
                      </a:r>
                      <a:endParaRPr lang="tr-TR">
                        <a:effectLst/>
                        <a:latin typeface="inherit"/>
                      </a:endParaRPr>
                    </a:p>
                  </a:txBody>
                  <a:tcPr marL="142875" marR="142875" marT="66675" marB="66675">
                    <a:lnL>
                      <a:noFill/>
                    </a:lnL>
                    <a:lnR>
                      <a:noFill/>
                    </a:lnR>
                    <a:lnT>
                      <a:noFill/>
                    </a:lnT>
                    <a:lnB>
                      <a:noFill/>
                    </a:lnB>
                    <a:solidFill>
                      <a:srgbClr val="FFFFFF"/>
                    </a:solidFill>
                  </a:tcPr>
                </a:tc>
                <a:tc>
                  <a:txBody>
                    <a:bodyPr/>
                    <a:lstStyle/>
                    <a:p>
                      <a:pPr algn="l" fontAlgn="base"/>
                      <a:r>
                        <a:rPr lang="tr-TR" b="1">
                          <a:effectLst/>
                          <a:latin typeface="inherit"/>
                        </a:rPr>
                        <a:t>Tanımı</a:t>
                      </a:r>
                      <a:endParaRPr lang="tr-TR">
                        <a:effectLst/>
                        <a:latin typeface="inherit"/>
                      </a:endParaRPr>
                    </a:p>
                  </a:txBody>
                  <a:tcPr marL="142875" marR="142875" marT="66675" marB="66675">
                    <a:lnL>
                      <a:noFill/>
                    </a:lnL>
                    <a:lnR>
                      <a:noFill/>
                    </a:lnR>
                    <a:lnT>
                      <a:noFill/>
                    </a:lnT>
                    <a:lnB>
                      <a:noFill/>
                    </a:lnB>
                    <a:solidFill>
                      <a:srgbClr val="FFFFFF"/>
                    </a:solidFill>
                  </a:tcPr>
                </a:tc>
              </a:tr>
              <a:tr h="2271872">
                <a:tc>
                  <a:txBody>
                    <a:bodyPr/>
                    <a:lstStyle/>
                    <a:p>
                      <a:pPr algn="l" fontAlgn="base"/>
                      <a:r>
                        <a:rPr lang="tr-TR">
                          <a:effectLst/>
                          <a:latin typeface="inherit"/>
                        </a:rPr>
                        <a:t>date(yyyy-mm-dd)</a:t>
                      </a:r>
                      <a:br>
                        <a:rPr lang="tr-TR">
                          <a:effectLst/>
                          <a:latin typeface="inherit"/>
                        </a:rPr>
                      </a:br>
                      <a:r>
                        <a:rPr lang="tr-TR">
                          <a:effectLst/>
                          <a:latin typeface="inherit"/>
                        </a:rPr>
                        <a:t>datetime(yyyy-mm-dd hh:mm:ss)</a:t>
                      </a:r>
                    </a:p>
                  </a:txBody>
                  <a:tcPr marL="142875" marR="142875" marT="66675" marB="66675">
                    <a:lnL>
                      <a:noFill/>
                    </a:lnL>
                    <a:lnR>
                      <a:noFill/>
                    </a:lnR>
                    <a:lnT>
                      <a:noFill/>
                    </a:lnT>
                    <a:lnB>
                      <a:noFill/>
                    </a:lnB>
                    <a:solidFill>
                      <a:srgbClr val="FFFFFF"/>
                    </a:solidFill>
                  </a:tcPr>
                </a:tc>
                <a:tc>
                  <a:txBody>
                    <a:bodyPr/>
                    <a:lstStyle/>
                    <a:p>
                      <a:r>
                        <a:rPr lang="tr-TR" dirty="0" smtClean="0"/>
                        <a:t>Tarih</a:t>
                      </a:r>
                      <a:r>
                        <a:rPr lang="tr-TR" baseline="0" dirty="0" smtClean="0"/>
                        <a:t> ve zaman değerlerini tutar.</a:t>
                      </a:r>
                      <a:endParaRPr lang="tr-TR" dirty="0"/>
                    </a:p>
                  </a:txBody>
                  <a:tcPr>
                    <a:lnL>
                      <a:noFill/>
                    </a:lnL>
                    <a:lnT>
                      <a:noFill/>
                    </a:lnT>
                  </a:tcPr>
                </a:tc>
              </a:tr>
            </a:tbl>
          </a:graphicData>
        </a:graphic>
      </p:graphicFrame>
    </p:spTree>
    <p:extLst>
      <p:ext uri="{BB962C8B-B14F-4D97-AF65-F5344CB8AC3E}">
        <p14:creationId xmlns:p14="http://schemas.microsoft.com/office/powerpoint/2010/main" val="3596195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b="1" dirty="0"/>
              <a:t>Veri Kısıtlamaları </a:t>
            </a:r>
            <a:r>
              <a:rPr lang="tr-TR" sz="3600" dirty="0"/>
              <a:t/>
            </a:r>
            <a:br>
              <a:rPr lang="tr-TR" sz="3600" dirty="0"/>
            </a:br>
            <a:endParaRPr lang="tr-TR" dirty="0"/>
          </a:p>
        </p:txBody>
      </p:sp>
      <p:sp>
        <p:nvSpPr>
          <p:cNvPr id="3" name="İçerik Yer Tutucusu 2"/>
          <p:cNvSpPr>
            <a:spLocks noGrp="1"/>
          </p:cNvSpPr>
          <p:nvPr>
            <p:ph idx="1"/>
          </p:nvPr>
        </p:nvSpPr>
        <p:spPr/>
        <p:txBody>
          <a:bodyPr>
            <a:normAutofit fontScale="85000" lnSpcReduction="20000"/>
          </a:bodyPr>
          <a:lstStyle/>
          <a:p>
            <a:pPr marL="0" indent="0">
              <a:buNone/>
            </a:pPr>
            <a:r>
              <a:rPr lang="tr-TR" dirty="0" smtClean="0"/>
              <a:t>Tablo </a:t>
            </a:r>
            <a:r>
              <a:rPr lang="tr-TR" dirty="0"/>
              <a:t>tasarlarken kullanılan verilerin tutarlılığını sağlamak ve ne tür değerlere sahip olabileceğini belirlemek için de kısıtlamalar getirilebilir. </a:t>
            </a:r>
            <a:endParaRPr lang="tr-TR" dirty="0" smtClean="0"/>
          </a:p>
          <a:p>
            <a:pPr marL="0" indent="0">
              <a:buNone/>
            </a:pPr>
            <a:r>
              <a:rPr lang="tr-TR" dirty="0" smtClean="0"/>
              <a:t>Veri </a:t>
            </a:r>
            <a:r>
              <a:rPr lang="tr-TR" dirty="0"/>
              <a:t>kısıtlamaları sırasında kullanılan bazı kısıtlamalar Not </a:t>
            </a:r>
            <a:r>
              <a:rPr lang="tr-TR" dirty="0" err="1"/>
              <a:t>Null</a:t>
            </a:r>
            <a:r>
              <a:rPr lang="tr-TR" dirty="0"/>
              <a:t>, </a:t>
            </a:r>
            <a:r>
              <a:rPr lang="tr-TR" dirty="0" err="1"/>
              <a:t>Default</a:t>
            </a:r>
            <a:r>
              <a:rPr lang="tr-TR" dirty="0"/>
              <a:t>, </a:t>
            </a:r>
            <a:r>
              <a:rPr lang="tr-TR" dirty="0" err="1"/>
              <a:t>Unique</a:t>
            </a:r>
            <a:r>
              <a:rPr lang="tr-TR" dirty="0"/>
              <a:t> ve </a:t>
            </a:r>
            <a:r>
              <a:rPr lang="tr-TR" dirty="0" err="1"/>
              <a:t>Check’tir</a:t>
            </a:r>
            <a:r>
              <a:rPr lang="tr-TR" dirty="0"/>
              <a:t>. </a:t>
            </a:r>
          </a:p>
          <a:p>
            <a:pPr marL="0" indent="0">
              <a:buNone/>
            </a:pPr>
            <a:endParaRPr lang="tr-TR" b="1" dirty="0" smtClean="0"/>
          </a:p>
          <a:p>
            <a:pPr marL="0" indent="0">
              <a:buNone/>
            </a:pPr>
            <a:r>
              <a:rPr lang="tr-TR" b="1" dirty="0" smtClean="0">
                <a:solidFill>
                  <a:srgbClr val="C00000"/>
                </a:solidFill>
                <a:effectLst>
                  <a:outerShdw blurRad="38100" dist="38100" dir="2700000" algn="tl">
                    <a:srgbClr val="000000">
                      <a:alpha val="43137"/>
                    </a:srgbClr>
                  </a:outerShdw>
                </a:effectLst>
              </a:rPr>
              <a:t>Not </a:t>
            </a:r>
            <a:r>
              <a:rPr lang="tr-TR" b="1" dirty="0" err="1">
                <a:solidFill>
                  <a:srgbClr val="C00000"/>
                </a:solidFill>
                <a:effectLst>
                  <a:outerShdw blurRad="38100" dist="38100" dir="2700000" algn="tl">
                    <a:srgbClr val="000000">
                      <a:alpha val="43137"/>
                    </a:srgbClr>
                  </a:outerShdw>
                </a:effectLst>
              </a:rPr>
              <a:t>null</a:t>
            </a:r>
            <a:r>
              <a:rPr lang="tr-TR" b="1" dirty="0">
                <a:solidFill>
                  <a:srgbClr val="C00000"/>
                </a:solidFill>
                <a:effectLst>
                  <a:outerShdw blurRad="38100" dist="38100" dir="2700000" algn="tl">
                    <a:srgbClr val="000000">
                      <a:alpha val="43137"/>
                    </a:srgbClr>
                  </a:outerShdw>
                </a:effectLst>
              </a:rPr>
              <a:t> kısıtlaması; </a:t>
            </a:r>
            <a:r>
              <a:rPr lang="tr-TR" dirty="0"/>
              <a:t>Veri girişi yapılacak bir tablodaki sütunun değer alıp (NULL) almaması (NOT NULL) gerektiğini belirlemek için kullanılan kısıtlamadır. </a:t>
            </a:r>
          </a:p>
          <a:p>
            <a:endParaRPr lang="tr-TR" dirty="0"/>
          </a:p>
          <a:p>
            <a:pPr marL="0" indent="0">
              <a:buNone/>
            </a:pPr>
            <a:r>
              <a:rPr lang="tr-TR" b="1" dirty="0" err="1" smtClean="0">
                <a:solidFill>
                  <a:srgbClr val="C00000"/>
                </a:solidFill>
                <a:effectLst>
                  <a:outerShdw blurRad="38100" dist="38100" dir="2700000" algn="tl">
                    <a:srgbClr val="000000">
                      <a:alpha val="43137"/>
                    </a:srgbClr>
                  </a:outerShdw>
                </a:effectLst>
              </a:rPr>
              <a:t>Default</a:t>
            </a:r>
            <a:r>
              <a:rPr lang="tr-TR" b="1" dirty="0" smtClean="0">
                <a:solidFill>
                  <a:srgbClr val="C00000"/>
                </a:solidFill>
                <a:effectLst>
                  <a:outerShdw blurRad="38100" dist="38100" dir="2700000" algn="tl">
                    <a:srgbClr val="000000">
                      <a:alpha val="43137"/>
                    </a:srgbClr>
                  </a:outerShdw>
                </a:effectLst>
              </a:rPr>
              <a:t> </a:t>
            </a:r>
            <a:r>
              <a:rPr lang="tr-TR" b="1" dirty="0">
                <a:solidFill>
                  <a:srgbClr val="C00000"/>
                </a:solidFill>
                <a:effectLst>
                  <a:outerShdw blurRad="38100" dist="38100" dir="2700000" algn="tl">
                    <a:srgbClr val="000000">
                      <a:alpha val="43137"/>
                    </a:srgbClr>
                  </a:outerShdw>
                </a:effectLst>
              </a:rPr>
              <a:t>kısıtlaması; </a:t>
            </a:r>
            <a:r>
              <a:rPr lang="tr-TR" dirty="0"/>
              <a:t>Veri girişi sırasında bir alanın alabileceği varsayılan bir değer atamak için kullanılır. </a:t>
            </a:r>
          </a:p>
          <a:p>
            <a:endParaRPr lang="tr-TR" dirty="0"/>
          </a:p>
          <a:p>
            <a:pPr marL="0" indent="0">
              <a:buNone/>
            </a:pPr>
            <a:r>
              <a:rPr lang="tr-TR" b="1" dirty="0" err="1" smtClean="0">
                <a:solidFill>
                  <a:srgbClr val="C00000"/>
                </a:solidFill>
                <a:effectLst>
                  <a:outerShdw blurRad="38100" dist="38100" dir="2700000" algn="tl">
                    <a:srgbClr val="000000">
                      <a:alpha val="43137"/>
                    </a:srgbClr>
                  </a:outerShdw>
                </a:effectLst>
              </a:rPr>
              <a:t>Unique</a:t>
            </a:r>
            <a:r>
              <a:rPr lang="tr-TR" b="1" dirty="0" smtClean="0">
                <a:solidFill>
                  <a:srgbClr val="C00000"/>
                </a:solidFill>
                <a:effectLst>
                  <a:outerShdw blurRad="38100" dist="38100" dir="2700000" algn="tl">
                    <a:srgbClr val="000000">
                      <a:alpha val="43137"/>
                    </a:srgbClr>
                  </a:outerShdw>
                </a:effectLst>
              </a:rPr>
              <a:t> </a:t>
            </a:r>
            <a:r>
              <a:rPr lang="tr-TR" b="1" dirty="0">
                <a:solidFill>
                  <a:srgbClr val="C00000"/>
                </a:solidFill>
                <a:effectLst>
                  <a:outerShdw blurRad="38100" dist="38100" dir="2700000" algn="tl">
                    <a:srgbClr val="000000">
                      <a:alpha val="43137"/>
                    </a:srgbClr>
                  </a:outerShdw>
                </a:effectLst>
              </a:rPr>
              <a:t>kısıtlaması; </a:t>
            </a:r>
            <a:r>
              <a:rPr lang="tr-TR" dirty="0"/>
              <a:t>Tablodaki bir alana girilen verinin tekrarsız olmasını sağlamak için kullanılır. </a:t>
            </a:r>
          </a:p>
          <a:p>
            <a:endParaRPr lang="tr-TR" dirty="0"/>
          </a:p>
          <a:p>
            <a:pPr marL="0" indent="0">
              <a:buNone/>
            </a:pPr>
            <a:r>
              <a:rPr lang="tr-TR" dirty="0" smtClean="0"/>
              <a:t> </a:t>
            </a:r>
            <a:endParaRPr lang="tr-TR" dirty="0"/>
          </a:p>
        </p:txBody>
      </p:sp>
    </p:spTree>
    <p:extLst>
      <p:ext uri="{BB962C8B-B14F-4D97-AF65-F5344CB8AC3E}">
        <p14:creationId xmlns:p14="http://schemas.microsoft.com/office/powerpoint/2010/main" val="123133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b="1" dirty="0" err="1">
                <a:solidFill>
                  <a:srgbClr val="C00000"/>
                </a:solidFill>
                <a:effectLst>
                  <a:outerShdw blurRad="38100" dist="38100" dir="2700000" algn="tl">
                    <a:srgbClr val="000000">
                      <a:alpha val="43137"/>
                    </a:srgbClr>
                  </a:outerShdw>
                </a:effectLst>
              </a:rPr>
              <a:t>Check</a:t>
            </a:r>
            <a:r>
              <a:rPr lang="tr-TR" b="1" dirty="0">
                <a:solidFill>
                  <a:srgbClr val="C00000"/>
                </a:solidFill>
                <a:effectLst>
                  <a:outerShdw blurRad="38100" dist="38100" dir="2700000" algn="tl">
                    <a:srgbClr val="000000">
                      <a:alpha val="43137"/>
                    </a:srgbClr>
                  </a:outerShdw>
                </a:effectLst>
              </a:rPr>
              <a:t> Kısıtlaması</a:t>
            </a:r>
            <a:r>
              <a:rPr lang="tr-TR" dirty="0">
                <a:solidFill>
                  <a:srgbClr val="C00000"/>
                </a:solidFill>
                <a:effectLst>
                  <a:outerShdw blurRad="38100" dist="38100" dir="2700000" algn="tl">
                    <a:srgbClr val="000000">
                      <a:alpha val="43137"/>
                    </a:srgbClr>
                  </a:outerShdw>
                </a:effectLst>
              </a:rPr>
              <a:t>; </a:t>
            </a:r>
            <a:r>
              <a:rPr lang="tr-TR" dirty="0"/>
              <a:t>Kontrol kısıtlayıcı olarak da adlandırılır. Veri girişlerinin belirtilen kriterlere göre yapılmasını sağlar. Örneğin kişinin T.C. Kimlik numarası girilirken 11 haneden fazla değer girilmesi engellenebilir veya bir yolculuk sırasında 0-6 yaş grubu yolculardan ücret alınmayacağının belirtildiği bir durumda yolcu yaşı hanesine girilecek olan yaş rakamının 0 ile 6 dışında bir değer alamayacağı şeklinde bir kısıtlama getirilebilir. </a:t>
            </a:r>
          </a:p>
          <a:p>
            <a:pPr marL="0" indent="0">
              <a:buNone/>
            </a:pPr>
            <a:r>
              <a:rPr lang="tr-TR" b="1" dirty="0">
                <a:solidFill>
                  <a:srgbClr val="C00000"/>
                </a:solidFill>
                <a:effectLst>
                  <a:outerShdw blurRad="38100" dist="38100" dir="2700000" algn="tl">
                    <a:srgbClr val="000000">
                      <a:alpha val="43137"/>
                    </a:srgbClr>
                  </a:outerShdw>
                </a:effectLst>
              </a:rPr>
              <a:t>Auto </a:t>
            </a:r>
            <a:r>
              <a:rPr lang="tr-TR" b="1" dirty="0" err="1" smtClean="0">
                <a:solidFill>
                  <a:srgbClr val="C00000"/>
                </a:solidFill>
                <a:effectLst>
                  <a:outerShdw blurRad="38100" dist="38100" dir="2700000" algn="tl">
                    <a:srgbClr val="000000">
                      <a:alpha val="43137"/>
                    </a:srgbClr>
                  </a:outerShdw>
                </a:effectLst>
              </a:rPr>
              <a:t>Increment</a:t>
            </a:r>
            <a:r>
              <a:rPr lang="tr-TR" b="1" dirty="0" smtClean="0">
                <a:solidFill>
                  <a:srgbClr val="C00000"/>
                </a:solidFill>
                <a:effectLst>
                  <a:outerShdw blurRad="38100" dist="38100" dir="2700000" algn="tl">
                    <a:srgbClr val="000000">
                      <a:alpha val="43137"/>
                    </a:srgbClr>
                  </a:outerShdw>
                </a:effectLst>
              </a:rPr>
              <a:t>; </a:t>
            </a:r>
            <a:r>
              <a:rPr lang="tr-TR" dirty="0"/>
              <a:t>Bunun işlevi otomatik artış anlamına gelmektedir.</a:t>
            </a:r>
          </a:p>
          <a:p>
            <a:pPr marL="0" indent="0">
              <a:buNone/>
            </a:pPr>
            <a:endParaRPr lang="tr-TR" dirty="0"/>
          </a:p>
        </p:txBody>
      </p:sp>
    </p:spTree>
    <p:extLst>
      <p:ext uri="{BB962C8B-B14F-4D97-AF65-F5344CB8AC3E}">
        <p14:creationId xmlns:p14="http://schemas.microsoft.com/office/powerpoint/2010/main" val="158622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Veri Tabanı Tanımı </a:t>
            </a:r>
            <a:endParaRPr lang="tr-TR" dirty="0"/>
          </a:p>
        </p:txBody>
      </p:sp>
      <p:sp>
        <p:nvSpPr>
          <p:cNvPr id="3" name="İçerik Yer Tutucusu 2"/>
          <p:cNvSpPr>
            <a:spLocks noGrp="1"/>
          </p:cNvSpPr>
          <p:nvPr>
            <p:ph idx="1"/>
          </p:nvPr>
        </p:nvSpPr>
        <p:spPr/>
        <p:txBody>
          <a:bodyPr>
            <a:normAutofit fontScale="92500"/>
          </a:bodyPr>
          <a:lstStyle/>
          <a:p>
            <a:pPr marL="0" indent="0" algn="just">
              <a:buNone/>
            </a:pPr>
            <a:r>
              <a:rPr lang="tr-TR" dirty="0" smtClean="0"/>
              <a:t>Bir </a:t>
            </a:r>
            <a:r>
              <a:rPr lang="tr-TR" dirty="0"/>
              <a:t>kişiye veya ürüne ait detaylı verilerin bir düzen çerçevesinde saklandığı ortamlar “Veri tabanı” olarak adlandırılır. Veri tabanı ile verilerinizi kaydedebilir, silebilir, güncelleyebilir, yeni veriler ekleyip mevcut verileriniz üzerinde sorgulamalar yapabilirsiniz. </a:t>
            </a:r>
          </a:p>
          <a:p>
            <a:pPr marL="0" indent="0" algn="just">
              <a:buNone/>
            </a:pPr>
            <a:r>
              <a:rPr lang="tr-TR" dirty="0"/>
              <a:t>Günümüzde Veri tabanları yaşamımızın birçok alanında karşımıza çıkmaktadır. Örneğin internet üzerinden yapmış olduğunuz bir alışverişte satıcı firmanın veri tabanına erişim sağlamış oluyorsunuz. İnternet üzerinden notlarınızı veya birtakım bilgileri öğrenmek için girmiş olduğunuz sistem Milli Eğitim Bakanlığının veri tabanında size ait </a:t>
            </a:r>
            <a:r>
              <a:rPr lang="tr-TR" dirty="0" smtClean="0"/>
              <a:t>bilgilerin önceden </a:t>
            </a:r>
            <a:r>
              <a:rPr lang="tr-TR" dirty="0"/>
              <a:t>kaydedilmiş olduğu sisteme, bir mağazada herhangi bir ürünün olup olmadığını öğrenmeye çalıştığınızda o mağazanın </a:t>
            </a:r>
            <a:r>
              <a:rPr lang="tr-TR" dirty="0" err="1"/>
              <a:t>veritabanına</a:t>
            </a:r>
            <a:r>
              <a:rPr lang="tr-TR" dirty="0"/>
              <a:t> erişmiş oluyorsunuz. </a:t>
            </a:r>
          </a:p>
        </p:txBody>
      </p:sp>
    </p:spTree>
    <p:extLst>
      <p:ext uri="{BB962C8B-B14F-4D97-AF65-F5344CB8AC3E}">
        <p14:creationId xmlns:p14="http://schemas.microsoft.com/office/powerpoint/2010/main" val="3779619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200" b="1" dirty="0"/>
              <a:t>NORMALİZASYON</a:t>
            </a:r>
            <a:endParaRPr lang="tr-TR" dirty="0"/>
          </a:p>
        </p:txBody>
      </p:sp>
      <p:sp>
        <p:nvSpPr>
          <p:cNvPr id="3" name="İçerik Yer Tutucusu 2"/>
          <p:cNvSpPr>
            <a:spLocks noGrp="1"/>
          </p:cNvSpPr>
          <p:nvPr>
            <p:ph idx="1"/>
          </p:nvPr>
        </p:nvSpPr>
        <p:spPr/>
        <p:txBody>
          <a:bodyPr>
            <a:normAutofit/>
          </a:bodyPr>
          <a:lstStyle/>
          <a:p>
            <a:pPr marL="0" indent="0" algn="just">
              <a:buNone/>
            </a:pPr>
            <a:r>
              <a:rPr lang="tr-TR" dirty="0" smtClean="0"/>
              <a:t>İlişkisel </a:t>
            </a:r>
            <a:r>
              <a:rPr lang="tr-TR" dirty="0"/>
              <a:t>veri tabanları tasarlanırken verilerin gereksiz tekrarını, bilgilerin kaybını önlemek amacıyla </a:t>
            </a:r>
            <a:r>
              <a:rPr lang="tr-TR" dirty="0" err="1"/>
              <a:t>normalizasyon</a:t>
            </a:r>
            <a:r>
              <a:rPr lang="tr-TR" dirty="0"/>
              <a:t> işlemi uygulanması gerekir. </a:t>
            </a:r>
            <a:r>
              <a:rPr lang="tr-TR" dirty="0" err="1"/>
              <a:t>Normalizasyon</a:t>
            </a:r>
            <a:r>
              <a:rPr lang="tr-TR" dirty="0"/>
              <a:t> işlemi uygulanarak da ilişkilerin normal forma getirilmesi sağlanır. </a:t>
            </a:r>
          </a:p>
          <a:p>
            <a:pPr marL="0" indent="0" algn="just">
              <a:buNone/>
            </a:pPr>
            <a:endParaRPr lang="tr-TR" dirty="0" smtClean="0"/>
          </a:p>
          <a:p>
            <a:pPr marL="0" indent="0" algn="just">
              <a:buNone/>
            </a:pPr>
            <a:r>
              <a:rPr lang="tr-TR" dirty="0" err="1" smtClean="0"/>
              <a:t>Normalizasyon</a:t>
            </a:r>
            <a:r>
              <a:rPr lang="tr-TR" dirty="0"/>
              <a:t>, taslak veri tabanı üzerinde birtakım işlemler yapılarak taslağı son haline yaklaştırma yöntemidir. </a:t>
            </a:r>
          </a:p>
        </p:txBody>
      </p:sp>
    </p:spTree>
    <p:extLst>
      <p:ext uri="{BB962C8B-B14F-4D97-AF65-F5344CB8AC3E}">
        <p14:creationId xmlns:p14="http://schemas.microsoft.com/office/powerpoint/2010/main" val="3381361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a:t>İyi tasarlanmamış olan bir veri tabanında güncelleme, ekleme veya silmeden kaynaklanan sapmalar nedeniyle birtakım kullanım zorlukları meydana gelmektedir. </a:t>
            </a:r>
            <a:r>
              <a:rPr lang="tr-TR" dirty="0" err="1"/>
              <a:t>Normalizasyon</a:t>
            </a:r>
            <a:r>
              <a:rPr lang="tr-TR" dirty="0"/>
              <a:t>, veri tabanı tasarımında bu tür sapmaların da ortadan kaldırılmasını sağlayan bir süreç olarak da adlandırılabilir. </a:t>
            </a:r>
          </a:p>
          <a:p>
            <a:pPr marL="0" indent="0">
              <a:buNone/>
            </a:pPr>
            <a:endParaRPr lang="tr-TR" dirty="0"/>
          </a:p>
        </p:txBody>
      </p:sp>
    </p:spTree>
    <p:extLst>
      <p:ext uri="{BB962C8B-B14F-4D97-AF65-F5344CB8AC3E}">
        <p14:creationId xmlns:p14="http://schemas.microsoft.com/office/powerpoint/2010/main" val="2612368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95536" y="1052736"/>
            <a:ext cx="8352928" cy="5256584"/>
          </a:xfrm>
        </p:spPr>
        <p:txBody>
          <a:bodyPr/>
          <a:lstStyle/>
          <a:p>
            <a:pPr marL="0" indent="0" algn="just">
              <a:buNone/>
            </a:pPr>
            <a:r>
              <a:rPr lang="tr-TR" dirty="0" err="1" smtClean="0"/>
              <a:t>Normalizasyonun</a:t>
            </a:r>
            <a:r>
              <a:rPr lang="tr-TR" dirty="0" smtClean="0"/>
              <a:t> </a:t>
            </a:r>
            <a:r>
              <a:rPr lang="tr-TR" dirty="0"/>
              <a:t>iki temel amacı vardır. Veri tabanında veri tekrarlarını ortadan kaldırmak ve veri tutarlılığını (doğruluğunu) </a:t>
            </a:r>
            <a:r>
              <a:rPr lang="tr-TR" dirty="0" smtClean="0"/>
              <a:t>artırmak.</a:t>
            </a:r>
          </a:p>
          <a:p>
            <a:pPr marL="0" indent="0" algn="just">
              <a:buNone/>
            </a:pPr>
            <a:r>
              <a:rPr lang="tr-TR" dirty="0"/>
              <a:t>Başarılı bir şekilde uygulandığında </a:t>
            </a:r>
            <a:r>
              <a:rPr lang="tr-TR" dirty="0" err="1"/>
              <a:t>normalizasyon</a:t>
            </a:r>
            <a:r>
              <a:rPr lang="tr-TR" dirty="0"/>
              <a:t> işlemi veri tabanının süratini büyük oranda artırır. Veri tabanının sabit diskteki boyutunu azaltır. Ayrıca veri tutarlılığını artırarak veri tekrarlarını engeller</a:t>
            </a:r>
            <a:r>
              <a:rPr lang="tr-TR" dirty="0" smtClean="0"/>
              <a:t>.</a:t>
            </a:r>
          </a:p>
          <a:p>
            <a:pPr marL="0" indent="0" algn="just">
              <a:buNone/>
            </a:pPr>
            <a:r>
              <a:rPr lang="tr-TR" dirty="0" err="1"/>
              <a:t>Normalizasyon</a:t>
            </a:r>
            <a:r>
              <a:rPr lang="tr-TR" dirty="0"/>
              <a:t> seviyeleri 1NF (Birinci Normal Form), 2NF, 3NF, BCNF(</a:t>
            </a:r>
            <a:r>
              <a:rPr lang="tr-TR" dirty="0" err="1"/>
              <a:t>Boyce-Codd</a:t>
            </a:r>
            <a:r>
              <a:rPr lang="tr-TR" dirty="0"/>
              <a:t> Normal Form, 3.5NF'de denir), 4NF şeklinde adlandırılır ve yukarı doğru devam eder. Ancak daha yukarı </a:t>
            </a:r>
            <a:r>
              <a:rPr lang="tr-TR" dirty="0" err="1"/>
              <a:t>normalizasyon</a:t>
            </a:r>
            <a:r>
              <a:rPr lang="tr-TR" dirty="0"/>
              <a:t> seviyeleri çok nadiren kullanılır çünkü çoğu zaman uygulanması mümkün olmayabilir.</a:t>
            </a:r>
            <a:endParaRPr lang="tr-TR" dirty="0" smtClean="0"/>
          </a:p>
          <a:p>
            <a:pPr marL="0" indent="0" algn="just">
              <a:buNone/>
            </a:pPr>
            <a:endParaRPr lang="tr-TR" dirty="0"/>
          </a:p>
        </p:txBody>
      </p:sp>
    </p:spTree>
    <p:extLst>
      <p:ext uri="{BB962C8B-B14F-4D97-AF65-F5344CB8AC3E}">
        <p14:creationId xmlns:p14="http://schemas.microsoft.com/office/powerpoint/2010/main" val="2542764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b="1" dirty="0"/>
              <a:t>1NF (1. Normal Form)</a:t>
            </a:r>
            <a:br>
              <a:rPr lang="tr-TR" sz="3600" b="1" dirty="0"/>
            </a:br>
            <a:endParaRPr lang="tr-TR" b="1" dirty="0"/>
          </a:p>
        </p:txBody>
      </p:sp>
      <p:sp>
        <p:nvSpPr>
          <p:cNvPr id="3" name="İçerik Yer Tutucusu 2"/>
          <p:cNvSpPr>
            <a:spLocks noGrp="1"/>
          </p:cNvSpPr>
          <p:nvPr>
            <p:ph idx="1"/>
          </p:nvPr>
        </p:nvSpPr>
        <p:spPr/>
        <p:txBody>
          <a:bodyPr/>
          <a:lstStyle/>
          <a:p>
            <a:r>
              <a:rPr lang="tr-TR" dirty="0" smtClean="0"/>
              <a:t>Bir </a:t>
            </a:r>
            <a:r>
              <a:rPr lang="tr-TR" dirty="0"/>
              <a:t>veri tabanının 1NF olabilmesi için aşağıdaki özellikleri karşılayabilmesi gerekir:</a:t>
            </a:r>
          </a:p>
          <a:p>
            <a:r>
              <a:rPr lang="tr-TR" dirty="0"/>
              <a:t>Aynı tablo içinde tekrarlayan kolonlar bulunamaz,</a:t>
            </a:r>
          </a:p>
          <a:p>
            <a:r>
              <a:rPr lang="tr-TR" dirty="0"/>
              <a:t>Her kolonda yalnızca bir değer </a:t>
            </a:r>
            <a:r>
              <a:rPr lang="tr-TR" dirty="0" smtClean="0"/>
              <a:t>bulunabilir</a:t>
            </a:r>
            <a:endParaRPr lang="tr-TR" dirty="0"/>
          </a:p>
          <a:p>
            <a:r>
              <a:rPr lang="tr-TR" dirty="0"/>
              <a:t>Her satır bir eşsiz anahtarla tanımlanmalıdır (</a:t>
            </a:r>
            <a:r>
              <a:rPr lang="tr-TR" dirty="0" err="1"/>
              <a:t>Unique</a:t>
            </a:r>
            <a:r>
              <a:rPr lang="tr-TR" dirty="0"/>
              <a:t> </a:t>
            </a:r>
            <a:r>
              <a:rPr lang="tr-TR" dirty="0" err="1"/>
              <a:t>Key</a:t>
            </a:r>
            <a:r>
              <a:rPr lang="tr-TR" dirty="0"/>
              <a:t> - </a:t>
            </a:r>
            <a:r>
              <a:rPr lang="tr-TR" dirty="0" err="1"/>
              <a:t>Primary</a:t>
            </a:r>
            <a:r>
              <a:rPr lang="tr-TR" dirty="0"/>
              <a:t> </a:t>
            </a:r>
            <a:r>
              <a:rPr lang="tr-TR" dirty="0" err="1"/>
              <a:t>Key</a:t>
            </a:r>
            <a:r>
              <a:rPr lang="tr-TR" dirty="0"/>
              <a:t>)</a:t>
            </a:r>
          </a:p>
          <a:p>
            <a:endParaRPr lang="tr-TR" dirty="0"/>
          </a:p>
        </p:txBody>
      </p:sp>
    </p:spTree>
    <p:extLst>
      <p:ext uri="{BB962C8B-B14F-4D97-AF65-F5344CB8AC3E}">
        <p14:creationId xmlns:p14="http://schemas.microsoft.com/office/powerpoint/2010/main" val="3395741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7"/>
            <a:ext cx="7848872" cy="4560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etin kutusu 3"/>
          <p:cNvSpPr txBox="1"/>
          <p:nvPr/>
        </p:nvSpPr>
        <p:spPr>
          <a:xfrm>
            <a:off x="251520" y="5323874"/>
            <a:ext cx="8568952" cy="923330"/>
          </a:xfrm>
          <a:prstGeom prst="rect">
            <a:avLst/>
          </a:prstGeom>
          <a:noFill/>
        </p:spPr>
        <p:txBody>
          <a:bodyPr wrap="square" rtlCol="0">
            <a:spAutoFit/>
          </a:bodyPr>
          <a:lstStyle/>
          <a:p>
            <a:r>
              <a:rPr lang="tr-TR" dirty="0"/>
              <a:t>Herhangi bir tablonun tekrarlı veriler içerdiği Duruma 1 NF </a:t>
            </a:r>
            <a:r>
              <a:rPr lang="tr-TR" dirty="0" err="1" smtClean="0"/>
              <a:t>denir</a:t>
            </a:r>
            <a:r>
              <a:rPr lang="tr-TR" dirty="0" err="1"/>
              <a:t>Burada</a:t>
            </a:r>
            <a:r>
              <a:rPr lang="tr-TR" dirty="0"/>
              <a:t> dikkat edilecek olursa bazı alanlarda tekrar eden veriler bulunmaktadır. </a:t>
            </a:r>
            <a:r>
              <a:rPr lang="tr-TR" dirty="0" err="1"/>
              <a:t>Çalıştığı_İl</a:t>
            </a:r>
            <a:r>
              <a:rPr lang="tr-TR" dirty="0"/>
              <a:t> ve Mesleği gibi bilgiler her personel için tekrar etmektedir. </a:t>
            </a:r>
            <a:r>
              <a:rPr lang="tr-TR" dirty="0" smtClean="0"/>
              <a:t>. </a:t>
            </a:r>
            <a:endParaRPr lang="tr-TR" dirty="0"/>
          </a:p>
        </p:txBody>
      </p:sp>
    </p:spTree>
    <p:extLst>
      <p:ext uri="{BB962C8B-B14F-4D97-AF65-F5344CB8AC3E}">
        <p14:creationId xmlns:p14="http://schemas.microsoft.com/office/powerpoint/2010/main" val="1922473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100" b="1" dirty="0" smtClean="0"/>
              <a:t> </a:t>
            </a:r>
            <a:r>
              <a:rPr lang="tr-TR" sz="2800" b="1" dirty="0" smtClean="0"/>
              <a:t>2NF (2.</a:t>
            </a:r>
            <a:r>
              <a:rPr lang="tr-TR" sz="3100" b="1" dirty="0" smtClean="0"/>
              <a:t> </a:t>
            </a:r>
            <a:r>
              <a:rPr lang="tr-TR" sz="3100" b="1" dirty="0"/>
              <a:t>Normal </a:t>
            </a:r>
            <a:r>
              <a:rPr lang="tr-TR" sz="3100" b="1" dirty="0" smtClean="0"/>
              <a:t>Form) </a:t>
            </a:r>
            <a:r>
              <a:rPr lang="tr-TR" sz="3100" b="1" dirty="0"/>
              <a:t/>
            </a:r>
            <a:br>
              <a:rPr lang="tr-TR" sz="3100" b="1" dirty="0"/>
            </a:br>
            <a:endParaRPr lang="tr-TR" b="1" dirty="0"/>
          </a:p>
        </p:txBody>
      </p:sp>
      <p:sp>
        <p:nvSpPr>
          <p:cNvPr id="3" name="İçerik Yer Tutucusu 2"/>
          <p:cNvSpPr>
            <a:spLocks noGrp="1"/>
          </p:cNvSpPr>
          <p:nvPr>
            <p:ph idx="1"/>
          </p:nvPr>
        </p:nvSpPr>
        <p:spPr/>
        <p:txBody>
          <a:bodyPr/>
          <a:lstStyle/>
          <a:p>
            <a:pPr marL="0" indent="0" algn="just">
              <a:buNone/>
            </a:pPr>
            <a:r>
              <a:rPr lang="tr-TR" dirty="0" smtClean="0"/>
              <a:t>Veri </a:t>
            </a:r>
            <a:r>
              <a:rPr lang="tr-TR" dirty="0"/>
              <a:t>tabanı tasarımı sırasında birinci normal formun neden olduğu birtakım sorunları çözmek için birinci normal formdaki tabloyu başka normal tablolara bölmemiz gerekir</a:t>
            </a:r>
            <a:r>
              <a:rPr lang="tr-TR" dirty="0" smtClean="0"/>
              <a:t>.</a:t>
            </a:r>
          </a:p>
          <a:p>
            <a:pPr marL="0" indent="0" algn="just">
              <a:buNone/>
            </a:pP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08920"/>
            <a:ext cx="5760640" cy="383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521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smtClean="0"/>
              <a:t>Yukarıdaki </a:t>
            </a:r>
            <a:r>
              <a:rPr lang="tr-TR" dirty="0"/>
              <a:t>tabloda Birinci Normal Forma sahip bir tablo </a:t>
            </a:r>
            <a:r>
              <a:rPr lang="tr-TR" dirty="0" smtClean="0"/>
              <a:t>görülmektedir</a:t>
            </a:r>
            <a:r>
              <a:rPr lang="tr-TR" dirty="0"/>
              <a:t>. </a:t>
            </a:r>
            <a:endParaRPr lang="tr-TR" dirty="0" smtClean="0"/>
          </a:p>
          <a:p>
            <a:pPr marL="0" indent="0" algn="just">
              <a:buNone/>
            </a:pPr>
            <a:endParaRPr lang="tr-TR" dirty="0"/>
          </a:p>
          <a:p>
            <a:pPr marL="0" indent="0" algn="just">
              <a:buNone/>
            </a:pPr>
            <a:r>
              <a:rPr lang="tr-TR" dirty="0"/>
              <a:t>Tablolar bölünürken fonksiyonel bağımlılık göz önünde bulundurulmalıdır. </a:t>
            </a:r>
          </a:p>
          <a:p>
            <a:pPr marL="0" indent="0" algn="just">
              <a:buNone/>
            </a:pPr>
            <a:endParaRPr lang="tr-TR" dirty="0" smtClean="0"/>
          </a:p>
          <a:p>
            <a:pPr marL="0" indent="0" algn="just">
              <a:buNone/>
            </a:pPr>
            <a:r>
              <a:rPr lang="tr-TR" dirty="0" smtClean="0"/>
              <a:t>Bölünen </a:t>
            </a:r>
            <a:r>
              <a:rPr lang="tr-TR" dirty="0"/>
              <a:t>tablolardan birinin birincil anahtarı ile bölünen diğer tablodaki birincil olamayan bir alan arasında bağımlık varsa buna tam bağımlılık denir. Bu duruma </a:t>
            </a:r>
            <a:r>
              <a:rPr lang="tr-TR" b="1" dirty="0">
                <a:solidFill>
                  <a:srgbClr val="FF0000"/>
                </a:solidFill>
                <a:effectLst>
                  <a:outerShdw blurRad="38100" dist="38100" dir="2700000" algn="tl">
                    <a:srgbClr val="000000">
                      <a:alpha val="43137"/>
                    </a:srgbClr>
                  </a:outerShdw>
                </a:effectLst>
              </a:rPr>
              <a:t>ikinci normal form</a:t>
            </a:r>
            <a:r>
              <a:rPr lang="tr-TR" b="1" dirty="0"/>
              <a:t> </a:t>
            </a:r>
            <a:r>
              <a:rPr lang="tr-TR" dirty="0"/>
              <a:t>adı verilir. </a:t>
            </a:r>
          </a:p>
        </p:txBody>
      </p:sp>
    </p:spTree>
    <p:extLst>
      <p:ext uri="{BB962C8B-B14F-4D97-AF65-F5344CB8AC3E}">
        <p14:creationId xmlns:p14="http://schemas.microsoft.com/office/powerpoint/2010/main" val="2481130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0688"/>
            <a:ext cx="7200800" cy="4598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etin kutusu 3"/>
          <p:cNvSpPr txBox="1"/>
          <p:nvPr/>
        </p:nvSpPr>
        <p:spPr>
          <a:xfrm>
            <a:off x="287524" y="5517232"/>
            <a:ext cx="8280920" cy="646331"/>
          </a:xfrm>
          <a:prstGeom prst="rect">
            <a:avLst/>
          </a:prstGeom>
          <a:noFill/>
        </p:spPr>
        <p:txBody>
          <a:bodyPr wrap="square" rtlCol="0">
            <a:spAutoFit/>
          </a:bodyPr>
          <a:lstStyle/>
          <a:p>
            <a:pPr algn="just"/>
            <a:r>
              <a:rPr lang="tr-TR" dirty="0"/>
              <a:t>2NF’de,1NF’den farklı olarak tablolar tekrarlı verilerden arındırılmış olup, anahtar olmayan tüm sütunlar, birincil anahtara tam işlevsel bağımlıdır. </a:t>
            </a:r>
          </a:p>
        </p:txBody>
      </p:sp>
    </p:spTree>
    <p:extLst>
      <p:ext uri="{BB962C8B-B14F-4D97-AF65-F5344CB8AC3E}">
        <p14:creationId xmlns:p14="http://schemas.microsoft.com/office/powerpoint/2010/main" val="12820754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a:t>Yeni tablomuz ile ana tablomuzu ilişkilendirmek için </a:t>
            </a:r>
            <a:r>
              <a:rPr lang="tr-TR" dirty="0" smtClean="0"/>
              <a:t>«</a:t>
            </a:r>
            <a:r>
              <a:rPr lang="tr-TR" dirty="0" err="1" smtClean="0"/>
              <a:t>Mno</a:t>
            </a:r>
            <a:r>
              <a:rPr lang="tr-TR" dirty="0" smtClean="0"/>
              <a:t>" (Müşteri No) </a:t>
            </a:r>
            <a:r>
              <a:rPr lang="tr-TR" dirty="0"/>
              <a:t>isimli bir </a:t>
            </a:r>
            <a:r>
              <a:rPr lang="tr-TR" dirty="0" smtClean="0"/>
              <a:t>sütun</a:t>
            </a:r>
            <a:r>
              <a:rPr lang="tr-TR" dirty="0"/>
              <a:t> yarattık. Dikkat ederseniz bu </a:t>
            </a:r>
            <a:r>
              <a:rPr lang="tr-TR" dirty="0" smtClean="0"/>
              <a:t>sütunun </a:t>
            </a:r>
            <a:r>
              <a:rPr lang="tr-TR" dirty="0"/>
              <a:t>aldığı değer ana tablomuzdaki eşsiz anahtarı işaret ediyor. Bu ilişkilendirmeye </a:t>
            </a:r>
            <a:r>
              <a:rPr lang="tr-TR" b="1" dirty="0" err="1">
                <a:solidFill>
                  <a:srgbClr val="FF0000"/>
                </a:solidFill>
                <a:effectLst>
                  <a:outerShdw blurRad="38100" dist="38100" dir="2700000" algn="tl">
                    <a:srgbClr val="000000">
                      <a:alpha val="43137"/>
                    </a:srgbClr>
                  </a:outerShdw>
                </a:effectLst>
              </a:rPr>
              <a:t>Foreign</a:t>
            </a:r>
            <a:r>
              <a:rPr lang="tr-TR" b="1" dirty="0">
                <a:solidFill>
                  <a:srgbClr val="FF0000"/>
                </a:solidFill>
                <a:effectLst>
                  <a:outerShdw blurRad="38100" dist="38100" dir="2700000" algn="tl">
                    <a:srgbClr val="000000">
                      <a:alpha val="43137"/>
                    </a:srgbClr>
                  </a:outerShdw>
                </a:effectLst>
              </a:rPr>
              <a:t> </a:t>
            </a:r>
            <a:r>
              <a:rPr lang="tr-TR" b="1" dirty="0" err="1">
                <a:solidFill>
                  <a:srgbClr val="FF0000"/>
                </a:solidFill>
                <a:effectLst>
                  <a:outerShdw blurRad="38100" dist="38100" dir="2700000" algn="tl">
                    <a:srgbClr val="000000">
                      <a:alpha val="43137"/>
                    </a:srgbClr>
                  </a:outerShdw>
                </a:effectLst>
              </a:rPr>
              <a:t>Key</a:t>
            </a:r>
            <a:r>
              <a:rPr lang="tr-TR" dirty="0"/>
              <a:t> diyoruz.</a:t>
            </a:r>
          </a:p>
        </p:txBody>
      </p:sp>
    </p:spTree>
    <p:extLst>
      <p:ext uri="{BB962C8B-B14F-4D97-AF65-F5344CB8AC3E}">
        <p14:creationId xmlns:p14="http://schemas.microsoft.com/office/powerpoint/2010/main" val="172961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b="1" dirty="0" smtClean="0"/>
              <a:t>3NF (3.</a:t>
            </a:r>
            <a:r>
              <a:rPr lang="tr-TR" b="1" dirty="0" smtClean="0"/>
              <a:t> </a:t>
            </a:r>
            <a:r>
              <a:rPr lang="tr-TR" b="1" dirty="0"/>
              <a:t>Normal Form) </a:t>
            </a:r>
            <a:br>
              <a:rPr lang="tr-TR" b="1" dirty="0"/>
            </a:br>
            <a:endParaRPr lang="tr-TR" dirty="0"/>
          </a:p>
        </p:txBody>
      </p:sp>
      <p:sp>
        <p:nvSpPr>
          <p:cNvPr id="3" name="İçerik Yer Tutucusu 2"/>
          <p:cNvSpPr>
            <a:spLocks noGrp="1"/>
          </p:cNvSpPr>
          <p:nvPr>
            <p:ph idx="1"/>
          </p:nvPr>
        </p:nvSpPr>
        <p:spPr/>
        <p:txBody>
          <a:bodyPr/>
          <a:lstStyle/>
          <a:p>
            <a:pPr marL="0" indent="0" algn="just">
              <a:buNone/>
            </a:pPr>
            <a:r>
              <a:rPr lang="tr-TR" dirty="0"/>
              <a:t>Bir tablodaki veriden başka bir tabloda bulunan aynı veri üzerinden ilişkili diğer bir veriye ulaşıp, ulaştığımız veriyi kullanarak üçüncü bir tabloda farklı bir veriye erişebiliyorsak bu işlemi geçişli fonksiyonel bağımlılık </a:t>
            </a:r>
            <a:r>
              <a:rPr lang="tr-TR" dirty="0" smtClean="0"/>
              <a:t>olarak </a:t>
            </a:r>
            <a:r>
              <a:rPr lang="tr-TR" dirty="0"/>
              <a:t>adlandırırız. </a:t>
            </a:r>
            <a:endParaRPr lang="tr-TR" dirty="0" smtClean="0"/>
          </a:p>
          <a:p>
            <a:pPr marL="0" indent="0" algn="just">
              <a:buNone/>
            </a:pPr>
            <a:endParaRPr lang="tr-TR" dirty="0"/>
          </a:p>
          <a:p>
            <a:pPr marL="0" indent="0" algn="just">
              <a:buNone/>
            </a:pPr>
            <a:r>
              <a:rPr lang="tr-TR" dirty="0"/>
              <a:t>“</a:t>
            </a:r>
            <a:r>
              <a:rPr lang="tr-TR" dirty="0" err="1"/>
              <a:t>İl_adı→Posta_kodu</a:t>
            </a:r>
            <a:r>
              <a:rPr lang="tr-TR" dirty="0"/>
              <a:t>” geçişli işlevsel bağımlılık vardır çünkü bir anahtara bağımlı değillerdir. Bir anahtara bağlı olmayan geçişli bağımlılıklar tablolara dönüştürüldüğü zaman Üçüncü normal form(3NF) elde edilmiş olur. </a:t>
            </a:r>
          </a:p>
        </p:txBody>
      </p:sp>
    </p:spTree>
    <p:extLst>
      <p:ext uri="{BB962C8B-B14F-4D97-AF65-F5344CB8AC3E}">
        <p14:creationId xmlns:p14="http://schemas.microsoft.com/office/powerpoint/2010/main" val="708381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Veritabanı</a:t>
            </a:r>
            <a:r>
              <a:rPr lang="tr-TR" dirty="0"/>
              <a:t> Yönetim Sistemi (VTYS) </a:t>
            </a:r>
          </a:p>
        </p:txBody>
      </p:sp>
      <p:sp>
        <p:nvSpPr>
          <p:cNvPr id="3" name="İçerik Yer Tutucusu 2"/>
          <p:cNvSpPr>
            <a:spLocks noGrp="1"/>
          </p:cNvSpPr>
          <p:nvPr>
            <p:ph idx="1"/>
          </p:nvPr>
        </p:nvSpPr>
        <p:spPr/>
        <p:txBody>
          <a:bodyPr/>
          <a:lstStyle/>
          <a:p>
            <a:pPr marL="0" indent="0">
              <a:buNone/>
            </a:pPr>
            <a:r>
              <a:rPr lang="tr-TR" dirty="0" smtClean="0"/>
              <a:t> </a:t>
            </a:r>
            <a:r>
              <a:rPr lang="tr-TR" dirty="0"/>
              <a:t>Bir </a:t>
            </a:r>
            <a:r>
              <a:rPr lang="tr-TR" dirty="0" err="1"/>
              <a:t>veritabanını</a:t>
            </a:r>
            <a:r>
              <a:rPr lang="tr-TR" dirty="0"/>
              <a:t> oluşturmak, saklamak, çoğaltmak, güncellemek ve yönetmek için kullanılan programlara denir</a:t>
            </a:r>
            <a:r>
              <a:rPr lang="tr-TR" dirty="0" smtClean="0"/>
              <a:t>.</a:t>
            </a:r>
          </a:p>
        </p:txBody>
      </p:sp>
    </p:spTree>
    <p:extLst>
      <p:ext uri="{BB962C8B-B14F-4D97-AF65-F5344CB8AC3E}">
        <p14:creationId xmlns:p14="http://schemas.microsoft.com/office/powerpoint/2010/main" val="309606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4664"/>
            <a:ext cx="6552728" cy="605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etin kutusu 3"/>
          <p:cNvSpPr txBox="1"/>
          <p:nvPr/>
        </p:nvSpPr>
        <p:spPr>
          <a:xfrm>
            <a:off x="235999" y="3432714"/>
            <a:ext cx="3312368" cy="1754326"/>
          </a:xfrm>
          <a:prstGeom prst="rect">
            <a:avLst/>
          </a:prstGeom>
          <a:noFill/>
        </p:spPr>
        <p:txBody>
          <a:bodyPr wrap="square" rtlCol="0">
            <a:spAutoFit/>
          </a:bodyPr>
          <a:lstStyle/>
          <a:p>
            <a:pPr algn="just"/>
            <a:r>
              <a:rPr lang="tr-TR" dirty="0"/>
              <a:t>Üçüncü normal form özelliğindeki tablolar hem 2NF’nin özelliklerine sahip olmalı hem de geçişli fonksiyonel bağımlılığı bulunmamalıdır. </a:t>
            </a:r>
          </a:p>
        </p:txBody>
      </p:sp>
    </p:spTree>
    <p:extLst>
      <p:ext uri="{BB962C8B-B14F-4D97-AF65-F5344CB8AC3E}">
        <p14:creationId xmlns:p14="http://schemas.microsoft.com/office/powerpoint/2010/main" val="2676713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100" b="1" dirty="0" err="1"/>
              <a:t>Boyce-Codd</a:t>
            </a:r>
            <a:r>
              <a:rPr lang="tr-TR" sz="3100" b="1" dirty="0"/>
              <a:t> Normal Form(BCNF) </a:t>
            </a:r>
            <a:br>
              <a:rPr lang="tr-TR" sz="3100" b="1" dirty="0"/>
            </a:br>
            <a:endParaRPr lang="tr-TR" b="1" dirty="0"/>
          </a:p>
        </p:txBody>
      </p:sp>
      <p:sp>
        <p:nvSpPr>
          <p:cNvPr id="3" name="İçerik Yer Tutucusu 2"/>
          <p:cNvSpPr>
            <a:spLocks noGrp="1"/>
          </p:cNvSpPr>
          <p:nvPr>
            <p:ph idx="1"/>
          </p:nvPr>
        </p:nvSpPr>
        <p:spPr/>
        <p:txBody>
          <a:bodyPr/>
          <a:lstStyle/>
          <a:p>
            <a:pPr marL="0" indent="0" algn="just">
              <a:buNone/>
            </a:pPr>
            <a:r>
              <a:rPr lang="tr-TR" dirty="0" smtClean="0"/>
              <a:t>Bir </a:t>
            </a:r>
            <a:r>
              <a:rPr lang="tr-TR" dirty="0"/>
              <a:t>tablonun BCNF olup olmadığını anlamak için tablonun tüm belirleyicileri tespit edilip, her birinin aday anahtar </a:t>
            </a:r>
            <a:r>
              <a:rPr lang="tr-TR" dirty="0" smtClean="0"/>
              <a:t>özelliği </a:t>
            </a:r>
            <a:r>
              <a:rPr lang="tr-TR" dirty="0"/>
              <a:t>taşıyıp taşımadığını kontrol etmeliyiz. </a:t>
            </a:r>
            <a:endParaRPr lang="tr-TR" dirty="0" smtClean="0"/>
          </a:p>
          <a:p>
            <a:pPr marL="0" indent="0" algn="just">
              <a:buNone/>
            </a:pPr>
            <a:endParaRPr lang="tr-TR" dirty="0"/>
          </a:p>
          <a:p>
            <a:pPr marL="0" indent="0" algn="just">
              <a:buNone/>
            </a:pPr>
            <a:r>
              <a:rPr lang="tr-TR" dirty="0"/>
              <a:t>Veri Tabanı tablolarını 1NF, 2NF ve 3NF işlemine uygun olarak düzenledikten sonra bazı tablolarda tüm alanların aday anahtar olarak kaldığını görebiliriz, bu durumda BCNF işlemine göre tablo veya tablolarımızı parçalamamız gerekir. </a:t>
            </a:r>
          </a:p>
        </p:txBody>
      </p:sp>
    </p:spTree>
    <p:extLst>
      <p:ext uri="{BB962C8B-B14F-4D97-AF65-F5344CB8AC3E}">
        <p14:creationId xmlns:p14="http://schemas.microsoft.com/office/powerpoint/2010/main" val="3221417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548680"/>
            <a:ext cx="7848872" cy="2518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483599" y="3674641"/>
            <a:ext cx="7992888" cy="923330"/>
          </a:xfrm>
          <a:prstGeom prst="rect">
            <a:avLst/>
          </a:prstGeom>
        </p:spPr>
        <p:txBody>
          <a:bodyPr wrap="square">
            <a:spAutoFit/>
          </a:bodyPr>
          <a:lstStyle/>
          <a:p>
            <a:pPr algn="just"/>
            <a:r>
              <a:rPr lang="tr-TR" dirty="0" smtClean="0"/>
              <a:t>Şekildeki </a:t>
            </a:r>
            <a:r>
              <a:rPr lang="tr-TR" dirty="0"/>
              <a:t>3NF göre uygun olan bu tabloda 5100 </a:t>
            </a:r>
            <a:r>
              <a:rPr lang="tr-TR" dirty="0" err="1"/>
              <a:t>nolu</a:t>
            </a:r>
            <a:r>
              <a:rPr lang="tr-TR" dirty="0"/>
              <a:t> öğrenci silindiğinde </a:t>
            </a:r>
            <a:r>
              <a:rPr lang="tr-TR" b="1" dirty="0"/>
              <a:t>biyoloji dersi ve M.SARI </a:t>
            </a:r>
            <a:r>
              <a:rPr lang="tr-TR" dirty="0"/>
              <a:t>yok olacaktır. Ayrıca yeni bir öğrenci kayıt olana kadar başka bir </a:t>
            </a:r>
            <a:r>
              <a:rPr lang="tr-TR" dirty="0" smtClean="0"/>
              <a:t>ders </a:t>
            </a:r>
            <a:r>
              <a:rPr lang="tr-TR" dirty="0"/>
              <a:t>ortaya çıkmayacaktır. </a:t>
            </a:r>
          </a:p>
        </p:txBody>
      </p:sp>
    </p:spTree>
    <p:extLst>
      <p:ext uri="{BB962C8B-B14F-4D97-AF65-F5344CB8AC3E}">
        <p14:creationId xmlns:p14="http://schemas.microsoft.com/office/powerpoint/2010/main" val="3561941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2664296" cy="2395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3332956" cy="2453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683568" y="4293096"/>
            <a:ext cx="7704856" cy="1477328"/>
          </a:xfrm>
          <a:prstGeom prst="rect">
            <a:avLst/>
          </a:prstGeom>
        </p:spPr>
        <p:txBody>
          <a:bodyPr wrap="square">
            <a:spAutoFit/>
          </a:bodyPr>
          <a:lstStyle/>
          <a:p>
            <a:pPr algn="just"/>
            <a:r>
              <a:rPr lang="tr-TR" dirty="0"/>
              <a:t>Bunu önlemek için kurumdaki tüm Ders öğretmenleri ile onların gireceği derslerin bulunduğu </a:t>
            </a:r>
            <a:r>
              <a:rPr lang="tr-TR" b="1" i="1" dirty="0" err="1">
                <a:solidFill>
                  <a:srgbClr val="FF0000"/>
                </a:solidFill>
                <a:effectLst>
                  <a:outerShdw blurRad="38100" dist="38100" dir="2700000" algn="tl">
                    <a:srgbClr val="000000">
                      <a:alpha val="43137"/>
                    </a:srgbClr>
                  </a:outerShdw>
                </a:effectLst>
              </a:rPr>
              <a:t>DersÖğrt</a:t>
            </a:r>
            <a:r>
              <a:rPr lang="tr-TR" b="1" i="1" dirty="0">
                <a:solidFill>
                  <a:srgbClr val="FF0000"/>
                </a:solidFill>
                <a:effectLst>
                  <a:outerShdw blurRad="38100" dist="38100" dir="2700000" algn="tl">
                    <a:srgbClr val="000000">
                      <a:alpha val="43137"/>
                    </a:srgbClr>
                  </a:outerShdw>
                </a:effectLst>
              </a:rPr>
              <a:t>.-Ders </a:t>
            </a:r>
            <a:r>
              <a:rPr lang="tr-TR" dirty="0"/>
              <a:t>tablosu ile öğrencilerin hangi öğretmenden ders alacağını gösteren </a:t>
            </a:r>
            <a:r>
              <a:rPr lang="tr-TR" b="1" i="1" dirty="0">
                <a:solidFill>
                  <a:srgbClr val="FF0000"/>
                </a:solidFill>
                <a:effectLst>
                  <a:outerShdw blurRad="38100" dist="38100" dir="2700000" algn="tl">
                    <a:srgbClr val="000000">
                      <a:alpha val="43137"/>
                    </a:srgbClr>
                  </a:outerShdw>
                </a:effectLst>
              </a:rPr>
              <a:t>öğrenci- </a:t>
            </a:r>
            <a:r>
              <a:rPr lang="tr-TR" b="1" i="1" dirty="0" err="1">
                <a:solidFill>
                  <a:srgbClr val="FF0000"/>
                </a:solidFill>
                <a:effectLst>
                  <a:outerShdw blurRad="38100" dist="38100" dir="2700000" algn="tl">
                    <a:srgbClr val="000000">
                      <a:alpha val="43137"/>
                    </a:srgbClr>
                  </a:outerShdw>
                </a:effectLst>
              </a:rPr>
              <a:t>DersÖğrt</a:t>
            </a:r>
            <a:r>
              <a:rPr lang="tr-TR" b="1" i="1" dirty="0">
                <a:solidFill>
                  <a:srgbClr val="FF0000"/>
                </a:solidFill>
                <a:effectLst>
                  <a:outerShdw blurRad="38100" dist="38100" dir="2700000" algn="tl">
                    <a:srgbClr val="000000">
                      <a:alpha val="43137"/>
                    </a:srgbClr>
                  </a:outerShdw>
                </a:effectLst>
              </a:rPr>
              <a:t>.</a:t>
            </a:r>
            <a:r>
              <a:rPr lang="tr-TR" b="1" i="1" dirty="0"/>
              <a:t> </a:t>
            </a:r>
            <a:r>
              <a:rPr lang="tr-TR" dirty="0"/>
              <a:t>Tabloları oluşturulduğunda bir öğrenci kaydı silindiğinde dahi öğretmen ve ders alanlarında bir değişiklik olmayacaktır </a:t>
            </a:r>
          </a:p>
        </p:txBody>
      </p:sp>
    </p:spTree>
    <p:extLst>
      <p:ext uri="{BB962C8B-B14F-4D97-AF65-F5344CB8AC3E}">
        <p14:creationId xmlns:p14="http://schemas.microsoft.com/office/powerpoint/2010/main" val="39729134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a:t>Dördüncü ve Beşinci Normal Form </a:t>
            </a: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tr-TR" dirty="0" smtClean="0"/>
              <a:t>Bir </a:t>
            </a:r>
            <a:r>
              <a:rPr lang="tr-TR" dirty="0"/>
              <a:t>tablo 1NF, 2 NF, 3NF ve BCNF kurallarının tümüne uymasana rağmen bazı sorunlara sahip olabilmektedir. </a:t>
            </a:r>
          </a:p>
          <a:p>
            <a:pPr marL="0" indent="0">
              <a:buNone/>
            </a:pPr>
            <a:r>
              <a:rPr lang="tr-TR" dirty="0" err="1" smtClean="0"/>
              <a:t>Şekil’deki</a:t>
            </a:r>
            <a:r>
              <a:rPr lang="tr-TR" dirty="0" smtClean="0"/>
              <a:t> </a:t>
            </a:r>
            <a:r>
              <a:rPr lang="tr-TR" dirty="0"/>
              <a:t>tablo BCNF formunda hazırlanmış bir tablodur. </a:t>
            </a:r>
            <a:endParaRPr lang="tr-TR" dirty="0" smtClean="0"/>
          </a:p>
          <a:p>
            <a:pPr marL="0" indent="0">
              <a:buNone/>
            </a:pPr>
            <a:endParaRPr lang="tr-T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46" y="3068960"/>
            <a:ext cx="478797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99198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548680"/>
            <a:ext cx="8568952" cy="1631216"/>
          </a:xfrm>
          <a:prstGeom prst="rect">
            <a:avLst/>
          </a:prstGeom>
        </p:spPr>
        <p:txBody>
          <a:bodyPr wrap="square">
            <a:spAutoFit/>
          </a:bodyPr>
          <a:lstStyle/>
          <a:p>
            <a:pPr algn="just"/>
            <a:r>
              <a:rPr lang="tr-TR" sz="2000" dirty="0" smtClean="0"/>
              <a:t>Şekil’ deki tabloda bir personel birden </a:t>
            </a:r>
            <a:r>
              <a:rPr lang="tr-TR" sz="2000" dirty="0"/>
              <a:t>fazla projede çalışmakta ve birden çok ilgi alanına sahip olmaktadır. Bu nedenle öznitelikler arasındaki bağıntıda fonksiyonel bağıntı olmayıp, çok değerli bağımlılık vardır. Kayıtlar arasında çok sayıda tekrarlama söz konusu olduğundan </a:t>
            </a:r>
            <a:r>
              <a:rPr lang="tr-TR" sz="2000" dirty="0" err="1" smtClean="0"/>
              <a:t>Şekil’deki</a:t>
            </a:r>
            <a:r>
              <a:rPr lang="tr-TR" sz="2000" dirty="0" smtClean="0"/>
              <a:t> </a:t>
            </a:r>
            <a:r>
              <a:rPr lang="tr-TR" sz="2000" dirty="0"/>
              <a:t>ilişki iki ayrı ilişkiye bölünüp dördüncü normal form oluşturulmaktadır.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08920"/>
            <a:ext cx="3956839"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544" y="2665661"/>
            <a:ext cx="3964041" cy="153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216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100" b="1" dirty="0"/>
              <a:t>Beşinci normal form: </a:t>
            </a:r>
            <a:br>
              <a:rPr lang="tr-TR" sz="3100" b="1" dirty="0"/>
            </a:br>
            <a:endParaRPr lang="tr-TR" b="1" dirty="0"/>
          </a:p>
        </p:txBody>
      </p:sp>
      <p:sp>
        <p:nvSpPr>
          <p:cNvPr id="3" name="İçerik Yer Tutucusu 2"/>
          <p:cNvSpPr>
            <a:spLocks noGrp="1"/>
          </p:cNvSpPr>
          <p:nvPr>
            <p:ph idx="1"/>
          </p:nvPr>
        </p:nvSpPr>
        <p:spPr>
          <a:xfrm>
            <a:off x="323528" y="1340768"/>
            <a:ext cx="8229600" cy="4876800"/>
          </a:xfrm>
        </p:spPr>
        <p:txBody>
          <a:bodyPr>
            <a:normAutofit/>
          </a:bodyPr>
          <a:lstStyle/>
          <a:p>
            <a:endParaRPr lang="tr-TR" dirty="0"/>
          </a:p>
          <a:p>
            <a:pPr marL="0" indent="0" algn="just">
              <a:buNone/>
            </a:pPr>
            <a:r>
              <a:rPr lang="tr-TR" dirty="0" smtClean="0"/>
              <a:t>Beşinci </a:t>
            </a:r>
            <a:r>
              <a:rPr lang="tr-TR" dirty="0"/>
              <a:t>normal formda olan bir kayıt aynı zamanda dördüncü, üçüncü, ikinci ve birinci normal formlardadır. Beşinci normal form dördüncü normal formdan simetrik bir kısıtlama olmadığı sürece farklı değildir. Böyle bir kısıtlamanın yokluğunda, dördüncü normal formdaki bir kayıt tipi her zaman beşinci normal formdadır. </a:t>
            </a:r>
          </a:p>
          <a:p>
            <a:pPr marL="0" indent="0" algn="just">
              <a:buNone/>
            </a:pPr>
            <a:r>
              <a:rPr lang="tr-TR" dirty="0"/>
              <a:t>Tekrarlamaları ortadan kaldırmak için her bir tablonun mümkün olduğunca küçük parçalara bölünmesi gerektiğinden daha önce bahsetmiştik. İlk dört normal formda olmayan tekrarlamalar beşinci normal formlarla giderilebilir. </a:t>
            </a:r>
          </a:p>
        </p:txBody>
      </p:sp>
    </p:spTree>
    <p:extLst>
      <p:ext uri="{BB962C8B-B14F-4D97-AF65-F5344CB8AC3E}">
        <p14:creationId xmlns:p14="http://schemas.microsoft.com/office/powerpoint/2010/main" val="858510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just">
              <a:buNone/>
            </a:pPr>
            <a:r>
              <a:rPr lang="tr-TR" dirty="0"/>
              <a:t>Örneğin bir firma için stok kaydını tutması istenilen bir veri tabanı programı hazırladığımızda, ilgili firma bizden daha sonraki bir zamanda ürünün stoktan çıkış sebebini de sisteme girmek istediğini belirttiğinde bu sütuna girilecek olan bilgiler bellidir. Satış, hibe, promosyon. </a:t>
            </a:r>
          </a:p>
          <a:p>
            <a:pPr marL="0" indent="0" algn="just">
              <a:buNone/>
            </a:pPr>
            <a:r>
              <a:rPr lang="tr-TR" dirty="0"/>
              <a:t>Satış, hibe ve promosyon gibi girilecek olan sabit bilgiler ayrı bir tabloda tutulup gerektiğinde gerektiği zaman ilgili tablodan alınır ve bu alana rastgele bilgiler girilmesi engellenmiş olur. </a:t>
            </a:r>
          </a:p>
          <a:p>
            <a:pPr marL="0" indent="0">
              <a:buNone/>
            </a:pPr>
            <a:endParaRPr lang="tr-TR" dirty="0"/>
          </a:p>
        </p:txBody>
      </p:sp>
    </p:spTree>
    <p:extLst>
      <p:ext uri="{BB962C8B-B14F-4D97-AF65-F5344CB8AC3E}">
        <p14:creationId xmlns:p14="http://schemas.microsoft.com/office/powerpoint/2010/main" val="35074970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dirty="0" smtClean="0"/>
              <a:t>ÖRNEK UYGULAMA</a:t>
            </a:r>
            <a:endParaRPr lang="tr-TR" sz="3200" b="1"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808" t="26700" r="12181" b="32201"/>
          <a:stretch/>
        </p:blipFill>
        <p:spPr bwMode="auto">
          <a:xfrm>
            <a:off x="0" y="1412776"/>
            <a:ext cx="903982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8146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5832648" cy="5700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6112768" y="2060848"/>
            <a:ext cx="3024336" cy="2031325"/>
          </a:xfrm>
          <a:prstGeom prst="rect">
            <a:avLst/>
          </a:prstGeom>
        </p:spPr>
        <p:txBody>
          <a:bodyPr wrap="square">
            <a:spAutoFit/>
          </a:bodyPr>
          <a:lstStyle/>
          <a:p>
            <a:pPr algn="just"/>
            <a:r>
              <a:rPr lang="tr-TR" dirty="0"/>
              <a:t>Kısmi Bağımlılıkları ortadan kaldırarak Birinci Normal Formda(1NF) olan tablomuzu İkinci Normal Forma(2NF) göre </a:t>
            </a:r>
            <a:r>
              <a:rPr lang="tr-TR" dirty="0" err="1"/>
              <a:t>normalize</a:t>
            </a:r>
            <a:r>
              <a:rPr lang="tr-TR" dirty="0"/>
              <a:t> edersek tablomuz </a:t>
            </a:r>
            <a:r>
              <a:rPr lang="tr-TR" dirty="0" smtClean="0"/>
              <a:t>şekildeki </a:t>
            </a:r>
            <a:r>
              <a:rPr lang="tr-TR" dirty="0"/>
              <a:t>gibi olacaktır. </a:t>
            </a:r>
          </a:p>
        </p:txBody>
      </p:sp>
    </p:spTree>
    <p:extLst>
      <p:ext uri="{BB962C8B-B14F-4D97-AF65-F5344CB8AC3E}">
        <p14:creationId xmlns:p14="http://schemas.microsoft.com/office/powerpoint/2010/main" val="313181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
            </a:r>
            <a:br>
              <a:rPr lang="tr-TR" dirty="0" smtClean="0"/>
            </a:br>
            <a:r>
              <a:rPr lang="tr-TR" dirty="0" smtClean="0"/>
              <a:t>Yaygın </a:t>
            </a:r>
            <a:r>
              <a:rPr lang="tr-TR" dirty="0"/>
              <a:t>Kullanılan </a:t>
            </a:r>
            <a:r>
              <a:rPr lang="tr-TR" dirty="0" err="1"/>
              <a:t>Veritabanı</a:t>
            </a:r>
            <a:r>
              <a:rPr lang="tr-TR" dirty="0"/>
              <a:t> Yönetim Sistemleri </a:t>
            </a:r>
            <a:br>
              <a:rPr lang="tr-TR" dirty="0"/>
            </a:br>
            <a:endParaRPr lang="tr-TR" dirty="0"/>
          </a:p>
        </p:txBody>
      </p:sp>
      <p:sp>
        <p:nvSpPr>
          <p:cNvPr id="3" name="İçerik Yer Tutucusu 2"/>
          <p:cNvSpPr>
            <a:spLocks noGrp="1"/>
          </p:cNvSpPr>
          <p:nvPr>
            <p:ph idx="1"/>
          </p:nvPr>
        </p:nvSpPr>
        <p:spPr/>
        <p:txBody>
          <a:bodyPr/>
          <a:lstStyle/>
          <a:p>
            <a:pPr>
              <a:buFontTx/>
              <a:buChar char="-"/>
            </a:pPr>
            <a:r>
              <a:rPr lang="tr-TR" dirty="0"/>
              <a:t>Microsoft Access </a:t>
            </a:r>
          </a:p>
          <a:p>
            <a:pPr>
              <a:buFontTx/>
              <a:buChar char="-"/>
            </a:pPr>
            <a:r>
              <a:rPr lang="tr-TR" dirty="0" err="1" smtClean="0"/>
              <a:t>MySQL</a:t>
            </a:r>
            <a:r>
              <a:rPr lang="tr-TR" dirty="0" smtClean="0"/>
              <a:t> </a:t>
            </a:r>
          </a:p>
          <a:p>
            <a:pPr>
              <a:buFontTx/>
              <a:buChar char="-"/>
            </a:pPr>
            <a:r>
              <a:rPr lang="tr-TR" dirty="0" smtClean="0"/>
              <a:t>IBM </a:t>
            </a:r>
            <a:r>
              <a:rPr lang="tr-TR" dirty="0"/>
              <a:t>DB2 </a:t>
            </a:r>
            <a:endParaRPr lang="tr-TR" dirty="0" smtClean="0"/>
          </a:p>
          <a:p>
            <a:pPr>
              <a:buFontTx/>
              <a:buChar char="-"/>
            </a:pPr>
            <a:r>
              <a:rPr lang="tr-TR" dirty="0" err="1" smtClean="0"/>
              <a:t>Informix</a:t>
            </a:r>
            <a:r>
              <a:rPr lang="tr-TR" dirty="0" smtClean="0"/>
              <a:t> </a:t>
            </a:r>
          </a:p>
          <a:p>
            <a:pPr>
              <a:buFontTx/>
              <a:buChar char="-"/>
            </a:pPr>
            <a:r>
              <a:rPr lang="tr-TR" dirty="0" err="1" smtClean="0"/>
              <a:t>Progress</a:t>
            </a:r>
            <a:r>
              <a:rPr lang="tr-TR" dirty="0" smtClean="0"/>
              <a:t> </a:t>
            </a:r>
          </a:p>
          <a:p>
            <a:pPr>
              <a:buFontTx/>
              <a:buChar char="-"/>
            </a:pPr>
            <a:r>
              <a:rPr lang="tr-TR" dirty="0" smtClean="0"/>
              <a:t>Microsoft </a:t>
            </a:r>
            <a:r>
              <a:rPr lang="tr-TR" dirty="0"/>
              <a:t>SQL Server </a:t>
            </a:r>
            <a:endParaRPr lang="tr-TR" dirty="0" smtClean="0"/>
          </a:p>
          <a:p>
            <a:pPr>
              <a:buFontTx/>
              <a:buChar char="-"/>
            </a:pPr>
            <a:r>
              <a:rPr lang="tr-TR" dirty="0" err="1" smtClean="0"/>
              <a:t>PostgreSQL</a:t>
            </a:r>
            <a:r>
              <a:rPr lang="tr-TR" dirty="0" smtClean="0"/>
              <a:t> </a:t>
            </a:r>
          </a:p>
          <a:p>
            <a:pPr>
              <a:buFontTx/>
              <a:buChar char="-"/>
            </a:pPr>
            <a:r>
              <a:rPr lang="tr-TR" dirty="0" err="1" smtClean="0"/>
              <a:t>Oracle</a:t>
            </a:r>
            <a:endParaRPr lang="tr-TR" dirty="0"/>
          </a:p>
          <a:p>
            <a:pPr marL="0" indent="0">
              <a:buNone/>
            </a:pPr>
            <a:endParaRPr lang="tr-TR"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602" t="34659" r="14489" b="26515"/>
          <a:stretch/>
        </p:blipFill>
        <p:spPr bwMode="auto">
          <a:xfrm>
            <a:off x="4782376" y="2132856"/>
            <a:ext cx="3990110" cy="2840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25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93" y="548680"/>
            <a:ext cx="6253503"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ikdörtgen 3"/>
          <p:cNvSpPr/>
          <p:nvPr/>
        </p:nvSpPr>
        <p:spPr>
          <a:xfrm>
            <a:off x="6228184" y="908720"/>
            <a:ext cx="2448272" cy="2031325"/>
          </a:xfrm>
          <a:prstGeom prst="rect">
            <a:avLst/>
          </a:prstGeom>
        </p:spPr>
        <p:txBody>
          <a:bodyPr wrap="square">
            <a:spAutoFit/>
          </a:bodyPr>
          <a:lstStyle/>
          <a:p>
            <a:r>
              <a:rPr lang="tr-TR" dirty="0" smtClean="0"/>
              <a:t>Dersler </a:t>
            </a:r>
            <a:r>
              <a:rPr lang="tr-TR" dirty="0"/>
              <a:t>tablosunda geçişli bağımlılıkları kaldırarak tablomuzu </a:t>
            </a:r>
            <a:r>
              <a:rPr lang="tr-TR" dirty="0" smtClean="0"/>
              <a:t>şekilde </a:t>
            </a:r>
            <a:r>
              <a:rPr lang="tr-TR" dirty="0"/>
              <a:t>olduğu gibi Üçüncü Normal Forma(3NF) dönüştürürüz. </a:t>
            </a:r>
          </a:p>
        </p:txBody>
      </p:sp>
    </p:spTree>
    <p:extLst>
      <p:ext uri="{BB962C8B-B14F-4D97-AF65-F5344CB8AC3E}">
        <p14:creationId xmlns:p14="http://schemas.microsoft.com/office/powerpoint/2010/main" val="3980881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dirty="0" smtClean="0"/>
              <a:t>ÖRNEK</a:t>
            </a:r>
            <a:endParaRPr lang="tr-TR" sz="3200" b="1"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188" t="15767" r="17614" b="62358"/>
          <a:stretch/>
        </p:blipFill>
        <p:spPr bwMode="auto">
          <a:xfrm>
            <a:off x="539552" y="2132856"/>
            <a:ext cx="772635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844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188" t="24432" r="26561" b="41319"/>
          <a:stretch/>
        </p:blipFill>
        <p:spPr bwMode="auto">
          <a:xfrm>
            <a:off x="251520" y="811312"/>
            <a:ext cx="8515127"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5817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448" t="44445" r="23958" b="23611"/>
          <a:stretch/>
        </p:blipFill>
        <p:spPr bwMode="auto">
          <a:xfrm>
            <a:off x="467544" y="1412776"/>
            <a:ext cx="8277007"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32024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9460" t="38161" r="33532" b="19981"/>
          <a:stretch/>
        </p:blipFill>
        <p:spPr bwMode="auto">
          <a:xfrm>
            <a:off x="755576" y="1196752"/>
            <a:ext cx="6684844"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48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33400"/>
            <a:ext cx="8507288" cy="951384"/>
          </a:xfrm>
        </p:spPr>
        <p:txBody>
          <a:bodyPr>
            <a:normAutofit fontScale="90000"/>
          </a:bodyPr>
          <a:lstStyle/>
          <a:p>
            <a:r>
              <a:rPr lang="tr-TR" dirty="0" err="1"/>
              <a:t>Veritabanı</a:t>
            </a:r>
            <a:r>
              <a:rPr lang="tr-TR" dirty="0"/>
              <a:t> Yönetim Sistemlerinin Avantajları </a:t>
            </a:r>
          </a:p>
        </p:txBody>
      </p:sp>
      <p:sp>
        <p:nvSpPr>
          <p:cNvPr id="3" name="İçerik Yer Tutucusu 2"/>
          <p:cNvSpPr>
            <a:spLocks noGrp="1"/>
          </p:cNvSpPr>
          <p:nvPr>
            <p:ph idx="1"/>
          </p:nvPr>
        </p:nvSpPr>
        <p:spPr/>
        <p:txBody>
          <a:bodyPr/>
          <a:lstStyle/>
          <a:p>
            <a:pPr>
              <a:buFontTx/>
              <a:buChar char="-"/>
            </a:pPr>
            <a:r>
              <a:rPr lang="tr-TR" dirty="0" smtClean="0"/>
              <a:t>Gereksiz </a:t>
            </a:r>
            <a:r>
              <a:rPr lang="tr-TR" dirty="0"/>
              <a:t>veri tekrarının olmaması </a:t>
            </a:r>
            <a:endParaRPr lang="tr-TR" dirty="0" smtClean="0"/>
          </a:p>
          <a:p>
            <a:pPr>
              <a:buFontTx/>
              <a:buChar char="-"/>
            </a:pPr>
            <a:r>
              <a:rPr lang="tr-TR" dirty="0" smtClean="0"/>
              <a:t>Veri </a:t>
            </a:r>
            <a:r>
              <a:rPr lang="tr-TR" dirty="0"/>
              <a:t>güvenliği </a:t>
            </a:r>
            <a:endParaRPr lang="tr-TR" dirty="0" smtClean="0"/>
          </a:p>
          <a:p>
            <a:pPr>
              <a:buFontTx/>
              <a:buChar char="-"/>
            </a:pPr>
            <a:r>
              <a:rPr lang="tr-TR" dirty="0" smtClean="0"/>
              <a:t>Veri </a:t>
            </a:r>
            <a:r>
              <a:rPr lang="tr-TR" dirty="0"/>
              <a:t>bütünlüğü </a:t>
            </a:r>
            <a:endParaRPr lang="tr-TR" dirty="0" smtClean="0"/>
          </a:p>
          <a:p>
            <a:pPr>
              <a:buFontTx/>
              <a:buChar char="-"/>
            </a:pPr>
            <a:r>
              <a:rPr lang="tr-TR" dirty="0" smtClean="0"/>
              <a:t>Veri </a:t>
            </a:r>
            <a:r>
              <a:rPr lang="tr-TR" dirty="0"/>
              <a:t>bağımsızlığı</a:t>
            </a:r>
          </a:p>
        </p:txBody>
      </p:sp>
    </p:spTree>
    <p:extLst>
      <p:ext uri="{BB962C8B-B14F-4D97-AF65-F5344CB8AC3E}">
        <p14:creationId xmlns:p14="http://schemas.microsoft.com/office/powerpoint/2010/main" val="37644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33400"/>
            <a:ext cx="8686800" cy="879376"/>
          </a:xfrm>
        </p:spPr>
        <p:txBody>
          <a:bodyPr>
            <a:normAutofit/>
          </a:bodyPr>
          <a:lstStyle/>
          <a:p>
            <a:r>
              <a:rPr lang="tr-TR" sz="3200" dirty="0" err="1"/>
              <a:t>Veritabanı</a:t>
            </a:r>
            <a:r>
              <a:rPr lang="tr-TR" sz="3200" dirty="0"/>
              <a:t> Yönetim Sistemlerinin </a:t>
            </a:r>
            <a:r>
              <a:rPr lang="tr-TR" sz="3200" dirty="0" smtClean="0"/>
              <a:t>Dezavantajları</a:t>
            </a:r>
            <a:endParaRPr lang="tr-TR" sz="3200" dirty="0"/>
          </a:p>
        </p:txBody>
      </p:sp>
      <p:sp>
        <p:nvSpPr>
          <p:cNvPr id="3" name="İçerik Yer Tutucusu 2"/>
          <p:cNvSpPr>
            <a:spLocks noGrp="1"/>
          </p:cNvSpPr>
          <p:nvPr>
            <p:ph idx="1"/>
          </p:nvPr>
        </p:nvSpPr>
        <p:spPr/>
        <p:txBody>
          <a:bodyPr/>
          <a:lstStyle/>
          <a:p>
            <a:r>
              <a:rPr lang="tr-TR" dirty="0"/>
              <a:t>Veri tabanı sisteminin kurulumu ve bakımı klasik dosya sistemine göre daha maliyetli olabilir.</a:t>
            </a:r>
          </a:p>
        </p:txBody>
      </p:sp>
    </p:spTree>
    <p:extLst>
      <p:ext uri="{BB962C8B-B14F-4D97-AF65-F5344CB8AC3E}">
        <p14:creationId xmlns:p14="http://schemas.microsoft.com/office/powerpoint/2010/main" val="78963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Veritabanı</a:t>
            </a:r>
            <a:r>
              <a:rPr lang="tr-TR" dirty="0"/>
              <a:t> Yönetim Sistemleri Aktörleri </a:t>
            </a:r>
          </a:p>
        </p:txBody>
      </p:sp>
      <p:sp>
        <p:nvSpPr>
          <p:cNvPr id="3" name="İçerik Yer Tutucusu 2"/>
          <p:cNvSpPr>
            <a:spLocks noGrp="1"/>
          </p:cNvSpPr>
          <p:nvPr>
            <p:ph idx="1"/>
          </p:nvPr>
        </p:nvSpPr>
        <p:spPr/>
        <p:txBody>
          <a:bodyPr/>
          <a:lstStyle/>
          <a:p>
            <a:pPr>
              <a:buFontTx/>
              <a:buChar char="-"/>
            </a:pPr>
            <a:r>
              <a:rPr lang="tr-TR" dirty="0" smtClean="0"/>
              <a:t>Sistem </a:t>
            </a:r>
            <a:r>
              <a:rPr lang="tr-TR" dirty="0"/>
              <a:t>mühendisleri </a:t>
            </a:r>
            <a:endParaRPr lang="tr-TR" dirty="0" smtClean="0"/>
          </a:p>
          <a:p>
            <a:pPr>
              <a:buFontTx/>
              <a:buChar char="-"/>
            </a:pPr>
            <a:r>
              <a:rPr lang="tr-TR" dirty="0" smtClean="0"/>
              <a:t>VTYS </a:t>
            </a:r>
            <a:r>
              <a:rPr lang="tr-TR" dirty="0"/>
              <a:t>Yöneticisi (</a:t>
            </a:r>
            <a:r>
              <a:rPr lang="tr-TR" dirty="0" err="1"/>
              <a:t>Admin</a:t>
            </a:r>
            <a:r>
              <a:rPr lang="tr-TR" dirty="0"/>
              <a:t>) </a:t>
            </a:r>
            <a:endParaRPr lang="tr-TR" dirty="0" smtClean="0"/>
          </a:p>
          <a:p>
            <a:pPr>
              <a:buFontTx/>
              <a:buChar char="-"/>
            </a:pPr>
            <a:r>
              <a:rPr lang="tr-TR" dirty="0" smtClean="0"/>
              <a:t>Uygulama </a:t>
            </a:r>
            <a:r>
              <a:rPr lang="tr-TR" dirty="0"/>
              <a:t>Geliştirenler </a:t>
            </a:r>
            <a:endParaRPr lang="tr-TR" dirty="0" smtClean="0"/>
          </a:p>
          <a:p>
            <a:pPr>
              <a:buFontTx/>
              <a:buChar char="-"/>
            </a:pPr>
            <a:r>
              <a:rPr lang="tr-TR" dirty="0" smtClean="0"/>
              <a:t>Son </a:t>
            </a:r>
            <a:r>
              <a:rPr lang="tr-TR" dirty="0"/>
              <a:t>kullanıcılar</a:t>
            </a:r>
          </a:p>
        </p:txBody>
      </p:sp>
    </p:spTree>
    <p:extLst>
      <p:ext uri="{BB962C8B-B14F-4D97-AF65-F5344CB8AC3E}">
        <p14:creationId xmlns:p14="http://schemas.microsoft.com/office/powerpoint/2010/main" val="309135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VTYS Karşılaştırma</a:t>
            </a:r>
          </a:p>
        </p:txBody>
      </p:sp>
      <p:sp>
        <p:nvSpPr>
          <p:cNvPr id="3" name="İçerik Yer Tutucusu 2"/>
          <p:cNvSpPr>
            <a:spLocks noGrp="1"/>
          </p:cNvSpPr>
          <p:nvPr>
            <p:ph idx="1"/>
          </p:nvPr>
        </p:nvSpPr>
        <p:spPr/>
        <p:txBody>
          <a:bodyPr/>
          <a:lstStyle/>
          <a:p>
            <a:pPr marL="0" indent="0">
              <a:buNone/>
            </a:pPr>
            <a:r>
              <a:rPr lang="tr-TR" sz="3200" b="1" spc="-100" dirty="0">
                <a:solidFill>
                  <a:schemeClr val="tx2"/>
                </a:solidFill>
                <a:latin typeface="+mj-lt"/>
                <a:ea typeface="+mj-ea"/>
                <a:cs typeface="+mj-cs"/>
              </a:rPr>
              <a:t>Access </a:t>
            </a:r>
          </a:p>
          <a:p>
            <a:pPr>
              <a:buFontTx/>
              <a:buChar char="-"/>
            </a:pPr>
            <a:r>
              <a:rPr lang="tr-TR" dirty="0" smtClean="0"/>
              <a:t>Microsoft </a:t>
            </a:r>
            <a:r>
              <a:rPr lang="tr-TR" dirty="0"/>
              <a:t>Office ürünüdür. </a:t>
            </a:r>
            <a:endParaRPr lang="tr-TR" dirty="0" smtClean="0"/>
          </a:p>
          <a:p>
            <a:pPr>
              <a:buFontTx/>
              <a:buChar char="-"/>
            </a:pPr>
            <a:r>
              <a:rPr lang="tr-TR" dirty="0" smtClean="0"/>
              <a:t>Küçük </a:t>
            </a:r>
            <a:r>
              <a:rPr lang="tr-TR" dirty="0"/>
              <a:t>ölçekli uygulamalar içindir. </a:t>
            </a:r>
            <a:endParaRPr lang="tr-TR" dirty="0" smtClean="0"/>
          </a:p>
          <a:p>
            <a:pPr>
              <a:buFontTx/>
              <a:buChar char="-"/>
            </a:pPr>
            <a:r>
              <a:rPr lang="tr-TR" dirty="0" smtClean="0"/>
              <a:t>Tablo </a:t>
            </a:r>
            <a:r>
              <a:rPr lang="tr-TR" dirty="0"/>
              <a:t>başına 2 GB’ a kadar veri depolayabilir. </a:t>
            </a:r>
            <a:endParaRPr lang="tr-TR" dirty="0" smtClean="0"/>
          </a:p>
          <a:p>
            <a:pPr>
              <a:buFontTx/>
              <a:buChar char="-"/>
            </a:pPr>
            <a:r>
              <a:rPr lang="tr-TR" dirty="0" smtClean="0"/>
              <a:t>Aynı </a:t>
            </a:r>
            <a:r>
              <a:rPr lang="tr-TR" dirty="0"/>
              <a:t>anda 255 bağlantıya izin verebilir. </a:t>
            </a:r>
            <a:endParaRPr lang="tr-TR" dirty="0" smtClean="0"/>
          </a:p>
          <a:p>
            <a:pPr>
              <a:buFontTx/>
              <a:buChar char="-"/>
            </a:pPr>
            <a:r>
              <a:rPr lang="tr-TR" dirty="0" smtClean="0"/>
              <a:t>Windows </a:t>
            </a:r>
            <a:r>
              <a:rPr lang="tr-TR" dirty="0"/>
              <a:t>işletim sistemleri dışında </a:t>
            </a:r>
            <a:r>
              <a:rPr lang="tr-TR" dirty="0" smtClean="0"/>
              <a:t>k</a:t>
            </a:r>
          </a:p>
          <a:p>
            <a:pPr>
              <a:buFontTx/>
              <a:buChar char="-"/>
            </a:pPr>
            <a:r>
              <a:rPr lang="tr-TR" dirty="0" err="1" smtClean="0"/>
              <a:t>ullanılamaz</a:t>
            </a:r>
            <a:r>
              <a:rPr lang="tr-TR" dirty="0"/>
              <a: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153" t="33145" r="8381" b="39961"/>
          <a:stretch/>
        </p:blipFill>
        <p:spPr bwMode="auto">
          <a:xfrm>
            <a:off x="6516216" y="4149080"/>
            <a:ext cx="1801092" cy="1967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632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lik">
  <a:themeElements>
    <a:clrScheme name="Netlik">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is Klasi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tlik">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456</TotalTime>
  <Words>1948</Words>
  <Application>Microsoft Office PowerPoint</Application>
  <PresentationFormat>Ekran Gösterisi (4:3)</PresentationFormat>
  <Paragraphs>184</Paragraphs>
  <Slides>54</Slides>
  <Notes>1</Notes>
  <HiddenSlides>0</HiddenSlides>
  <MMClips>0</MMClips>
  <ScaleCrop>false</ScaleCrop>
  <HeadingPairs>
    <vt:vector size="4" baseType="variant">
      <vt:variant>
        <vt:lpstr>Tema</vt:lpstr>
      </vt:variant>
      <vt:variant>
        <vt:i4>1</vt:i4>
      </vt:variant>
      <vt:variant>
        <vt:lpstr>Slayt Başlıkları</vt:lpstr>
      </vt:variant>
      <vt:variant>
        <vt:i4>54</vt:i4>
      </vt:variant>
    </vt:vector>
  </HeadingPairs>
  <TitlesOfParts>
    <vt:vector size="55" baseType="lpstr">
      <vt:lpstr>Netlik</vt:lpstr>
      <vt:lpstr>VERİ TABANI YÖNETİM SİSTEMİ</vt:lpstr>
      <vt:lpstr>VERİ TABANI İHTİYAÇ ANALİZİ  </vt:lpstr>
      <vt:lpstr>Veri Tabanı Tanımı </vt:lpstr>
      <vt:lpstr>Veritabanı Yönetim Sistemi (VTYS) </vt:lpstr>
      <vt:lpstr> Yaygın Kullanılan Veritabanı Yönetim Sistemleri  </vt:lpstr>
      <vt:lpstr>Veritabanı Yönetim Sistemlerinin Avantajları </vt:lpstr>
      <vt:lpstr>Veritabanı Yönetim Sistemlerinin Dezavantajları</vt:lpstr>
      <vt:lpstr>Veritabanı Yönetim Sistemleri Aktörleri </vt:lpstr>
      <vt:lpstr>VTYS Karşılaştırma</vt:lpstr>
      <vt:lpstr>PowerPoint Sunusu</vt:lpstr>
      <vt:lpstr>PowerPoint Sunusu</vt:lpstr>
      <vt:lpstr>PowerPoint Sunusu</vt:lpstr>
      <vt:lpstr>SQL Server (Dezavantajlar)</vt:lpstr>
      <vt:lpstr>Oracle</vt:lpstr>
      <vt:lpstr>Tablo</vt:lpstr>
      <vt:lpstr>PowerPoint Sunusu</vt:lpstr>
      <vt:lpstr>Primary Key (Birincil Anahtar) </vt:lpstr>
      <vt:lpstr>PowerPoint Sunusu</vt:lpstr>
      <vt:lpstr>Foreign Key (Yabancı Anahtar) </vt:lpstr>
      <vt:lpstr>Foreign Key (Yabancı Anahtar) </vt:lpstr>
      <vt:lpstr>Foreign Key (Yabancı Anahtar) </vt:lpstr>
      <vt:lpstr>İlişkisel Veri Tabanı  </vt:lpstr>
      <vt:lpstr>PowerPoint Sunusu</vt:lpstr>
      <vt:lpstr>Veri Tipleri </vt:lpstr>
      <vt:lpstr>PowerPoint Sunusu</vt:lpstr>
      <vt:lpstr>PowerPoint Sunusu</vt:lpstr>
      <vt:lpstr>PowerPoint Sunusu</vt:lpstr>
      <vt:lpstr>Veri Kısıtlamaları  </vt:lpstr>
      <vt:lpstr>PowerPoint Sunusu</vt:lpstr>
      <vt:lpstr>NORMALİZASYON</vt:lpstr>
      <vt:lpstr>PowerPoint Sunusu</vt:lpstr>
      <vt:lpstr>PowerPoint Sunusu</vt:lpstr>
      <vt:lpstr>1NF (1. Normal Form) </vt:lpstr>
      <vt:lpstr>PowerPoint Sunusu</vt:lpstr>
      <vt:lpstr> 2NF (2. Normal Form)  </vt:lpstr>
      <vt:lpstr>PowerPoint Sunusu</vt:lpstr>
      <vt:lpstr>PowerPoint Sunusu</vt:lpstr>
      <vt:lpstr>PowerPoint Sunusu</vt:lpstr>
      <vt:lpstr>3NF (3. Normal Form)  </vt:lpstr>
      <vt:lpstr>PowerPoint Sunusu</vt:lpstr>
      <vt:lpstr>Boyce-Codd Normal Form(BCNF)  </vt:lpstr>
      <vt:lpstr>PowerPoint Sunusu</vt:lpstr>
      <vt:lpstr>PowerPoint Sunusu</vt:lpstr>
      <vt:lpstr>Dördüncü ve Beşinci Normal Form  </vt:lpstr>
      <vt:lpstr>PowerPoint Sunusu</vt:lpstr>
      <vt:lpstr>Beşinci normal form:  </vt:lpstr>
      <vt:lpstr>PowerPoint Sunusu</vt:lpstr>
      <vt:lpstr>ÖRNEK UYGULAMA</vt:lpstr>
      <vt:lpstr>PowerPoint Sunusu</vt:lpstr>
      <vt:lpstr>PowerPoint Sunusu</vt:lpstr>
      <vt:lpstr>ÖRNEK</vt:lpstr>
      <vt:lpstr>PowerPoint Sunusu</vt:lpstr>
      <vt:lpstr>PowerPoint Sunusu</vt:lpstr>
      <vt:lpstr>PowerPoint Sunusu</vt:lpstr>
    </vt:vector>
  </TitlesOfParts>
  <Company>Katilimsiz.Com @ necooy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TABANI YÖNETİM SİSTEMİ</dc:title>
  <dc:creator>DCatmali</dc:creator>
  <cp:lastModifiedBy>DCatmali</cp:lastModifiedBy>
  <cp:revision>31</cp:revision>
  <dcterms:created xsi:type="dcterms:W3CDTF">2015-10-09T09:37:55Z</dcterms:created>
  <dcterms:modified xsi:type="dcterms:W3CDTF">2015-10-12T11:52:00Z</dcterms:modified>
</cp:coreProperties>
</file>