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5493"/>
    <a:srgbClr val="90F1FD"/>
    <a:srgbClr val="009193"/>
    <a:srgbClr val="76D6FF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54" autoAdjust="0"/>
    <p:restoredTop sz="88433" autoAdjust="0"/>
  </p:normalViewPr>
  <p:slideViewPr>
    <p:cSldViewPr snapToGrid="0" snapToObjects="1">
      <p:cViewPr varScale="1">
        <p:scale>
          <a:sx n="147" d="100"/>
          <a:sy n="147" d="100"/>
        </p:scale>
        <p:origin x="1448" y="20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516"/>
    </p:cViewPr>
  </p:sorterViewPr>
  <p:notesViewPr>
    <p:cSldViewPr snapToGrid="0" snapToObjects="1">
      <p:cViewPr varScale="1">
        <p:scale>
          <a:sx n="102" d="100"/>
          <a:sy n="102" d="100"/>
        </p:scale>
        <p:origin x="880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87F16E-C1AB-0846-B5C0-EA21754ABD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450893-FE3D-2A46-A5E7-D93359DA20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82CF2-4761-7642-AD32-77CC3844032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DD2638-0AEE-F64D-9CE9-75C3407F09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D3EF18-9C61-724E-98E4-1CB44708C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F916-871B-834F-A917-84C6652B0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905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5692-E141-FD42-BF2B-95B0C59EA985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1C606-3AA9-FB44-9B4D-EBFB6FB1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7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  <p:sldLayoutId id="2147483664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5242B054-A88C-BD9A-89A4-93C6C8B85C5D}"/>
              </a:ext>
            </a:extLst>
          </p:cNvPr>
          <p:cNvGrpSpPr/>
          <p:nvPr/>
        </p:nvGrpSpPr>
        <p:grpSpPr>
          <a:xfrm>
            <a:off x="3144037" y="-46155"/>
            <a:ext cx="5475270" cy="1062957"/>
            <a:chOff x="1563632" y="2337701"/>
            <a:chExt cx="8372571" cy="1586024"/>
          </a:xfrm>
        </p:grpSpPr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81232509-E193-9E66-3887-7098066C1956}"/>
                </a:ext>
              </a:extLst>
            </p:cNvPr>
            <p:cNvSpPr/>
            <p:nvPr/>
          </p:nvSpPr>
          <p:spPr>
            <a:xfrm>
              <a:off x="1563632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x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2" name="角丸四角形 51">
              <a:extLst>
                <a:ext uri="{FF2B5EF4-FFF2-40B4-BE49-F238E27FC236}">
                  <a16:creationId xmlns:a16="http://schemas.microsoft.com/office/drawing/2014/main" id="{112E45D1-4006-C0B2-2444-2706B625EE0B}"/>
                </a:ext>
              </a:extLst>
            </p:cNvPr>
            <p:cNvSpPr/>
            <p:nvPr/>
          </p:nvSpPr>
          <p:spPr>
            <a:xfrm>
              <a:off x="2617695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BFC4C5C4-29D1-0537-0AA7-7D8A1D838C01}"/>
                </a:ext>
              </a:extLst>
            </p:cNvPr>
            <p:cNvCxnSpPr>
              <a:cxnSpLocks/>
              <a:stCxn id="51" idx="6"/>
              <a:endCxn id="52" idx="1"/>
            </p:cNvCxnSpPr>
            <p:nvPr/>
          </p:nvCxnSpPr>
          <p:spPr>
            <a:xfrm>
              <a:off x="2068959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01E853A0-5DA1-0057-D037-751A88C9CC0D}"/>
                </a:ext>
              </a:extLst>
            </p:cNvPr>
            <p:cNvSpPr/>
            <p:nvPr/>
          </p:nvSpPr>
          <p:spPr>
            <a:xfrm>
              <a:off x="4188407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>
              <a:extLst>
                <a:ext uri="{FF2B5EF4-FFF2-40B4-BE49-F238E27FC236}">
                  <a16:creationId xmlns:a16="http://schemas.microsoft.com/office/drawing/2014/main" id="{C7174E83-2490-4799-01BA-2A7126DB28C5}"/>
                </a:ext>
              </a:extLst>
            </p:cNvPr>
            <p:cNvSpPr/>
            <p:nvPr/>
          </p:nvSpPr>
          <p:spPr>
            <a:xfrm>
              <a:off x="5242470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CD302C6-C339-E9CE-28F6-D18738F4E6B9}"/>
                </a:ext>
              </a:extLst>
            </p:cNvPr>
            <p:cNvCxnSpPr>
              <a:cxnSpLocks/>
              <a:stCxn id="54" idx="6"/>
              <a:endCxn id="55" idx="1"/>
            </p:cNvCxnSpPr>
            <p:nvPr/>
          </p:nvCxnSpPr>
          <p:spPr>
            <a:xfrm>
              <a:off x="4693734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E03B7E7-B02B-1BEE-06C4-F5C182565440}"/>
                </a:ext>
              </a:extLst>
            </p:cNvPr>
            <p:cNvCxnSpPr>
              <a:cxnSpLocks/>
              <a:stCxn id="52" idx="3"/>
              <a:endCxn id="54" idx="2"/>
            </p:cNvCxnSpPr>
            <p:nvPr/>
          </p:nvCxnSpPr>
          <p:spPr>
            <a:xfrm>
              <a:off x="3639671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2E281E5-FBC5-C357-2FDE-6AD239E9C770}"/>
                </a:ext>
              </a:extLst>
            </p:cNvPr>
            <p:cNvSpPr/>
            <p:nvPr/>
          </p:nvSpPr>
          <p:spPr>
            <a:xfrm>
              <a:off x="6806101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9" name="角丸四角形 58">
              <a:extLst>
                <a:ext uri="{FF2B5EF4-FFF2-40B4-BE49-F238E27FC236}">
                  <a16:creationId xmlns:a16="http://schemas.microsoft.com/office/drawing/2014/main" id="{97A65289-677E-9137-4D7E-2C5A99DB458E}"/>
                </a:ext>
              </a:extLst>
            </p:cNvPr>
            <p:cNvSpPr/>
            <p:nvPr/>
          </p:nvSpPr>
          <p:spPr>
            <a:xfrm>
              <a:off x="7860164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C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B2BCE38-66A0-31D1-356F-5121A9162E8D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7311428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C1B5107C-7D9E-26E8-A7EF-0D5FCE6D44E6}"/>
                </a:ext>
              </a:extLst>
            </p:cNvPr>
            <p:cNvCxnSpPr>
              <a:cxnSpLocks/>
              <a:stCxn id="55" idx="3"/>
              <a:endCxn id="58" idx="2"/>
            </p:cNvCxnSpPr>
            <p:nvPr/>
          </p:nvCxnSpPr>
          <p:spPr>
            <a:xfrm>
              <a:off x="6264446" y="2896636"/>
              <a:ext cx="5416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0B59A40C-30B6-B22D-9737-6CFD8DD14AB3}"/>
                </a:ext>
              </a:extLst>
            </p:cNvPr>
            <p:cNvSpPr/>
            <p:nvPr/>
          </p:nvSpPr>
          <p:spPr>
            <a:xfrm>
              <a:off x="9430876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y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FEF50F45-D760-7695-81AC-1D3DD1214368}"/>
                </a:ext>
              </a:extLst>
            </p:cNvPr>
            <p:cNvCxnSpPr>
              <a:cxnSpLocks/>
              <a:stCxn id="59" idx="3"/>
              <a:endCxn id="62" idx="2"/>
            </p:cNvCxnSpPr>
            <p:nvPr/>
          </p:nvCxnSpPr>
          <p:spPr>
            <a:xfrm>
              <a:off x="8882140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線コネクタ 63">
              <a:extLst>
                <a:ext uri="{FF2B5EF4-FFF2-40B4-BE49-F238E27FC236}">
                  <a16:creationId xmlns:a16="http://schemas.microsoft.com/office/drawing/2014/main" id="{8584D74C-AFF1-DAA0-E363-AA0C8500C481}"/>
                </a:ext>
              </a:extLst>
            </p:cNvPr>
            <p:cNvCxnSpPr>
              <a:cxnSpLocks/>
              <a:stCxn id="52" idx="2"/>
              <a:endCxn id="51" idx="4"/>
            </p:cNvCxnSpPr>
            <p:nvPr/>
          </p:nvCxnSpPr>
          <p:spPr>
            <a:xfrm rot="5400000">
              <a:off x="2472490" y="2493106"/>
              <a:ext cx="12700" cy="1312387"/>
            </a:xfrm>
            <a:prstGeom prst="curvedConnector3">
              <a:avLst>
                <a:gd name="adj1" fmla="val 3776472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線コネクタ 64">
              <a:extLst>
                <a:ext uri="{FF2B5EF4-FFF2-40B4-BE49-F238E27FC236}">
                  <a16:creationId xmlns:a16="http://schemas.microsoft.com/office/drawing/2014/main" id="{1A7FB95D-1EBC-F3B8-F6D1-79907BFADF98}"/>
                </a:ext>
              </a:extLst>
            </p:cNvPr>
            <p:cNvCxnSpPr>
              <a:cxnSpLocks/>
              <a:stCxn id="54" idx="4"/>
              <a:endCxn id="52" idx="2"/>
            </p:cNvCxnSpPr>
            <p:nvPr/>
          </p:nvCxnSpPr>
          <p:spPr>
            <a:xfrm rot="5400000">
              <a:off x="3784877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線コネクタ 65">
              <a:extLst>
                <a:ext uri="{FF2B5EF4-FFF2-40B4-BE49-F238E27FC236}">
                  <a16:creationId xmlns:a16="http://schemas.microsoft.com/office/drawing/2014/main" id="{A48E5CD7-5CD6-D96B-6A82-A142AF99B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75795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C5E9FBFF-64F6-360D-1914-EB1C4DE02B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20501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線コネクタ 67">
              <a:extLst>
                <a:ext uri="{FF2B5EF4-FFF2-40B4-BE49-F238E27FC236}">
                  <a16:creationId xmlns:a16="http://schemas.microsoft.com/office/drawing/2014/main" id="{A6E96AD9-D997-AA5E-48AB-86EC51676E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47277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線コネクタ 68">
              <a:extLst>
                <a:ext uri="{FF2B5EF4-FFF2-40B4-BE49-F238E27FC236}">
                  <a16:creationId xmlns:a16="http://schemas.microsoft.com/office/drawing/2014/main" id="{F28898F9-B23A-6C8A-504D-26169788E5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8194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4C8EE0A-1754-A870-D96C-B67B64056403}"/>
                </a:ext>
              </a:extLst>
            </p:cNvPr>
            <p:cNvSpPr txBox="1"/>
            <p:nvPr/>
          </p:nvSpPr>
          <p:spPr>
            <a:xfrm>
              <a:off x="2011977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ACCB6E9-379D-B959-2CFC-E8D2305F282F}"/>
                </a:ext>
              </a:extLst>
            </p:cNvPr>
            <p:cNvSpPr txBox="1"/>
            <p:nvPr/>
          </p:nvSpPr>
          <p:spPr>
            <a:xfrm>
              <a:off x="3374612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D2587F9-25C4-1DFA-F7B2-E5108832DD0D}"/>
                </a:ext>
              </a:extLst>
            </p:cNvPr>
            <p:cNvSpPr txBox="1"/>
            <p:nvPr/>
          </p:nvSpPr>
          <p:spPr>
            <a:xfrm>
              <a:off x="462967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50DD60E-81FD-C231-5752-BE11C66B09D7}"/>
                </a:ext>
              </a:extLst>
            </p:cNvPr>
            <p:cNvSpPr txBox="1"/>
            <p:nvPr/>
          </p:nvSpPr>
          <p:spPr>
            <a:xfrm>
              <a:off x="5974377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A7D6B040-4F5C-4FCA-491E-A4B292EA1D65}"/>
                </a:ext>
              </a:extLst>
            </p:cNvPr>
            <p:cNvSpPr txBox="1"/>
            <p:nvPr/>
          </p:nvSpPr>
          <p:spPr>
            <a:xfrm>
              <a:off x="731908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308539AE-0503-2539-4C45-6A8D5D8CBA3A}"/>
                </a:ext>
              </a:extLst>
            </p:cNvPr>
            <p:cNvSpPr txBox="1"/>
            <p:nvPr/>
          </p:nvSpPr>
          <p:spPr>
            <a:xfrm>
              <a:off x="859207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51E477D-4030-9EEA-D6AD-7588C137F931}"/>
                </a:ext>
              </a:extLst>
            </p:cNvPr>
            <p:cNvSpPr txBox="1"/>
            <p:nvPr/>
          </p:nvSpPr>
          <p:spPr>
            <a:xfrm>
              <a:off x="2581517" y="2337701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Square()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9667766-961D-94BD-2DAA-9E598077112A}"/>
                </a:ext>
              </a:extLst>
            </p:cNvPr>
            <p:cNvSpPr txBox="1"/>
            <p:nvPr/>
          </p:nvSpPr>
          <p:spPr>
            <a:xfrm>
              <a:off x="5242468" y="2341557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Exp()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A862CD0-1CF9-BDE5-4C76-7D9DE9012B3E}"/>
                </a:ext>
              </a:extLst>
            </p:cNvPr>
            <p:cNvSpPr txBox="1"/>
            <p:nvPr/>
          </p:nvSpPr>
          <p:spPr>
            <a:xfrm>
              <a:off x="7856926" y="2341557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Square()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88353C-77B3-839E-C3EC-0A077DB46876}"/>
              </a:ext>
            </a:extLst>
          </p:cNvPr>
          <p:cNvSpPr txBox="1"/>
          <p:nvPr/>
        </p:nvSpPr>
        <p:spPr>
          <a:xfrm>
            <a:off x="3155919" y="1977474"/>
            <a:ext cx="5714734" cy="4039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.ndarray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en" altLang="ja-JP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is not </a:t>
            </a:r>
            <a:r>
              <a:rPr lang="en" altLang="ja-JP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supported'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dirty="0">
                <a:solidFill>
                  <a:srgbClr val="D4D4D4"/>
                </a:solidFill>
                <a:latin typeface="Menlo" panose="020B0609030804020204" pitchFamily="49" charset="0"/>
              </a:rPr>
              <a:t>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.ones_like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while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1AE54F0-4360-DD3F-2E7A-3EF667009E9D}"/>
              </a:ext>
            </a:extLst>
          </p:cNvPr>
          <p:cNvSpPr txBox="1"/>
          <p:nvPr/>
        </p:nvSpPr>
        <p:spPr>
          <a:xfrm>
            <a:off x="9052408" y="1169561"/>
            <a:ext cx="3117476" cy="5816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__call__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NotImplementedError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NotImplementedError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 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28E1294-C6D7-9A3E-1D1A-98B746EE82F7}"/>
              </a:ext>
            </a:extLst>
          </p:cNvPr>
          <p:cNvSpPr txBox="1"/>
          <p:nvPr/>
        </p:nvSpPr>
        <p:spPr>
          <a:xfrm>
            <a:off x="9713574" y="49077"/>
            <a:ext cx="1953661" cy="807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	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EC2B9D3-8E1C-D829-9275-7D7A0EB442EE}"/>
              </a:ext>
            </a:extLst>
          </p:cNvPr>
          <p:cNvSpPr txBox="1"/>
          <p:nvPr/>
        </p:nvSpPr>
        <p:spPr>
          <a:xfrm>
            <a:off x="3782848" y="1122662"/>
            <a:ext cx="2833434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432FF"/>
            </a:solidFill>
          </a:ln>
        </p:spPr>
        <p:txBody>
          <a:bodyPr wrap="square" lIns="36000" tIns="0" rIns="0" bIns="0">
            <a:spAutoFit/>
          </a:bodyPr>
          <a:lstStyle/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0" name="タイトル 89">
            <a:extLst>
              <a:ext uri="{FF2B5EF4-FFF2-40B4-BE49-F238E27FC236}">
                <a16:creationId xmlns:a16="http://schemas.microsoft.com/office/drawing/2014/main" id="{C8996C0D-8D14-C348-6028-D70D9EAA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5650" cy="24159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Step9</a:t>
            </a:r>
            <a:endParaRPr lang="ja-JP" altLang="en-US" sz="1600"/>
          </a:p>
        </p:txBody>
      </p:sp>
      <p:sp>
        <p:nvSpPr>
          <p:cNvPr id="91" name="コンテンツ プレースホルダー 90">
            <a:extLst>
              <a:ext uri="{FF2B5EF4-FFF2-40B4-BE49-F238E27FC236}">
                <a16:creationId xmlns:a16="http://schemas.microsoft.com/office/drawing/2014/main" id="{C8842DAB-FA77-0E6A-CA97-7C262E5C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0" y="310153"/>
            <a:ext cx="3005159" cy="6021175"/>
          </a:xfrm>
        </p:spPr>
        <p:txBody>
          <a:bodyPr>
            <a:normAutofit/>
          </a:bodyPr>
          <a:lstStyle/>
          <a:p>
            <a:pPr marL="185738" indent="-185738">
              <a:buFont typeface="+mj-ea"/>
              <a:buAutoNum type="circleNumDbPlain"/>
            </a:pPr>
            <a:r>
              <a:rPr lang="en-US" altLang="ja-JP" sz="1050" b="1" u="sng" dirty="0"/>
              <a:t>Variable</a:t>
            </a:r>
            <a:r>
              <a:rPr lang="ja-JP" altLang="en-US" sz="1050" b="1" u="sng"/>
              <a:t>クラスの実行</a:t>
            </a:r>
            <a:r>
              <a:rPr lang="en-US" altLang="ja-JP" sz="1050" b="1" dirty="0"/>
              <a:t>:</a:t>
            </a:r>
            <a:br>
              <a:rPr lang="en-US" altLang="ja-JP" sz="1050" dirty="0"/>
            </a:br>
            <a:r>
              <a:rPr lang="en-US" altLang="ja-JP" sz="1050" dirty="0"/>
              <a:t>Variable</a:t>
            </a:r>
            <a:r>
              <a:rPr lang="ja-JP" altLang="en-US" sz="1050"/>
              <a:t>クラスを元にインスタンス変数</a:t>
            </a:r>
            <a:r>
              <a:rPr lang="en-US" altLang="ja-JP" sz="1050" dirty="0"/>
              <a:t>x</a:t>
            </a:r>
            <a:r>
              <a:rPr lang="ja-JP" altLang="en-US" sz="1050"/>
              <a:t>を生成する</a:t>
            </a:r>
            <a:endParaRPr lang="en-US" altLang="ja-JP" sz="1050" dirty="0"/>
          </a:p>
          <a:p>
            <a:pPr marL="360363" lvl="1" indent="-174625">
              <a:spcBef>
                <a:spcPts val="0"/>
              </a:spcBef>
            </a:pPr>
            <a:r>
              <a:rPr lang="ja-JP" altLang="en-US" sz="1050"/>
              <a:t>インスタンス生成時に</a:t>
            </a:r>
            <a:r>
              <a:rPr lang="en-US" altLang="ja-JP" sz="1050" dirty="0"/>
              <a:t>Variable</a:t>
            </a:r>
            <a:r>
              <a:rPr lang="ja-JP" altLang="en-US" sz="1050"/>
              <a:t>クラスに渡す引数が</a:t>
            </a:r>
            <a:r>
              <a:rPr lang="en-US" altLang="ja-JP" sz="1050" dirty="0" err="1"/>
              <a:t>ndarray</a:t>
            </a:r>
            <a:r>
              <a:rPr lang="ja-JP" altLang="en-US" sz="1050"/>
              <a:t>でない場合はエラーとする</a:t>
            </a:r>
            <a:endParaRPr lang="en-US" altLang="ja-JP" sz="1050" dirty="0"/>
          </a:p>
          <a:p>
            <a:pPr marL="360363" lvl="1" indent="-174625">
              <a:spcBef>
                <a:spcPts val="0"/>
              </a:spcBef>
            </a:pPr>
            <a:endParaRPr lang="en-US" altLang="ja-JP" sz="1050" dirty="0"/>
          </a:p>
          <a:p>
            <a:pPr marL="185738" indent="-174625">
              <a:spcBef>
                <a:spcPts val="0"/>
              </a:spcBef>
              <a:buAutoNum type="circleNumDbPlain"/>
            </a:pPr>
            <a:r>
              <a:rPr lang="ja-JP" altLang="en-US" sz="1050" b="1" u="sng"/>
              <a:t>関数の連結</a:t>
            </a:r>
            <a:endParaRPr lang="en-US" altLang="ja-JP" sz="1050" b="1" u="sng" dirty="0"/>
          </a:p>
          <a:p>
            <a:pPr marL="419100" lvl="1" indent="-228600">
              <a:spcBef>
                <a:spcPts val="0"/>
              </a:spcBef>
            </a:pPr>
            <a:r>
              <a:rPr lang="en-US" altLang="ja-JP" sz="1050" dirty="0"/>
              <a:t>Step7</a:t>
            </a:r>
            <a:r>
              <a:rPr lang="ja-JP" altLang="en-US" sz="1050"/>
              <a:t>で実装していた</a:t>
            </a:r>
            <a:r>
              <a:rPr lang="en-US" altLang="ja-JP" sz="1050" dirty="0"/>
              <a:t>Square()/Exp()</a:t>
            </a:r>
            <a:r>
              <a:rPr lang="ja-JP" altLang="en-US" sz="1050"/>
              <a:t>クラスを関数</a:t>
            </a:r>
            <a:r>
              <a:rPr lang="en-US" altLang="ja-JP" sz="1050" dirty="0"/>
              <a:t>square/exp</a:t>
            </a:r>
            <a:r>
              <a:rPr lang="ja-JP" altLang="en-US" sz="1050"/>
              <a:t>でラップする事で、関数のように各</a:t>
            </a:r>
            <a:r>
              <a:rPr lang="en-US" altLang="ja-JP" sz="1050" dirty="0"/>
              <a:t>Function</a:t>
            </a:r>
            <a:r>
              <a:rPr lang="ja-JP" altLang="en-US" sz="1050"/>
              <a:t>クラスを呼び出せるように改善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endParaRPr lang="en-US" altLang="ja-JP" sz="1050" dirty="0"/>
          </a:p>
          <a:p>
            <a:pPr marL="185738" indent="-174625">
              <a:spcBef>
                <a:spcPts val="0"/>
              </a:spcBef>
              <a:buAutoNum type="circleNumDbPlain"/>
            </a:pPr>
            <a:r>
              <a:rPr lang="ja-JP" altLang="en-US" sz="1050" b="1" u="sng"/>
              <a:t>バックプロパゲーション</a:t>
            </a:r>
            <a:endParaRPr lang="en-US" altLang="ja-JP" sz="1050" b="1" u="sng" dirty="0"/>
          </a:p>
          <a:p>
            <a:pPr marL="419100" lvl="1" indent="-228600">
              <a:spcBef>
                <a:spcPts val="0"/>
              </a:spcBef>
            </a:pPr>
            <a:r>
              <a:rPr lang="en-US" altLang="ja-JP" sz="1050" dirty="0" err="1"/>
              <a:t>self.grad</a:t>
            </a:r>
            <a:r>
              <a:rPr lang="ja-JP" altLang="en-US" sz="1050"/>
              <a:t>が</a:t>
            </a:r>
            <a:r>
              <a:rPr lang="en-US" altLang="ja-JP" sz="1050" dirty="0"/>
              <a:t>None</a:t>
            </a:r>
            <a:r>
              <a:rPr lang="ja-JP" altLang="en-US" sz="1050"/>
              <a:t>の場合は自分で微分を生成。</a:t>
            </a:r>
            <a:r>
              <a:rPr lang="en-US" altLang="ja-JP" sz="1050" dirty="0" err="1"/>
              <a:t>self.data</a:t>
            </a:r>
            <a:r>
              <a:rPr lang="ja-JP" altLang="en-US" sz="1050"/>
              <a:t>と同じ形状かつ同じデータ型で、要素数</a:t>
            </a:r>
            <a:r>
              <a:rPr lang="en-US" altLang="ja-JP" sz="1050" dirty="0"/>
              <a:t>1</a:t>
            </a:r>
            <a:r>
              <a:rPr lang="ja-JP" altLang="en-US" sz="1050"/>
              <a:t>の</a:t>
            </a:r>
            <a:r>
              <a:rPr lang="en-US" altLang="ja-JP" sz="1050" dirty="0" err="1"/>
              <a:t>ndaarray</a:t>
            </a:r>
            <a:r>
              <a:rPr lang="ja-JP" altLang="en-US" sz="1050"/>
              <a:t>インスタンスを生成。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r>
              <a:rPr lang="ja-JP" altLang="en-US" sz="1050"/>
              <a:t>自身を生み出した関数を、リストに格納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r>
              <a:rPr lang="ja-JP" altLang="en-US" sz="1050"/>
              <a:t>自動バックプロパゲーション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リスト内の関数がなくなるまでループ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リスト内の関数の取り出し。リストの</a:t>
            </a:r>
            <a:r>
              <a:rPr lang="en-US" altLang="ja-JP" sz="1050" dirty="0"/>
              <a:t>pop</a:t>
            </a:r>
            <a:r>
              <a:rPr lang="ja-JP" altLang="en-US" sz="1050"/>
              <a:t>メソッドはリストの末尾が削除されその要素が取得される。</a:t>
            </a:r>
            <a:r>
              <a:rPr lang="en-US" altLang="ja-JP" sz="1050" dirty="0"/>
              <a:t>pop</a:t>
            </a:r>
            <a:r>
              <a:rPr lang="ja-JP" altLang="en-US" sz="1050"/>
              <a:t>を用いたループを使用する理由は</a:t>
            </a:r>
            <a:r>
              <a:rPr lang="en-US" altLang="ja-JP" sz="1050" dirty="0"/>
              <a:t>step15-16</a:t>
            </a:r>
            <a:r>
              <a:rPr lang="ja-JP" altLang="en-US" sz="1050"/>
              <a:t>で判明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自身を生み出した関数の</a:t>
            </a:r>
            <a:r>
              <a:rPr lang="en-US" altLang="ja-JP" sz="1050" dirty="0"/>
              <a:t>input</a:t>
            </a:r>
            <a:r>
              <a:rPr lang="ja-JP" altLang="en-US" sz="1050"/>
              <a:t>及び</a:t>
            </a:r>
            <a:r>
              <a:rPr lang="en-US" altLang="ja-JP" sz="1050" dirty="0"/>
              <a:t>output</a:t>
            </a:r>
            <a:r>
              <a:rPr lang="ja-JP" altLang="en-US" sz="1050"/>
              <a:t>を</a:t>
            </a:r>
            <a:r>
              <a:rPr lang="en-US" altLang="ja-JP" sz="1050" dirty="0"/>
              <a:t>x</a:t>
            </a:r>
            <a:r>
              <a:rPr lang="ja-JP" altLang="en-US" sz="1050"/>
              <a:t>、</a:t>
            </a:r>
            <a:r>
              <a:rPr lang="en-US" altLang="ja-JP" sz="1050" dirty="0"/>
              <a:t>y</a:t>
            </a:r>
            <a:r>
              <a:rPr lang="ja-JP" altLang="en-US" sz="1050"/>
              <a:t>にそれぞれ格納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微分値を算出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en-US" altLang="ja-JP" sz="1050" dirty="0"/>
              <a:t>x</a:t>
            </a:r>
            <a:r>
              <a:rPr lang="ja-JP" altLang="en-US" sz="1050"/>
              <a:t>の生みの親たる関数が存在する場合はその関数を</a:t>
            </a:r>
            <a:r>
              <a:rPr lang="en-US" altLang="ja-JP" sz="1050" dirty="0" err="1"/>
              <a:t>funcs</a:t>
            </a:r>
            <a:r>
              <a:rPr lang="ja-JP" altLang="en-US" sz="1050"/>
              <a:t>リストに追加。以下上記</a:t>
            </a:r>
            <a:r>
              <a:rPr lang="en-US" altLang="ja-JP" sz="1050" dirty="0" err="1"/>
              <a:t>ⅰ~ⅴ</a:t>
            </a:r>
            <a:r>
              <a:rPr lang="ja-JP" altLang="en-US" sz="1050"/>
              <a:t>の繰り返し。</a:t>
            </a:r>
            <a:r>
              <a:rPr lang="en-US" altLang="ja-JP" sz="1050" dirty="0"/>
              <a:t>(Variable</a:t>
            </a:r>
            <a:r>
              <a:rPr lang="ja-JP" altLang="en-US" sz="1050"/>
              <a:t>インスタンスの</a:t>
            </a:r>
            <a:r>
              <a:rPr lang="en-US" altLang="ja-JP" sz="1050" dirty="0"/>
              <a:t>creator</a:t>
            </a:r>
            <a:r>
              <a:rPr lang="ja-JP" altLang="en-US" sz="1050"/>
              <a:t>が</a:t>
            </a:r>
            <a:r>
              <a:rPr lang="en-US" altLang="ja-JP" sz="1050" dirty="0"/>
              <a:t>None</a:t>
            </a:r>
            <a:r>
              <a:rPr lang="ja-JP" altLang="en-US" sz="1050"/>
              <a:t>の場合、逆伝播はそこでストップ</a:t>
            </a:r>
            <a:r>
              <a:rPr lang="en-US" altLang="ja-JP" sz="1050" dirty="0"/>
              <a:t>(=</a:t>
            </a:r>
            <a:r>
              <a:rPr lang="ja-JP" altLang="en-US" sz="1050"/>
              <a:t>当該</a:t>
            </a:r>
            <a:r>
              <a:rPr lang="en-US" altLang="ja-JP" sz="1050" dirty="0" err="1"/>
              <a:t>Varibable</a:t>
            </a:r>
            <a:r>
              <a:rPr lang="ja-JP" altLang="en-US" sz="1050"/>
              <a:t>インスタンスは関数以外の方法で生成された</a:t>
            </a:r>
            <a:r>
              <a:rPr lang="en-US" altLang="ja-JP" sz="1050" dirty="0"/>
              <a:t>(=</a:t>
            </a:r>
            <a:r>
              <a:rPr lang="ja-JP" altLang="en-US" sz="1050"/>
              <a:t>ユーザーによって与えられた</a:t>
            </a:r>
            <a:r>
              <a:rPr lang="en-US" altLang="ja-JP" sz="1050" dirty="0"/>
              <a:t>)</a:t>
            </a:r>
            <a:r>
              <a:rPr lang="ja-JP" altLang="en-US" sz="1050"/>
              <a:t>ことを意味する</a:t>
            </a:r>
            <a:r>
              <a:rPr lang="en-US" altLang="ja-JP" sz="1050" dirty="0"/>
              <a:t>)</a:t>
            </a:r>
          </a:p>
          <a:p>
            <a:pPr marL="419100" lvl="1" indent="-228600">
              <a:spcBef>
                <a:spcPts val="0"/>
              </a:spcBef>
            </a:pPr>
            <a:endParaRPr lang="en-US" altLang="ja-JP" sz="1050" dirty="0"/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73DBEC75-6B5E-8765-F575-FF4B97475662}"/>
              </a:ext>
            </a:extLst>
          </p:cNvPr>
          <p:cNvSpPr/>
          <p:nvPr/>
        </p:nvSpPr>
        <p:spPr>
          <a:xfrm>
            <a:off x="3152764" y="1105637"/>
            <a:ext cx="581447" cy="755689"/>
          </a:xfrm>
          <a:prstGeom prst="roundRect">
            <a:avLst>
              <a:gd name="adj" fmla="val 6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main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61BF624-AE55-DF35-B32B-B83343257F24}"/>
              </a:ext>
            </a:extLst>
          </p:cNvPr>
          <p:cNvSpPr txBox="1"/>
          <p:nvPr/>
        </p:nvSpPr>
        <p:spPr>
          <a:xfrm>
            <a:off x="6697057" y="1445828"/>
            <a:ext cx="2264473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OK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NG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51CD0DAA-BD3E-36E0-FB8E-4FE602457E55}"/>
              </a:ext>
            </a:extLst>
          </p:cNvPr>
          <p:cNvSpPr/>
          <p:nvPr/>
        </p:nvSpPr>
        <p:spPr>
          <a:xfrm>
            <a:off x="6270696" y="1323337"/>
            <a:ext cx="356738" cy="20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②</a:t>
            </a:r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3288061-0AAC-46B7-C989-A732DBBBC91E}"/>
              </a:ext>
            </a:extLst>
          </p:cNvPr>
          <p:cNvSpPr/>
          <p:nvPr/>
        </p:nvSpPr>
        <p:spPr>
          <a:xfrm>
            <a:off x="8985493" y="14158"/>
            <a:ext cx="686276" cy="301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②-A</a:t>
            </a:r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7649F3AC-C791-4863-EF2F-2BA7FD89893A}"/>
              </a:ext>
            </a:extLst>
          </p:cNvPr>
          <p:cNvSpPr/>
          <p:nvPr/>
        </p:nvSpPr>
        <p:spPr>
          <a:xfrm>
            <a:off x="6270696" y="1085343"/>
            <a:ext cx="356738" cy="20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6F9F2CC8-0F81-FE98-F9B6-1776FD12582B}"/>
              </a:ext>
            </a:extLst>
          </p:cNvPr>
          <p:cNvSpPr/>
          <p:nvPr/>
        </p:nvSpPr>
        <p:spPr>
          <a:xfrm>
            <a:off x="6765879" y="1215434"/>
            <a:ext cx="928028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  <a:r>
              <a:rPr kumimoji="1" lang="en-US" altLang="ja-JP" dirty="0"/>
              <a:t>-A</a:t>
            </a:r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DF239844-DB15-6BAF-62DD-EF00BDEA05A1}"/>
              </a:ext>
            </a:extLst>
          </p:cNvPr>
          <p:cNvSpPr/>
          <p:nvPr/>
        </p:nvSpPr>
        <p:spPr>
          <a:xfrm>
            <a:off x="3474497" y="2442575"/>
            <a:ext cx="5281196" cy="419459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1FD515F4-4766-DFF1-255A-16B850A6A789}"/>
              </a:ext>
            </a:extLst>
          </p:cNvPr>
          <p:cNvSpPr/>
          <p:nvPr/>
        </p:nvSpPr>
        <p:spPr>
          <a:xfrm>
            <a:off x="6765880" y="2189193"/>
            <a:ext cx="928027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  <a:r>
              <a:rPr kumimoji="1" lang="en-US" altLang="ja-JP" dirty="0"/>
              <a:t>-A</a:t>
            </a:r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A05ECF54-4E37-B429-9624-FDBDA9FEDEBE}"/>
              </a:ext>
            </a:extLst>
          </p:cNvPr>
          <p:cNvSpPr/>
          <p:nvPr/>
        </p:nvSpPr>
        <p:spPr>
          <a:xfrm>
            <a:off x="8985493" y="905950"/>
            <a:ext cx="765408" cy="25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/>
              <a:t>②-B</a:t>
            </a:r>
            <a:endParaRPr kumimoji="1" lang="ja-JP" altLang="en-US" sz="1600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D88A46A2-2E01-E1B7-2DA6-65FE4A252D10}"/>
              </a:ext>
            </a:extLst>
          </p:cNvPr>
          <p:cNvSpPr/>
          <p:nvPr/>
        </p:nvSpPr>
        <p:spPr>
          <a:xfrm>
            <a:off x="6270696" y="1526635"/>
            <a:ext cx="356738" cy="18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</a:t>
            </a:r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FE7FD87D-188E-C630-C7F7-00C42E75E876}"/>
              </a:ext>
            </a:extLst>
          </p:cNvPr>
          <p:cNvSpPr/>
          <p:nvPr/>
        </p:nvSpPr>
        <p:spPr>
          <a:xfrm>
            <a:off x="3474497" y="4239491"/>
            <a:ext cx="5281196" cy="368216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CB347BD4-1A19-46A7-3094-3C5EF77E2EC0}"/>
              </a:ext>
            </a:extLst>
          </p:cNvPr>
          <p:cNvSpPr/>
          <p:nvPr/>
        </p:nvSpPr>
        <p:spPr>
          <a:xfrm>
            <a:off x="6765880" y="4068966"/>
            <a:ext cx="928027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③-A</a:t>
            </a:r>
            <a:endParaRPr kumimoji="1" lang="ja-JP" altLang="en-US"/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9153F5A8-34EA-CE33-0712-17B8B4E64F5D}"/>
              </a:ext>
            </a:extLst>
          </p:cNvPr>
          <p:cNvSpPr/>
          <p:nvPr/>
        </p:nvSpPr>
        <p:spPr>
          <a:xfrm>
            <a:off x="3474497" y="4673830"/>
            <a:ext cx="5281196" cy="1311333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B3E35684-0284-A228-9D54-9D5BC01DC849}"/>
              </a:ext>
            </a:extLst>
          </p:cNvPr>
          <p:cNvSpPr/>
          <p:nvPr/>
        </p:nvSpPr>
        <p:spPr>
          <a:xfrm>
            <a:off x="6743457" y="4610566"/>
            <a:ext cx="1175812" cy="26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③-B/C</a:t>
            </a:r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791FBAC-4B94-1F17-E1B6-1B2A9C73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4" y="5421087"/>
            <a:ext cx="3139113" cy="9788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99030-6293-78C4-76B4-B79FE60BF514}"/>
              </a:ext>
            </a:extLst>
          </p:cNvPr>
          <p:cNvSpPr txBox="1"/>
          <p:nvPr/>
        </p:nvSpPr>
        <p:spPr>
          <a:xfrm>
            <a:off x="-35114" y="5366311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&lt;</a:t>
            </a:r>
            <a:r>
              <a:rPr kumimoji="1" lang="ja-JP" altLang="en-US" sz="1100"/>
              <a:t>参考</a:t>
            </a:r>
            <a:r>
              <a:rPr kumimoji="1" lang="en-US" altLang="ja-JP" sz="1100" dirty="0"/>
              <a:t>&gt;step15-16</a:t>
            </a:r>
            <a:endParaRPr kumimoji="1" lang="ja-JP" altLang="en-US" sz="11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33D628-55BF-04D1-6A0C-1B3FD3D296CE}"/>
              </a:ext>
            </a:extLst>
          </p:cNvPr>
          <p:cNvSpPr txBox="1"/>
          <p:nvPr/>
        </p:nvSpPr>
        <p:spPr>
          <a:xfrm>
            <a:off x="3174930" y="6211669"/>
            <a:ext cx="247345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as_array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.isscalar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ja-JP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219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AF09CD-84BB-44CB-8A28-37210018DC16}" vid="{9D77C084-EED2-416D-92B0-0941CDC421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5084</TotalTime>
  <Words>777</Words>
  <Application>Microsoft Macintosh PowerPoint</Application>
  <PresentationFormat>ワイド画面</PresentationFormat>
  <Paragraphs>106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Arial</vt:lpstr>
      <vt:lpstr>Calibri</vt:lpstr>
      <vt:lpstr>Menlo</vt:lpstr>
      <vt:lpstr>Wingdings</vt:lpstr>
      <vt:lpstr>Theme1</vt:lpstr>
      <vt:lpstr>Step9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直記 丸岡</dc:creator>
  <cp:lastModifiedBy>直記 丸岡</cp:lastModifiedBy>
  <cp:revision>395</cp:revision>
  <dcterms:created xsi:type="dcterms:W3CDTF">2022-04-09T05:07:59Z</dcterms:created>
  <dcterms:modified xsi:type="dcterms:W3CDTF">2022-07-17T13:21:42Z</dcterms:modified>
</cp:coreProperties>
</file>