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87" r:id="rId2"/>
    <p:sldId id="257" r:id="rId3"/>
    <p:sldId id="1291" r:id="rId4"/>
    <p:sldId id="256" r:id="rId5"/>
    <p:sldId id="1289" r:id="rId6"/>
    <p:sldId id="1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yling, Timothy" userId="994e2e23-6d76-4c92-8001-9734797e97c6" providerId="ADAL" clId="{249D738C-58AD-40C2-A7BC-C1E2280A3EB2}"/>
    <pc:docChg chg="custSel delSld modSld">
      <pc:chgData name="Frayling, Timothy" userId="994e2e23-6d76-4c92-8001-9734797e97c6" providerId="ADAL" clId="{249D738C-58AD-40C2-A7BC-C1E2280A3EB2}" dt="2023-03-09T13:39:08.884" v="105" actId="47"/>
      <pc:docMkLst>
        <pc:docMk/>
      </pc:docMkLst>
      <pc:sldChg chg="modSp mod">
        <pc:chgData name="Frayling, Timothy" userId="994e2e23-6d76-4c92-8001-9734797e97c6" providerId="ADAL" clId="{249D738C-58AD-40C2-A7BC-C1E2280A3EB2}" dt="2023-03-09T13:39:00.446" v="104" actId="27636"/>
        <pc:sldMkLst>
          <pc:docMk/>
          <pc:sldMk cId="275456762" sldId="1288"/>
        </pc:sldMkLst>
        <pc:spChg chg="mod">
          <ac:chgData name="Frayling, Timothy" userId="994e2e23-6d76-4c92-8001-9734797e97c6" providerId="ADAL" clId="{249D738C-58AD-40C2-A7BC-C1E2280A3EB2}" dt="2023-03-09T13:38:36.071" v="102" actId="20577"/>
          <ac:spMkLst>
            <pc:docMk/>
            <pc:sldMk cId="275456762" sldId="1288"/>
            <ac:spMk id="4" creationId="{E4728F4E-E8E8-BD29-D3D4-5E05FA9DB7C3}"/>
          </ac:spMkLst>
        </pc:spChg>
        <pc:spChg chg="mod">
          <ac:chgData name="Frayling, Timothy" userId="994e2e23-6d76-4c92-8001-9734797e97c6" providerId="ADAL" clId="{249D738C-58AD-40C2-A7BC-C1E2280A3EB2}" dt="2023-03-09T13:39:00.446" v="104" actId="27636"/>
          <ac:spMkLst>
            <pc:docMk/>
            <pc:sldMk cId="275456762" sldId="1288"/>
            <ac:spMk id="5" creationId="{20337B90-15FB-F4E6-A337-A23D4F015804}"/>
          </ac:spMkLst>
        </pc:spChg>
      </pc:sldChg>
      <pc:sldChg chg="modSp mod">
        <pc:chgData name="Frayling, Timothy" userId="994e2e23-6d76-4c92-8001-9734797e97c6" providerId="ADAL" clId="{249D738C-58AD-40C2-A7BC-C1E2280A3EB2}" dt="2023-03-09T13:38:22.230" v="78" actId="27636"/>
        <pc:sldMkLst>
          <pc:docMk/>
          <pc:sldMk cId="3880155449" sldId="1289"/>
        </pc:sldMkLst>
        <pc:spChg chg="mod">
          <ac:chgData name="Frayling, Timothy" userId="994e2e23-6d76-4c92-8001-9734797e97c6" providerId="ADAL" clId="{249D738C-58AD-40C2-A7BC-C1E2280A3EB2}" dt="2023-03-09T13:37:51.278" v="45" actId="20577"/>
          <ac:spMkLst>
            <pc:docMk/>
            <pc:sldMk cId="3880155449" sldId="1289"/>
            <ac:spMk id="4" creationId="{E4728F4E-E8E8-BD29-D3D4-5E05FA9DB7C3}"/>
          </ac:spMkLst>
        </pc:spChg>
        <pc:spChg chg="mod">
          <ac:chgData name="Frayling, Timothy" userId="994e2e23-6d76-4c92-8001-9734797e97c6" providerId="ADAL" clId="{249D738C-58AD-40C2-A7BC-C1E2280A3EB2}" dt="2023-03-09T13:38:22.230" v="78" actId="27636"/>
          <ac:spMkLst>
            <pc:docMk/>
            <pc:sldMk cId="3880155449" sldId="1289"/>
            <ac:spMk id="5" creationId="{20337B90-15FB-F4E6-A337-A23D4F015804}"/>
          </ac:spMkLst>
        </pc:spChg>
      </pc:sldChg>
      <pc:sldChg chg="del">
        <pc:chgData name="Frayling, Timothy" userId="994e2e23-6d76-4c92-8001-9734797e97c6" providerId="ADAL" clId="{249D738C-58AD-40C2-A7BC-C1E2280A3EB2}" dt="2023-03-09T13:39:08.884" v="105" actId="47"/>
        <pc:sldMkLst>
          <pc:docMk/>
          <pc:sldMk cId="3985660962" sldId="1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D3DE-11E5-D76E-95B9-183561024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B1F82-A25A-D31A-E763-F85FDD31C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50B0-2537-16B1-60F4-200C57FB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12F-D931-4304-A3BA-8C22D34B524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931F-ADC3-9B06-09CB-07A9F750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E2D1-8667-2D49-2F11-D07D7117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F4B-C27F-48BD-BE86-5F70840D6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4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CA5C-CB67-05B3-2210-BE61FE9D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BF921-D162-2DE3-89BD-FBED4D4D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ADFB-D24D-D17D-F655-506FA160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12F-D931-4304-A3BA-8C22D34B524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3D8-F517-BF19-2C18-2DBD3CE3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DFCD-17C5-F398-A997-2F9773FD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F4B-C27F-48BD-BE86-5F70840D6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5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74801-8A2F-731E-299B-95F68EA3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D5151-4C3F-6D66-C5D7-0EC30972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6B98B-311F-60F8-487E-5D612BC1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12F-D931-4304-A3BA-8C22D34B524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3915-EED5-1018-6691-2279087E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8F954-654F-0204-7339-A5079AD6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F4B-C27F-48BD-BE86-5F70840D6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1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B041-50C1-5C78-64A6-323E20FE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31EC-6A94-1827-E8E9-00AB61FB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8C3C-F9F3-A0BD-9590-1CDE652C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12F-D931-4304-A3BA-8C22D34B524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2BC39-BEAA-9354-7448-E19E6AE7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94EA-8CE0-BDE3-D5F9-31521A14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F4B-C27F-48BD-BE86-5F70840D6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18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E9EB-6B29-58AF-680E-63D05747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565F5-E626-087A-5D43-1768A431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6371-3AF7-7F94-6745-CE38A00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12F-D931-4304-A3BA-8C22D34B524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4965B-28F6-761E-38CE-81BE5173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6F2A-9956-38FA-851B-FD93EE34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F4B-C27F-48BD-BE86-5F70840D6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46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FB50-0F15-5D2A-D376-5DAEFB6B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E899-2DF4-2BEC-E050-ADA3930A6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66146-BD63-38A8-8DB4-D20B460AE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47135-935F-45AF-527D-8F4C940D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12F-D931-4304-A3BA-8C22D34B524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209AD-23CC-BB70-12C4-9DEE72BF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1E570-EF09-A14C-DDC8-2EE73B68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F4B-C27F-48BD-BE86-5F70840D6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25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C652-D568-EC0B-AFD3-CF61201D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044E1-BF85-C6EE-53E9-F8C2712C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B9E9A-9BB3-0567-6074-EDDEF6460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65BB1-FDB7-D982-2813-0B297ED98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CA31D-463E-D733-401C-7A733B66F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68DBD-66D2-4AFD-F6A9-EC8F31CA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12F-D931-4304-A3BA-8C22D34B524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72FF9-35EA-8FB1-DFE6-DEF8DAFE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4FCBC-CDC1-0236-3321-B5E8E07E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F4B-C27F-48BD-BE86-5F70840D6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4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8FC5-042C-AA01-F0A2-995C3D66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CCD10-E3B4-E127-2248-561BB936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12F-D931-4304-A3BA-8C22D34B524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AE119-6353-D533-5C72-8DA65449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D3A64-CBA9-7950-984E-A5A50588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F4B-C27F-48BD-BE86-5F70840D6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8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AE393-5C74-F5E9-EE5F-EBE2AD81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12F-D931-4304-A3BA-8C22D34B524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C43FE-46EA-A2CE-6538-77471753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BA4D-2F51-BE27-40DC-2D8CD77A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F4B-C27F-48BD-BE86-5F70840D6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47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A0A5-F339-A7E9-2750-6D587195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6648-191B-2C3C-AC6C-126F469B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14E4-FAB9-AF08-DA6B-A9F92A96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DBCE1-FF8D-6577-086F-80ED6334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12F-D931-4304-A3BA-8C22D34B524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9DDE3-2027-861C-3D23-F82E3B84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7C0F-5E88-F384-2179-384EA3A1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F4B-C27F-48BD-BE86-5F70840D6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75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65AE-FF26-F9D4-E84B-E16A0648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83D95-84CA-204F-FFA3-D297EAAC4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71209-671E-57AF-9B7B-7D178157C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80BE-4ABF-0D7D-B052-B616CA79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12F-D931-4304-A3BA-8C22D34B524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5A600-A8AC-1726-BAFB-3E80C5FF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C9DF9-7246-DF86-117A-C052FDBB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5F4B-C27F-48BD-BE86-5F70840D6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03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2C048-E065-0D9D-2C77-4A5CC2F1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9B0AC-5B84-455F-44E5-A5625487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D867-FDC5-0422-667D-2900800E8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012F-D931-4304-A3BA-8C22D34B524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5326-7F8A-BB71-E148-5B40580F9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DF8E0-E392-F58F-1493-77F443388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5F4B-C27F-48BD-BE86-5F70840D6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65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70324-AF62-A40B-E2F8-59A096EB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2800" b="1" dirty="0"/>
              <a:t>Research SSU – “Doctors as data scientists” :</a:t>
            </a:r>
            <a:r>
              <a:rPr lang="en-GB" altLang="en-US" sz="2800" dirty="0"/>
              <a:t> </a:t>
            </a:r>
            <a:r>
              <a:rPr lang="en-GB" altLang="en-US" sz="2800" b="1" dirty="0"/>
              <a:t>a very basic introduction to handling and analysing large scale NHS data</a:t>
            </a:r>
            <a:endParaRPr lang="en-GB" sz="2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213DF8-9E89-50B8-693F-01AD8CE3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63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WHY ?</a:t>
            </a:r>
          </a:p>
          <a:p>
            <a:r>
              <a:rPr lang="en-GB" dirty="0"/>
              <a:t>Some Research SSUs require data analysis skills</a:t>
            </a:r>
          </a:p>
          <a:p>
            <a:r>
              <a:rPr lang="en-GB" dirty="0"/>
              <a:t>All doctors will need to be “digitally aware” for the “Digital NHS”</a:t>
            </a:r>
          </a:p>
          <a:p>
            <a:r>
              <a:rPr lang="en-GB" dirty="0"/>
              <a:t>Some doctors will lead research studies and publish papers using large scale data e.g. recruitment for &amp; monitoring of clinical trials</a:t>
            </a:r>
          </a:p>
          <a:p>
            <a:r>
              <a:rPr lang="en-GB" b="1" dirty="0"/>
              <a:t>WHAT ?</a:t>
            </a:r>
          </a:p>
          <a:p>
            <a:r>
              <a:rPr lang="en-GB" dirty="0"/>
              <a:t>3 x 2 hour sessions over the 3 Research SSU weeks (worksheet on google docs site)</a:t>
            </a:r>
          </a:p>
          <a:p>
            <a:r>
              <a:rPr lang="en-GB" dirty="0"/>
              <a:t>An introduction to some very simple computer coding – providing some key concepts in handling data from millions of patients, </a:t>
            </a:r>
          </a:p>
          <a:p>
            <a:r>
              <a:rPr lang="en-GB" dirty="0"/>
              <a:t>Using R studio (an easy way of using the programming language R) *** but now called “posit”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45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BE9906-1457-8D30-E5F6-193AECCA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“Doctors as Data scientists</a:t>
            </a:r>
            <a:r>
              <a:rPr lang="en-GB" sz="2400" b="1"/>
              <a:t>”: </a:t>
            </a:r>
            <a:br>
              <a:rPr lang="en-GB" sz="2400" b="1"/>
            </a:br>
            <a:r>
              <a:rPr lang="en-GB" sz="2400" b="1"/>
              <a:t>if </a:t>
            </a:r>
            <a:r>
              <a:rPr lang="en-GB" sz="2400" b="1" dirty="0"/>
              <a:t>you have medical knowledge and data skills you will have many opportunities to perform world class research 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AF4B430-53DC-BC4E-8FA8-D63208844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5" y="1840697"/>
            <a:ext cx="5113357" cy="1847048"/>
          </a:xfr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6304A2-30AF-AB18-96E6-C0CBC499E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54" y="1979525"/>
            <a:ext cx="5608331" cy="3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7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BE9906-1457-8D30-E5F6-193AECCA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“Doctors as Data scientists”:</a:t>
            </a:r>
            <a:br>
              <a:rPr lang="en-GB" sz="2400" b="1" dirty="0"/>
            </a:br>
            <a:r>
              <a:rPr lang="en-GB" sz="2400" b="1" dirty="0"/>
              <a:t>Clinical trials will be faster and more economical if medical record data was used more effectively</a:t>
            </a:r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628A59D-18B7-9D6B-B936-25400850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87" y="1690688"/>
            <a:ext cx="7207130" cy="43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6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28F4E-E8E8-BD29-D3D4-5E05FA9D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“Doctors as Data scientists”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37B90-15FB-F4E6-A337-A23D4F01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Intended learning outcomes:</a:t>
            </a:r>
          </a:p>
          <a:p>
            <a:r>
              <a:rPr lang="en-GB" dirty="0"/>
              <a:t>By the end of the 3 sessions you will be familiar with some of the key basic ways of handling large amounts of patient data, using basic computer coding methods.</a:t>
            </a:r>
          </a:p>
          <a:p>
            <a:r>
              <a:rPr lang="en-GB" dirty="0"/>
              <a:t>Be familiar with the R Studio/Posit interface – the windows based programme that allows you to work with the programming language “R” in a straightforward way.</a:t>
            </a:r>
          </a:p>
          <a:p>
            <a:r>
              <a:rPr lang="en-GB" dirty="0"/>
              <a:t>Be introduced to electronic medical record data – the “CPRD” database of primary care records.</a:t>
            </a:r>
          </a:p>
          <a:p>
            <a:r>
              <a:rPr lang="en-GB" i="1" dirty="0"/>
              <a:t>The sessions will</a:t>
            </a:r>
          </a:p>
          <a:p>
            <a:r>
              <a:rPr lang="en-GB" i="1" dirty="0"/>
              <a:t>make your Research SSU a little easier (if it involves data analysis) </a:t>
            </a:r>
          </a:p>
          <a:p>
            <a:r>
              <a:rPr lang="en-GB" i="1" dirty="0"/>
              <a:t>Provide you with some basic skills that could lead to opportunities to publish papers involving data already available from the NHS</a:t>
            </a:r>
          </a:p>
        </p:txBody>
      </p:sp>
    </p:spTree>
    <p:extLst>
      <p:ext uri="{BB962C8B-B14F-4D97-AF65-F5344CB8AC3E}">
        <p14:creationId xmlns:p14="http://schemas.microsoft.com/office/powerpoint/2010/main" val="188444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28F4E-E8E8-BD29-D3D4-5E05FA9D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365125"/>
            <a:ext cx="11401424" cy="1325563"/>
          </a:xfrm>
        </p:spPr>
        <p:txBody>
          <a:bodyPr/>
          <a:lstStyle/>
          <a:p>
            <a:r>
              <a:rPr lang="en-GB" dirty="0"/>
              <a:t>“Doctors as Data scientists” : three core principles: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37B90-15FB-F4E6-A337-A23D4F01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i="1" dirty="0"/>
              <a:t>The assignment operator:</a:t>
            </a:r>
          </a:p>
          <a:p>
            <a:pPr lvl="1"/>
            <a:r>
              <a:rPr lang="en-GB" b="1" i="1" dirty="0"/>
              <a:t>Simple but important commands including most important principle : assigning value to a “vector” using a back arrow</a:t>
            </a:r>
          </a:p>
          <a:p>
            <a:pPr lvl="1"/>
            <a:r>
              <a:rPr lang="en-GB" b="1" i="1" dirty="0"/>
              <a:t>Person1_weight &lt;- 65</a:t>
            </a:r>
          </a:p>
          <a:p>
            <a:pPr lvl="1"/>
            <a:r>
              <a:rPr lang="en-GB" b="1" i="1" dirty="0"/>
              <a:t>Person1_height &lt;-1.73</a:t>
            </a:r>
          </a:p>
          <a:p>
            <a:pPr lvl="1"/>
            <a:r>
              <a:rPr lang="en-GB" b="1" i="1" dirty="0"/>
              <a:t>Person1_BMI &lt;- Patient1_Weight / (Patient_height^2)</a:t>
            </a:r>
          </a:p>
          <a:p>
            <a:pPr lvl="1"/>
            <a:r>
              <a:rPr lang="en-GB" b="1" i="1" dirty="0"/>
              <a:t>These 3 “vectors” are stored as R “objects” that you can then use for other operations</a:t>
            </a:r>
          </a:p>
          <a:p>
            <a:r>
              <a:rPr lang="en-GB" b="1" i="1" dirty="0"/>
              <a:t>Introduction to functions() e.g.</a:t>
            </a:r>
          </a:p>
          <a:p>
            <a:pPr lvl="1"/>
            <a:r>
              <a:rPr lang="en-GB" b="1" i="1" dirty="0"/>
              <a:t>Print(Patient1_BMI)</a:t>
            </a:r>
          </a:p>
          <a:p>
            <a:pPr lvl="1"/>
            <a:r>
              <a:rPr lang="en-GB" b="1" i="1" dirty="0"/>
              <a:t>Paste(“my patient’s BMI is”, Patient1_BMI)</a:t>
            </a:r>
          </a:p>
          <a:p>
            <a:pPr lvl="1"/>
            <a:r>
              <a:rPr lang="en-GB" b="1" i="1" dirty="0"/>
              <a:t>Print(Paste(“my patient’s BMI is”, Patient1_BMI))</a:t>
            </a:r>
          </a:p>
          <a:p>
            <a:r>
              <a:rPr lang="en-GB" b="1" i="1" dirty="0"/>
              <a:t>Annotating code with #</a:t>
            </a:r>
          </a:p>
          <a:p>
            <a:pPr lvl="1"/>
            <a:r>
              <a:rPr lang="en-GB" b="1" i="1" dirty="0"/>
              <a:t>#this hash sign means R will ignore this line but it will remind me what the code is doing</a:t>
            </a:r>
          </a:p>
          <a:p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88015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28F4E-E8E8-BD29-D3D4-5E05FA9D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“Doctors as Data scientists” working in the R Studio 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37B90-15FB-F4E6-A337-A23D4F01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Run R code from an R script file, using the “run” button, rather than direct from the “console”. Save your work in the R script file (also much easier to correct typos)</a:t>
            </a:r>
          </a:p>
          <a:p>
            <a:pPr lvl="1"/>
            <a:r>
              <a:rPr lang="en-GB" b="1" i="1" dirty="0"/>
              <a:t>Import and work with a primary care patient data set. </a:t>
            </a:r>
          </a:p>
          <a:p>
            <a:pPr lvl="1"/>
            <a:r>
              <a:rPr lang="en-GB" b="1" i="1" dirty="0"/>
              <a:t>Take a look at the patients data with several different functions()</a:t>
            </a:r>
          </a:p>
          <a:p>
            <a:pPr lvl="1"/>
            <a:r>
              <a:rPr lang="en-GB" b="1" i="1" dirty="0"/>
              <a:t>Start to “data wrangle” – subset and organise the patient data using square brackets:</a:t>
            </a:r>
          </a:p>
          <a:p>
            <a:pPr lvl="2"/>
            <a:r>
              <a:rPr lang="en-GB" b="1" i="1" dirty="0" err="1"/>
              <a:t>Dataframe_subset</a:t>
            </a:r>
            <a:r>
              <a:rPr lang="en-GB" b="1" i="1" dirty="0"/>
              <a:t> &lt;- </a:t>
            </a:r>
            <a:r>
              <a:rPr lang="en-GB" b="1" i="1" dirty="0" err="1"/>
              <a:t>Dataframe</a:t>
            </a:r>
            <a:r>
              <a:rPr lang="en-GB" b="1" i="1" dirty="0"/>
              <a:t>[2,5] </a:t>
            </a:r>
          </a:p>
          <a:p>
            <a:pPr lvl="2"/>
            <a:r>
              <a:rPr lang="en-GB" b="1" i="1" dirty="0" err="1"/>
              <a:t>Dataframe_subset</a:t>
            </a:r>
            <a:r>
              <a:rPr lang="en-GB" b="1" i="1" dirty="0"/>
              <a:t> &lt;- </a:t>
            </a:r>
            <a:r>
              <a:rPr lang="en-GB" b="1" i="1" dirty="0" err="1"/>
              <a:t>Dataframe</a:t>
            </a:r>
            <a:r>
              <a:rPr lang="en-GB" b="1" i="1" dirty="0"/>
              <a:t>[,5]</a:t>
            </a:r>
          </a:p>
          <a:p>
            <a:pPr lvl="2"/>
            <a:r>
              <a:rPr lang="en-GB" b="1" i="1" dirty="0" err="1"/>
              <a:t>Dataframe_subset</a:t>
            </a:r>
            <a:r>
              <a:rPr lang="en-GB" b="1" i="1" dirty="0"/>
              <a:t> &lt;- </a:t>
            </a:r>
            <a:r>
              <a:rPr lang="en-GB" b="1" i="1" dirty="0" err="1"/>
              <a:t>Dataframe</a:t>
            </a:r>
            <a:r>
              <a:rPr lang="en-GB" b="1" i="1" dirty="0"/>
              <a:t>[,1:5]</a:t>
            </a:r>
          </a:p>
          <a:p>
            <a:pPr lvl="2"/>
            <a:r>
              <a:rPr lang="en-GB" b="1" i="1" dirty="0" err="1"/>
              <a:t>Dataframe_subset</a:t>
            </a:r>
            <a:r>
              <a:rPr lang="en-GB" b="1" i="1" dirty="0"/>
              <a:t> &lt;- </a:t>
            </a:r>
            <a:r>
              <a:rPr lang="en-GB" b="1" i="1" dirty="0" err="1"/>
              <a:t>Dataframe</a:t>
            </a:r>
            <a:r>
              <a:rPr lang="en-GB" b="1" i="1" dirty="0"/>
              <a:t>[,c(1:5, 7:9)]</a:t>
            </a:r>
          </a:p>
          <a:p>
            <a:pPr lvl="2"/>
            <a:r>
              <a:rPr lang="en-GB" b="1" i="1" dirty="0" err="1"/>
              <a:t>Dataframe_subset</a:t>
            </a:r>
            <a:r>
              <a:rPr lang="en-GB" b="1" i="1" dirty="0"/>
              <a:t> &lt;- filter(Data, </a:t>
            </a:r>
            <a:r>
              <a:rPr lang="en-GB" b="1" i="1" dirty="0" err="1"/>
              <a:t>patid</a:t>
            </a:r>
            <a:r>
              <a:rPr lang="en-GB" b="1" i="1" dirty="0"/>
              <a:t>, </a:t>
            </a:r>
            <a:r>
              <a:rPr lang="en-GB" b="1" i="1" dirty="0" err="1"/>
              <a:t>pracid</a:t>
            </a:r>
            <a:r>
              <a:rPr lang="en-GB" b="1" i="1" dirty="0"/>
              <a:t>, gender == “2”)</a:t>
            </a:r>
          </a:p>
          <a:p>
            <a:r>
              <a:rPr lang="en-GB" b="1" i="1" dirty="0"/>
              <a:t>Questions as we go along – please add to your R script file:</a:t>
            </a:r>
          </a:p>
        </p:txBody>
      </p:sp>
    </p:spTree>
    <p:extLst>
      <p:ext uri="{BB962C8B-B14F-4D97-AF65-F5344CB8AC3E}">
        <p14:creationId xmlns:p14="http://schemas.microsoft.com/office/powerpoint/2010/main" val="27545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611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Research SSU – “Doctors as data scientists” : a very basic introduction to handling and analysing large scale NHS data</vt:lpstr>
      <vt:lpstr>“Doctors as Data scientists”:  if you have medical knowledge and data skills you will have many opportunities to perform world class research </vt:lpstr>
      <vt:lpstr>“Doctors as Data scientists”: Clinical trials will be faster and more economical if medical record data was used more effectively</vt:lpstr>
      <vt:lpstr>“Doctors as Data scientists” </vt:lpstr>
      <vt:lpstr>“Doctors as Data scientists” : three core principles:</vt:lpstr>
      <vt:lpstr>“Doctors as Data scientists” working in the R Studio : 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SSU – “Doctors as data scientists” : a very basic introduction to handling and analysing large scale NHS data</dc:title>
  <dc:creator>Frayling, Timothy</dc:creator>
  <cp:lastModifiedBy>Frayling, Timothy</cp:lastModifiedBy>
  <cp:revision>3</cp:revision>
  <dcterms:created xsi:type="dcterms:W3CDTF">2022-09-01T12:39:22Z</dcterms:created>
  <dcterms:modified xsi:type="dcterms:W3CDTF">2023-03-09T13:39:09Z</dcterms:modified>
</cp:coreProperties>
</file>