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8" r:id="rId2"/>
    <p:sldId id="262" r:id="rId3"/>
    <p:sldId id="266" r:id="rId4"/>
    <p:sldId id="279" r:id="rId5"/>
    <p:sldId id="280" r:id="rId6"/>
    <p:sldId id="276" r:id="rId7"/>
    <p:sldId id="267" r:id="rId8"/>
    <p:sldId id="281" r:id="rId9"/>
    <p:sldId id="272" r:id="rId10"/>
    <p:sldId id="269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C0"/>
    <a:srgbClr val="17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95840"/>
  </p:normalViewPr>
  <p:slideViewPr>
    <p:cSldViewPr snapToGrid="0">
      <p:cViewPr varScale="1">
        <p:scale>
          <a:sx n="72" d="100"/>
          <a:sy n="7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7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9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1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9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3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4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osinstitute.org/" TargetMode="External"/><Relationship Id="rId7" Type="http://schemas.openxmlformats.org/officeDocument/2006/relationships/hyperlink" Target="https://github.com/tmfreiberg/road-safe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zhafen/markets-and-the-media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riangle sign on the side of a road&#10;&#10;Description automatically generated">
            <a:extLst>
              <a:ext uri="{FF2B5EF4-FFF2-40B4-BE49-F238E27FC236}">
                <a16:creationId xmlns:a16="http://schemas.microsoft.com/office/drawing/2014/main" id="{9D07B205-82E2-C2E6-A702-C57C96E3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3" y="0"/>
            <a:ext cx="12186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711C6-DB79-1D07-28C0-AF7675A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74" y="677894"/>
            <a:ext cx="11431032" cy="1655403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 	</a:t>
            </a:r>
            <a:r>
              <a:rPr lang="en-US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Severity of road accidents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Elizabeth Kelley, Jack Wagner,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Supriyo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Ghosh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Tristan Freiberg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" name="Google Shape;150;p25">
            <a:extLst>
              <a:ext uri="{FF2B5EF4-FFF2-40B4-BE49-F238E27FC236}">
                <a16:creationId xmlns:a16="http://schemas.microsoft.com/office/drawing/2014/main" id="{360A3F52-FDD4-1B23-2390-C5261A3B5758}"/>
              </a:ext>
            </a:extLst>
          </p:cNvPr>
          <p:cNvCxnSpPr>
            <a:cxnSpLocks/>
          </p:cNvCxnSpPr>
          <p:nvPr/>
        </p:nvCxnSpPr>
        <p:spPr>
          <a:xfrm flipH="1">
            <a:off x="1408386" y="6141192"/>
            <a:ext cx="9070428" cy="3729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Google Shape;152;p25">
            <a:hlinkClick r:id="rId3"/>
            <a:extLst>
              <a:ext uri="{FF2B5EF4-FFF2-40B4-BE49-F238E27FC236}">
                <a16:creationId xmlns:a16="http://schemas.microsoft.com/office/drawing/2014/main" id="{9BF276C0-E905-8A07-7A27-6DB3D92F2F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65" y="4307229"/>
            <a:ext cx="927921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25">
            <a:extLst>
              <a:ext uri="{FF2B5EF4-FFF2-40B4-BE49-F238E27FC236}">
                <a16:creationId xmlns:a16="http://schemas.microsoft.com/office/drawing/2014/main" id="{82421D07-61C9-8310-BDC4-B2713E5FACA6}"/>
              </a:ext>
            </a:extLst>
          </p:cNvPr>
          <p:cNvSpPr txBox="1"/>
          <p:nvPr/>
        </p:nvSpPr>
        <p:spPr>
          <a:xfrm>
            <a:off x="1364034" y="4622251"/>
            <a:ext cx="3983471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 ERDŐS INSTITUTE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BOOTCAMP, SPRING 2024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54;p25" descr="Font Github Svg Png Icon Free Download (#360708) - OnlineWebFonts.COM">
            <a:hlinkClick r:id="rId5"/>
            <a:extLst>
              <a:ext uri="{FF2B5EF4-FFF2-40B4-BE49-F238E27FC236}">
                <a16:creationId xmlns:a16="http://schemas.microsoft.com/office/drawing/2014/main" id="{7809F9BF-7D0E-A7FC-B6F2-54D67BA5DD3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96875" y="3626167"/>
            <a:ext cx="834210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BBA49-8C90-94A7-AD2C-411A8862F1CB}"/>
              </a:ext>
            </a:extLst>
          </p:cNvPr>
          <p:cNvSpPr txBox="1"/>
          <p:nvPr/>
        </p:nvSpPr>
        <p:spPr>
          <a:xfrm>
            <a:off x="10188108" y="4524704"/>
            <a:ext cx="284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8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Potential Future Directions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A5A86-F493-7464-ED41-8D17A2F15931}"/>
              </a:ext>
            </a:extLst>
          </p:cNvPr>
          <p:cNvSpPr txBox="1"/>
          <p:nvPr/>
        </p:nvSpPr>
        <p:spPr>
          <a:xfrm>
            <a:off x="1713722" y="3599844"/>
            <a:ext cx="10478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Data from other regions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Different features: better models?</a:t>
            </a:r>
          </a:p>
        </p:txBody>
      </p:sp>
    </p:spTree>
    <p:extLst>
      <p:ext uri="{BB962C8B-B14F-4D97-AF65-F5344CB8AC3E}">
        <p14:creationId xmlns:p14="http://schemas.microsoft.com/office/powerpoint/2010/main" val="258108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598" y="2532186"/>
            <a:ext cx="8527055" cy="2006763"/>
          </a:xfrm>
          <a:solidFill>
            <a:srgbClr val="E9EDC0"/>
          </a:solidFill>
        </p:spPr>
        <p:txBody>
          <a:bodyPr>
            <a:noAutofit/>
          </a:bodyPr>
          <a:lstStyle/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thanks to:</a:t>
            </a:r>
          </a:p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Dr. Adam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Kawash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for his mentorship.</a:t>
            </a:r>
          </a:p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Erdős Institute, for the opportunity and support!</a:t>
            </a:r>
          </a:p>
          <a:p>
            <a:pPr marL="0" indent="0">
              <a:buClr>
                <a:srgbClr val="172937"/>
              </a:buClr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A2457-3EFD-582B-E1E4-19BFBEEB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36204"/>
          </a:xfrm>
          <a:solidFill>
            <a:srgbClr val="172937"/>
          </a:solidFill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44601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D8B7E0A-47E1-7D24-34EE-B083B096349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5C441-0941-0FBE-4267-F2B0A5684C18}"/>
              </a:ext>
            </a:extLst>
          </p:cNvPr>
          <p:cNvSpPr txBox="1"/>
          <p:nvPr/>
        </p:nvSpPr>
        <p:spPr>
          <a:xfrm>
            <a:off x="134533" y="1826721"/>
            <a:ext cx="12057467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Predict traffic accident severity → improve emergency response protocols/urban planning strategies.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300,000 traffic accidents based on police reports filed in Montreal between 2011 and 2022 (source: 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QUEBEC AUTOMOBILE INSURANCE SOCIETY [SAAQ]).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GOAL.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Classify severity level of a traffic accident as: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0. material damage only (no injuries)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1. minor injuries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2. serious/fatal injuries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1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977"/>
            <a:ext cx="12192000" cy="166675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		      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8" y="3058232"/>
            <a:ext cx="11285317" cy="2902729"/>
          </a:xfrm>
        </p:spPr>
        <p:txBody>
          <a:bodyPr>
            <a:normAutofit/>
          </a:bodyPr>
          <a:lstStyle/>
          <a:p>
            <a:pPr marL="274320" indent="-45720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el"/>
              </a:rPr>
              <a:t>911 dispatchers: better emergency response coordination</a:t>
            </a:r>
          </a:p>
          <a:p>
            <a:pPr indent="-41148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72937"/>
              </a:buClr>
              <a:buFont typeface="Wingdings" pitchFamily="2" charset="2"/>
              <a:buChar char="v"/>
            </a:pPr>
            <a:endParaRPr lang="en-US" sz="2500" dirty="0">
              <a:latin typeface="Ariel"/>
            </a:endParaRPr>
          </a:p>
          <a:p>
            <a:pPr marL="274320" indent="-45720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el"/>
              </a:rPr>
              <a:t>Urban planners: Vision Zero strategies, reducing the frequency/severity of road accidents</a:t>
            </a:r>
          </a:p>
        </p:txBody>
      </p:sp>
    </p:spTree>
    <p:extLst>
      <p:ext uri="{BB962C8B-B14F-4D97-AF65-F5344CB8AC3E}">
        <p14:creationId xmlns:p14="http://schemas.microsoft.com/office/powerpoint/2010/main" val="80657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977"/>
            <a:ext cx="12192000" cy="166675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		      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47" y="2305879"/>
            <a:ext cx="11875625" cy="4306956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Temporal: month, weekend/weekday, hour,…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</a:rPr>
              <a:t> E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nvironmental: weather, light conditions,…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</a:rPr>
              <a:t> R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oad conditions and built-environment: speed limit, one-way versus two-way  street, school zone/residential zone,…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</a:rPr>
              <a:t> Ro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ad users/vehicle: pedestrian, cyclist, motorcyclist, heavy vehicle,..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</a:rPr>
              <a:t> Na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ture of the accident: single vehicle, collision with fixed object, animal,…</a:t>
            </a:r>
          </a:p>
        </p:txBody>
      </p:sp>
    </p:spTree>
    <p:extLst>
      <p:ext uri="{BB962C8B-B14F-4D97-AF65-F5344CB8AC3E}">
        <p14:creationId xmlns:p14="http://schemas.microsoft.com/office/powerpoint/2010/main" val="38255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C975D9-0DD9-1C38-B8A9-E5E9E7DFC118}"/>
              </a:ext>
            </a:extLst>
          </p:cNvPr>
          <p:cNvSpPr/>
          <p:nvPr/>
        </p:nvSpPr>
        <p:spPr>
          <a:xfrm>
            <a:off x="0" y="1643604"/>
            <a:ext cx="12192000" cy="5214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FFFF3D-4EF9-C5DC-6C41-28BD7EF6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40761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59C9B6-A640-A03C-05B2-3A41021E26E8}"/>
                  </a:ext>
                </a:extLst>
              </p:cNvPr>
              <p:cNvSpPr txBox="1"/>
              <p:nvPr/>
            </p:nvSpPr>
            <p:spPr>
              <a:xfrm>
                <a:off x="123463" y="2154138"/>
                <a:ext cx="11945073" cy="1710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Weighted class-wise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CA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score:</a:t>
                </a:r>
              </a:p>
              <a:p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US" sz="25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5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50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(0)</m:t>
                              </m:r>
                            </m:sup>
                          </m:sSub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+3</m:t>
                          </m:r>
                          <m:sSubSup>
                            <m:sSubSupPr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(2)</m:t>
                              </m:r>
                            </m:sup>
                          </m:sSubSup>
                        </m:num>
                        <m:den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1+2+3</m:t>
                          </m:r>
                        </m:den>
                      </m:f>
                    </m:oMath>
                  </m:oMathPara>
                </a14:m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59C9B6-A640-A03C-05B2-3A41021E2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3" y="2154138"/>
                <a:ext cx="11945073" cy="1710853"/>
              </a:xfrm>
              <a:prstGeom prst="rect">
                <a:avLst/>
              </a:prstGeom>
              <a:blipFill>
                <a:blip r:embed="rId2"/>
                <a:stretch>
                  <a:fillRect t="-24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8B1530-8E50-485B-41B4-A80580AAF13D}"/>
              </a:ext>
            </a:extLst>
          </p:cNvPr>
          <p:cNvSpPr txBox="1"/>
          <p:nvPr/>
        </p:nvSpPr>
        <p:spPr>
          <a:xfrm>
            <a:off x="123463" y="4399722"/>
            <a:ext cx="109993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500" dirty="0">
                <a:latin typeface="Ariel"/>
              </a:rPr>
              <a:t>Recall and precision both important but recall more so.</a:t>
            </a:r>
          </a:p>
          <a:p>
            <a:pPr marL="342900" indent="-342900">
              <a:buFont typeface="Wingdings" pitchFamily="2" charset="2"/>
              <a:buChar char="q"/>
            </a:pPr>
            <a:endParaRPr lang="en-CA" sz="2500" dirty="0">
              <a:latin typeface="Arie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500" dirty="0">
                <a:latin typeface="Ariel"/>
              </a:rPr>
              <a:t>Higher severity, more important.</a:t>
            </a:r>
          </a:p>
        </p:txBody>
      </p:sp>
    </p:spTree>
    <p:extLst>
      <p:ext uri="{BB962C8B-B14F-4D97-AF65-F5344CB8AC3E}">
        <p14:creationId xmlns:p14="http://schemas.microsoft.com/office/powerpoint/2010/main" val="107447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C975D9-0DD9-1C38-B8A9-E5E9E7DFC118}"/>
              </a:ext>
            </a:extLst>
          </p:cNvPr>
          <p:cNvSpPr/>
          <p:nvPr/>
        </p:nvSpPr>
        <p:spPr>
          <a:xfrm>
            <a:off x="0" y="1643604"/>
            <a:ext cx="12192000" cy="5214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FFFF3D-4EF9-C5DC-6C41-28BD7EF6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64360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selection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9C9B6-A640-A03C-05B2-3A41021E26E8}"/>
              </a:ext>
            </a:extLst>
          </p:cNvPr>
          <p:cNvSpPr txBox="1"/>
          <p:nvPr/>
        </p:nvSpPr>
        <p:spPr>
          <a:xfrm>
            <a:off x="988629" y="1834756"/>
            <a:ext cx="1021474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was selected for our ternary classification problem: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Imbalanced dataset: 1% of accidents are serious/fatal, 20% minor.</a:t>
            </a:r>
          </a:p>
          <a:p>
            <a:pPr marL="342900" indent="-342900">
              <a:buAutoNum type="arabicPeriod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Speed and Efficiency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Feature Interaction Handling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Also used Logistic Regression, SVM,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172472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HYPERTUNING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FC89D-7166-3B1F-E53E-DBA2D398F867}"/>
              </a:ext>
            </a:extLst>
          </p:cNvPr>
          <p:cNvSpPr txBox="1"/>
          <p:nvPr/>
        </p:nvSpPr>
        <p:spPr>
          <a:xfrm>
            <a:off x="649357" y="2414574"/>
            <a:ext cx="10575233" cy="2906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5-fold cross-validation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Grid search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of minority classes had greatest impact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Recall for fatal/serious accident class w/ no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1%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up to 65%</a:t>
            </a:r>
          </a:p>
        </p:txBody>
      </p:sp>
    </p:spTree>
    <p:extLst>
      <p:ext uri="{BB962C8B-B14F-4D97-AF65-F5344CB8AC3E}">
        <p14:creationId xmlns:p14="http://schemas.microsoft.com/office/powerpoint/2010/main" val="247854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FC89D-7166-3B1F-E53E-DBA2D398F867}"/>
              </a:ext>
            </a:extLst>
          </p:cNvPr>
          <p:cNvSpPr txBox="1"/>
          <p:nvPr/>
        </p:nvSpPr>
        <p:spPr>
          <a:xfrm>
            <a:off x="1634543" y="2499833"/>
            <a:ext cx="9603299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Evaluation on test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04C7DD-C3C4-E3A0-F3E7-77B050930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4077174"/>
                  </p:ext>
                </p:extLst>
              </p:nvPr>
            </p:nvGraphicFramePr>
            <p:xfrm>
              <a:off x="2339144" y="3759991"/>
              <a:ext cx="6773335" cy="25958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645745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4987441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2088399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77991304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018067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50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27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30351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8756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39552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83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06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637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49567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129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CA" b="0" dirty="0"/>
                            <a:t> </a:t>
                          </a:r>
                          <a:r>
                            <a:rPr lang="en-US" dirty="0"/>
                            <a:t>score: 0.42994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897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04C7DD-C3C4-E3A0-F3E7-77B050930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4077174"/>
                  </p:ext>
                </p:extLst>
              </p:nvPr>
            </p:nvGraphicFramePr>
            <p:xfrm>
              <a:off x="2339144" y="3759991"/>
              <a:ext cx="6773335" cy="25958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645745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4987441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2088399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77991304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018067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50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27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30351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8756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39552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83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06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637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49567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129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56" t="-608197" r="-225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897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349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application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 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demo_screencast">
            <a:hlinkClick r:id="" action="ppaction://media"/>
            <a:extLst>
              <a:ext uri="{FF2B5EF4-FFF2-40B4-BE49-F238E27FC236}">
                <a16:creationId xmlns:a16="http://schemas.microsoft.com/office/drawing/2014/main" id="{B48F33F5-B062-4B06-3821-85D1C30AB3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14840"/>
          <a:stretch/>
        </p:blipFill>
        <p:spPr>
          <a:xfrm>
            <a:off x="825085" y="2034074"/>
            <a:ext cx="10138838" cy="46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1026</TotalTime>
  <Words>422</Words>
  <Application>Microsoft Office PowerPoint</Application>
  <PresentationFormat>Widescreen</PresentationFormat>
  <Paragraphs>89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Ariel</vt:lpstr>
      <vt:lpstr>Calibri</vt:lpstr>
      <vt:lpstr>Cambria Math</vt:lpstr>
      <vt:lpstr>Gill Sans MT</vt:lpstr>
      <vt:lpstr>Wingdings</vt:lpstr>
      <vt:lpstr>Gallery</vt:lpstr>
      <vt:lpstr>         Predicting Severity of road accidents    Elizabeth Kelley, Jack Wagner, Supriyo Ghosh, Tristan Freiberg </vt:lpstr>
      <vt:lpstr>PowerPoint Presentation</vt:lpstr>
      <vt:lpstr>               STAKEHOLDERS </vt:lpstr>
      <vt:lpstr>               FEATURES </vt:lpstr>
      <vt:lpstr> METRIC </vt:lpstr>
      <vt:lpstr> Model selection </vt:lpstr>
      <vt:lpstr> HYPERTUNING </vt:lpstr>
      <vt:lpstr> Evaluation </vt:lpstr>
      <vt:lpstr> Streamlit application        </vt:lpstr>
      <vt:lpstr> Potential Future Directions  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Predicting Stock Volatility using sentiment analysis      Supriyo Ghosh, Feride Kose, Hy Lam, Mehdi Rezaie and Trung Vo </dc:title>
  <dc:creator>Kose, Feride Ceren</dc:creator>
  <cp:lastModifiedBy>Tristan Freiberg</cp:lastModifiedBy>
  <cp:revision>30</cp:revision>
  <dcterms:created xsi:type="dcterms:W3CDTF">2023-11-30T16:16:37Z</dcterms:created>
  <dcterms:modified xsi:type="dcterms:W3CDTF">2024-04-24T01:27:34Z</dcterms:modified>
</cp:coreProperties>
</file>